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  <p:sldId id="269" r:id="rId17"/>
    <p:sldId id="270" r:id="rId18"/>
    <p:sldId id="276" r:id="rId19"/>
    <p:sldId id="277" r:id="rId20"/>
    <p:sldId id="278" r:id="rId21"/>
    <p:sldId id="279" r:id="rId22"/>
    <p:sldId id="280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大语言模型基础原理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@Datawhale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997325" y="2730500"/>
            <a:ext cx="697992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983345" y="3344545"/>
            <a:ext cx="1800860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815070" y="3133725"/>
            <a:ext cx="1800860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8695690" y="2922270"/>
            <a:ext cx="1800860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大模型如何理解知识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4545" y="328231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2455" y="3850640"/>
            <a:ext cx="258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我想学人工智能，Datawhale有什么相关内容吗？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4191000" y="3101340"/>
            <a:ext cx="4026535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/>
              <a:t>-1.4039,  0.4480,  2.3831,  ...,  0.7478, -1.2142, -1.1283</a:t>
            </a:r>
            <a:endParaRPr lang="en-US" sz="1200"/>
          </a:p>
          <a:p>
            <a:pPr algn="l"/>
            <a:r>
              <a:rPr lang="en-US" sz="1200"/>
              <a:t>-1.8554,  0.8159,  1.8363,  ..., -2.6651, -1.9490,  0.4298</a:t>
            </a:r>
            <a:endParaRPr lang="en-US" sz="1200"/>
          </a:p>
          <a:p>
            <a:pPr algn="l"/>
            <a:r>
              <a:rPr lang="en-US" sz="1200"/>
              <a:t>-0.4816,  0.6371, -0.2079,  ..., -1.2399, -2.8465, -3.8481</a:t>
            </a:r>
            <a:endParaRPr lang="en-US" sz="1200"/>
          </a:p>
          <a:p>
            <a:pPr algn="l"/>
            <a:r>
              <a:rPr lang="en-US" sz="1200"/>
              <a:t>...</a:t>
            </a:r>
            <a:endParaRPr lang="en-US" sz="1200"/>
          </a:p>
          <a:p>
            <a:pPr algn="l"/>
            <a:r>
              <a:rPr lang="en-US" sz="1200"/>
              <a:t>2.9535,  4.5000, -1.5145,  ..., -0.9181, -3.6930, -5.6532</a:t>
            </a:r>
            <a:endParaRPr lang="en-US" sz="1200"/>
          </a:p>
          <a:p>
            <a:pPr algn="l"/>
            <a:r>
              <a:rPr lang="en-US" sz="1200"/>
              <a:t>4.1664,  4.6265, -4.8159,  ..., -1.5594, -3.0982, -1.8177</a:t>
            </a:r>
            <a:endParaRPr lang="en-US" sz="1200"/>
          </a:p>
          <a:p>
            <a:pPr algn="l"/>
            <a:r>
              <a:rPr lang="en-US" sz="1200"/>
              <a:t>3.7601,  2.1382, -4.0109,  ...,  0.9324, -3.1749,  0.3959</a:t>
            </a:r>
            <a:endParaRPr lang="en-US" sz="12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269605" y="4107815"/>
            <a:ext cx="39370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8815070" y="2996565"/>
            <a:ext cx="1562735" cy="144843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8900795" y="3220085"/>
            <a:ext cx="1231265" cy="41719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Source Han Sans SC" panose="020B0600000000000000" charset="-122"/>
                <a:ea typeface="Source Han Sans SC" panose="020B0600000000000000" charset="-122"/>
              </a:rPr>
              <a:t>自注意力</a:t>
            </a:r>
            <a:endParaRPr lang="zh-CN" altLang="en-US" sz="16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8964930" y="3492500"/>
            <a:ext cx="1246505" cy="45656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……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9034780" y="3806190"/>
            <a:ext cx="1231265" cy="45593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Source Han Sans SC" panose="020B0600000000000000" charset="-122"/>
                <a:ea typeface="Source Han Sans SC" panose="020B0600000000000000" charset="-122"/>
              </a:rPr>
              <a:t>自注意力</a:t>
            </a:r>
            <a:endParaRPr lang="zh-CN" altLang="en-US" sz="16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815070" y="4578350"/>
            <a:ext cx="1563370" cy="342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</a:rPr>
              <a:t>感知模块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大模型如何理解知识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pic>
        <p:nvPicPr>
          <p:cNvPr id="6" name="Picture 5" descr="第1层第27个Head_llm_att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814570" cy="4814570"/>
          </a:xfrm>
          <a:prstGeom prst="rect">
            <a:avLst/>
          </a:prstGeom>
        </p:spPr>
      </p:pic>
      <p:pic>
        <p:nvPicPr>
          <p:cNvPr id="11" name="Picture 10" descr="第8层第18个Head_llm_att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1691640"/>
            <a:ext cx="4813935" cy="4813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大模型如何理解知识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pic>
        <p:nvPicPr>
          <p:cNvPr id="3" name="Picture 2" descr="第32层第17个Head_llm_att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691005"/>
            <a:ext cx="4813200" cy="4813200"/>
          </a:xfrm>
          <a:prstGeom prst="rect">
            <a:avLst/>
          </a:prstGeom>
        </p:spPr>
      </p:pic>
      <p:pic>
        <p:nvPicPr>
          <p:cNvPr id="4" name="Picture 3" descr="第16层第17个Head_llm_att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005"/>
            <a:ext cx="4813200" cy="481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大模型如何处理任务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997325" y="2730500"/>
            <a:ext cx="303403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latin typeface="Source Han Sans SC" panose="020B0600000000000000" charset="-122"/>
                <a:ea typeface="Source Han Sans SC" panose="020B0600000000000000" charset="-122"/>
              </a:rPr>
              <a:t>模型</a:t>
            </a:r>
            <a:endParaRPr lang="zh-CN" altLang="en-US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4545" y="328231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2455" y="3879215"/>
            <a:ext cx="258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我想学人工智能，Datawhale有什么相关内容吗？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5190" y="328231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121015" y="3340735"/>
            <a:ext cx="25882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 是</a:t>
            </a:r>
            <a:r>
              <a:rPr lang="zh-CN" alt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中国开源学习组织，</a:t>
            </a:r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提供了许多与人工智能和数据科学相关的课程、资源和技术。以下是一些在 Datawhale 上涵盖的主题：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......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287780" y="3040380"/>
            <a:ext cx="1369060" cy="547370"/>
          </a:xfrm>
          <a:prstGeom prst="wedgeEllipseCallout">
            <a:avLst>
              <a:gd name="adj1" fmla="val -25000"/>
              <a:gd name="adj2" fmla="val 895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提示词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大模型如何处理任务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1992630"/>
            <a:ext cx="9190990" cy="377888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7195820" y="1363980"/>
            <a:ext cx="1665605" cy="547370"/>
          </a:xfrm>
          <a:prstGeom prst="wedgeEllipseCallout">
            <a:avLst>
              <a:gd name="adj1" fmla="val -25000"/>
              <a:gd name="adj2" fmla="val 895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提示词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大模型如何处理任务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595" y="1579245"/>
            <a:ext cx="8004810" cy="4826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大模型如何生成回复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043045" y="2315210"/>
            <a:ext cx="3947795" cy="3650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43560" y="2315845"/>
            <a:ext cx="2609850" cy="364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210000"/>
              </a:lnSpc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900795" y="2374265"/>
            <a:ext cx="2040255" cy="364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210000"/>
              </a:lnSpc>
              <a:buNone/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4545" y="328231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181340" y="322516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024880" y="3160395"/>
            <a:ext cx="615315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内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块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07510" y="3156585"/>
            <a:ext cx="549910" cy="2082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57420" y="4629150"/>
            <a:ext cx="12674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251700" y="2715895"/>
            <a:ext cx="549910" cy="296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0.4</a:t>
            </a: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0.2,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,...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9429750" y="173990"/>
            <a:ext cx="981710" cy="2852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48450" y="4631055"/>
            <a:ext cx="611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674610" y="554355"/>
            <a:ext cx="1813560" cy="25546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08900" y="1170305"/>
            <a:ext cx="1756410" cy="26136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08900" y="1421130"/>
            <a:ext cx="1813560" cy="26041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708900" y="2059940"/>
            <a:ext cx="1779270" cy="25711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750425" y="1158875"/>
            <a:ext cx="1505585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221720" y="1147445"/>
            <a:ext cx="11430" cy="250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115550" y="3656330"/>
            <a:ext cx="111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48450" y="3679190"/>
            <a:ext cx="593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54880" y="3679190"/>
            <a:ext cx="126619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2745105" y="1691005"/>
            <a:ext cx="1707515" cy="1170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如何学习回顾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536315" y="2428875"/>
            <a:ext cx="4934585" cy="3582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大模型如何生成回复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17495" y="3426460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9235" y="4081145"/>
            <a:ext cx="258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我想学人工智能，Datawhale有什么相关内容吗？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750945" y="3303270"/>
            <a:ext cx="2155825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/>
              <a:t>-1.4039,  0.4480,  2.3831,  ...</a:t>
            </a:r>
            <a:endParaRPr lang="en-US" sz="1200"/>
          </a:p>
          <a:p>
            <a:pPr algn="l"/>
            <a:r>
              <a:rPr lang="en-US" sz="1200"/>
              <a:t>-1.8554,  0.8159,  1.8363,  ...</a:t>
            </a:r>
            <a:endParaRPr lang="en-US" sz="1200"/>
          </a:p>
          <a:p>
            <a:pPr algn="l"/>
            <a:r>
              <a:rPr lang="en-US" sz="1200"/>
              <a:t>-0.4816,  0.6371, -0.2079,  ...</a:t>
            </a:r>
            <a:endParaRPr lang="en-US" sz="1200"/>
          </a:p>
          <a:p>
            <a:pPr algn="l"/>
            <a:r>
              <a:rPr lang="en-US" sz="1200"/>
              <a:t>...</a:t>
            </a:r>
            <a:endParaRPr lang="en-US" sz="1200"/>
          </a:p>
          <a:p>
            <a:pPr algn="l"/>
            <a:r>
              <a:rPr lang="en-US" sz="1200"/>
              <a:t>2.9535,  4.5000, -1.5145,  ...</a:t>
            </a:r>
            <a:endParaRPr lang="en-US" sz="1200"/>
          </a:p>
          <a:p>
            <a:pPr algn="l"/>
            <a:r>
              <a:rPr lang="en-US" sz="1200"/>
              <a:t>4.1664,  4.6265, -4.8159,  ...</a:t>
            </a:r>
            <a:endParaRPr lang="en-US" sz="1200"/>
          </a:p>
          <a:p>
            <a:pPr algn="l"/>
            <a:r>
              <a:rPr lang="en-US" sz="1200"/>
              <a:t>3.7601,  2.1382, -4.0109,  ...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6493510" y="3303905"/>
            <a:ext cx="615315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内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块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89215" y="2736850"/>
            <a:ext cx="549910" cy="296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0.4</a:t>
            </a: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0.2,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7" name="Straight Arrow Connector 6"/>
          <p:cNvCxnSpPr>
            <a:stCxn id="19" idx="3"/>
            <a:endCxn id="3" idx="1"/>
          </p:cNvCxnSpPr>
          <p:nvPr/>
        </p:nvCxnSpPr>
        <p:spPr>
          <a:xfrm>
            <a:off x="5906770" y="4356735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02475" y="4343400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9650095" y="634365"/>
            <a:ext cx="981710" cy="296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485630" y="4174490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693150" y="342455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124825" y="855345"/>
            <a:ext cx="1566545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82280" y="1278890"/>
            <a:ext cx="1623060" cy="208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110855" y="1532890"/>
            <a:ext cx="1608455" cy="207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124825" y="1941830"/>
            <a:ext cx="163703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183245" y="2206625"/>
            <a:ext cx="1550670" cy="196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138795" y="2605405"/>
            <a:ext cx="1580515" cy="204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09835" y="4481830"/>
            <a:ext cx="28575" cy="204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33805" y="6527800"/>
            <a:ext cx="8904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33805" y="4919345"/>
            <a:ext cx="0" cy="160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flipH="1">
            <a:off x="10138410" y="3615690"/>
            <a:ext cx="254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10702925" y="4081145"/>
            <a:ext cx="98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</a:rPr>
              <a:t>本次采到概率最大的词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10631805" y="3477895"/>
            <a:ext cx="1059180" cy="603250"/>
          </a:xfrm>
          <a:prstGeom prst="wedgeEllipseCallout">
            <a:avLst>
              <a:gd name="adj1" fmla="val -78152"/>
              <a:gd name="adj2" fmla="val 26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Source Han Sans SC" panose="020B0600000000000000" charset="-122"/>
                <a:ea typeface="Source Han Sans SC" panose="020B0600000000000000" charset="-122"/>
              </a:rPr>
              <a:t>按概率采样</a:t>
            </a:r>
            <a:endParaRPr lang="zh-CN" altLang="en-US" sz="14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536315" y="2428875"/>
            <a:ext cx="4934585" cy="3582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大模型如何生成回复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17495" y="3426460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9235" y="4081145"/>
            <a:ext cx="2588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我想学人工智能，Datawhale有什么相关内容吗？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r>
              <a:rPr lang="en-US" sz="1400">
                <a:solidFill>
                  <a:srgbClr val="FF0000"/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sz="1400">
              <a:solidFill>
                <a:srgbClr val="FF0000"/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750945" y="3303270"/>
            <a:ext cx="2155825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/>
              <a:t>-1.4039,  0.4480,  2.3831,  ...</a:t>
            </a:r>
            <a:endParaRPr lang="en-US" sz="1200"/>
          </a:p>
          <a:p>
            <a:pPr algn="l"/>
            <a:r>
              <a:rPr lang="en-US" sz="1200"/>
              <a:t>-1.8554,  0.8159,  1.8363,  ...</a:t>
            </a:r>
            <a:endParaRPr lang="en-US" sz="1200"/>
          </a:p>
          <a:p>
            <a:pPr algn="l"/>
            <a:r>
              <a:rPr lang="en-US" sz="1200"/>
              <a:t>-0.4816,  0.6371, -0.2079,  ...</a:t>
            </a:r>
            <a:endParaRPr lang="en-US" sz="1200"/>
          </a:p>
          <a:p>
            <a:pPr algn="l"/>
            <a:r>
              <a:rPr lang="en-US" sz="1200"/>
              <a:t>...</a:t>
            </a:r>
            <a:endParaRPr lang="en-US" sz="1200"/>
          </a:p>
          <a:p>
            <a:pPr algn="l"/>
            <a:r>
              <a:rPr lang="en-US" sz="1200"/>
              <a:t>2.9535,  4.5000, -1.5145,  ...</a:t>
            </a:r>
            <a:endParaRPr lang="en-US" sz="1200"/>
          </a:p>
          <a:p>
            <a:pPr algn="l"/>
            <a:r>
              <a:rPr lang="en-US" sz="1200"/>
              <a:t>4.1664,  4.6265, -4.8159,  ...</a:t>
            </a:r>
            <a:endParaRPr lang="en-US" sz="1200"/>
          </a:p>
          <a:p>
            <a:pPr algn="l"/>
            <a:r>
              <a:rPr lang="en-US" sz="1200"/>
              <a:t>3.7601,  2.1382, -4.0109,  ...</a:t>
            </a:r>
            <a:endParaRPr lang="en-US" sz="1200"/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5.2470, -1.0501,  2.4209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,  ...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493510" y="3303905"/>
            <a:ext cx="615315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内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块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89215" y="2736850"/>
            <a:ext cx="549910" cy="296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highlight>
                  <a:srgbClr val="FF00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</a:t>
            </a: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0.4</a:t>
            </a: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7" name="Straight Arrow Connector 6"/>
          <p:cNvCxnSpPr>
            <a:stCxn id="19" idx="3"/>
            <a:endCxn id="3" idx="1"/>
          </p:cNvCxnSpPr>
          <p:nvPr/>
        </p:nvCxnSpPr>
        <p:spPr>
          <a:xfrm>
            <a:off x="5906770" y="4356735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02475" y="4343400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9795510" y="633095"/>
            <a:ext cx="981710" cy="296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highlight>
                  <a:srgbClr val="FF00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201150" y="42037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</a:t>
            </a:r>
            <a:endParaRPr lang="zh-CN" alt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693150" y="342455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24825" y="1099820"/>
            <a:ext cx="1731010" cy="206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159115" y="1960880"/>
            <a:ext cx="1725295" cy="20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138795" y="2609850"/>
            <a:ext cx="1703070" cy="20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278745" y="4495800"/>
            <a:ext cx="14605" cy="199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33805" y="6490335"/>
            <a:ext cx="905954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33805" y="4919345"/>
            <a:ext cx="0" cy="160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0276205" y="3601720"/>
            <a:ext cx="254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148320" y="1734820"/>
            <a:ext cx="1707515" cy="204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164830" y="2214880"/>
            <a:ext cx="1691005" cy="198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10848340" y="4081145"/>
            <a:ext cx="9880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</a:rPr>
              <a:t>本次没采到概率最大的词，采到概率第二大的，因为它也有</a:t>
            </a: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</a:rPr>
              <a:t>30%</a:t>
            </a: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</a:rPr>
              <a:t>的概率被采到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10777220" y="3477895"/>
            <a:ext cx="1059180" cy="603250"/>
          </a:xfrm>
          <a:prstGeom prst="wedgeEllipseCallout">
            <a:avLst>
              <a:gd name="adj1" fmla="val -78152"/>
              <a:gd name="adj2" fmla="val 26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Source Han Sans SC" panose="020B0600000000000000" charset="-122"/>
                <a:ea typeface="Source Han Sans SC" panose="020B0600000000000000" charset="-122"/>
              </a:rPr>
              <a:t>按</a:t>
            </a:r>
            <a:r>
              <a:rPr lang="zh-CN" altLang="en-US" sz="14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</a:rPr>
              <a:t>概率</a:t>
            </a:r>
            <a:r>
              <a:rPr lang="zh-CN" altLang="en-US" sz="1400">
                <a:latin typeface="Source Han Sans SC" panose="020B0600000000000000" charset="-122"/>
                <a:ea typeface="Source Han Sans SC" panose="020B0600000000000000" charset="-122"/>
              </a:rPr>
              <a:t>采样</a:t>
            </a:r>
            <a:endParaRPr lang="zh-CN" altLang="en-US" sz="14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536315" y="2428875"/>
            <a:ext cx="4934585" cy="3582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大模型如何生成回复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17495" y="3426460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9235" y="4081145"/>
            <a:ext cx="2588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我想学人工智能，Datawhale有什么相关内容吗？</a:t>
            </a:r>
            <a:endParaRPr lang="en-US" sz="14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r>
              <a:rPr lang="en-US" sz="1400">
                <a:solidFill>
                  <a:srgbClr val="FF0000"/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1400">
                <a:solidFill>
                  <a:srgbClr val="FF0000"/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</a:t>
            </a:r>
            <a:endParaRPr lang="zh-CN" altLang="en-US" sz="1400">
              <a:solidFill>
                <a:srgbClr val="FF0000"/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750945" y="3303270"/>
            <a:ext cx="2155825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/>
              <a:t>-1.4039,  0.4480,  2.3831,  ...</a:t>
            </a:r>
            <a:endParaRPr lang="en-US" sz="1200"/>
          </a:p>
          <a:p>
            <a:pPr algn="l"/>
            <a:r>
              <a:rPr lang="en-US" sz="1200"/>
              <a:t>-1.8554,  0.8159,  1.8363,  ...</a:t>
            </a:r>
            <a:endParaRPr lang="en-US" sz="1200"/>
          </a:p>
          <a:p>
            <a:pPr algn="l"/>
            <a:r>
              <a:rPr lang="en-US" sz="1200"/>
              <a:t>-0.4816,  0.6371, -0.2079,  ...</a:t>
            </a:r>
            <a:endParaRPr lang="en-US" sz="1200"/>
          </a:p>
          <a:p>
            <a:pPr algn="l"/>
            <a:r>
              <a:rPr lang="en-US" sz="1200"/>
              <a:t>...</a:t>
            </a:r>
            <a:endParaRPr lang="en-US" sz="1200"/>
          </a:p>
          <a:p>
            <a:pPr algn="l"/>
            <a:r>
              <a:rPr lang="en-US" sz="1200"/>
              <a:t>2.9535,  4.5000, -1.5145,  ...</a:t>
            </a:r>
            <a:endParaRPr lang="en-US" sz="1200"/>
          </a:p>
          <a:p>
            <a:pPr algn="l"/>
            <a:r>
              <a:rPr lang="en-US" sz="1200"/>
              <a:t>4.1664,  4.6265, -4.8159,  ...</a:t>
            </a:r>
            <a:endParaRPr lang="en-US" sz="1200"/>
          </a:p>
          <a:p>
            <a:pPr algn="l"/>
            <a:r>
              <a:rPr lang="en-US" sz="1200"/>
              <a:t>3.7601,  2.1382, -4.0109,  ...</a:t>
            </a:r>
            <a:endParaRPr lang="en-US" sz="1200"/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5.2470, -1.0501,  2.4209</a:t>
            </a:r>
            <a:r>
              <a:rPr lang="en-US" altLang="zh-CN" sz="1200">
                <a:solidFill>
                  <a:srgbClr val="FF0000"/>
                </a:solidFill>
              </a:rPr>
              <a:t>,  ...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2.9865, -0.1648,  1.3946,  ...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493510" y="3303905"/>
            <a:ext cx="615315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内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块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89215" y="2736850"/>
            <a:ext cx="549910" cy="296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7" name="Straight Arrow Connector 6"/>
          <p:cNvCxnSpPr>
            <a:stCxn id="19" idx="3"/>
            <a:endCxn id="3" idx="1"/>
          </p:cNvCxnSpPr>
          <p:nvPr/>
        </p:nvCxnSpPr>
        <p:spPr>
          <a:xfrm>
            <a:off x="5906770" y="4356735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02475" y="4343400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10040620" y="633095"/>
            <a:ext cx="981710" cy="296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201150" y="4203700"/>
            <a:ext cx="2263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是……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693150" y="342455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515600" y="4495800"/>
            <a:ext cx="31750" cy="193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33805" y="6433820"/>
            <a:ext cx="9299575" cy="9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33805" y="4919345"/>
            <a:ext cx="0" cy="160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0530205" y="3600450"/>
            <a:ext cx="254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otched Right Arrow 16"/>
          <p:cNvSpPr/>
          <p:nvPr/>
        </p:nvSpPr>
        <p:spPr>
          <a:xfrm rot="19620000">
            <a:off x="8254365" y="2113915"/>
            <a:ext cx="1861185" cy="889000"/>
          </a:xfrm>
          <a:prstGeom prst="notched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10895330" y="3566795"/>
            <a:ext cx="1059180" cy="603250"/>
          </a:xfrm>
          <a:prstGeom prst="wedgeEllipseCallout">
            <a:avLst>
              <a:gd name="adj1" fmla="val -68824"/>
              <a:gd name="adj2" fmla="val 244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Source Han Sans SC" panose="020B0600000000000000" charset="-122"/>
                <a:ea typeface="Source Han Sans SC" panose="020B0600000000000000" charset="-122"/>
              </a:rPr>
              <a:t>按概率采样</a:t>
            </a:r>
            <a:endParaRPr lang="zh-CN" altLang="en-US" sz="14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计算机如何识别文本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381760" y="2369820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Datawhale</a:t>
            </a:r>
            <a:endParaRPr lang="en-US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381760" y="3459480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是</a:t>
            </a:r>
            <a:endParaRPr lang="zh-CN" altLang="en-US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381760" y="4549775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开源</a:t>
            </a:r>
            <a:endParaRPr lang="zh-CN" altLang="en-US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381760" y="5654040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组织</a:t>
            </a:r>
            <a:endParaRPr lang="zh-CN" altLang="en-US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38090" y="2369820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1</a:t>
            </a:r>
            <a:endParaRPr lang="en-US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038090" y="3459480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5</a:t>
            </a:r>
            <a:endParaRPr lang="en-US" altLang="zh-CN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038090" y="4549775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7</a:t>
            </a:r>
            <a:endParaRPr lang="en-US" altLang="zh-CN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038090" y="5654040"/>
            <a:ext cx="1749425" cy="81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</a:rPr>
              <a:t>9</a:t>
            </a:r>
            <a:endParaRPr lang="en-US" altLang="zh-CN">
              <a:solidFill>
                <a:schemeClr val="tx1"/>
              </a:solidFill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7836535" y="1494790"/>
            <a:ext cx="2566670" cy="4975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8499475" y="560705"/>
            <a:ext cx="2267585" cy="556260"/>
          </a:xfrm>
          <a:prstGeom prst="wedgeEllipseCallout">
            <a:avLst>
              <a:gd name="adj1" fmla="val -23109"/>
              <a:gd name="adj2" fmla="val 1046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词表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3131185" y="2792095"/>
            <a:ext cx="190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31185" y="3867785"/>
            <a:ext cx="190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31185" y="4958080"/>
            <a:ext cx="190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185" y="6062345"/>
            <a:ext cx="190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3301365" y="1743075"/>
            <a:ext cx="1565910" cy="626745"/>
          </a:xfrm>
          <a:prstGeom prst="wedgeEllipseCallout">
            <a:avLst>
              <a:gd name="adj1" fmla="val -9975"/>
              <a:gd name="adj2" fmla="val 997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Token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化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1925" y="2546350"/>
            <a:ext cx="4247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>
                <a:latin typeface="Source Han Sans SC" panose="020B0600000000000000" charset="-122"/>
                <a:ea typeface="Source Han Sans SC" panose="020B0600000000000000" charset="-122"/>
              </a:rPr>
              <a:t>Thanks</a:t>
            </a:r>
            <a:endParaRPr lang="en-US" sz="72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计算机如何识别文本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762760" y="3749040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是开源组织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862445" y="3749040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1 5 7 9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7" name="Straight Arrow Connector 6"/>
          <p:cNvCxnSpPr>
            <a:stCxn id="3" idx="3"/>
            <a:endCxn id="6" idx="1"/>
          </p:cNvCxnSpPr>
          <p:nvPr/>
        </p:nvCxnSpPr>
        <p:spPr>
          <a:xfrm>
            <a:off x="4869180" y="4176395"/>
            <a:ext cx="1993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1762760" y="517461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是开源学习组织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862445" y="517461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1 5 7 8 9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6" name="Straight Arrow Connector 25"/>
          <p:cNvCxnSpPr>
            <a:stCxn id="18" idx="3"/>
            <a:endCxn id="25" idx="1"/>
          </p:cNvCxnSpPr>
          <p:nvPr/>
        </p:nvCxnSpPr>
        <p:spPr>
          <a:xfrm>
            <a:off x="4869180" y="5601970"/>
            <a:ext cx="1993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1762760" y="229298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862445" y="229298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4869180" y="2720340"/>
            <a:ext cx="1993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计算机如何识别文本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2044065"/>
            <a:ext cx="4812030" cy="4065905"/>
          </a:xfrm>
          <a:prstGeom prst="rect">
            <a:avLst/>
          </a:prstGeom>
        </p:spPr>
      </p:pic>
      <p:pic>
        <p:nvPicPr>
          <p:cNvPr id="17" name="ezgif-4-42102ec69a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09385" y="2044065"/>
            <a:ext cx="4544060" cy="4065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4725" y="6363335"/>
            <a:ext cx="623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图片来源：quantamagazine、interestingengineering</a:t>
            </a:r>
            <a:endParaRPr lang="zh-CN" altLang="en-US" sz="1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 vol="26000"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计算机如何识别文本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155700" y="3749040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是开源组织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944870" y="3749040"/>
            <a:ext cx="105029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1 5 7 9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7" name="Straight Arrow Connector 6"/>
          <p:cNvCxnSpPr>
            <a:stCxn id="3" idx="3"/>
            <a:endCxn id="6" idx="1"/>
          </p:cNvCxnSpPr>
          <p:nvPr/>
        </p:nvCxnSpPr>
        <p:spPr>
          <a:xfrm>
            <a:off x="4262120" y="4176395"/>
            <a:ext cx="168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1155700" y="538416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是开源学习组织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944870" y="5384165"/>
            <a:ext cx="105029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1 5 7 8 9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6" name="Straight Arrow Connector 25"/>
          <p:cNvCxnSpPr>
            <a:stCxn id="18" idx="3"/>
            <a:endCxn id="25" idx="1"/>
          </p:cNvCxnSpPr>
          <p:nvPr/>
        </p:nvCxnSpPr>
        <p:spPr>
          <a:xfrm>
            <a:off x="4262120" y="5825490"/>
            <a:ext cx="168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1155700" y="213804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5944870" y="2138045"/>
            <a:ext cx="105029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4262120" y="2565400"/>
            <a:ext cx="168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7912735" y="5123180"/>
            <a:ext cx="3672840" cy="140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0.0,-0.0,0.6,0.3,0.6,-0.6,0.1,-0.1,...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0.0,0.1,-0.5,0.0,0.3,-1.0,1.0,-0.8,...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0.4,-0.1,-0.1,0.1,-0.2,0.8,0.7,0.1,...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0.2,0.8,0.0,0.0,-0.1,-1.0,0.0,-0.1,...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-0.2,-0.1,0.2,0.8,0.0,1.0,0.0,-0.0,...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912735" y="3474085"/>
            <a:ext cx="3672840" cy="140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0.0,-0.0,0.6,0.3,0.6,-0.6,0.1,-0.1,...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0.0,0.1,-0.5,0.0,0.3,-1.0,1.0,-0.8,...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0.4,-0.1,-0.1,0.1,-0.2,0.8,0.7,0.1,...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-0.2,-0.1,0.2,0.8,0.0,1.0,0.0,-0.0,...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9120505" y="927735"/>
            <a:ext cx="2267585" cy="556260"/>
          </a:xfrm>
          <a:prstGeom prst="wedgeEllipseCallout">
            <a:avLst>
              <a:gd name="adj1" fmla="val -23109"/>
              <a:gd name="adj2" fmla="val 1046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高维，很高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912735" y="1862455"/>
            <a:ext cx="3672840" cy="140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0.0,-0.0,0.6,0.3,0.6,-0.6,0.1,-0.1,...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cxnSp>
        <p:nvCxnSpPr>
          <p:cNvPr id="11" name="Straight Arrow Connector 10"/>
          <p:cNvCxnSpPr>
            <a:stCxn id="28" idx="3"/>
            <a:endCxn id="10" idx="1"/>
          </p:cNvCxnSpPr>
          <p:nvPr/>
        </p:nvCxnSpPr>
        <p:spPr>
          <a:xfrm>
            <a:off x="6995160" y="2565400"/>
            <a:ext cx="917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5160" y="4176395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95160" y="5825490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计算机如何识别文本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155700" y="374967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是开源组织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944870" y="3749040"/>
            <a:ext cx="105029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1 5 7 9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7" name="Straight Arrow Connector 6"/>
          <p:cNvCxnSpPr>
            <a:stCxn id="3" idx="3"/>
            <a:endCxn id="6" idx="1"/>
          </p:cNvCxnSpPr>
          <p:nvPr/>
        </p:nvCxnSpPr>
        <p:spPr>
          <a:xfrm flipV="1">
            <a:off x="4262120" y="4176395"/>
            <a:ext cx="16827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1155700" y="538416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是开源学习组织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944870" y="5384165"/>
            <a:ext cx="105029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1 5 7 8 9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6" name="Straight Arrow Connector 25"/>
          <p:cNvCxnSpPr>
            <a:stCxn id="18" idx="3"/>
            <a:endCxn id="25" idx="1"/>
          </p:cNvCxnSpPr>
          <p:nvPr/>
        </p:nvCxnSpPr>
        <p:spPr>
          <a:xfrm>
            <a:off x="4262120" y="5825490"/>
            <a:ext cx="168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1155700" y="2138045"/>
            <a:ext cx="310642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5944870" y="2138045"/>
            <a:ext cx="105029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Source Han Sans SC" panose="020B0600000000000000" charset="-122"/>
                <a:ea typeface="Source Han Sans SC" panose="020B0600000000000000" charset="-122"/>
              </a:rPr>
              <a:t>1</a:t>
            </a:r>
            <a:endParaRPr 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4262120" y="2565400"/>
            <a:ext cx="168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7912735" y="5384165"/>
            <a:ext cx="367284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0.1,0.1,0.0,0.2,0.1,-0.2,0.4,-0.2,...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912735" y="3748405"/>
            <a:ext cx="3672840" cy="855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0.1,-0.0,0.0,0.3,0.2,0.0,0.5,-0.2,...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9120505" y="927735"/>
            <a:ext cx="2267585" cy="556260"/>
          </a:xfrm>
          <a:prstGeom prst="wedgeEllipseCallout">
            <a:avLst>
              <a:gd name="adj1" fmla="val -23109"/>
              <a:gd name="adj2" fmla="val 1046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取平均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912735" y="2138045"/>
            <a:ext cx="3672840" cy="855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0.0,-0.0,0.6,0.3,0.6,-0.6,0.1,-0.1,...</a:t>
            </a:r>
            <a:endParaRPr lang="en-US" sz="16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cxnSp>
        <p:nvCxnSpPr>
          <p:cNvPr id="11" name="Straight Arrow Connector 10"/>
          <p:cNvCxnSpPr>
            <a:stCxn id="28" idx="3"/>
            <a:endCxn id="10" idx="1"/>
          </p:cNvCxnSpPr>
          <p:nvPr/>
        </p:nvCxnSpPr>
        <p:spPr>
          <a:xfrm>
            <a:off x="6995160" y="2565400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5160" y="4176395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95160" y="5825490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大模型如何学习知识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888865" y="3114675"/>
            <a:ext cx="2610485" cy="2851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4000">
                <a:latin typeface="Source Han Sans SC" panose="020B0600000000000000" charset="-122"/>
                <a:ea typeface="Source Han Sans SC" panose="020B0600000000000000" charset="-122"/>
              </a:rPr>
              <a:t>模型</a:t>
            </a:r>
            <a:endParaRPr lang="zh-CN" altLang="en-US" sz="40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888865" y="2018030"/>
            <a:ext cx="2609850" cy="676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F(X)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403985" y="2018030"/>
            <a:ext cx="2609850" cy="676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X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403985" y="3114675"/>
            <a:ext cx="2609850" cy="285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210000"/>
              </a:lnSpc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</a:t>
            </a:r>
            <a:r>
              <a:rPr lang="zh-CN" alt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388985" y="2018030"/>
            <a:ext cx="2609850" cy="676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Y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8388985" y="3114675"/>
            <a:ext cx="2609850" cy="285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210000"/>
              </a:lnSpc>
              <a:buNone/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97350" y="362267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690485" y="3623310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大模型如何学习知识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043045" y="2315210"/>
            <a:ext cx="3947795" cy="3650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43560" y="2315845"/>
            <a:ext cx="2609850" cy="364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210000"/>
              </a:lnSpc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900795" y="2374265"/>
            <a:ext cx="2040255" cy="364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210000"/>
              </a:lnSpc>
              <a:buNone/>
            </a:pPr>
            <a:r>
              <a:rPr lang="en-US" sz="20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4545" y="328231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181340" y="322516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024880" y="3160395"/>
            <a:ext cx="615315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内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块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07510" y="3156585"/>
            <a:ext cx="549910" cy="2082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57420" y="4629150"/>
            <a:ext cx="12674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251700" y="2715895"/>
            <a:ext cx="549910" cy="296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0.4</a:t>
            </a: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0.2,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,...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9429750" y="173990"/>
            <a:ext cx="981710" cy="2852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48450" y="4631055"/>
            <a:ext cx="611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674610" y="554355"/>
            <a:ext cx="1813560" cy="25546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08900" y="1170305"/>
            <a:ext cx="1756410" cy="26136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08900" y="1421130"/>
            <a:ext cx="1813560" cy="26041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708900" y="2059940"/>
            <a:ext cx="1779270" cy="25711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750425" y="1158875"/>
            <a:ext cx="1505585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221720" y="1147445"/>
            <a:ext cx="11430" cy="250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115550" y="3656330"/>
            <a:ext cx="111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48450" y="3679190"/>
            <a:ext cx="593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54880" y="3679190"/>
            <a:ext cx="126619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4535" cy="1325880"/>
          </a:xfrm>
        </p:spPr>
        <p:txBody>
          <a:bodyPr/>
          <a:p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大模型如何学习知识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043045" y="2315210"/>
            <a:ext cx="3947795" cy="3650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43560" y="2315845"/>
            <a:ext cx="2609850" cy="364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Datawhale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是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900795" y="2374265"/>
            <a:ext cx="2040255" cy="364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en-US" sz="20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ctr">
              <a:lnSpc>
                <a:spcPct val="210000"/>
              </a:lnSpc>
              <a:buNone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en-US" sz="2000">
              <a:solidFill>
                <a:schemeClr val="bg1">
                  <a:lumMod val="75000"/>
                </a:schemeClr>
              </a:solidFill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4545" y="328231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181340" y="3225165"/>
            <a:ext cx="508000" cy="1834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021070" y="3160395"/>
            <a:ext cx="615315" cy="207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内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部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模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  <a:p>
            <a:pPr algn="ctr"/>
            <a:r>
              <a:rPr lang="zh-CN" altLang="en-US">
                <a:latin typeface="Source Han Sans SC" panose="020B0600000000000000" charset="-122"/>
                <a:ea typeface="Source Han Sans SC" panose="020B0600000000000000" charset="-122"/>
              </a:rPr>
              <a:t>块</a:t>
            </a:r>
            <a:endParaRPr lang="zh-CN" altLang="en-US">
              <a:latin typeface="Source Han Sans SC" panose="020B0600000000000000" charset="-122"/>
              <a:ea typeface="Source Han Sans SC" panose="020B0600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07510" y="3156585"/>
            <a:ext cx="549910" cy="2082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-0.6,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0840" y="4623435"/>
            <a:ext cx="57404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251700" y="2715895"/>
            <a:ext cx="549910" cy="296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highlight>
                  <a:srgbClr val="FFFF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0.4</a:t>
            </a: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9429750" y="173990"/>
            <a:ext cx="981710" cy="2852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Datawhale</a:t>
            </a:r>
            <a:endParaRPr lang="en-US" altLang="zh-CN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China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我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是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中国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开源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highlight>
                  <a:srgbClr val="FF0000"/>
                </a:highlight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学习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组织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瓜子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啤酒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矿泉水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</a:rPr>
              <a:t>……</a:t>
            </a:r>
            <a:endParaRPr lang="zh-CN" alt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674610" y="554355"/>
            <a:ext cx="1813560" cy="25546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20330" y="1837690"/>
            <a:ext cx="1756410" cy="26136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08900" y="1421130"/>
            <a:ext cx="1813560" cy="26041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97470" y="1691005"/>
            <a:ext cx="1779270" cy="25711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841865" y="1831340"/>
            <a:ext cx="141414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233150" y="1819910"/>
            <a:ext cx="11430" cy="2486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218420" y="4318000"/>
            <a:ext cx="10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708900" y="761365"/>
            <a:ext cx="1813560" cy="26041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893310" y="3365500"/>
            <a:ext cx="549910" cy="2082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0.1,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-0.5,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0.3,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-1.0,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1.0,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-0.8,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en-US" sz="1200">
                <a:latin typeface="Source Han Sans SC" panose="020B0600000000000000" charset="-122"/>
                <a:ea typeface="Source Han Sans SC" panose="020B0600000000000000" charset="-122"/>
                <a:cs typeface="Source Han Sans SC" panose="020B0600000000000000" charset="-122"/>
                <a:sym typeface="+mn-ea"/>
              </a:rPr>
              <a:t>...</a:t>
            </a:r>
            <a:endParaRPr lang="en-US" sz="1200">
              <a:latin typeface="Source Han Sans SC" panose="020B0600000000000000" charset="-122"/>
              <a:ea typeface="Source Han Sans SC" panose="020B0600000000000000" charset="-122"/>
              <a:cs typeface="Source Han Sans SC" panose="020B0600000000000000" charset="-122"/>
              <a:sym typeface="+mn-ea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648450" y="3679190"/>
            <a:ext cx="5930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39410" y="3679190"/>
            <a:ext cx="5816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648450" y="4631055"/>
            <a:ext cx="611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</Words>
  <Application>WPS Presentation</Application>
  <PresentationFormat>Widescreen</PresentationFormat>
  <Paragraphs>498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Source Han Sans SC</vt:lpstr>
      <vt:lpstr>Calibri</vt:lpstr>
      <vt:lpstr>Helvetica Neue</vt:lpstr>
      <vt:lpstr>微软雅黑</vt:lpstr>
      <vt:lpstr>Arial Unicode MS</vt:lpstr>
      <vt:lpstr>Calibri Light</vt:lpstr>
      <vt:lpstr>宋体-简</vt:lpstr>
      <vt:lpstr>SimSun</vt:lpstr>
      <vt:lpstr>SimSun</vt:lpstr>
      <vt:lpstr>Office Theme</vt:lpstr>
      <vt:lpstr>大语言模型基础原理</vt:lpstr>
      <vt:lpstr>计算机如何识别文本</vt:lpstr>
      <vt:lpstr>计算机如何识别文本</vt:lpstr>
      <vt:lpstr>计算机如何识别文本</vt:lpstr>
      <vt:lpstr>计算机如何识别文本</vt:lpstr>
      <vt:lpstr>计算机如何识别文本</vt:lpstr>
      <vt:lpstr>大模型如何学习知识</vt:lpstr>
      <vt:lpstr>大模型如何学习知识</vt:lpstr>
      <vt:lpstr>大模型如何学习知识</vt:lpstr>
      <vt:lpstr>大模型如何学习知识</vt:lpstr>
      <vt:lpstr>大模型如何学习知识</vt:lpstr>
      <vt:lpstr>大模型如何理解知识</vt:lpstr>
      <vt:lpstr>大模型如何理解知识</vt:lpstr>
      <vt:lpstr>大模型如何处理任务</vt:lpstr>
      <vt:lpstr>大模型如何处理任务</vt:lpstr>
      <vt:lpstr>大模型如何学习知识</vt:lpstr>
      <vt:lpstr>大模型如何理解知识</vt:lpstr>
      <vt:lpstr>大模型如何生成回复</vt:lpstr>
      <vt:lpstr>大模型如何生成回复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Yam</dc:creator>
  <cp:lastModifiedBy>Yam</cp:lastModifiedBy>
  <cp:revision>103</cp:revision>
  <dcterms:created xsi:type="dcterms:W3CDTF">2024-04-14T08:55:24Z</dcterms:created>
  <dcterms:modified xsi:type="dcterms:W3CDTF">2024-04-14T08:55:24Z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