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63" r:id="rId4"/>
    <p:sldId id="305" r:id="rId5"/>
    <p:sldId id="307" r:id="rId6"/>
    <p:sldId id="271" r:id="rId7"/>
    <p:sldId id="259" r:id="rId9"/>
    <p:sldId id="270" r:id="rId10"/>
    <p:sldId id="281" r:id="rId11"/>
    <p:sldId id="282" r:id="rId12"/>
    <p:sldId id="272" r:id="rId13"/>
    <p:sldId id="283" r:id="rId14"/>
    <p:sldId id="297" r:id="rId15"/>
    <p:sldId id="284" r:id="rId16"/>
    <p:sldId id="298" r:id="rId17"/>
    <p:sldId id="285" r:id="rId18"/>
    <p:sldId id="299" r:id="rId19"/>
    <p:sldId id="296" r:id="rId20"/>
    <p:sldId id="300" r:id="rId21"/>
    <p:sldId id="273" r:id="rId22"/>
    <p:sldId id="286" r:id="rId23"/>
    <p:sldId id="301" r:id="rId24"/>
    <p:sldId id="292" r:id="rId25"/>
    <p:sldId id="302" r:id="rId26"/>
    <p:sldId id="293" r:id="rId27"/>
    <p:sldId id="304" r:id="rId28"/>
    <p:sldId id="336" r:id="rId29"/>
    <p:sldId id="337" r:id="rId30"/>
    <p:sldId id="274" r:id="rId31"/>
    <p:sldId id="289" r:id="rId32"/>
    <p:sldId id="294" r:id="rId33"/>
    <p:sldId id="295" r:id="rId34"/>
    <p:sldId id="306" r:id="rId35"/>
    <p:sldId id="264" r:id="rId3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02" y="48"/>
      </p:cViewPr>
      <p:guideLst>
        <p:guide orient="horz" pos="234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657" y="1143000"/>
            <a:ext cx="548668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21" y="1122600"/>
            <a:ext cx="9145325" cy="2388102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796"/>
            <a:ext cx="9145325" cy="165611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4470" indent="0" algn="ctr">
              <a:buNone/>
              <a:defRPr sz="12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480" y="274696"/>
            <a:ext cx="2743597" cy="585275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8" y="274696"/>
            <a:ext cx="8071744" cy="58527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221" y="1122600"/>
            <a:ext cx="9145325" cy="2388102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796"/>
            <a:ext cx="9145325" cy="165611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5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4470" indent="0" algn="ctr">
              <a:buNone/>
              <a:defRPr sz="1200"/>
            </a:lvl9pPr>
          </a:lstStyle>
          <a:p>
            <a:pPr fontAlgn="base"/>
            <a:r>
              <a:rPr lang="zh-CN" altLang="en-US" sz="1350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1710098"/>
            <a:ext cx="10517123" cy="28533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4590428"/>
            <a:ext cx="10517123" cy="15005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44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8" y="1600537"/>
            <a:ext cx="5377451" cy="452691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627" y="1600537"/>
            <a:ext cx="5377451" cy="452691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202"/>
            <a:ext cx="10517123" cy="132584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47" y="1778812"/>
            <a:ext cx="4874281" cy="82408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5"/>
            </a:lvl4pPr>
            <a:lvl5pPr marL="1371600" indent="0">
              <a:buNone/>
              <a:defRPr sz="1355"/>
            </a:lvl5pPr>
            <a:lvl6pPr marL="1714500" indent="0">
              <a:buNone/>
              <a:defRPr sz="1355"/>
            </a:lvl6pPr>
            <a:lvl7pPr marL="2057400" indent="0">
              <a:buNone/>
              <a:defRPr sz="1355"/>
            </a:lvl7pPr>
            <a:lvl8pPr marL="2400300" indent="0">
              <a:buNone/>
              <a:defRPr sz="1355"/>
            </a:lvl8pPr>
            <a:lvl9pPr marL="2744470" indent="0">
              <a:buNone/>
              <a:defRPr sz="135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47" y="2665940"/>
            <a:ext cx="4874281" cy="35250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845" y="1778812"/>
            <a:ext cx="4898285" cy="82408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5"/>
            </a:lvl4pPr>
            <a:lvl5pPr marL="1371600" indent="0">
              <a:buNone/>
              <a:defRPr sz="1355"/>
            </a:lvl5pPr>
            <a:lvl6pPr marL="1714500" indent="0">
              <a:buNone/>
              <a:defRPr sz="1355"/>
            </a:lvl6pPr>
            <a:lvl7pPr marL="2057400" indent="0">
              <a:buNone/>
              <a:defRPr sz="1355"/>
            </a:lvl7pPr>
            <a:lvl8pPr marL="2400300" indent="0">
              <a:buNone/>
              <a:defRPr sz="1355"/>
            </a:lvl8pPr>
            <a:lvl9pPr marL="2744470" indent="0">
              <a:buNone/>
              <a:defRPr sz="135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845" y="2665940"/>
            <a:ext cx="4898285" cy="35250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57296"/>
            <a:ext cx="3932807" cy="1600537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39" y="987632"/>
            <a:ext cx="6173094" cy="48746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2057833"/>
            <a:ext cx="3932807" cy="38123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447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57296"/>
            <a:ext cx="4165953" cy="1600537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39" y="457298"/>
            <a:ext cx="6173094" cy="54049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447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2057833"/>
            <a:ext cx="4165953" cy="381239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5"/>
            </a:lvl2pPr>
            <a:lvl3pPr marL="685800" indent="0">
              <a:buNone/>
              <a:defRPr sz="1200"/>
            </a:lvl3pPr>
            <a:lvl4pPr marL="1028700" indent="0">
              <a:buNone/>
              <a:defRPr sz="1055"/>
            </a:lvl4pPr>
            <a:lvl5pPr marL="1371600" indent="0">
              <a:buNone/>
              <a:defRPr sz="1055"/>
            </a:lvl5pPr>
            <a:lvl6pPr marL="1714500" indent="0">
              <a:buNone/>
              <a:defRPr sz="1055"/>
            </a:lvl6pPr>
            <a:lvl7pPr marL="2057400" indent="0">
              <a:buNone/>
              <a:defRPr sz="1055"/>
            </a:lvl7pPr>
            <a:lvl8pPr marL="2400300" indent="0">
              <a:buNone/>
              <a:defRPr sz="1055"/>
            </a:lvl8pPr>
            <a:lvl9pPr marL="2744470" indent="0">
              <a:buNone/>
              <a:defRPr sz="1055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480" y="274696"/>
            <a:ext cx="2743597" cy="585275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8" y="274696"/>
            <a:ext cx="8071744" cy="58527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71" y="1710098"/>
            <a:ext cx="10517123" cy="28533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z="337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71" y="4590428"/>
            <a:ext cx="10517123" cy="150050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44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8" y="1600537"/>
            <a:ext cx="5377451" cy="452691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6627" y="1600537"/>
            <a:ext cx="5377451" cy="452691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202"/>
            <a:ext cx="10517123" cy="132584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947" y="1778812"/>
            <a:ext cx="4874281" cy="82408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5"/>
            </a:lvl4pPr>
            <a:lvl5pPr marL="1371600" indent="0">
              <a:buNone/>
              <a:defRPr sz="1355"/>
            </a:lvl5pPr>
            <a:lvl6pPr marL="1714500" indent="0">
              <a:buNone/>
              <a:defRPr sz="1355"/>
            </a:lvl6pPr>
            <a:lvl7pPr marL="2057400" indent="0">
              <a:buNone/>
              <a:defRPr sz="1355"/>
            </a:lvl7pPr>
            <a:lvl8pPr marL="2400300" indent="0">
              <a:buNone/>
              <a:defRPr sz="1355"/>
            </a:lvl8pPr>
            <a:lvl9pPr marL="2744470" indent="0">
              <a:buNone/>
              <a:defRPr sz="135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947" y="2665940"/>
            <a:ext cx="4874281" cy="35250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845" y="1778812"/>
            <a:ext cx="4898285" cy="82408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5"/>
            </a:lvl4pPr>
            <a:lvl5pPr marL="1371600" indent="0">
              <a:buNone/>
              <a:defRPr sz="1355"/>
            </a:lvl5pPr>
            <a:lvl6pPr marL="1714500" indent="0">
              <a:buNone/>
              <a:defRPr sz="1355"/>
            </a:lvl6pPr>
            <a:lvl7pPr marL="2057400" indent="0">
              <a:buNone/>
              <a:defRPr sz="1355"/>
            </a:lvl7pPr>
            <a:lvl8pPr marL="2400300" indent="0">
              <a:buNone/>
              <a:defRPr sz="1355"/>
            </a:lvl8pPr>
            <a:lvl9pPr marL="2744470" indent="0">
              <a:buNone/>
              <a:defRPr sz="1355"/>
            </a:lvl9pPr>
          </a:lstStyle>
          <a:p>
            <a:pPr lvl="0" fontAlgn="base"/>
            <a:r>
              <a:rPr lang="zh-CN" altLang="en-US" sz="157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845" y="2665940"/>
            <a:ext cx="4898285" cy="35250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57296"/>
            <a:ext cx="3932807" cy="1600537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939" y="987632"/>
            <a:ext cx="6173094" cy="48746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z="1575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z="1350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12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12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2057833"/>
            <a:ext cx="3932807" cy="381239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5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447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457296"/>
            <a:ext cx="4165953" cy="1600537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939" y="457298"/>
            <a:ext cx="6173094" cy="54049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447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910" y="2057833"/>
            <a:ext cx="4165953" cy="3812390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5"/>
            </a:lvl2pPr>
            <a:lvl3pPr marL="685800" indent="0">
              <a:buNone/>
              <a:defRPr sz="1200"/>
            </a:lvl3pPr>
            <a:lvl4pPr marL="1028700" indent="0">
              <a:buNone/>
              <a:defRPr sz="1055"/>
            </a:lvl4pPr>
            <a:lvl5pPr marL="1371600" indent="0">
              <a:buNone/>
              <a:defRPr sz="1055"/>
            </a:lvl5pPr>
            <a:lvl6pPr marL="1714500" indent="0">
              <a:buNone/>
              <a:defRPr sz="1055"/>
            </a:lvl6pPr>
            <a:lvl7pPr marL="2057400" indent="0">
              <a:buNone/>
              <a:defRPr sz="1055"/>
            </a:lvl7pPr>
            <a:lvl8pPr marL="2400300" indent="0">
              <a:buNone/>
              <a:defRPr sz="1055"/>
            </a:lvl8pPr>
            <a:lvl9pPr marL="2744470" indent="0">
              <a:buNone/>
              <a:defRPr sz="1055"/>
            </a:lvl9pPr>
          </a:lstStyle>
          <a:p>
            <a:pPr lvl="0" fontAlgn="base"/>
            <a:r>
              <a:rPr lang="zh-CN" altLang="en-US" sz="112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88" y="275176"/>
            <a:ext cx="10974390" cy="11430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88" y="1600257"/>
            <a:ext cx="10974390" cy="4527711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88" y="6246505"/>
            <a:ext cx="2845212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203" y="6246505"/>
            <a:ext cx="3861359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866" y="6246505"/>
            <a:ext cx="2845212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3585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587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2435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747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6pPr>
      <a:lvl7pPr marL="274447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7pPr>
      <a:lvl8pPr marL="32010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8pPr>
      <a:lvl9pPr marL="365887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88" y="275176"/>
            <a:ext cx="10974390" cy="1143041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88" y="1600257"/>
            <a:ext cx="10974390" cy="4527711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88" y="6246505"/>
            <a:ext cx="2845212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203" y="6246505"/>
            <a:ext cx="3861359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9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8866" y="6246505"/>
            <a:ext cx="2845212" cy="47626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3585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587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2435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635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747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6pPr>
      <a:lvl7pPr marL="274447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7pPr>
      <a:lvl8pPr marL="320103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8pPr>
      <a:lvl9pPr marL="365887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22.png"/><Relationship Id="rId7" Type="http://schemas.openxmlformats.org/officeDocument/2006/relationships/image" Target="../media/image19.png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23.png"/><Relationship Id="rId10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4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3.png"/><Relationship Id="rId24" Type="http://schemas.openxmlformats.org/officeDocument/2006/relationships/image" Target="../media/image2.png"/><Relationship Id="rId23" Type="http://schemas.openxmlformats.org/officeDocument/2006/relationships/image" Target="../media/image10.png"/><Relationship Id="rId22" Type="http://schemas.openxmlformats.org/officeDocument/2006/relationships/image" Target="../media/image9.png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3411220" y="1340485"/>
            <a:ext cx="5361305" cy="864235"/>
          </a:xfrm>
          <a:prstGeom prst="round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6" name="文本框 11"/>
          <p:cNvSpPr txBox="1"/>
          <p:nvPr>
            <p:custDataLst>
              <p:tags r:id="rId2"/>
            </p:custDataLst>
          </p:nvPr>
        </p:nvSpPr>
        <p:spPr>
          <a:xfrm>
            <a:off x="0" y="4186855"/>
            <a:ext cx="12191084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2024</a:t>
            </a:r>
            <a:r>
              <a:rPr lang="zh-CN" altLang="en-US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年</a:t>
            </a:r>
            <a:r>
              <a:rPr lang="en-US" altLang="zh-CN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3</a:t>
            </a:r>
            <a:r>
              <a:rPr lang="zh-CN" altLang="en-US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月</a:t>
            </a:r>
            <a:r>
              <a:rPr lang="en-US" altLang="zh-CN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24</a:t>
            </a:r>
            <a:r>
              <a:rPr lang="zh-CN" altLang="en-US" sz="100" dirty="0">
                <a:solidFill>
                  <a:schemeClr val="bg1"/>
                </a:solidFill>
                <a:latin typeface="方正仿宋_GB2312" charset="-122"/>
                <a:ea typeface="方正仿宋_GB2312" charset="-122"/>
                <a:sym typeface="SimSun" pitchFamily="2" charset="-122"/>
              </a:rPr>
              <a:t>日</a:t>
            </a:r>
            <a:endParaRPr lang="zh-CN" altLang="en-US" sz="100" dirty="0">
              <a:solidFill>
                <a:schemeClr val="bg1"/>
              </a:solidFill>
              <a:latin typeface="方正仿宋_GB2312" charset="-122"/>
              <a:ea typeface="方正仿宋_GB2312" charset="-122"/>
              <a:sym typeface="SimSun" pitchFamily="2" charset="-122"/>
            </a:endParaRPr>
          </a:p>
        </p:txBody>
      </p:sp>
      <p:sp>
        <p:nvSpPr>
          <p:cNvPr id="3" name="文本框 5"/>
          <p:cNvSpPr txBox="1"/>
          <p:nvPr>
            <p:custDataLst>
              <p:tags r:id="rId3"/>
            </p:custDataLst>
          </p:nvPr>
        </p:nvSpPr>
        <p:spPr>
          <a:xfrm>
            <a:off x="3040380" y="1419225"/>
            <a:ext cx="61169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4000" b="1">
                <a:solidFill>
                  <a:schemeClr val="accent2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大模型应用开发范式</a:t>
            </a:r>
            <a:endParaRPr lang="zh-CN" altLang="en-US" sz="4000" b="1">
              <a:solidFill>
                <a:schemeClr val="accent2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4" name="副标题 9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-24059" y="2564620"/>
            <a:ext cx="12196588" cy="1295528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r>
              <a:rPr lang="en-US" altLang="zh-CN" sz="2800" b="1" kern="1200" baseline="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+mn-cs"/>
              </a:rPr>
              <a:t>Datawhale</a:t>
            </a:r>
            <a:endParaRPr lang="zh-CN" altLang="en-US" sz="2800" b="1" kern="1200" baseline="0" dirty="0">
              <a:solidFill>
                <a:schemeClr val="accent2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zh-CN" altLang="en-US" sz="2800" b="1" kern="1200" baseline="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+mn-cs"/>
              </a:rPr>
              <a:t>长琴</a:t>
            </a:r>
            <a:endParaRPr lang="zh-CN" altLang="en-US" sz="2800" b="1" kern="1200" baseline="0" dirty="0">
              <a:solidFill>
                <a:schemeClr val="accent2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+mn-cs"/>
            </a:endParaRPr>
          </a:p>
        </p:txBody>
      </p:sp>
      <p:sp>
        <p:nvSpPr>
          <p:cNvPr id="5" name="文本框 11"/>
          <p:cNvSpPr txBox="1"/>
          <p:nvPr>
            <p:custDataLst>
              <p:tags r:id="rId5"/>
            </p:custDataLst>
          </p:nvPr>
        </p:nvSpPr>
        <p:spPr>
          <a:xfrm>
            <a:off x="-3387" y="4187278"/>
            <a:ext cx="121906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2024</a:t>
            </a:r>
            <a:r>
              <a:rPr lang="zh-CN" altLang="en-US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年</a:t>
            </a:r>
            <a:r>
              <a:rPr lang="en-US" altLang="zh-CN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6</a:t>
            </a:r>
            <a:r>
              <a:rPr lang="zh-CN" altLang="en-US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月</a:t>
            </a:r>
            <a:r>
              <a:rPr lang="en-US" altLang="zh-CN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5</a:t>
            </a:r>
            <a:r>
              <a:rPr lang="zh-CN" altLang="en-US" sz="2400" dirty="0">
                <a:solidFill>
                  <a:schemeClr val="accent2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SimSun" pitchFamily="2" charset="-122"/>
              </a:rPr>
              <a:t>日</a:t>
            </a:r>
            <a:endParaRPr lang="zh-CN" altLang="en-US" sz="2400" dirty="0">
              <a:solidFill>
                <a:schemeClr val="accent2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SimSun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91190" y="5529580"/>
            <a:ext cx="704215" cy="121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endParaRPr lang="zh-CN" altLang="en-US" sz="1200" b="1" i="1" u="sng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5058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范式对比：规则介绍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94105" y="2187575"/>
            <a:ext cx="16522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北京,LOC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上海,LOC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毛姆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,PER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红楼梦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,BOOK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……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3402330" y="1800225"/>
            <a:ext cx="2319655" cy="157099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这些都是规则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94105" y="3896995"/>
            <a:ext cx="31991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re.compile(</a:t>
            </a:r>
            <a:endParaRPr lang="en-US" sz="1400"/>
          </a:p>
          <a:p>
            <a:r>
              <a:rPr lang="en-US" sz="1400"/>
              <a:t>    r"""</a:t>
            </a:r>
            <a:endParaRPr lang="en-US" sz="1400"/>
          </a:p>
          <a:p>
            <a:r>
              <a:rPr lang="en-US" sz="1400"/>
              <a:t>    (?&lt;!\d)(?:1[3-9][0-9])\d{8}(?!\d)</a:t>
            </a:r>
            <a:endParaRPr lang="en-US" sz="1400"/>
          </a:p>
          <a:p>
            <a:r>
              <a:rPr lang="en-US" sz="1400"/>
              <a:t>    """, re.UNICODE | re.VERBOSE</a:t>
            </a:r>
            <a:endParaRPr lang="en-US" sz="1400"/>
          </a:p>
          <a:p>
            <a:r>
              <a:rPr lang="en-US" sz="1400"/>
              <a:t>)</a:t>
            </a:r>
            <a:endParaRPr lang="en-US" sz="1400"/>
          </a:p>
        </p:txBody>
      </p:sp>
      <p:sp>
        <p:nvSpPr>
          <p:cNvPr id="10" name="Text Box 9"/>
          <p:cNvSpPr txBox="1"/>
          <p:nvPr/>
        </p:nvSpPr>
        <p:spPr>
          <a:xfrm>
            <a:off x="4652645" y="3371215"/>
            <a:ext cx="703389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re.compile(</a:t>
            </a:r>
            <a:endParaRPr lang="en-US" sz="1400"/>
          </a:p>
          <a:p>
            <a:r>
              <a:rPr lang="en-US" sz="1400"/>
              <a:t>    rf"""</a:t>
            </a:r>
            <a:endParaRPr lang="en-US" sz="1400"/>
          </a:p>
          <a:p>
            <a:r>
              <a:rPr lang="en-US" sz="1400"/>
              <a:t>    [{zh_num}\d]+\s*[万千w]?\s*元?[{between}][{zh_num}\d]+\s*[万千w]\s*元?</a:t>
            </a:r>
            <a:endParaRPr lang="en-US" sz="1400"/>
          </a:p>
          <a:p>
            <a:r>
              <a:rPr lang="en-US" sz="1400"/>
              <a:t>    |</a:t>
            </a:r>
            <a:endParaRPr lang="en-US" sz="1400"/>
          </a:p>
          <a:p>
            <a:r>
              <a:rPr lang="en-US" sz="1400"/>
              <a:t>    ({range_head})?[\d.]+\s*[万千w]\s*元?({range_tail})?</a:t>
            </a:r>
            <a:endParaRPr lang="en-US" sz="1400"/>
          </a:p>
          <a:p>
            <a:r>
              <a:rPr lang="en-US" sz="1400"/>
              <a:t>    |</a:t>
            </a:r>
            <a:endParaRPr lang="en-US" sz="1400"/>
          </a:p>
          <a:p>
            <a:r>
              <a:rPr lang="en-US" sz="1400"/>
              <a:t>    ({range_head})?[{zh_num}]+\s*[万千w]\s*元?({range_tail})?</a:t>
            </a:r>
            <a:endParaRPr lang="en-US" sz="1400"/>
          </a:p>
          <a:p>
            <a:r>
              <a:rPr lang="en-US" sz="1400"/>
              <a:t>    |</a:t>
            </a:r>
            <a:endParaRPr lang="en-US" sz="1400"/>
          </a:p>
          <a:p>
            <a:r>
              <a:rPr lang="en-US" sz="1400"/>
              <a:t>    (价格)\s*[{zh_num}\d]+\s*[万千w]?\s*元?[{between}][{zh_num}\d]+\s*[万千w]\s*元?</a:t>
            </a:r>
            <a:endParaRPr lang="en-US" sz="1400"/>
          </a:p>
          <a:p>
            <a:r>
              <a:rPr lang="en-US" sz="1400"/>
              <a:t>    |</a:t>
            </a:r>
            <a:endParaRPr lang="en-US" sz="1400"/>
          </a:p>
          <a:p>
            <a:r>
              <a:rPr lang="en-US" sz="1400"/>
              <a:t>    (价格)\s*({range_head})?[{zh_num}\d.]+\s*[万千w]\s*元?({range_tail})?</a:t>
            </a:r>
            <a:endParaRPr lang="en-US" sz="1400"/>
          </a:p>
          <a:p>
            <a:r>
              <a:rPr lang="en-US" sz="1400"/>
              <a:t>    """, re.UNICODE | re.VERBOSE | re.IGNORECASE</a:t>
            </a:r>
            <a:endParaRPr lang="en-US" sz="1400"/>
          </a:p>
          <a:p>
            <a:r>
              <a:rPr lang="en-US" sz="1400"/>
              <a:t>)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6649720" y="2187575"/>
            <a:ext cx="26866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语气词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=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啊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呢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哈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吗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呀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吧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动词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=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知道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晓得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明白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|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懂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我不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[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动词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][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语气词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]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……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650730" y="2187575"/>
            <a:ext cx="1671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TMD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我擦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去年买了个表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……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5058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范式对比：规则流程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9218" name="稻壳儿小白白(http://dwz.cn/Wu2UP)"/>
          <p:cNvSpPr/>
          <p:nvPr/>
        </p:nvSpPr>
        <p:spPr bwMode="auto">
          <a:xfrm>
            <a:off x="1219200" y="3376295"/>
            <a:ext cx="9757410" cy="2212340"/>
          </a:xfrm>
          <a:custGeom>
            <a:avLst/>
            <a:gdLst>
              <a:gd name="T0" fmla="*/ 2147483647 w 1735"/>
              <a:gd name="T1" fmla="*/ 2147483647 h 784"/>
              <a:gd name="T2" fmla="*/ 2147483647 w 1735"/>
              <a:gd name="T3" fmla="*/ 2147483647 h 784"/>
              <a:gd name="T4" fmla="*/ 2147483647 w 1735"/>
              <a:gd name="T5" fmla="*/ 2147483647 h 784"/>
              <a:gd name="T6" fmla="*/ 2147483647 w 1735"/>
              <a:gd name="T7" fmla="*/ 2147483647 h 784"/>
              <a:gd name="T8" fmla="*/ 2147483647 w 1735"/>
              <a:gd name="T9" fmla="*/ 2147483647 h 784"/>
              <a:gd name="T10" fmla="*/ 2147483647 w 1735"/>
              <a:gd name="T11" fmla="*/ 2147483647 h 784"/>
              <a:gd name="T12" fmla="*/ 2147483647 w 1735"/>
              <a:gd name="T13" fmla="*/ 2147483647 h 784"/>
              <a:gd name="T14" fmla="*/ 2147483647 w 1735"/>
              <a:gd name="T15" fmla="*/ 2147483647 h 784"/>
              <a:gd name="T16" fmla="*/ 2147483647 w 1735"/>
              <a:gd name="T17" fmla="*/ 2147483647 h 784"/>
              <a:gd name="T18" fmla="*/ 2147483647 w 1735"/>
              <a:gd name="T19" fmla="*/ 2147483647 h 784"/>
              <a:gd name="T20" fmla="*/ 0 w 1735"/>
              <a:gd name="T21" fmla="*/ 0 h 784"/>
              <a:gd name="T22" fmla="*/ 2147483647 w 1735"/>
              <a:gd name="T23" fmla="*/ 2147483647 h 784"/>
              <a:gd name="T24" fmla="*/ 2147483647 w 1735"/>
              <a:gd name="T25" fmla="*/ 2147483647 h 784"/>
              <a:gd name="T26" fmla="*/ 2147483647 w 1735"/>
              <a:gd name="T27" fmla="*/ 2147483647 h 784"/>
              <a:gd name="T28" fmla="*/ 2147483647 w 1735"/>
              <a:gd name="T29" fmla="*/ 2147483647 h 784"/>
              <a:gd name="T30" fmla="*/ 2147483647 w 1735"/>
              <a:gd name="T31" fmla="*/ 2147483647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pic>
        <p:nvPicPr>
          <p:cNvPr id="9220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10" y="4177665"/>
            <a:ext cx="833755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543810"/>
            <a:ext cx="798830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80" y="3884930"/>
            <a:ext cx="1065530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3542665" y="2812415"/>
            <a:ext cx="276225" cy="172720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4917440" y="2630805"/>
            <a:ext cx="301625" cy="229235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6" name="稻壳儿小白白(http://dwz.cn/Wu2UP)"/>
          <p:cNvSpPr>
            <a:spLocks noEditPoints="1"/>
          </p:cNvSpPr>
          <p:nvPr/>
        </p:nvSpPr>
        <p:spPr bwMode="auto">
          <a:xfrm>
            <a:off x="6730365" y="4277995"/>
            <a:ext cx="358775" cy="2095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7" name="稻壳儿小白白(http://dwz.cn/Wu2UP)"/>
          <p:cNvSpPr>
            <a:spLocks noChangeAspect="1" noEditPoints="1"/>
          </p:cNvSpPr>
          <p:nvPr/>
        </p:nvSpPr>
        <p:spPr bwMode="auto">
          <a:xfrm>
            <a:off x="7629525" y="4409440"/>
            <a:ext cx="294640" cy="229235"/>
          </a:xfrm>
          <a:custGeom>
            <a:avLst/>
            <a:gdLst>
              <a:gd name="T0" fmla="*/ 2147483647 w 58"/>
              <a:gd name="T1" fmla="*/ 1658379393 h 58"/>
              <a:gd name="T2" fmla="*/ 2147483647 w 58"/>
              <a:gd name="T3" fmla="*/ 1708633314 h 58"/>
              <a:gd name="T4" fmla="*/ 2147483647 w 58"/>
              <a:gd name="T5" fmla="*/ 1758887235 h 58"/>
              <a:gd name="T6" fmla="*/ 2147483647 w 58"/>
              <a:gd name="T7" fmla="*/ 1959902919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1944803333 w 58"/>
              <a:gd name="T19" fmla="*/ 2147483647 h 58"/>
              <a:gd name="T20" fmla="*/ 1795202533 w 58"/>
              <a:gd name="T21" fmla="*/ 2147483647 h 58"/>
              <a:gd name="T22" fmla="*/ 1695471021 w 58"/>
              <a:gd name="T23" fmla="*/ 2147483647 h 58"/>
              <a:gd name="T24" fmla="*/ 1645601734 w 58"/>
              <a:gd name="T25" fmla="*/ 2147483647 h 58"/>
              <a:gd name="T26" fmla="*/ 1246668622 w 58"/>
              <a:gd name="T27" fmla="*/ 2147483647 h 58"/>
              <a:gd name="T28" fmla="*/ 1146937109 w 58"/>
              <a:gd name="T29" fmla="*/ 2147483647 h 58"/>
              <a:gd name="T30" fmla="*/ 1097067822 w 58"/>
              <a:gd name="T31" fmla="*/ 2147483647 h 58"/>
              <a:gd name="T32" fmla="*/ 947467023 w 58"/>
              <a:gd name="T33" fmla="*/ 2147483647 h 58"/>
              <a:gd name="T34" fmla="*/ 698134711 w 58"/>
              <a:gd name="T35" fmla="*/ 2147483647 h 58"/>
              <a:gd name="T36" fmla="*/ 648265424 w 58"/>
              <a:gd name="T37" fmla="*/ 2147483647 h 58"/>
              <a:gd name="T38" fmla="*/ 598403198 w 58"/>
              <a:gd name="T39" fmla="*/ 2147483647 h 58"/>
              <a:gd name="T40" fmla="*/ 249332312 w 58"/>
              <a:gd name="T41" fmla="*/ 2147483647 h 58"/>
              <a:gd name="T42" fmla="*/ 249332312 w 58"/>
              <a:gd name="T43" fmla="*/ 2147483647 h 58"/>
              <a:gd name="T44" fmla="*/ 249332312 w 58"/>
              <a:gd name="T45" fmla="*/ 2147483647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7 w 58"/>
              <a:gd name="T89" fmla="*/ 251269605 h 58"/>
              <a:gd name="T90" fmla="*/ 2147483647 w 58"/>
              <a:gd name="T91" fmla="*/ 251269605 h 58"/>
              <a:gd name="T92" fmla="*/ 2147483647 w 58"/>
              <a:gd name="T93" fmla="*/ 251269605 h 58"/>
              <a:gd name="T94" fmla="*/ 2147483647 w 58"/>
              <a:gd name="T95" fmla="*/ 603047052 h 58"/>
              <a:gd name="T96" fmla="*/ 2147483647 w 58"/>
              <a:gd name="T97" fmla="*/ 603047052 h 58"/>
              <a:gd name="T98" fmla="*/ 2147483647 w 58"/>
              <a:gd name="T99" fmla="*/ 653300973 h 58"/>
              <a:gd name="T100" fmla="*/ 2147483647 w 58"/>
              <a:gd name="T101" fmla="*/ 904570578 h 58"/>
              <a:gd name="T102" fmla="*/ 2147483647 w 58"/>
              <a:gd name="T103" fmla="*/ 1105586262 h 58"/>
              <a:gd name="T104" fmla="*/ 2147483647 w 58"/>
              <a:gd name="T105" fmla="*/ 1155840183 h 58"/>
              <a:gd name="T106" fmla="*/ 2147483647 w 58"/>
              <a:gd name="T107" fmla="*/ 1256348025 h 58"/>
              <a:gd name="T108" fmla="*/ 2147483647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8" name="稻壳儿小白白(http://dwz.cn/Wu2UP)"/>
          <p:cNvSpPr>
            <a:spLocks noEditPoints="1"/>
          </p:cNvSpPr>
          <p:nvPr/>
        </p:nvSpPr>
        <p:spPr bwMode="auto">
          <a:xfrm>
            <a:off x="10361295" y="4043045"/>
            <a:ext cx="270510" cy="210185"/>
          </a:xfrm>
          <a:custGeom>
            <a:avLst/>
            <a:gdLst>
              <a:gd name="T0" fmla="*/ 1263468770 w 55"/>
              <a:gd name="T1" fmla="*/ 2147483647 h 55"/>
              <a:gd name="T2" fmla="*/ 0 w 55"/>
              <a:gd name="T3" fmla="*/ 1263468770 h 55"/>
              <a:gd name="T4" fmla="*/ 1263468770 w 55"/>
              <a:gd name="T5" fmla="*/ 0 h 55"/>
              <a:gd name="T6" fmla="*/ 2147483647 w 55"/>
              <a:gd name="T7" fmla="*/ 1263468770 h 55"/>
              <a:gd name="T8" fmla="*/ 1263468770 w 55"/>
              <a:gd name="T9" fmla="*/ 2147483647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7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31" name="稻壳儿小白白(http://dwz.cn/Wu2UP)"/>
          <p:cNvSpPr txBox="1">
            <a:spLocks noChangeArrowheads="1"/>
          </p:cNvSpPr>
          <p:nvPr/>
        </p:nvSpPr>
        <p:spPr bwMode="auto">
          <a:xfrm>
            <a:off x="4931410" y="3100705"/>
            <a:ext cx="14097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编写规则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9233" name="稻壳儿小白白(http://dwz.cn/Wu2UP)"/>
          <p:cNvSpPr txBox="1">
            <a:spLocks noChangeArrowheads="1"/>
          </p:cNvSpPr>
          <p:nvPr/>
        </p:nvSpPr>
        <p:spPr bwMode="auto">
          <a:xfrm>
            <a:off x="6730365" y="4771390"/>
            <a:ext cx="106172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测试规则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10012680" y="3501390"/>
            <a:ext cx="14852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使用规则推理️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3048635"/>
            <a:ext cx="833755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稻壳儿小白白(http://dwz.cn/Wu2UP)"/>
          <p:cNvSpPr>
            <a:spLocks noEditPoints="1"/>
          </p:cNvSpPr>
          <p:nvPr/>
        </p:nvSpPr>
        <p:spPr bwMode="auto">
          <a:xfrm>
            <a:off x="1610360" y="3148965"/>
            <a:ext cx="358775" cy="208915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25" name="稻壳儿小白白(http://dwz.cn/Wu2UP)"/>
          <p:cNvSpPr txBox="1">
            <a:spLocks noChangeArrowheads="1"/>
          </p:cNvSpPr>
          <p:nvPr/>
        </p:nvSpPr>
        <p:spPr bwMode="auto">
          <a:xfrm>
            <a:off x="1610360" y="3782695"/>
            <a:ext cx="13658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理解业务数据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FZLanTingHeiS-R-GB" panose="02000500000000000000" charset="-12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353165" y="2276475"/>
            <a:ext cx="20955" cy="93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847850" y="2276475"/>
            <a:ext cx="9526270" cy="1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36420" y="2276475"/>
            <a:ext cx="11430" cy="705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1559560" y="2630805"/>
            <a:ext cx="10099040" cy="57594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553960" y="3216910"/>
            <a:ext cx="4104640" cy="2079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范式对比：模型介绍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45260" y="2157095"/>
            <a:ext cx="77743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本质上是把输入的文本映射到特定的空间中，空间中每个点代表一个类型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。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559560" y="3217545"/>
            <a:ext cx="730885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北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京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中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国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都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765425" y="3217545"/>
            <a:ext cx="2225040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sz="1200"/>
              <a:t>-1.4039,  0.4480,  2.3831,  ...</a:t>
            </a:r>
            <a:endParaRPr lang="en-US" sz="1200"/>
          </a:p>
          <a:p>
            <a:pPr algn="l"/>
            <a:r>
              <a:rPr lang="en-US" sz="1200"/>
              <a:t>-1.8554,  0.8159,  1.8363,  ...</a:t>
            </a:r>
            <a:endParaRPr lang="en-US" sz="1200"/>
          </a:p>
          <a:p>
            <a:pPr algn="l"/>
            <a:r>
              <a:rPr lang="en-US" sz="1200"/>
              <a:t>-0.4816,  0.6371, -0.2079,  ...</a:t>
            </a:r>
            <a:endParaRPr lang="en-US" sz="1200"/>
          </a:p>
          <a:p>
            <a:pPr algn="l"/>
            <a:r>
              <a:rPr lang="en-US" sz="1200"/>
              <a:t>...</a:t>
            </a:r>
            <a:endParaRPr lang="en-US" sz="1200"/>
          </a:p>
          <a:p>
            <a:pPr algn="l"/>
            <a:r>
              <a:rPr lang="en-US" sz="1200"/>
              <a:t>2.9535,  4.5000, -1.5145,  ...</a:t>
            </a:r>
            <a:endParaRPr lang="en-US" sz="1200"/>
          </a:p>
          <a:p>
            <a:pPr algn="l"/>
            <a:r>
              <a:rPr lang="en-US" sz="1200"/>
              <a:t>4.1664,  4.6265, -4.8159,  ...</a:t>
            </a:r>
            <a:endParaRPr lang="en-US" sz="1200"/>
          </a:p>
          <a:p>
            <a:pPr algn="l"/>
            <a:r>
              <a:rPr lang="en-US" sz="1200"/>
              <a:t>3.7601,  2.1382, -4.0109,  ...</a:t>
            </a:r>
            <a:endParaRPr 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2894330" y="5296535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Embedding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990465" y="3217545"/>
            <a:ext cx="2049780" cy="2078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FastText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CNN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RNN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BERT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GPT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>
              <a:buNone/>
            </a:pP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......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725410" y="3388360"/>
            <a:ext cx="2014220" cy="560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sz="1200"/>
              <a:t>0.1 0.2 0.5 0.1 0.1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5028565" y="5296535"/>
            <a:ext cx="1967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模型</a:t>
            </a:r>
            <a:endParaRPr lang="zh-CN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9739630" y="3500120"/>
            <a:ext cx="1842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每个类别的概率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7725410" y="4149090"/>
            <a:ext cx="2014220" cy="959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p>
            <a:pPr algn="ctr"/>
            <a:r>
              <a:rPr lang="en-US" sz="1200"/>
              <a:t>0.1 0.2 0.5 0.1 0.1</a:t>
            </a:r>
            <a:endParaRPr lang="en-US" sz="1200"/>
          </a:p>
          <a:p>
            <a:pPr algn="ctr"/>
            <a:r>
              <a:rPr lang="en-US" sz="1200"/>
              <a:t>0.5 0.3 0.1 0.1 0.0</a:t>
            </a:r>
            <a:endParaRPr lang="en-US" sz="1200"/>
          </a:p>
          <a:p>
            <a:pPr algn="ctr"/>
            <a:r>
              <a:rPr lang="en-US" altLang="zh-CN" sz="1200"/>
              <a:t>......</a:t>
            </a:r>
            <a:endParaRPr lang="en-US" altLang="zh-CN" sz="1200"/>
          </a:p>
        </p:txBody>
      </p:sp>
      <p:sp>
        <p:nvSpPr>
          <p:cNvPr id="15" name="Text Box 14"/>
          <p:cNvSpPr txBox="1"/>
          <p:nvPr/>
        </p:nvSpPr>
        <p:spPr>
          <a:xfrm>
            <a:off x="9739630" y="4337050"/>
            <a:ext cx="1842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每个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Token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在每个类别上的概率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59560" y="5296535"/>
            <a:ext cx="730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输入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163445" y="2755900"/>
            <a:ext cx="730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映射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909435" y="2755900"/>
            <a:ext cx="730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映射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382770" y="2755900"/>
            <a:ext cx="1038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张量运算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645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范式对比：模型流程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9218" name="稻壳儿小白白(http://dwz.cn/Wu2UP)"/>
          <p:cNvSpPr/>
          <p:nvPr/>
        </p:nvSpPr>
        <p:spPr bwMode="auto">
          <a:xfrm>
            <a:off x="1219200" y="3376295"/>
            <a:ext cx="9757410" cy="2212340"/>
          </a:xfrm>
          <a:custGeom>
            <a:avLst/>
            <a:gdLst>
              <a:gd name="T0" fmla="*/ 2147483647 w 1735"/>
              <a:gd name="T1" fmla="*/ 2147483647 h 784"/>
              <a:gd name="T2" fmla="*/ 2147483647 w 1735"/>
              <a:gd name="T3" fmla="*/ 2147483647 h 784"/>
              <a:gd name="T4" fmla="*/ 2147483647 w 1735"/>
              <a:gd name="T5" fmla="*/ 2147483647 h 784"/>
              <a:gd name="T6" fmla="*/ 2147483647 w 1735"/>
              <a:gd name="T7" fmla="*/ 2147483647 h 784"/>
              <a:gd name="T8" fmla="*/ 2147483647 w 1735"/>
              <a:gd name="T9" fmla="*/ 2147483647 h 784"/>
              <a:gd name="T10" fmla="*/ 2147483647 w 1735"/>
              <a:gd name="T11" fmla="*/ 2147483647 h 784"/>
              <a:gd name="T12" fmla="*/ 2147483647 w 1735"/>
              <a:gd name="T13" fmla="*/ 2147483647 h 784"/>
              <a:gd name="T14" fmla="*/ 2147483647 w 1735"/>
              <a:gd name="T15" fmla="*/ 2147483647 h 784"/>
              <a:gd name="T16" fmla="*/ 2147483647 w 1735"/>
              <a:gd name="T17" fmla="*/ 2147483647 h 784"/>
              <a:gd name="T18" fmla="*/ 2147483647 w 1735"/>
              <a:gd name="T19" fmla="*/ 2147483647 h 784"/>
              <a:gd name="T20" fmla="*/ 0 w 1735"/>
              <a:gd name="T21" fmla="*/ 0 h 784"/>
              <a:gd name="T22" fmla="*/ 2147483647 w 1735"/>
              <a:gd name="T23" fmla="*/ 2147483647 h 784"/>
              <a:gd name="T24" fmla="*/ 2147483647 w 1735"/>
              <a:gd name="T25" fmla="*/ 2147483647 h 784"/>
              <a:gd name="T26" fmla="*/ 2147483647 w 1735"/>
              <a:gd name="T27" fmla="*/ 2147483647 h 784"/>
              <a:gd name="T28" fmla="*/ 2147483647 w 1735"/>
              <a:gd name="T29" fmla="*/ 2147483647 h 784"/>
              <a:gd name="T30" fmla="*/ 2147483647 w 1735"/>
              <a:gd name="T31" fmla="*/ 2147483647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pic>
        <p:nvPicPr>
          <p:cNvPr id="921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0" y="4143375"/>
            <a:ext cx="1065530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235" y="3747135"/>
            <a:ext cx="833755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0" y="2902585"/>
            <a:ext cx="798830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稻壳儿小白白(http://dwz.cn/Wu2UP)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725420"/>
            <a:ext cx="718820" cy="88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稻壳儿小白白(http://dwz.cn/Wu2UP)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80" y="3884930"/>
            <a:ext cx="1065530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3542665" y="2812415"/>
            <a:ext cx="276225" cy="172720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6998335" y="2989580"/>
            <a:ext cx="301625" cy="229235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6" name="稻壳儿小白白(http://dwz.cn/Wu2UP)"/>
          <p:cNvSpPr>
            <a:spLocks noEditPoints="1"/>
          </p:cNvSpPr>
          <p:nvPr/>
        </p:nvSpPr>
        <p:spPr bwMode="auto">
          <a:xfrm>
            <a:off x="4936490" y="3847465"/>
            <a:ext cx="358775" cy="209550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7" name="稻壳儿小白白(http://dwz.cn/Wu2UP)"/>
          <p:cNvSpPr>
            <a:spLocks noChangeAspect="1" noEditPoints="1"/>
          </p:cNvSpPr>
          <p:nvPr/>
        </p:nvSpPr>
        <p:spPr bwMode="auto">
          <a:xfrm>
            <a:off x="6840220" y="4409440"/>
            <a:ext cx="294640" cy="229235"/>
          </a:xfrm>
          <a:custGeom>
            <a:avLst/>
            <a:gdLst>
              <a:gd name="T0" fmla="*/ 2147483647 w 58"/>
              <a:gd name="T1" fmla="*/ 1658379393 h 58"/>
              <a:gd name="T2" fmla="*/ 2147483647 w 58"/>
              <a:gd name="T3" fmla="*/ 1708633314 h 58"/>
              <a:gd name="T4" fmla="*/ 2147483647 w 58"/>
              <a:gd name="T5" fmla="*/ 1758887235 h 58"/>
              <a:gd name="T6" fmla="*/ 2147483647 w 58"/>
              <a:gd name="T7" fmla="*/ 1959902919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1944803333 w 58"/>
              <a:gd name="T19" fmla="*/ 2147483647 h 58"/>
              <a:gd name="T20" fmla="*/ 1795202533 w 58"/>
              <a:gd name="T21" fmla="*/ 2147483647 h 58"/>
              <a:gd name="T22" fmla="*/ 1695471021 w 58"/>
              <a:gd name="T23" fmla="*/ 2147483647 h 58"/>
              <a:gd name="T24" fmla="*/ 1645601734 w 58"/>
              <a:gd name="T25" fmla="*/ 2147483647 h 58"/>
              <a:gd name="T26" fmla="*/ 1246668622 w 58"/>
              <a:gd name="T27" fmla="*/ 2147483647 h 58"/>
              <a:gd name="T28" fmla="*/ 1146937109 w 58"/>
              <a:gd name="T29" fmla="*/ 2147483647 h 58"/>
              <a:gd name="T30" fmla="*/ 1097067822 w 58"/>
              <a:gd name="T31" fmla="*/ 2147483647 h 58"/>
              <a:gd name="T32" fmla="*/ 947467023 w 58"/>
              <a:gd name="T33" fmla="*/ 2147483647 h 58"/>
              <a:gd name="T34" fmla="*/ 698134711 w 58"/>
              <a:gd name="T35" fmla="*/ 2147483647 h 58"/>
              <a:gd name="T36" fmla="*/ 648265424 w 58"/>
              <a:gd name="T37" fmla="*/ 2147483647 h 58"/>
              <a:gd name="T38" fmla="*/ 598403198 w 58"/>
              <a:gd name="T39" fmla="*/ 2147483647 h 58"/>
              <a:gd name="T40" fmla="*/ 249332312 w 58"/>
              <a:gd name="T41" fmla="*/ 2147483647 h 58"/>
              <a:gd name="T42" fmla="*/ 249332312 w 58"/>
              <a:gd name="T43" fmla="*/ 2147483647 h 58"/>
              <a:gd name="T44" fmla="*/ 249332312 w 58"/>
              <a:gd name="T45" fmla="*/ 2147483647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7 w 58"/>
              <a:gd name="T89" fmla="*/ 251269605 h 58"/>
              <a:gd name="T90" fmla="*/ 2147483647 w 58"/>
              <a:gd name="T91" fmla="*/ 251269605 h 58"/>
              <a:gd name="T92" fmla="*/ 2147483647 w 58"/>
              <a:gd name="T93" fmla="*/ 251269605 h 58"/>
              <a:gd name="T94" fmla="*/ 2147483647 w 58"/>
              <a:gd name="T95" fmla="*/ 603047052 h 58"/>
              <a:gd name="T96" fmla="*/ 2147483647 w 58"/>
              <a:gd name="T97" fmla="*/ 603047052 h 58"/>
              <a:gd name="T98" fmla="*/ 2147483647 w 58"/>
              <a:gd name="T99" fmla="*/ 653300973 h 58"/>
              <a:gd name="T100" fmla="*/ 2147483647 w 58"/>
              <a:gd name="T101" fmla="*/ 904570578 h 58"/>
              <a:gd name="T102" fmla="*/ 2147483647 w 58"/>
              <a:gd name="T103" fmla="*/ 1105586262 h 58"/>
              <a:gd name="T104" fmla="*/ 2147483647 w 58"/>
              <a:gd name="T105" fmla="*/ 1155840183 h 58"/>
              <a:gd name="T106" fmla="*/ 2147483647 w 58"/>
              <a:gd name="T107" fmla="*/ 1256348025 h 58"/>
              <a:gd name="T108" fmla="*/ 2147483647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8" name="稻壳儿小白白(http://dwz.cn/Wu2UP)"/>
          <p:cNvSpPr>
            <a:spLocks noEditPoints="1"/>
          </p:cNvSpPr>
          <p:nvPr/>
        </p:nvSpPr>
        <p:spPr bwMode="auto">
          <a:xfrm>
            <a:off x="10361295" y="4043045"/>
            <a:ext cx="270510" cy="210185"/>
          </a:xfrm>
          <a:custGeom>
            <a:avLst/>
            <a:gdLst>
              <a:gd name="T0" fmla="*/ 1263468770 w 55"/>
              <a:gd name="T1" fmla="*/ 2147483647 h 55"/>
              <a:gd name="T2" fmla="*/ 0 w 55"/>
              <a:gd name="T3" fmla="*/ 1263468770 h 55"/>
              <a:gd name="T4" fmla="*/ 1263468770 w 55"/>
              <a:gd name="T5" fmla="*/ 0 h 55"/>
              <a:gd name="T6" fmla="*/ 2147483647 w 55"/>
              <a:gd name="T7" fmla="*/ 1263468770 h 55"/>
              <a:gd name="T8" fmla="*/ 1263468770 w 55"/>
              <a:gd name="T9" fmla="*/ 2147483647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7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9" name="稻壳儿小白白(http://dwz.cn/Wu2UP)"/>
          <p:cNvSpPr txBox="1">
            <a:spLocks noChangeArrowheads="1"/>
          </p:cNvSpPr>
          <p:nvPr/>
        </p:nvSpPr>
        <p:spPr bwMode="auto">
          <a:xfrm>
            <a:off x="4218940" y="2812415"/>
            <a:ext cx="1289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根据任务选择预训练模型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⭐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Arial" panose="020B0604020202090204" pitchFamily="34" charset="0"/>
            </a:endParaRPr>
          </a:p>
        </p:txBody>
      </p:sp>
      <p:sp>
        <p:nvSpPr>
          <p:cNvPr id="9231" name="稻壳儿小白白(http://dwz.cn/Wu2UP)"/>
          <p:cNvSpPr txBox="1">
            <a:spLocks noChangeArrowheads="1"/>
          </p:cNvSpPr>
          <p:nvPr/>
        </p:nvSpPr>
        <p:spPr bwMode="auto">
          <a:xfrm>
            <a:off x="7012305" y="3459480"/>
            <a:ext cx="140970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根据任务和模型构造输入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FZLanTingHeiS-R-GB" panose="02000500000000000000" charset="-122"/>
            </a:endParaRPr>
          </a:p>
        </p:txBody>
      </p:sp>
      <p:sp>
        <p:nvSpPr>
          <p:cNvPr id="9233" name="稻壳儿小白白(http://dwz.cn/Wu2UP)"/>
          <p:cNvSpPr txBox="1">
            <a:spLocks noChangeArrowheads="1"/>
          </p:cNvSpPr>
          <p:nvPr/>
        </p:nvSpPr>
        <p:spPr bwMode="auto">
          <a:xfrm>
            <a:off x="3507105" y="3917315"/>
            <a:ext cx="106172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选择合适的优化函数⭐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FZLanTingHeiS-R-GB" panose="02000500000000000000" charset="-122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5883910" y="4770120"/>
            <a:ext cx="152590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训练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/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微调模型⭐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10012680" y="3501390"/>
            <a:ext cx="14852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使用模型推理⭐️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347470" y="5379085"/>
            <a:ext cx="2159635" cy="42735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91439" rIns="91439" bIns="91439" numCol="1" spcCol="38100" rtlCol="0" anchor="t" forceAA="0">
            <a:spAutoFit/>
          </a:bodyPr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⭐ 需要</a:t>
            </a:r>
            <a:r>
              <a:rPr kumimoji="0" lang="zh-CN" altLang="en-US" sz="1600" b="0" i="0" u="none" strike="noStrike" cap="none" spc="0" normalizeH="0" baseline="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算法背景知识</a:t>
            </a:r>
            <a:endParaRPr kumimoji="0" lang="zh-CN" altLang="en-US" sz="1600" b="0" i="0" u="none" strike="noStrike" cap="none" spc="0" normalizeH="0" baseline="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3048635"/>
            <a:ext cx="833755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稻壳儿小白白(http://dwz.cn/Wu2UP)"/>
          <p:cNvSpPr>
            <a:spLocks noEditPoints="1"/>
          </p:cNvSpPr>
          <p:nvPr/>
        </p:nvSpPr>
        <p:spPr bwMode="auto">
          <a:xfrm>
            <a:off x="1610360" y="3148965"/>
            <a:ext cx="358775" cy="208915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25" name="稻壳儿小白白(http://dwz.cn/Wu2UP)"/>
          <p:cNvSpPr txBox="1">
            <a:spLocks noChangeArrowheads="1"/>
          </p:cNvSpPr>
          <p:nvPr/>
        </p:nvSpPr>
        <p:spPr bwMode="auto">
          <a:xfrm>
            <a:off x="1610360" y="3782695"/>
            <a:ext cx="13658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收集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/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准备数据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FZLanTingHeiS-R-GB" panose="02000500000000000000" charset="-122"/>
            </a:endParaRPr>
          </a:p>
        </p:txBody>
      </p:sp>
      <p:pic>
        <p:nvPicPr>
          <p:cNvPr id="26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00905"/>
            <a:ext cx="798830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稻壳儿小白白(http://dwz.cn/Wu2UP)"/>
          <p:cNvSpPr>
            <a:spLocks noEditPoints="1"/>
          </p:cNvSpPr>
          <p:nvPr/>
        </p:nvSpPr>
        <p:spPr bwMode="auto">
          <a:xfrm>
            <a:off x="8000365" y="4787900"/>
            <a:ext cx="301625" cy="229235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28" name="稻壳儿小白白(http://dwz.cn/Wu2UP)"/>
          <p:cNvSpPr txBox="1">
            <a:spLocks noChangeArrowheads="1"/>
          </p:cNvSpPr>
          <p:nvPr/>
        </p:nvSpPr>
        <p:spPr bwMode="auto">
          <a:xfrm>
            <a:off x="7889875" y="5588635"/>
            <a:ext cx="102044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模型评估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ea typeface="Lucida Grande Medium" charset="0"/>
              <a:sym typeface="FZLanTingHeiS-R-GB" panose="02000500000000000000" charset="-12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353165" y="2276475"/>
            <a:ext cx="20955" cy="93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847850" y="2276475"/>
            <a:ext cx="9526270" cy="1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36420" y="2276475"/>
            <a:ext cx="11430" cy="705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924" name="稻壳儿小白白(http://dwz.cn/Wu2UP)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20" y="4253230"/>
            <a:ext cx="29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范式对比：大模型介绍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25" y="1956435"/>
            <a:ext cx="9789160" cy="39827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范式对比：大模型流程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9218" name="稻壳儿小白白(http://dwz.cn/Wu2UP)"/>
          <p:cNvSpPr/>
          <p:nvPr/>
        </p:nvSpPr>
        <p:spPr bwMode="auto">
          <a:xfrm>
            <a:off x="1219200" y="3376295"/>
            <a:ext cx="9757410" cy="2212340"/>
          </a:xfrm>
          <a:custGeom>
            <a:avLst/>
            <a:gdLst>
              <a:gd name="T0" fmla="*/ 2147483647 w 1735"/>
              <a:gd name="T1" fmla="*/ 2147483647 h 784"/>
              <a:gd name="T2" fmla="*/ 2147483647 w 1735"/>
              <a:gd name="T3" fmla="*/ 2147483647 h 784"/>
              <a:gd name="T4" fmla="*/ 2147483647 w 1735"/>
              <a:gd name="T5" fmla="*/ 2147483647 h 784"/>
              <a:gd name="T6" fmla="*/ 2147483647 w 1735"/>
              <a:gd name="T7" fmla="*/ 2147483647 h 784"/>
              <a:gd name="T8" fmla="*/ 2147483647 w 1735"/>
              <a:gd name="T9" fmla="*/ 2147483647 h 784"/>
              <a:gd name="T10" fmla="*/ 2147483647 w 1735"/>
              <a:gd name="T11" fmla="*/ 2147483647 h 784"/>
              <a:gd name="T12" fmla="*/ 2147483647 w 1735"/>
              <a:gd name="T13" fmla="*/ 2147483647 h 784"/>
              <a:gd name="T14" fmla="*/ 2147483647 w 1735"/>
              <a:gd name="T15" fmla="*/ 2147483647 h 784"/>
              <a:gd name="T16" fmla="*/ 2147483647 w 1735"/>
              <a:gd name="T17" fmla="*/ 2147483647 h 784"/>
              <a:gd name="T18" fmla="*/ 2147483647 w 1735"/>
              <a:gd name="T19" fmla="*/ 2147483647 h 784"/>
              <a:gd name="T20" fmla="*/ 0 w 1735"/>
              <a:gd name="T21" fmla="*/ 0 h 784"/>
              <a:gd name="T22" fmla="*/ 2147483647 w 1735"/>
              <a:gd name="T23" fmla="*/ 2147483647 h 784"/>
              <a:gd name="T24" fmla="*/ 2147483647 w 1735"/>
              <a:gd name="T25" fmla="*/ 2147483647 h 784"/>
              <a:gd name="T26" fmla="*/ 2147483647 w 1735"/>
              <a:gd name="T27" fmla="*/ 2147483647 h 784"/>
              <a:gd name="T28" fmla="*/ 2147483647 w 1735"/>
              <a:gd name="T29" fmla="*/ 2147483647 h 784"/>
              <a:gd name="T30" fmla="*/ 2147483647 w 1735"/>
              <a:gd name="T31" fmla="*/ 2147483647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pic>
        <p:nvPicPr>
          <p:cNvPr id="9219" name="稻壳儿小白白(http://dwz.cn/Wu2UP)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580" y="3712845"/>
            <a:ext cx="1065530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70" y="2902585"/>
            <a:ext cx="798830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稻壳儿小白白(http://dwz.cn/Wu2UP)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690" y="2581910"/>
            <a:ext cx="718820" cy="88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稻壳儿小白白(http://dwz.cn/Wu2UP)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080" y="3884930"/>
            <a:ext cx="1065530" cy="131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稻壳儿小白白(http://dwz.cn/Wu2UP)"/>
          <p:cNvSpPr>
            <a:spLocks noEditPoints="1"/>
          </p:cNvSpPr>
          <p:nvPr/>
        </p:nvSpPr>
        <p:spPr bwMode="auto">
          <a:xfrm>
            <a:off x="4116705" y="2668905"/>
            <a:ext cx="276225" cy="172720"/>
          </a:xfrm>
          <a:custGeom>
            <a:avLst/>
            <a:gdLst>
              <a:gd name="T0" fmla="*/ 2147483647 w 57"/>
              <a:gd name="T1" fmla="*/ 1222763170 h 46"/>
              <a:gd name="T2" fmla="*/ 2147483647 w 57"/>
              <a:gd name="T3" fmla="*/ 1222763170 h 46"/>
              <a:gd name="T4" fmla="*/ 2147483647 w 57"/>
              <a:gd name="T5" fmla="*/ 1222763170 h 46"/>
              <a:gd name="T6" fmla="*/ 2147483647 w 57"/>
              <a:gd name="T7" fmla="*/ 1222763170 h 46"/>
              <a:gd name="T8" fmla="*/ 1271942766 w 57"/>
              <a:gd name="T9" fmla="*/ 271728140 h 46"/>
              <a:gd name="T10" fmla="*/ 181708035 w 57"/>
              <a:gd name="T11" fmla="*/ 1222763170 h 46"/>
              <a:gd name="T12" fmla="*/ 136281026 w 57"/>
              <a:gd name="T13" fmla="*/ 1222763170 h 46"/>
              <a:gd name="T14" fmla="*/ 90854018 w 57"/>
              <a:gd name="T15" fmla="*/ 1222763170 h 46"/>
              <a:gd name="T16" fmla="*/ 0 w 57"/>
              <a:gd name="T17" fmla="*/ 1086905830 h 46"/>
              <a:gd name="T18" fmla="*/ 0 w 57"/>
              <a:gd name="T19" fmla="*/ 1041615564 h 46"/>
              <a:gd name="T20" fmla="*/ 1181088748 w 57"/>
              <a:gd name="T21" fmla="*/ 45290267 h 46"/>
              <a:gd name="T22" fmla="*/ 1408217052 w 57"/>
              <a:gd name="T23" fmla="*/ 45290267 h 46"/>
              <a:gd name="T24" fmla="*/ 1817053391 w 57"/>
              <a:gd name="T25" fmla="*/ 362301943 h 46"/>
              <a:gd name="T26" fmla="*/ 1817053391 w 57"/>
              <a:gd name="T27" fmla="*/ 45290267 h 46"/>
              <a:gd name="T28" fmla="*/ 1862480400 w 57"/>
              <a:gd name="T29" fmla="*/ 0 h 46"/>
              <a:gd name="T30" fmla="*/ 2147483647 w 57"/>
              <a:gd name="T31" fmla="*/ 0 h 46"/>
              <a:gd name="T32" fmla="*/ 2147483647 w 57"/>
              <a:gd name="T33" fmla="*/ 45290267 h 46"/>
              <a:gd name="T34" fmla="*/ 2147483647 w 57"/>
              <a:gd name="T35" fmla="*/ 724603887 h 46"/>
              <a:gd name="T36" fmla="*/ 2147483647 w 57"/>
              <a:gd name="T37" fmla="*/ 1041615564 h 46"/>
              <a:gd name="T38" fmla="*/ 2147483647 w 57"/>
              <a:gd name="T39" fmla="*/ 1086905830 h 46"/>
              <a:gd name="T40" fmla="*/ 2147483647 w 57"/>
              <a:gd name="T41" fmla="*/ 1222763170 h 46"/>
              <a:gd name="T42" fmla="*/ 2147483647 w 57"/>
              <a:gd name="T43" fmla="*/ 1992657324 h 46"/>
              <a:gd name="T44" fmla="*/ 2135042453 w 57"/>
              <a:gd name="T45" fmla="*/ 2083231127 h 46"/>
              <a:gd name="T46" fmla="*/ 1499071070 w 57"/>
              <a:gd name="T47" fmla="*/ 2083231127 h 46"/>
              <a:gd name="T48" fmla="*/ 1499071070 w 57"/>
              <a:gd name="T49" fmla="*/ 1449201044 h 46"/>
              <a:gd name="T50" fmla="*/ 1090234731 w 57"/>
              <a:gd name="T51" fmla="*/ 1449201044 h 46"/>
              <a:gd name="T52" fmla="*/ 1090234731 w 57"/>
              <a:gd name="T53" fmla="*/ 2083231127 h 46"/>
              <a:gd name="T54" fmla="*/ 454263348 w 57"/>
              <a:gd name="T55" fmla="*/ 2083231127 h 46"/>
              <a:gd name="T56" fmla="*/ 363409330 w 57"/>
              <a:gd name="T57" fmla="*/ 1992657324 h 46"/>
              <a:gd name="T58" fmla="*/ 363409330 w 57"/>
              <a:gd name="T59" fmla="*/ 1222763170 h 46"/>
              <a:gd name="T60" fmla="*/ 363409330 w 57"/>
              <a:gd name="T61" fmla="*/ 1177479633 h 46"/>
              <a:gd name="T62" fmla="*/ 1271942766 w 57"/>
              <a:gd name="T63" fmla="*/ 407585480 h 46"/>
              <a:gd name="T64" fmla="*/ 2147483647 w 57"/>
              <a:gd name="T65" fmla="*/ 1177479633 h 46"/>
              <a:gd name="T66" fmla="*/ 2147483647 w 57"/>
              <a:gd name="T67" fmla="*/ 1222763170 h 46"/>
              <a:gd name="T68" fmla="*/ 2147483647 w 57"/>
              <a:gd name="T69" fmla="*/ 1992657324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5" name="稻壳儿小白白(http://dwz.cn/Wu2UP)"/>
          <p:cNvSpPr>
            <a:spLocks noEditPoints="1"/>
          </p:cNvSpPr>
          <p:nvPr/>
        </p:nvSpPr>
        <p:spPr bwMode="auto">
          <a:xfrm>
            <a:off x="6998335" y="2989580"/>
            <a:ext cx="301625" cy="229235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7" name="稻壳儿小白白(http://dwz.cn/Wu2UP)"/>
          <p:cNvSpPr>
            <a:spLocks noChangeAspect="1" noEditPoints="1"/>
          </p:cNvSpPr>
          <p:nvPr/>
        </p:nvSpPr>
        <p:spPr bwMode="auto">
          <a:xfrm>
            <a:off x="5979160" y="3978910"/>
            <a:ext cx="294640" cy="229235"/>
          </a:xfrm>
          <a:custGeom>
            <a:avLst/>
            <a:gdLst>
              <a:gd name="T0" fmla="*/ 2147483647 w 58"/>
              <a:gd name="T1" fmla="*/ 1658379393 h 58"/>
              <a:gd name="T2" fmla="*/ 2147483647 w 58"/>
              <a:gd name="T3" fmla="*/ 1708633314 h 58"/>
              <a:gd name="T4" fmla="*/ 2147483647 w 58"/>
              <a:gd name="T5" fmla="*/ 1758887235 h 58"/>
              <a:gd name="T6" fmla="*/ 2147483647 w 58"/>
              <a:gd name="T7" fmla="*/ 1959902919 h 58"/>
              <a:gd name="T8" fmla="*/ 2147483647 w 58"/>
              <a:gd name="T9" fmla="*/ 2147483647 h 58"/>
              <a:gd name="T10" fmla="*/ 2147483647 w 58"/>
              <a:gd name="T11" fmla="*/ 2147483647 h 58"/>
              <a:gd name="T12" fmla="*/ 2147483647 w 58"/>
              <a:gd name="T13" fmla="*/ 2147483647 h 58"/>
              <a:gd name="T14" fmla="*/ 2147483647 w 58"/>
              <a:gd name="T15" fmla="*/ 2147483647 h 58"/>
              <a:gd name="T16" fmla="*/ 2147483647 w 58"/>
              <a:gd name="T17" fmla="*/ 2147483647 h 58"/>
              <a:gd name="T18" fmla="*/ 1944803333 w 58"/>
              <a:gd name="T19" fmla="*/ 2147483647 h 58"/>
              <a:gd name="T20" fmla="*/ 1795202533 w 58"/>
              <a:gd name="T21" fmla="*/ 2147483647 h 58"/>
              <a:gd name="T22" fmla="*/ 1695471021 w 58"/>
              <a:gd name="T23" fmla="*/ 2147483647 h 58"/>
              <a:gd name="T24" fmla="*/ 1645601734 w 58"/>
              <a:gd name="T25" fmla="*/ 2147483647 h 58"/>
              <a:gd name="T26" fmla="*/ 1246668622 w 58"/>
              <a:gd name="T27" fmla="*/ 2147483647 h 58"/>
              <a:gd name="T28" fmla="*/ 1146937109 w 58"/>
              <a:gd name="T29" fmla="*/ 2147483647 h 58"/>
              <a:gd name="T30" fmla="*/ 1097067822 w 58"/>
              <a:gd name="T31" fmla="*/ 2147483647 h 58"/>
              <a:gd name="T32" fmla="*/ 947467023 w 58"/>
              <a:gd name="T33" fmla="*/ 2147483647 h 58"/>
              <a:gd name="T34" fmla="*/ 698134711 w 58"/>
              <a:gd name="T35" fmla="*/ 2147483647 h 58"/>
              <a:gd name="T36" fmla="*/ 648265424 w 58"/>
              <a:gd name="T37" fmla="*/ 2147483647 h 58"/>
              <a:gd name="T38" fmla="*/ 598403198 w 58"/>
              <a:gd name="T39" fmla="*/ 2147483647 h 58"/>
              <a:gd name="T40" fmla="*/ 249332312 w 58"/>
              <a:gd name="T41" fmla="*/ 2147483647 h 58"/>
              <a:gd name="T42" fmla="*/ 249332312 w 58"/>
              <a:gd name="T43" fmla="*/ 2147483647 h 58"/>
              <a:gd name="T44" fmla="*/ 249332312 w 58"/>
              <a:gd name="T45" fmla="*/ 2147483647 h 58"/>
              <a:gd name="T46" fmla="*/ 448802399 w 58"/>
              <a:gd name="T47" fmla="*/ 1959902919 h 58"/>
              <a:gd name="T48" fmla="*/ 398933112 w 58"/>
              <a:gd name="T49" fmla="*/ 1758887235 h 58"/>
              <a:gd name="T50" fmla="*/ 49869287 w 58"/>
              <a:gd name="T51" fmla="*/ 1708633314 h 58"/>
              <a:gd name="T52" fmla="*/ 0 w 58"/>
              <a:gd name="T53" fmla="*/ 1658379393 h 58"/>
              <a:gd name="T54" fmla="*/ 0 w 58"/>
              <a:gd name="T55" fmla="*/ 1206094104 h 58"/>
              <a:gd name="T56" fmla="*/ 49869287 w 58"/>
              <a:gd name="T57" fmla="*/ 1155840183 h 58"/>
              <a:gd name="T58" fmla="*/ 398933112 w 58"/>
              <a:gd name="T59" fmla="*/ 1105586262 h 58"/>
              <a:gd name="T60" fmla="*/ 448802399 w 58"/>
              <a:gd name="T61" fmla="*/ 904570578 h 58"/>
              <a:gd name="T62" fmla="*/ 249332312 w 58"/>
              <a:gd name="T63" fmla="*/ 653300973 h 58"/>
              <a:gd name="T64" fmla="*/ 249332312 w 58"/>
              <a:gd name="T65" fmla="*/ 603047052 h 58"/>
              <a:gd name="T66" fmla="*/ 249332312 w 58"/>
              <a:gd name="T67" fmla="*/ 552793131 h 58"/>
              <a:gd name="T68" fmla="*/ 648265424 w 58"/>
              <a:gd name="T69" fmla="*/ 251269605 h 58"/>
              <a:gd name="T70" fmla="*/ 698134711 w 58"/>
              <a:gd name="T71" fmla="*/ 251269605 h 58"/>
              <a:gd name="T72" fmla="*/ 947467023 w 58"/>
              <a:gd name="T73" fmla="*/ 452285289 h 58"/>
              <a:gd name="T74" fmla="*/ 1097067822 w 58"/>
              <a:gd name="T75" fmla="*/ 402031368 h 58"/>
              <a:gd name="T76" fmla="*/ 1146937109 w 58"/>
              <a:gd name="T77" fmla="*/ 50253921 h 58"/>
              <a:gd name="T78" fmla="*/ 1246668622 w 58"/>
              <a:gd name="T79" fmla="*/ 0 h 58"/>
              <a:gd name="T80" fmla="*/ 1645601734 w 58"/>
              <a:gd name="T81" fmla="*/ 0 h 58"/>
              <a:gd name="T82" fmla="*/ 1695471021 w 58"/>
              <a:gd name="T83" fmla="*/ 50253921 h 58"/>
              <a:gd name="T84" fmla="*/ 1795202533 w 58"/>
              <a:gd name="T85" fmla="*/ 402031368 h 58"/>
              <a:gd name="T86" fmla="*/ 1944803333 w 58"/>
              <a:gd name="T87" fmla="*/ 452285289 h 58"/>
              <a:gd name="T88" fmla="*/ 2147483647 w 58"/>
              <a:gd name="T89" fmla="*/ 251269605 h 58"/>
              <a:gd name="T90" fmla="*/ 2147483647 w 58"/>
              <a:gd name="T91" fmla="*/ 251269605 h 58"/>
              <a:gd name="T92" fmla="*/ 2147483647 w 58"/>
              <a:gd name="T93" fmla="*/ 251269605 h 58"/>
              <a:gd name="T94" fmla="*/ 2147483647 w 58"/>
              <a:gd name="T95" fmla="*/ 603047052 h 58"/>
              <a:gd name="T96" fmla="*/ 2147483647 w 58"/>
              <a:gd name="T97" fmla="*/ 603047052 h 58"/>
              <a:gd name="T98" fmla="*/ 2147483647 w 58"/>
              <a:gd name="T99" fmla="*/ 653300973 h 58"/>
              <a:gd name="T100" fmla="*/ 2147483647 w 58"/>
              <a:gd name="T101" fmla="*/ 904570578 h 58"/>
              <a:gd name="T102" fmla="*/ 2147483647 w 58"/>
              <a:gd name="T103" fmla="*/ 1105586262 h 58"/>
              <a:gd name="T104" fmla="*/ 2147483647 w 58"/>
              <a:gd name="T105" fmla="*/ 1155840183 h 58"/>
              <a:gd name="T106" fmla="*/ 2147483647 w 58"/>
              <a:gd name="T107" fmla="*/ 1256348025 h 58"/>
              <a:gd name="T108" fmla="*/ 2147483647 w 58"/>
              <a:gd name="T109" fmla="*/ 1658379393 h 58"/>
              <a:gd name="T110" fmla="*/ 1446138709 w 58"/>
              <a:gd name="T111" fmla="*/ 954824499 h 58"/>
              <a:gd name="T112" fmla="*/ 947467023 w 58"/>
              <a:gd name="T113" fmla="*/ 1457363709 h 58"/>
              <a:gd name="T114" fmla="*/ 1446138709 w 58"/>
              <a:gd name="T115" fmla="*/ 1909648998 h 58"/>
              <a:gd name="T116" fmla="*/ 1944803333 w 58"/>
              <a:gd name="T117" fmla="*/ 1457363709 h 58"/>
              <a:gd name="T118" fmla="*/ 1446138709 w 58"/>
              <a:gd name="T119" fmla="*/ 954824499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8" name="稻壳儿小白白(http://dwz.cn/Wu2UP)"/>
          <p:cNvSpPr>
            <a:spLocks noEditPoints="1"/>
          </p:cNvSpPr>
          <p:nvPr/>
        </p:nvSpPr>
        <p:spPr bwMode="auto">
          <a:xfrm>
            <a:off x="10361295" y="4043045"/>
            <a:ext cx="270510" cy="210185"/>
          </a:xfrm>
          <a:custGeom>
            <a:avLst/>
            <a:gdLst>
              <a:gd name="T0" fmla="*/ 1263468770 w 55"/>
              <a:gd name="T1" fmla="*/ 2147483647 h 55"/>
              <a:gd name="T2" fmla="*/ 0 w 55"/>
              <a:gd name="T3" fmla="*/ 1263468770 h 55"/>
              <a:gd name="T4" fmla="*/ 1263468770 w 55"/>
              <a:gd name="T5" fmla="*/ 0 h 55"/>
              <a:gd name="T6" fmla="*/ 2147483647 w 55"/>
              <a:gd name="T7" fmla="*/ 1263468770 h 55"/>
              <a:gd name="T8" fmla="*/ 1263468770 w 55"/>
              <a:gd name="T9" fmla="*/ 2147483647 h 55"/>
              <a:gd name="T10" fmla="*/ 2105776723 w 55"/>
              <a:gd name="T11" fmla="*/ 935902286 h 55"/>
              <a:gd name="T12" fmla="*/ 1965392064 w 55"/>
              <a:gd name="T13" fmla="*/ 795517627 h 55"/>
              <a:gd name="T14" fmla="*/ 1871804572 w 55"/>
              <a:gd name="T15" fmla="*/ 748720461 h 55"/>
              <a:gd name="T16" fmla="*/ 1778210239 w 55"/>
              <a:gd name="T17" fmla="*/ 795517627 h 55"/>
              <a:gd name="T18" fmla="*/ 1123084111 w 55"/>
              <a:gd name="T19" fmla="*/ 1450643755 h 55"/>
              <a:gd name="T20" fmla="*/ 748720461 w 55"/>
              <a:gd name="T21" fmla="*/ 1076286945 h 55"/>
              <a:gd name="T22" fmla="*/ 655132968 w 55"/>
              <a:gd name="T23" fmla="*/ 1029489778 h 55"/>
              <a:gd name="T24" fmla="*/ 608335802 w 55"/>
              <a:gd name="T25" fmla="*/ 1076286945 h 55"/>
              <a:gd name="T26" fmla="*/ 421153977 w 55"/>
              <a:gd name="T27" fmla="*/ 1216671604 h 55"/>
              <a:gd name="T28" fmla="*/ 421153977 w 55"/>
              <a:gd name="T29" fmla="*/ 1310259096 h 55"/>
              <a:gd name="T30" fmla="*/ 421153977 w 55"/>
              <a:gd name="T31" fmla="*/ 1403853429 h 55"/>
              <a:gd name="T32" fmla="*/ 1029489778 w 55"/>
              <a:gd name="T33" fmla="*/ 2012189231 h 55"/>
              <a:gd name="T34" fmla="*/ 1123084111 w 55"/>
              <a:gd name="T35" fmla="*/ 2012189231 h 55"/>
              <a:gd name="T36" fmla="*/ 1216671604 w 55"/>
              <a:gd name="T37" fmla="*/ 2012189231 h 55"/>
              <a:gd name="T38" fmla="*/ 2105776723 w 55"/>
              <a:gd name="T39" fmla="*/ 1076286945 h 55"/>
              <a:gd name="T40" fmla="*/ 2147483647 w 55"/>
              <a:gd name="T41" fmla="*/ 1029489778 h 55"/>
              <a:gd name="T42" fmla="*/ 2105776723 w 55"/>
              <a:gd name="T43" fmla="*/ 93590228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9229" name="稻壳儿小白白(http://dwz.cn/Wu2UP)"/>
          <p:cNvSpPr txBox="1">
            <a:spLocks noChangeArrowheads="1"/>
          </p:cNvSpPr>
          <p:nvPr/>
        </p:nvSpPr>
        <p:spPr bwMode="auto">
          <a:xfrm>
            <a:off x="4792980" y="2668905"/>
            <a:ext cx="12890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调试提示词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9231" name="稻壳儿小白白(http://dwz.cn/Wu2UP)"/>
          <p:cNvSpPr txBox="1">
            <a:spLocks noChangeArrowheads="1"/>
          </p:cNvSpPr>
          <p:nvPr/>
        </p:nvSpPr>
        <p:spPr bwMode="auto">
          <a:xfrm>
            <a:off x="7012305" y="3459480"/>
            <a:ext cx="14097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评估测试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9235" name="稻壳儿小白白(http://dwz.cn/Wu2UP)"/>
          <p:cNvSpPr txBox="1">
            <a:spLocks noChangeArrowheads="1"/>
          </p:cNvSpPr>
          <p:nvPr/>
        </p:nvSpPr>
        <p:spPr bwMode="auto">
          <a:xfrm>
            <a:off x="5275580" y="4476115"/>
            <a:ext cx="172275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本地微调大模型⭐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API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微调大模型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9237" name="稻壳儿小白白(http://dwz.cn/Wu2UP)"/>
          <p:cNvSpPr txBox="1">
            <a:spLocks noChangeArrowheads="1"/>
          </p:cNvSpPr>
          <p:nvPr/>
        </p:nvSpPr>
        <p:spPr bwMode="auto">
          <a:xfrm>
            <a:off x="10012680" y="3289935"/>
            <a:ext cx="168783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大模型本地推理⭐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大模型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API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推理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347470" y="5379085"/>
            <a:ext cx="2159635" cy="427355"/>
          </a:xfrm>
          <a:prstGeom prst="rect">
            <a:avLst/>
          </a:prstGeom>
          <a:noFill/>
          <a:ln w="254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91439" rIns="91439" bIns="91439" numCol="1" spcCol="38100" rtlCol="0" anchor="t" forceAA="0">
            <a:spAutoFit/>
          </a:bodyPr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⭐ 需要</a:t>
            </a:r>
            <a:r>
              <a:rPr kumimoji="0" lang="zh-CN" altLang="en-US" sz="1600" b="0" i="0" u="none" strike="noStrike" cap="none" spc="0" normalizeH="0" baseline="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算法背景知识</a:t>
            </a:r>
            <a:endParaRPr kumimoji="0" lang="zh-CN" altLang="en-US" sz="1600" b="0" i="0" u="none" strike="noStrike" cap="none" spc="0" normalizeH="0" baseline="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pic>
        <p:nvPicPr>
          <p:cNvPr id="17" name="稻壳儿小白白(http://dwz.cn/Wu2UP)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70" y="3048635"/>
            <a:ext cx="833755" cy="102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稻壳儿小白白(http://dwz.cn/Wu2UP)"/>
          <p:cNvSpPr>
            <a:spLocks noEditPoints="1"/>
          </p:cNvSpPr>
          <p:nvPr/>
        </p:nvSpPr>
        <p:spPr bwMode="auto">
          <a:xfrm>
            <a:off x="1610360" y="3148965"/>
            <a:ext cx="358775" cy="208915"/>
          </a:xfrm>
          <a:custGeom>
            <a:avLst/>
            <a:gdLst>
              <a:gd name="T0" fmla="*/ 1572641301 w 158"/>
              <a:gd name="T1" fmla="*/ 1179517836 h 119"/>
              <a:gd name="T2" fmla="*/ 0 w 158"/>
              <a:gd name="T3" fmla="*/ 1179517836 h 119"/>
              <a:gd name="T4" fmla="*/ 0 w 158"/>
              <a:gd name="T5" fmla="*/ 0 h 119"/>
              <a:gd name="T6" fmla="*/ 89580374 w 158"/>
              <a:gd name="T7" fmla="*/ 0 h 119"/>
              <a:gd name="T8" fmla="*/ 89580374 w 158"/>
              <a:gd name="T9" fmla="*/ 1070485241 h 119"/>
              <a:gd name="T10" fmla="*/ 1572641301 w 158"/>
              <a:gd name="T11" fmla="*/ 1070485241 h 119"/>
              <a:gd name="T12" fmla="*/ 1572641301 w 158"/>
              <a:gd name="T13" fmla="*/ 1179517836 h 119"/>
              <a:gd name="T14" fmla="*/ 497670499 w 158"/>
              <a:gd name="T15" fmla="*/ 981280761 h 119"/>
              <a:gd name="T16" fmla="*/ 288648574 w 158"/>
              <a:gd name="T17" fmla="*/ 981280761 h 119"/>
              <a:gd name="T18" fmla="*/ 288648574 w 158"/>
              <a:gd name="T19" fmla="*/ 594714373 h 119"/>
              <a:gd name="T20" fmla="*/ 497670499 w 158"/>
              <a:gd name="T21" fmla="*/ 594714373 h 119"/>
              <a:gd name="T22" fmla="*/ 497670499 w 158"/>
              <a:gd name="T23" fmla="*/ 981280761 h 119"/>
              <a:gd name="T24" fmla="*/ 776368503 w 158"/>
              <a:gd name="T25" fmla="*/ 981280761 h 119"/>
              <a:gd name="T26" fmla="*/ 587250874 w 158"/>
              <a:gd name="T27" fmla="*/ 981280761 h 119"/>
              <a:gd name="T28" fmla="*/ 587250874 w 158"/>
              <a:gd name="T29" fmla="*/ 188326166 h 119"/>
              <a:gd name="T30" fmla="*/ 776368503 w 158"/>
              <a:gd name="T31" fmla="*/ 188326166 h 119"/>
              <a:gd name="T32" fmla="*/ 776368503 w 158"/>
              <a:gd name="T33" fmla="*/ 981280761 h 119"/>
              <a:gd name="T34" fmla="*/ 1084924528 w 158"/>
              <a:gd name="T35" fmla="*/ 981280761 h 119"/>
              <a:gd name="T36" fmla="*/ 885856328 w 158"/>
              <a:gd name="T37" fmla="*/ 981280761 h 119"/>
              <a:gd name="T38" fmla="*/ 885856328 w 158"/>
              <a:gd name="T39" fmla="*/ 386563240 h 119"/>
              <a:gd name="T40" fmla="*/ 1084924528 w 158"/>
              <a:gd name="T41" fmla="*/ 386563240 h 119"/>
              <a:gd name="T42" fmla="*/ 1084924528 w 158"/>
              <a:gd name="T43" fmla="*/ 981280761 h 119"/>
              <a:gd name="T44" fmla="*/ 1383526827 w 158"/>
              <a:gd name="T45" fmla="*/ 981280761 h 119"/>
              <a:gd name="T46" fmla="*/ 1184458628 w 158"/>
              <a:gd name="T47" fmla="*/ 981280761 h 119"/>
              <a:gd name="T48" fmla="*/ 1184458628 w 158"/>
              <a:gd name="T49" fmla="*/ 109032595 h 119"/>
              <a:gd name="T50" fmla="*/ 1383526827 w 158"/>
              <a:gd name="T51" fmla="*/ 109032595 h 119"/>
              <a:gd name="T52" fmla="*/ 1383526827 w 158"/>
              <a:gd name="T53" fmla="*/ 981280761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25" name="稻壳儿小白白(http://dwz.cn/Wu2UP)"/>
          <p:cNvSpPr txBox="1">
            <a:spLocks noChangeArrowheads="1"/>
          </p:cNvSpPr>
          <p:nvPr/>
        </p:nvSpPr>
        <p:spPr bwMode="auto">
          <a:xfrm>
            <a:off x="1610360" y="3782695"/>
            <a:ext cx="136588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选择大模型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pic>
        <p:nvPicPr>
          <p:cNvPr id="26" name="稻壳儿小白白(http://dwz.cn/Wu2UP)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00905"/>
            <a:ext cx="798830" cy="982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稻壳儿小白白(http://dwz.cn/Wu2UP)"/>
          <p:cNvSpPr>
            <a:spLocks noEditPoints="1"/>
          </p:cNvSpPr>
          <p:nvPr/>
        </p:nvSpPr>
        <p:spPr bwMode="auto">
          <a:xfrm>
            <a:off x="8000365" y="4787900"/>
            <a:ext cx="301625" cy="229235"/>
          </a:xfrm>
          <a:custGeom>
            <a:avLst/>
            <a:gdLst>
              <a:gd name="T0" fmla="*/ 2147483647 w 64"/>
              <a:gd name="T1" fmla="*/ 2147483647 h 63"/>
              <a:gd name="T2" fmla="*/ 2147483647 w 64"/>
              <a:gd name="T3" fmla="*/ 2147483647 h 63"/>
              <a:gd name="T4" fmla="*/ 1801042959 w 64"/>
              <a:gd name="T5" fmla="*/ 2044504754 h 63"/>
              <a:gd name="T6" fmla="*/ 1157816138 w 64"/>
              <a:gd name="T7" fmla="*/ 2147483647 h 63"/>
              <a:gd name="T8" fmla="*/ 0 w 64"/>
              <a:gd name="T9" fmla="*/ 1107438172 h 63"/>
              <a:gd name="T10" fmla="*/ 1157816138 w 64"/>
              <a:gd name="T11" fmla="*/ 0 h 63"/>
              <a:gd name="T12" fmla="*/ 2147483647 w 64"/>
              <a:gd name="T13" fmla="*/ 1107438172 h 63"/>
              <a:gd name="T14" fmla="*/ 2101216786 w 64"/>
              <a:gd name="T15" fmla="*/ 1746346315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1157816138 w 64"/>
              <a:gd name="T23" fmla="*/ 383347497 h 63"/>
              <a:gd name="T24" fmla="*/ 428817881 w 64"/>
              <a:gd name="T25" fmla="*/ 1107438172 h 63"/>
              <a:gd name="T26" fmla="*/ 1157816138 w 64"/>
              <a:gd name="T27" fmla="*/ 1831535373 h 63"/>
              <a:gd name="T28" fmla="*/ 1886807845 w 64"/>
              <a:gd name="T29" fmla="*/ 1107438172 h 63"/>
              <a:gd name="T30" fmla="*/ 1157816138 w 64"/>
              <a:gd name="T31" fmla="*/ 383347497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Lucida Grande Medium" charset="0"/>
              <a:cs typeface="Lucida Grande Medium" charset="0"/>
            </a:endParaRPr>
          </a:p>
        </p:txBody>
      </p:sp>
      <p:sp>
        <p:nvSpPr>
          <p:cNvPr id="28" name="稻壳儿小白白(http://dwz.cn/Wu2UP)"/>
          <p:cNvSpPr txBox="1">
            <a:spLocks noChangeArrowheads="1"/>
          </p:cNvSpPr>
          <p:nvPr/>
        </p:nvSpPr>
        <p:spPr bwMode="auto">
          <a:xfrm>
            <a:off x="7889875" y="5588635"/>
            <a:ext cx="102044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FZLanTingHeiS-R-GB" panose="02000500000000000000" charset="-122"/>
              </a:rPr>
              <a:t>评估测试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FZLanTingHeiS-R-GB" panose="02000500000000000000" charset="-122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1353165" y="2276475"/>
            <a:ext cx="20955" cy="935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847850" y="2276475"/>
            <a:ext cx="9526270" cy="1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36420" y="2276475"/>
            <a:ext cx="11430" cy="705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924" name="稻壳儿小白白(http://dwz.cn/Wu2UP)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660" y="3822700"/>
            <a:ext cx="29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>
          <a:xfrm rot="660000">
            <a:off x="7921625" y="3594100"/>
            <a:ext cx="1840230" cy="509905"/>
          </a:xfrm>
          <a:prstGeom prst="rightArrow">
            <a:avLst>
              <a:gd name="adj1" fmla="val 50000"/>
              <a:gd name="adj2" fmla="val 102866"/>
            </a:avLst>
          </a:prstGeom>
          <a:solidFill>
            <a:srgbClr val="C0C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52490" y="2277110"/>
            <a:ext cx="0" cy="165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范式对比：介绍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6"/>
            </p:custDataLst>
          </p:nvPr>
        </p:nvGraphicFramePr>
        <p:xfrm>
          <a:off x="1302385" y="2265045"/>
          <a:ext cx="9705975" cy="33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734945"/>
                <a:gridCol w="2734310"/>
                <a:gridCol w="2636520"/>
              </a:tblGrid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规则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模型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大模型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简单描述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一些预设好的模式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从数据中抽象出来的模式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通过理解完成任务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准确率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写得好、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对业务理解到位就高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数据质量高、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模型表征能力强就高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理解能力强、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任务描述清晰就高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泛化性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有一定的泛化性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比较高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很高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性能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非常高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比较高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不高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范式对比：流程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6"/>
            </p:custDataLst>
          </p:nvPr>
        </p:nvGraphicFramePr>
        <p:xfrm>
          <a:off x="1302385" y="2265045"/>
          <a:ext cx="9705975" cy="405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376"/>
                <a:gridCol w="2150725"/>
                <a:gridCol w="2150225"/>
                <a:gridCol w="2073325"/>
                <a:gridCol w="2073324"/>
              </a:tblGrid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规则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模型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大模型</a:t>
                      </a:r>
                      <a:endParaRPr lang="en-US" altLang="zh-CN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大模型（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API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算法知识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不需要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需要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需要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不需要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重点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业务数据抽象理解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任务理解和建模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基座模型选择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大模型选择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难点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规则统筹管理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  <a:sym typeface="+mn-ea"/>
                        </a:rPr>
                        <a:t>不均衡样本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  <a:sym typeface="+mn-ea"/>
                        </a:rPr>
                        <a:t>BadCase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（算法）工程问题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大模型选择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  <a:tr h="67500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时间消耗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规则编写测试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数据收集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提示词、调试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阿里巴巴普惠体 3.0 65 Medium" panose="00020600040101010101" charset="-122"/>
                          <a:ea typeface="阿里巴巴普惠体 3.0 65 Medium" panose="00020600040101010101" charset="-122"/>
                          <a:cs typeface="阿里巴巴普惠体 3.0 65 Medium" panose="00020600040101010101" charset="-122"/>
                        </a:rPr>
                        <a:t>提示词、调试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阿里巴巴普惠体 3.0 65 Medium" panose="00020600040101010101" charset="-122"/>
                        <a:ea typeface="阿里巴巴普惠体 3.0 65 Medium" panose="00020600040101010101" charset="-122"/>
                        <a:cs typeface="阿里巴巴普惠体 3.0 65 Medium" panose="00020600040101010101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54"/>
          <p:cNvSpPr txBox="1"/>
          <p:nvPr/>
        </p:nvSpPr>
        <p:spPr>
          <a:xfrm>
            <a:off x="3181770" y="1729833"/>
            <a:ext cx="2386330" cy="2244090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en-US" altLang="zh-CN" sz="13800" spc="3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03</a:t>
            </a:r>
            <a:endParaRPr lang="en-US" altLang="zh-CN" sz="13800" spc="3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91480" y="2305685"/>
            <a:ext cx="5022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真实场景</a:t>
            </a:r>
            <a:endParaRPr lang="zh-CN" altLang="en-US" sz="3200" spc="60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5520690" y="3068955"/>
            <a:ext cx="57823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没有银弹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细节见功力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工程问题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pic>
        <p:nvPicPr>
          <p:cNvPr id="6" name="图片 5" descr="小.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60" y="5085080"/>
            <a:ext cx="1641475" cy="1288415"/>
          </a:xfrm>
          <a:prstGeom prst="rect">
            <a:avLst/>
          </a:prstGeom>
        </p:spPr>
      </p:pic>
      <p:pic>
        <p:nvPicPr>
          <p:cNvPr id="9" name="图片 8" descr="大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5280" y="4114800"/>
            <a:ext cx="2097405" cy="2743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真实场景：多种方法形成方案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720215" y="2330450"/>
            <a:ext cx="1428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好消息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8514715" y="2330450"/>
            <a:ext cx="1428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坏消息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174115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部分场景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任意一种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方法上去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都</a:t>
            </a:r>
            <a:r>
              <a:rPr lang="zh-CN" altLang="en-US" sz="1600">
                <a:solidFill>
                  <a:srgbClr val="C0000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能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达到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不错的效果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969250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部分场景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任意一种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方法上去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都</a:t>
            </a:r>
            <a:r>
              <a:rPr lang="zh-CN" altLang="en-US" sz="1600">
                <a:solidFill>
                  <a:srgbClr val="C0000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不能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达到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不错的效果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4031615" y="2473325"/>
            <a:ext cx="3600450" cy="50419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2" name="Rectangles 11"/>
          <p:cNvSpPr/>
          <p:nvPr/>
        </p:nvSpPr>
        <p:spPr>
          <a:xfrm>
            <a:off x="4572000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大部分真实场景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都是多种方法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结合形成</a:t>
            </a:r>
            <a:r>
              <a:rPr lang="zh-CN" altLang="en-US" sz="1600">
                <a:solidFill>
                  <a:srgbClr val="C0000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解决方案</a:t>
            </a:r>
            <a:endParaRPr lang="zh-CN" altLang="en-US" sz="1600">
              <a:solidFill>
                <a:srgbClr val="C00000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635" y="-1143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18415" y="592772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14"/>
          <p:cNvSpPr txBox="1"/>
          <p:nvPr>
            <p:custDataLst>
              <p:tags r:id="rId4"/>
            </p:custDataLst>
          </p:nvPr>
        </p:nvSpPr>
        <p:spPr>
          <a:xfrm>
            <a:off x="6565900" y="1536065"/>
            <a:ext cx="468693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长琴，AI工程师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Datawhale成员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Rust中文社区成员/公众号编辑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7年算法及工程经验，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2023</a:t>
            </a:r>
            <a:r>
              <a:rPr lang="zh-CN" altLang="en-US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年从事大模型相关工作</a:t>
            </a:r>
            <a:endParaRPr lang="zh-CN" altLang="en-US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2024</a:t>
            </a:r>
            <a:r>
              <a:rPr lang="zh-CN" altLang="en-US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年开始</a:t>
            </a: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从事多模态相关工作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致力于用AI改善世界，长期聚焦于</a:t>
            </a:r>
            <a:endParaRPr lang="zh-CN" sz="20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sz="20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算法科普、算法原理、性能优化等方面</a:t>
            </a:r>
            <a:endParaRPr lang="zh-CN" sz="20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285" y="2340610"/>
            <a:ext cx="5268595" cy="2177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65900" y="5440045"/>
            <a:ext cx="206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https://yam.gift/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真实场景：案例分析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1069340" y="3070860"/>
            <a:ext cx="2880360" cy="239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13822225678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138 2222 5678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１３８２２２２５６７８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1382222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五六七八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，四个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5678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138 4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个二，五六七八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138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，</a:t>
            </a:r>
            <a:r>
              <a:rPr 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2222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，</a:t>
            </a:r>
            <a:r>
              <a:rPr 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5678</a:t>
            </a:r>
            <a:endParaRPr 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……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069340" y="2078355"/>
            <a:ext cx="2880995" cy="863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手机号码规则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好写吗？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5" name="Cloud Callout 14"/>
          <p:cNvSpPr/>
          <p:nvPr/>
        </p:nvSpPr>
        <p:spPr>
          <a:xfrm>
            <a:off x="4752340" y="2078355"/>
            <a:ext cx="2880995" cy="863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这条评论模型要怎么输出类型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？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4752340" y="3070860"/>
            <a:ext cx="2880360" cy="239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这家餐厅的位置可真偏，一般人还真找不到。他们家的凉拌牛肉，有一说一，一口气吃两盘都不觉得多。水煮鱼片就一言难尽了，强烈感觉是预制菜，淘宝一搜搜到一样样的。不过价格倒也不算太贵，比较平民。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8422640" y="2078355"/>
            <a:ext cx="2880995" cy="863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这条消息大模型应该怎么回复？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8422640" y="3070860"/>
            <a:ext cx="2880360" cy="2392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刚刚问你的第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3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个问题，里面涉及到的关键理论我前几天问过你的。你结合咱们当时的对话，以及我刚刚告诉你的内容，重新给我回答一下。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真实场景：简单问题也有大坑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1720215" y="2330450"/>
            <a:ext cx="1428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量变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8514715" y="2330450"/>
            <a:ext cx="1428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质变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174115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小规模问题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等价于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Demo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随便什么算法，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上去都能顶用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969250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超大规模问题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是另一个问题，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不是随便什么算法，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上去都能顶用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572000" y="3646805"/>
            <a:ext cx="2520315" cy="194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大部分真实场景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看公司和业务发展，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一般会有一个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逐步发展过程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有的是机会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学（招）习（人）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032885" y="2466975"/>
            <a:ext cx="3599180" cy="51625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真实场景：案例分析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8437880" y="2313940"/>
            <a:ext cx="2923540" cy="112395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细节处尽是魔鬼。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——左耳朵耗子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76" name="稻壳儿小白白(http://dwz.cn/Wu2UP)"/>
          <p:cNvSpPr>
            <a:spLocks noChangeArrowheads="1"/>
          </p:cNvSpPr>
          <p:nvPr/>
        </p:nvSpPr>
        <p:spPr bwMode="auto">
          <a:xfrm>
            <a:off x="2602865" y="3395345"/>
            <a:ext cx="816610" cy="75057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anose="020B0604020202090204" pitchFamily="34" charset="0"/>
            </a:endParaRPr>
          </a:p>
        </p:txBody>
      </p:sp>
      <p:sp>
        <p:nvSpPr>
          <p:cNvPr id="28677" name="稻壳儿小白白(http://dwz.cn/Wu2UP)"/>
          <p:cNvSpPr>
            <a:spLocks noEditPoints="1"/>
          </p:cNvSpPr>
          <p:nvPr/>
        </p:nvSpPr>
        <p:spPr bwMode="auto">
          <a:xfrm>
            <a:off x="2771140" y="3565525"/>
            <a:ext cx="475615" cy="434975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稻壳儿小白白(http://dwz.cn/Wu2UP)"/>
          <p:cNvSpPr>
            <a:spLocks noChangeArrowheads="1"/>
          </p:cNvSpPr>
          <p:nvPr/>
        </p:nvSpPr>
        <p:spPr bwMode="auto">
          <a:xfrm>
            <a:off x="2602865" y="4511040"/>
            <a:ext cx="816610" cy="74993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anose="020B0604020202090204" pitchFamily="34" charset="0"/>
            </a:endParaRPr>
          </a:p>
        </p:txBody>
      </p:sp>
      <p:sp>
        <p:nvSpPr>
          <p:cNvPr id="28687" name="稻壳儿小白白(http://dwz.cn/Wu2UP)"/>
          <p:cNvSpPr>
            <a:spLocks noEditPoints="1"/>
          </p:cNvSpPr>
          <p:nvPr/>
        </p:nvSpPr>
        <p:spPr bwMode="auto">
          <a:xfrm>
            <a:off x="2774315" y="4716780"/>
            <a:ext cx="469265" cy="339090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稻壳儿小白白(http://dwz.cn/Wu2UP)"/>
          <p:cNvSpPr>
            <a:spLocks noChangeArrowheads="1"/>
          </p:cNvSpPr>
          <p:nvPr/>
        </p:nvSpPr>
        <p:spPr bwMode="auto">
          <a:xfrm>
            <a:off x="2602865" y="2313940"/>
            <a:ext cx="816610" cy="74866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200">
              <a:sym typeface="Arial" panose="020B0604020202090204" pitchFamily="34" charset="0"/>
            </a:endParaRPr>
          </a:p>
        </p:txBody>
      </p:sp>
      <p:sp>
        <p:nvSpPr>
          <p:cNvPr id="28691" name="稻壳儿小白白(http://dwz.cn/Wu2UP)"/>
          <p:cNvSpPr/>
          <p:nvPr/>
        </p:nvSpPr>
        <p:spPr bwMode="auto">
          <a:xfrm>
            <a:off x="2808605" y="2518410"/>
            <a:ext cx="406400" cy="340360"/>
          </a:xfrm>
          <a:custGeom>
            <a:avLst/>
            <a:gdLst>
              <a:gd name="T0" fmla="*/ 1885692782 w 84"/>
              <a:gd name="T1" fmla="*/ 943834339 h 76"/>
              <a:gd name="T2" fmla="*/ 2147483647 w 84"/>
              <a:gd name="T3" fmla="*/ 884849105 h 76"/>
              <a:gd name="T4" fmla="*/ 2147483647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50544 w 84"/>
              <a:gd name="T35" fmla="*/ 2147483647 h 76"/>
              <a:gd name="T36" fmla="*/ 1479544396 w 84"/>
              <a:gd name="T37" fmla="*/ 2147483647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7 w 84"/>
              <a:gd name="T45" fmla="*/ 1858178776 h 76"/>
              <a:gd name="T46" fmla="*/ 2147483647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稻壳儿小白白(http://dwz.cn/Wu2UP)"/>
          <p:cNvSpPr txBox="1">
            <a:spLocks noChangeArrowheads="1"/>
          </p:cNvSpPr>
          <p:nvPr/>
        </p:nvSpPr>
        <p:spPr bwMode="auto">
          <a:xfrm>
            <a:off x="3550920" y="2745740"/>
            <a:ext cx="410146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1000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条规则可以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for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循环，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1000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万条呢？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93" name="稻壳儿小白白(http://dwz.cn/Wu2UP)"/>
          <p:cNvSpPr txBox="1">
            <a:spLocks noChangeArrowheads="1"/>
          </p:cNvSpPr>
          <p:nvPr/>
        </p:nvSpPr>
        <p:spPr bwMode="auto">
          <a:xfrm>
            <a:off x="3539490" y="2427605"/>
            <a:ext cx="193357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规则数量变大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94" name="稻壳儿小白白(http://dwz.cn/Wu2UP)"/>
          <p:cNvSpPr txBox="1">
            <a:spLocks noChangeArrowheads="1"/>
          </p:cNvSpPr>
          <p:nvPr/>
        </p:nvSpPr>
        <p:spPr bwMode="auto">
          <a:xfrm>
            <a:off x="3550920" y="3882390"/>
            <a:ext cx="410146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分类简单，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分类也不难，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1000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分类呢？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95" name="稻壳儿小白白(http://dwz.cn/Wu2UP)"/>
          <p:cNvSpPr txBox="1">
            <a:spLocks noChangeArrowheads="1"/>
          </p:cNvSpPr>
          <p:nvPr/>
        </p:nvSpPr>
        <p:spPr bwMode="auto">
          <a:xfrm>
            <a:off x="3539490" y="3496310"/>
            <a:ext cx="193357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模型标签变多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96" name="稻壳儿小白白(http://dwz.cn/Wu2UP)"/>
          <p:cNvSpPr txBox="1">
            <a:spLocks noChangeArrowheads="1"/>
          </p:cNvSpPr>
          <p:nvPr/>
        </p:nvSpPr>
        <p:spPr bwMode="auto">
          <a:xfrm>
            <a:off x="3550920" y="5043805"/>
            <a:ext cx="410146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200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字简单，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2000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字也可以，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万字呢？每一轮对话都要带上</a:t>
            </a:r>
            <a:r>
              <a:rPr lang="en-US" altLang="zh-CN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</a:t>
            </a: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万字吗？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8697" name="稻壳儿小白白(http://dwz.cn/Wu2UP)"/>
          <p:cNvSpPr txBox="1">
            <a:spLocks noChangeArrowheads="1"/>
          </p:cNvSpPr>
          <p:nvPr/>
        </p:nvSpPr>
        <p:spPr bwMode="auto">
          <a:xfrm>
            <a:off x="3539490" y="4657725"/>
            <a:ext cx="193357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上下文变长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8437880" y="4467225"/>
            <a:ext cx="2923540" cy="1123950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细节处见功力。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——佚名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真实场景：工程问题</a:t>
            </a:r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  <a:sym typeface="+mn-ea"/>
              </a:rPr>
              <a:t>没有尽头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1720215" y="2330450"/>
            <a:ext cx="1428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不优化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8514715" y="2330450"/>
            <a:ext cx="1555750" cy="78994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过度优化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174115" y="3646805"/>
            <a:ext cx="2520315" cy="210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代码没有设计，屎山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Debug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模式上线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没有单元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集成测试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没有错误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日志管理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没有风格检查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没有版本管理、回滚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没有线上监控、资源分析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……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7969250" y="3646805"/>
            <a:ext cx="2520315" cy="210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日活不到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1000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就分布式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纠结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call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还是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calls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提前预留几十个参数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简单场景用复杂设计模式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简单场景使用复杂模型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简单场景进行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ms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级优化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设计很多低频功能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……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572000" y="3646805"/>
            <a:ext cx="2520315" cy="2109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大部分真实场景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要抓住核心要点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进行优化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相比过度优化，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大部分现状是不优化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4031615" y="2473325"/>
            <a:ext cx="3600450" cy="50419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真实场景：案例分析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2406650" y="2395220"/>
            <a:ext cx="862013" cy="862013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 sz="2400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406650" y="3603308"/>
            <a:ext cx="862013" cy="862012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 sz="2400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406650" y="4811395"/>
            <a:ext cx="862013" cy="862013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ru-RU" altLang="en-US" sz="2400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9" name="Freeform 25"/>
          <p:cNvSpPr/>
          <p:nvPr/>
        </p:nvSpPr>
        <p:spPr bwMode="auto">
          <a:xfrm>
            <a:off x="2711450" y="3904933"/>
            <a:ext cx="247650" cy="346075"/>
          </a:xfrm>
          <a:custGeom>
            <a:avLst/>
            <a:gdLst>
              <a:gd name="T0" fmla="*/ 99898861 w 346"/>
              <a:gd name="T1" fmla="*/ 0 h 479"/>
              <a:gd name="T2" fmla="*/ 99898861 w 346"/>
              <a:gd name="T3" fmla="*/ 0 h 479"/>
              <a:gd name="T4" fmla="*/ 81967855 w 346"/>
              <a:gd name="T5" fmla="*/ 0 h 479"/>
              <a:gd name="T6" fmla="*/ 81967855 w 346"/>
              <a:gd name="T7" fmla="*/ 171215368 h 479"/>
              <a:gd name="T8" fmla="*/ 40983928 w 346"/>
              <a:gd name="T9" fmla="*/ 171215368 h 479"/>
              <a:gd name="T10" fmla="*/ 5123349 w 346"/>
              <a:gd name="T11" fmla="*/ 221849247 h 479"/>
              <a:gd name="T12" fmla="*/ 63525088 w 346"/>
              <a:gd name="T13" fmla="*/ 240641337 h 479"/>
              <a:gd name="T14" fmla="*/ 99898861 w 346"/>
              <a:gd name="T15" fmla="*/ 194183477 h 479"/>
              <a:gd name="T16" fmla="*/ 99898861 w 346"/>
              <a:gd name="T17" fmla="*/ 55331540 h 479"/>
              <a:gd name="T18" fmla="*/ 131661047 w 346"/>
              <a:gd name="T19" fmla="*/ 120059848 h 479"/>
              <a:gd name="T20" fmla="*/ 140882788 w 346"/>
              <a:gd name="T21" fmla="*/ 120059848 h 479"/>
              <a:gd name="T22" fmla="*/ 99898861 w 346"/>
              <a:gd name="T23" fmla="*/ 0 h 47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46" h="479">
                <a:moveTo>
                  <a:pt x="195" y="0"/>
                </a:moveTo>
                <a:lnTo>
                  <a:pt x="195" y="0"/>
                </a:lnTo>
                <a:cubicBezTo>
                  <a:pt x="160" y="0"/>
                  <a:pt x="160" y="0"/>
                  <a:pt x="160" y="0"/>
                </a:cubicBezTo>
                <a:cubicBezTo>
                  <a:pt x="160" y="328"/>
                  <a:pt x="160" y="328"/>
                  <a:pt x="160" y="328"/>
                </a:cubicBezTo>
                <a:cubicBezTo>
                  <a:pt x="133" y="319"/>
                  <a:pt x="107" y="319"/>
                  <a:pt x="80" y="328"/>
                </a:cubicBezTo>
                <a:cubicBezTo>
                  <a:pt x="26" y="346"/>
                  <a:pt x="0" y="390"/>
                  <a:pt x="10" y="425"/>
                </a:cubicBezTo>
                <a:cubicBezTo>
                  <a:pt x="26" y="461"/>
                  <a:pt x="71" y="478"/>
                  <a:pt x="124" y="461"/>
                </a:cubicBezTo>
                <a:cubicBezTo>
                  <a:pt x="169" y="443"/>
                  <a:pt x="195" y="408"/>
                  <a:pt x="195" y="372"/>
                </a:cubicBezTo>
                <a:cubicBezTo>
                  <a:pt x="195" y="106"/>
                  <a:pt x="195" y="106"/>
                  <a:pt x="195" y="106"/>
                </a:cubicBezTo>
                <a:cubicBezTo>
                  <a:pt x="266" y="124"/>
                  <a:pt x="266" y="212"/>
                  <a:pt x="257" y="230"/>
                </a:cubicBezTo>
                <a:cubicBezTo>
                  <a:pt x="257" y="239"/>
                  <a:pt x="266" y="248"/>
                  <a:pt x="275" y="230"/>
                </a:cubicBezTo>
                <a:cubicBezTo>
                  <a:pt x="345" y="115"/>
                  <a:pt x="195" y="62"/>
                  <a:pt x="195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28"/>
          <p:cNvSpPr/>
          <p:nvPr/>
        </p:nvSpPr>
        <p:spPr bwMode="auto">
          <a:xfrm>
            <a:off x="2676525" y="5117783"/>
            <a:ext cx="358775" cy="301625"/>
          </a:xfrm>
          <a:custGeom>
            <a:avLst/>
            <a:gdLst>
              <a:gd name="T0" fmla="*/ 64359048 w 498"/>
              <a:gd name="T1" fmla="*/ 42176267 h 418"/>
              <a:gd name="T2" fmla="*/ 64359048 w 498"/>
              <a:gd name="T3" fmla="*/ 42176267 h 418"/>
              <a:gd name="T4" fmla="*/ 18685117 w 498"/>
              <a:gd name="T5" fmla="*/ 134338580 h 418"/>
              <a:gd name="T6" fmla="*/ 179581296 w 498"/>
              <a:gd name="T7" fmla="*/ 60400767 h 418"/>
              <a:gd name="T8" fmla="*/ 4671279 w 498"/>
              <a:gd name="T9" fmla="*/ 198905091 h 418"/>
              <a:gd name="T10" fmla="*/ 22836965 w 498"/>
              <a:gd name="T11" fmla="*/ 208277114 h 418"/>
              <a:gd name="T12" fmla="*/ 50345210 w 498"/>
              <a:gd name="T13" fmla="*/ 161935824 h 418"/>
              <a:gd name="T14" fmla="*/ 152073052 w 498"/>
              <a:gd name="T15" fmla="*/ 161935824 h 418"/>
              <a:gd name="T16" fmla="*/ 243420913 w 498"/>
              <a:gd name="T17" fmla="*/ 37490256 h 418"/>
              <a:gd name="T18" fmla="*/ 64359048 w 498"/>
              <a:gd name="T19" fmla="*/ 42176267 h 4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8" h="418">
                <a:moveTo>
                  <a:pt x="124" y="81"/>
                </a:moveTo>
                <a:lnTo>
                  <a:pt x="124" y="81"/>
                </a:lnTo>
                <a:cubicBezTo>
                  <a:pt x="27" y="134"/>
                  <a:pt x="36" y="222"/>
                  <a:pt x="36" y="258"/>
                </a:cubicBezTo>
                <a:cubicBezTo>
                  <a:pt x="159" y="107"/>
                  <a:pt x="346" y="116"/>
                  <a:pt x="346" y="116"/>
                </a:cubicBezTo>
                <a:cubicBezTo>
                  <a:pt x="346" y="116"/>
                  <a:pt x="80" y="204"/>
                  <a:pt x="9" y="382"/>
                </a:cubicBezTo>
                <a:cubicBezTo>
                  <a:pt x="0" y="400"/>
                  <a:pt x="36" y="417"/>
                  <a:pt x="44" y="400"/>
                </a:cubicBezTo>
                <a:cubicBezTo>
                  <a:pt x="62" y="355"/>
                  <a:pt x="97" y="311"/>
                  <a:pt x="97" y="311"/>
                </a:cubicBezTo>
                <a:cubicBezTo>
                  <a:pt x="151" y="329"/>
                  <a:pt x="230" y="355"/>
                  <a:pt x="293" y="311"/>
                </a:cubicBezTo>
                <a:cubicBezTo>
                  <a:pt x="363" y="258"/>
                  <a:pt x="363" y="134"/>
                  <a:pt x="469" y="72"/>
                </a:cubicBezTo>
                <a:cubicBezTo>
                  <a:pt x="497" y="63"/>
                  <a:pt x="249" y="0"/>
                  <a:pt x="124" y="8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Freeform 103"/>
          <p:cNvSpPr/>
          <p:nvPr/>
        </p:nvSpPr>
        <p:spPr bwMode="auto">
          <a:xfrm>
            <a:off x="2670175" y="2650808"/>
            <a:ext cx="276225" cy="352425"/>
          </a:xfrm>
          <a:custGeom>
            <a:avLst/>
            <a:gdLst>
              <a:gd name="T0" fmla="*/ 60337493 w 383"/>
              <a:gd name="T1" fmla="*/ 32335716 h 488"/>
              <a:gd name="T2" fmla="*/ 60337493 w 383"/>
              <a:gd name="T3" fmla="*/ 32335716 h 488"/>
              <a:gd name="T4" fmla="*/ 60337493 w 383"/>
              <a:gd name="T5" fmla="*/ 185149507 h 488"/>
              <a:gd name="T6" fmla="*/ 32769084 w 383"/>
              <a:gd name="T7" fmla="*/ 189842970 h 488"/>
              <a:gd name="T8" fmla="*/ 9362801 w 383"/>
              <a:gd name="T9" fmla="*/ 231045641 h 488"/>
              <a:gd name="T10" fmla="*/ 50974691 w 383"/>
              <a:gd name="T11" fmla="*/ 245127476 h 488"/>
              <a:gd name="T12" fmla="*/ 83223780 w 383"/>
              <a:gd name="T13" fmla="*/ 208097574 h 488"/>
              <a:gd name="T14" fmla="*/ 83223780 w 383"/>
              <a:gd name="T15" fmla="*/ 83447451 h 488"/>
              <a:gd name="T16" fmla="*/ 175290366 w 383"/>
              <a:gd name="T17" fmla="*/ 59977969 h 488"/>
              <a:gd name="T18" fmla="*/ 175290366 w 383"/>
              <a:gd name="T19" fmla="*/ 162201440 h 488"/>
              <a:gd name="T20" fmla="*/ 147722678 w 383"/>
              <a:gd name="T21" fmla="*/ 162201440 h 488"/>
              <a:gd name="T22" fmla="*/ 124315674 w 383"/>
              <a:gd name="T23" fmla="*/ 208097574 h 488"/>
              <a:gd name="T24" fmla="*/ 165927564 w 383"/>
              <a:gd name="T25" fmla="*/ 221657993 h 488"/>
              <a:gd name="T26" fmla="*/ 198697369 w 383"/>
              <a:gd name="T27" fmla="*/ 185149507 h 488"/>
              <a:gd name="T28" fmla="*/ 198697369 w 383"/>
              <a:gd name="T29" fmla="*/ 0 h 488"/>
              <a:gd name="T30" fmla="*/ 60337493 w 383"/>
              <a:gd name="T31" fmla="*/ 32335716 h 4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3" h="488">
                <a:moveTo>
                  <a:pt x="116" y="62"/>
                </a:moveTo>
                <a:lnTo>
                  <a:pt x="116" y="62"/>
                </a:lnTo>
                <a:cubicBezTo>
                  <a:pt x="116" y="355"/>
                  <a:pt x="116" y="355"/>
                  <a:pt x="116" y="355"/>
                </a:cubicBezTo>
                <a:cubicBezTo>
                  <a:pt x="98" y="355"/>
                  <a:pt x="80" y="355"/>
                  <a:pt x="63" y="364"/>
                </a:cubicBezTo>
                <a:cubicBezTo>
                  <a:pt x="18" y="372"/>
                  <a:pt x="0" y="417"/>
                  <a:pt x="18" y="443"/>
                </a:cubicBezTo>
                <a:cubicBezTo>
                  <a:pt x="27" y="478"/>
                  <a:pt x="63" y="487"/>
                  <a:pt x="98" y="470"/>
                </a:cubicBezTo>
                <a:cubicBezTo>
                  <a:pt x="133" y="461"/>
                  <a:pt x="160" y="434"/>
                  <a:pt x="160" y="399"/>
                </a:cubicBezTo>
                <a:cubicBezTo>
                  <a:pt x="160" y="399"/>
                  <a:pt x="160" y="248"/>
                  <a:pt x="160" y="160"/>
                </a:cubicBezTo>
                <a:cubicBezTo>
                  <a:pt x="337" y="115"/>
                  <a:pt x="337" y="115"/>
                  <a:pt x="337" y="115"/>
                </a:cubicBezTo>
                <a:cubicBezTo>
                  <a:pt x="337" y="311"/>
                  <a:pt x="337" y="311"/>
                  <a:pt x="337" y="311"/>
                </a:cubicBezTo>
                <a:cubicBezTo>
                  <a:pt x="319" y="301"/>
                  <a:pt x="301" y="301"/>
                  <a:pt x="284" y="311"/>
                </a:cubicBezTo>
                <a:cubicBezTo>
                  <a:pt x="239" y="328"/>
                  <a:pt x="222" y="364"/>
                  <a:pt x="239" y="399"/>
                </a:cubicBezTo>
                <a:cubicBezTo>
                  <a:pt x="248" y="425"/>
                  <a:pt x="284" y="434"/>
                  <a:pt x="319" y="425"/>
                </a:cubicBezTo>
                <a:cubicBezTo>
                  <a:pt x="355" y="408"/>
                  <a:pt x="382" y="381"/>
                  <a:pt x="382" y="355"/>
                </a:cubicBezTo>
                <a:cubicBezTo>
                  <a:pt x="382" y="0"/>
                  <a:pt x="382" y="0"/>
                  <a:pt x="382" y="0"/>
                </a:cubicBezTo>
                <a:lnTo>
                  <a:pt x="116" y="62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3530600" y="2703195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代码设计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30600" y="3955415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版本管理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3530600" y="5120005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/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高并发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176520" y="2412365"/>
            <a:ext cx="2231390" cy="8299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模块化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分层设计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兼容性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5176520" y="3663315"/>
            <a:ext cx="2232025" cy="8299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向前向后兼容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代码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/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模型多版本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A/B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测试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5176520" y="4853940"/>
            <a:ext cx="2230755" cy="8299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并行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异步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轻量化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8201660" y="3003550"/>
            <a:ext cx="2952115" cy="1944370"/>
          </a:xfrm>
          <a:prstGeom prst="wedge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漂亮的代码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优雅的方案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极致的追求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/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——程序员的追求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真实场景：一个好的开始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29698" name="稻壳儿小白白(http://dwz.cn/Wu2UP)"/>
          <p:cNvSpPr>
            <a:spLocks noChangeArrowheads="1"/>
          </p:cNvSpPr>
          <p:nvPr/>
        </p:nvSpPr>
        <p:spPr bwMode="auto">
          <a:xfrm>
            <a:off x="2245678" y="2104073"/>
            <a:ext cx="3143250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0" name="稻壳儿小白白(http://dwz.cn/Wu2UP)"/>
          <p:cNvSpPr>
            <a:spLocks noChangeArrowheads="1"/>
          </p:cNvSpPr>
          <p:nvPr/>
        </p:nvSpPr>
        <p:spPr bwMode="auto">
          <a:xfrm>
            <a:off x="2245678" y="3461385"/>
            <a:ext cx="3143250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2" name="稻壳儿小白白(http://dwz.cn/Wu2UP)"/>
          <p:cNvSpPr>
            <a:spLocks noChangeArrowheads="1"/>
          </p:cNvSpPr>
          <p:nvPr/>
        </p:nvSpPr>
        <p:spPr bwMode="auto">
          <a:xfrm>
            <a:off x="2245678" y="4820285"/>
            <a:ext cx="3143250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6" name="稻壳儿小白白(http://dwz.cn/Wu2UP)"/>
          <p:cNvSpPr>
            <a:spLocks noChangeArrowheads="1"/>
          </p:cNvSpPr>
          <p:nvPr/>
        </p:nvSpPr>
        <p:spPr bwMode="auto">
          <a:xfrm>
            <a:off x="1332865" y="2002473"/>
            <a:ext cx="1217613" cy="1216025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7" name="稻壳儿小白白(http://dwz.cn/Wu2UP)"/>
          <p:cNvSpPr>
            <a:spLocks noEditPoints="1"/>
          </p:cNvSpPr>
          <p:nvPr/>
        </p:nvSpPr>
        <p:spPr bwMode="auto">
          <a:xfrm>
            <a:off x="1671003" y="2356485"/>
            <a:ext cx="541337" cy="506413"/>
          </a:xfrm>
          <a:custGeom>
            <a:avLst/>
            <a:gdLst>
              <a:gd name="T0" fmla="*/ 2147483647 w 77"/>
              <a:gd name="T1" fmla="*/ 791523519 h 72"/>
              <a:gd name="T2" fmla="*/ 2147483647 w 77"/>
              <a:gd name="T3" fmla="*/ 1038878135 h 72"/>
              <a:gd name="T4" fmla="*/ 2147483647 w 77"/>
              <a:gd name="T5" fmla="*/ 1038878135 h 72"/>
              <a:gd name="T6" fmla="*/ 2147483647 w 77"/>
              <a:gd name="T7" fmla="*/ 1137818575 h 72"/>
              <a:gd name="T8" fmla="*/ 395408012 w 77"/>
              <a:gd name="T9" fmla="*/ 1137818575 h 72"/>
              <a:gd name="T10" fmla="*/ 247130886 w 77"/>
              <a:gd name="T11" fmla="*/ 1038878135 h 72"/>
              <a:gd name="T12" fmla="*/ 0 w 77"/>
              <a:gd name="T13" fmla="*/ 1038878135 h 72"/>
              <a:gd name="T14" fmla="*/ 0 w 77"/>
              <a:gd name="T15" fmla="*/ 791523519 h 72"/>
              <a:gd name="T16" fmla="*/ 1878179267 w 77"/>
              <a:gd name="T17" fmla="*/ 0 h 72"/>
              <a:gd name="T18" fmla="*/ 2147483647 w 77"/>
              <a:gd name="T19" fmla="*/ 791523519 h 72"/>
              <a:gd name="T20" fmla="*/ 2147483647 w 77"/>
              <a:gd name="T21" fmla="*/ 2147483647 h 72"/>
              <a:gd name="T22" fmla="*/ 2147483647 w 77"/>
              <a:gd name="T23" fmla="*/ 2147483647 h 72"/>
              <a:gd name="T24" fmla="*/ 0 w 77"/>
              <a:gd name="T25" fmla="*/ 2147483647 h 72"/>
              <a:gd name="T26" fmla="*/ 0 w 77"/>
              <a:gd name="T27" fmla="*/ 2147483647 h 72"/>
              <a:gd name="T28" fmla="*/ 148277126 w 77"/>
              <a:gd name="T29" fmla="*/ 2147483647 h 72"/>
              <a:gd name="T30" fmla="*/ 2147483647 w 77"/>
              <a:gd name="T31" fmla="*/ 2147483647 h 72"/>
              <a:gd name="T32" fmla="*/ 2147483647 w 77"/>
              <a:gd name="T33" fmla="*/ 2147483647 h 72"/>
              <a:gd name="T34" fmla="*/ 988516514 w 77"/>
              <a:gd name="T35" fmla="*/ 1286225718 h 72"/>
              <a:gd name="T36" fmla="*/ 988516514 w 77"/>
              <a:gd name="T37" fmla="*/ 2147483647 h 72"/>
              <a:gd name="T38" fmla="*/ 1235647400 w 77"/>
              <a:gd name="T39" fmla="*/ 2147483647 h 72"/>
              <a:gd name="T40" fmla="*/ 1235647400 w 77"/>
              <a:gd name="T41" fmla="*/ 1286225718 h 72"/>
              <a:gd name="T42" fmla="*/ 1779332537 w 77"/>
              <a:gd name="T43" fmla="*/ 1286225718 h 72"/>
              <a:gd name="T44" fmla="*/ 1779332537 w 77"/>
              <a:gd name="T45" fmla="*/ 2147483647 h 72"/>
              <a:gd name="T46" fmla="*/ 2026456393 w 77"/>
              <a:gd name="T47" fmla="*/ 2147483647 h 72"/>
              <a:gd name="T48" fmla="*/ 2026456393 w 77"/>
              <a:gd name="T49" fmla="*/ 1286225718 h 72"/>
              <a:gd name="T50" fmla="*/ 2147483647 w 77"/>
              <a:gd name="T51" fmla="*/ 1286225718 h 72"/>
              <a:gd name="T52" fmla="*/ 2147483647 w 77"/>
              <a:gd name="T53" fmla="*/ 2147483647 h 72"/>
              <a:gd name="T54" fmla="*/ 2147483647 w 77"/>
              <a:gd name="T55" fmla="*/ 2147483647 h 72"/>
              <a:gd name="T56" fmla="*/ 2147483647 w 77"/>
              <a:gd name="T57" fmla="*/ 1286225718 h 72"/>
              <a:gd name="T58" fmla="*/ 2147483647 w 77"/>
              <a:gd name="T59" fmla="*/ 1286225718 h 72"/>
              <a:gd name="T60" fmla="*/ 2147483647 w 77"/>
              <a:gd name="T61" fmla="*/ 2147483647 h 72"/>
              <a:gd name="T62" fmla="*/ 2147483647 w 77"/>
              <a:gd name="T63" fmla="*/ 2147483647 h 72"/>
              <a:gd name="T64" fmla="*/ 2147483647 w 77"/>
              <a:gd name="T65" fmla="*/ 2147483647 h 72"/>
              <a:gd name="T66" fmla="*/ 2147483647 w 77"/>
              <a:gd name="T67" fmla="*/ 2147483647 h 72"/>
              <a:gd name="T68" fmla="*/ 247130886 w 77"/>
              <a:gd name="T69" fmla="*/ 2147483647 h 72"/>
              <a:gd name="T70" fmla="*/ 247130886 w 77"/>
              <a:gd name="T71" fmla="*/ 2147483647 h 72"/>
              <a:gd name="T72" fmla="*/ 395408012 w 77"/>
              <a:gd name="T73" fmla="*/ 2147483647 h 72"/>
              <a:gd name="T74" fmla="*/ 494261772 w 77"/>
              <a:gd name="T75" fmla="*/ 2147483647 h 72"/>
              <a:gd name="T76" fmla="*/ 494261772 w 77"/>
              <a:gd name="T77" fmla="*/ 1286225718 h 72"/>
              <a:gd name="T78" fmla="*/ 988516514 w 77"/>
              <a:gd name="T79" fmla="*/ 1286225718 h 7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 sz="1600"/>
          </a:p>
        </p:txBody>
      </p:sp>
      <p:sp>
        <p:nvSpPr>
          <p:cNvPr id="29708" name="稻壳儿小白白(http://dwz.cn/Wu2UP)"/>
          <p:cNvSpPr>
            <a:spLocks noChangeArrowheads="1"/>
          </p:cNvSpPr>
          <p:nvPr/>
        </p:nvSpPr>
        <p:spPr bwMode="auto">
          <a:xfrm>
            <a:off x="1332865" y="3359785"/>
            <a:ext cx="1217613" cy="1217613"/>
          </a:xfrm>
          <a:prstGeom prst="ellipse">
            <a:avLst/>
          </a:prstGeom>
          <a:solidFill>
            <a:srgbClr val="32BB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9" name="稻壳儿小白白(http://dwz.cn/Wu2UP)"/>
          <p:cNvSpPr>
            <a:spLocks noEditPoints="1"/>
          </p:cNvSpPr>
          <p:nvPr/>
        </p:nvSpPr>
        <p:spPr bwMode="auto">
          <a:xfrm>
            <a:off x="1572578" y="3724910"/>
            <a:ext cx="736600" cy="487363"/>
          </a:xfrm>
          <a:custGeom>
            <a:avLst/>
            <a:gdLst>
              <a:gd name="T0" fmla="*/ 2147483647 w 77"/>
              <a:gd name="T1" fmla="*/ 2147483647 h 51"/>
              <a:gd name="T2" fmla="*/ 2147483647 w 77"/>
              <a:gd name="T3" fmla="*/ 2147483647 h 51"/>
              <a:gd name="T4" fmla="*/ 2147483647 w 77"/>
              <a:gd name="T5" fmla="*/ 2147483647 h 51"/>
              <a:gd name="T6" fmla="*/ 549073119 w 77"/>
              <a:gd name="T7" fmla="*/ 2147483647 h 51"/>
              <a:gd name="T8" fmla="*/ 0 w 77"/>
              <a:gd name="T9" fmla="*/ 2147483647 h 51"/>
              <a:gd name="T10" fmla="*/ 0 w 77"/>
              <a:gd name="T11" fmla="*/ 2147483647 h 51"/>
              <a:gd name="T12" fmla="*/ 549073119 w 77"/>
              <a:gd name="T13" fmla="*/ 2147483647 h 51"/>
              <a:gd name="T14" fmla="*/ 2147483647 w 77"/>
              <a:gd name="T15" fmla="*/ 2147483647 h 51"/>
              <a:gd name="T16" fmla="*/ 2147483647 w 77"/>
              <a:gd name="T17" fmla="*/ 2147483647 h 51"/>
              <a:gd name="T18" fmla="*/ 915125055 w 77"/>
              <a:gd name="T19" fmla="*/ 2147483647 h 51"/>
              <a:gd name="T20" fmla="*/ 915125055 w 77"/>
              <a:gd name="T21" fmla="*/ 547920242 h 51"/>
              <a:gd name="T22" fmla="*/ 1464207740 w 77"/>
              <a:gd name="T23" fmla="*/ 0 h 51"/>
              <a:gd name="T24" fmla="*/ 2147483647 w 77"/>
              <a:gd name="T25" fmla="*/ 0 h 51"/>
              <a:gd name="T26" fmla="*/ 2147483647 w 77"/>
              <a:gd name="T27" fmla="*/ 547920242 h 51"/>
              <a:gd name="T28" fmla="*/ 2147483647 w 77"/>
              <a:gd name="T29" fmla="*/ 2147483647 h 51"/>
              <a:gd name="T30" fmla="*/ 2147483647 w 77"/>
              <a:gd name="T31" fmla="*/ 2147483647 h 51"/>
              <a:gd name="T32" fmla="*/ 1464207740 w 77"/>
              <a:gd name="T33" fmla="*/ 2147483647 h 51"/>
              <a:gd name="T34" fmla="*/ 915125055 w 77"/>
              <a:gd name="T35" fmla="*/ 2147483647 h 51"/>
              <a:gd name="T36" fmla="*/ 1372697148 w 77"/>
              <a:gd name="T37" fmla="*/ 2147483647 h 51"/>
              <a:gd name="T38" fmla="*/ 1464207740 w 77"/>
              <a:gd name="T39" fmla="*/ 2147483647 h 51"/>
              <a:gd name="T40" fmla="*/ 2147483647 w 77"/>
              <a:gd name="T41" fmla="*/ 2147483647 h 51"/>
              <a:gd name="T42" fmla="*/ 2147483647 w 77"/>
              <a:gd name="T43" fmla="*/ 2147483647 h 51"/>
              <a:gd name="T44" fmla="*/ 2147483647 w 77"/>
              <a:gd name="T45" fmla="*/ 547920242 h 51"/>
              <a:gd name="T46" fmla="*/ 2147483647 w 77"/>
              <a:gd name="T47" fmla="*/ 456601794 h 51"/>
              <a:gd name="T48" fmla="*/ 1464207740 w 77"/>
              <a:gd name="T49" fmla="*/ 456601794 h 51"/>
              <a:gd name="T50" fmla="*/ 1372697148 w 77"/>
              <a:gd name="T51" fmla="*/ 547920242 h 51"/>
              <a:gd name="T52" fmla="*/ 1372697148 w 77"/>
              <a:gd name="T53" fmla="*/ 2147483647 h 51"/>
              <a:gd name="T54" fmla="*/ 2147483647 w 77"/>
              <a:gd name="T55" fmla="*/ 2147483647 h 51"/>
              <a:gd name="T56" fmla="*/ 2147483647 w 77"/>
              <a:gd name="T57" fmla="*/ 2147483647 h 51"/>
              <a:gd name="T58" fmla="*/ 2147483647 w 77"/>
              <a:gd name="T59" fmla="*/ 2147483647 h 51"/>
              <a:gd name="T60" fmla="*/ 2147483647 w 77"/>
              <a:gd name="T61" fmla="*/ 2147483647 h 51"/>
              <a:gd name="T62" fmla="*/ 2147483647 w 77"/>
              <a:gd name="T63" fmla="*/ 2147483647 h 51"/>
              <a:gd name="T64" fmla="*/ 2147483647 w 77"/>
              <a:gd name="T65" fmla="*/ 2147483647 h 51"/>
              <a:gd name="T66" fmla="*/ 2147483647 w 77"/>
              <a:gd name="T67" fmla="*/ 2147483647 h 5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 sz="1600"/>
          </a:p>
        </p:txBody>
      </p:sp>
      <p:sp>
        <p:nvSpPr>
          <p:cNvPr id="29712" name="稻壳儿小白白(http://dwz.cn/Wu2UP)"/>
          <p:cNvSpPr>
            <a:spLocks noChangeArrowheads="1"/>
          </p:cNvSpPr>
          <p:nvPr/>
        </p:nvSpPr>
        <p:spPr bwMode="auto">
          <a:xfrm>
            <a:off x="1332865" y="4718685"/>
            <a:ext cx="1217613" cy="1217613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13" name="稻壳儿小白白(http://dwz.cn/Wu2UP)"/>
          <p:cNvSpPr>
            <a:spLocks noChangeAspect="1" noEditPoints="1"/>
          </p:cNvSpPr>
          <p:nvPr/>
        </p:nvSpPr>
        <p:spPr bwMode="auto">
          <a:xfrm rot="-5400000">
            <a:off x="1671797" y="5054441"/>
            <a:ext cx="539750" cy="547687"/>
          </a:xfrm>
          <a:custGeom>
            <a:avLst/>
            <a:gdLst>
              <a:gd name="T0" fmla="*/ 1687363228 w 67"/>
              <a:gd name="T1" fmla="*/ 2147483647 h 68"/>
              <a:gd name="T2" fmla="*/ 908584537 w 67"/>
              <a:gd name="T3" fmla="*/ 2147483647 h 68"/>
              <a:gd name="T4" fmla="*/ 843685642 w 67"/>
              <a:gd name="T5" fmla="*/ 2147483647 h 68"/>
              <a:gd name="T6" fmla="*/ 778786746 w 67"/>
              <a:gd name="T7" fmla="*/ 2147483647 h 68"/>
              <a:gd name="T8" fmla="*/ 0 w 67"/>
              <a:gd name="T9" fmla="*/ 2147483647 h 68"/>
              <a:gd name="T10" fmla="*/ 0 w 67"/>
              <a:gd name="T11" fmla="*/ 2147483647 h 68"/>
              <a:gd name="T12" fmla="*/ 64898896 w 67"/>
              <a:gd name="T13" fmla="*/ 2147483647 h 68"/>
              <a:gd name="T14" fmla="*/ 519191164 w 67"/>
              <a:gd name="T15" fmla="*/ 2147483647 h 68"/>
              <a:gd name="T16" fmla="*/ 519191164 w 67"/>
              <a:gd name="T17" fmla="*/ 64868693 h 68"/>
              <a:gd name="T18" fmla="*/ 648988955 w 67"/>
              <a:gd name="T19" fmla="*/ 0 h 68"/>
              <a:gd name="T20" fmla="*/ 1103273168 w 67"/>
              <a:gd name="T21" fmla="*/ 0 h 68"/>
              <a:gd name="T22" fmla="*/ 1168172063 w 67"/>
              <a:gd name="T23" fmla="*/ 64868693 h 68"/>
              <a:gd name="T24" fmla="*/ 1168172063 w 67"/>
              <a:gd name="T25" fmla="*/ 2147483647 h 68"/>
              <a:gd name="T26" fmla="*/ 1622464332 w 67"/>
              <a:gd name="T27" fmla="*/ 2147483647 h 68"/>
              <a:gd name="T28" fmla="*/ 1752262123 w 67"/>
              <a:gd name="T29" fmla="*/ 2147483647 h 68"/>
              <a:gd name="T30" fmla="*/ 1687363228 w 67"/>
              <a:gd name="T31" fmla="*/ 2147483647 h 68"/>
              <a:gd name="T32" fmla="*/ 2147483647 w 67"/>
              <a:gd name="T33" fmla="*/ 518965649 h 68"/>
              <a:gd name="T34" fmla="*/ 2147483647 w 67"/>
              <a:gd name="T35" fmla="*/ 583834342 h 68"/>
              <a:gd name="T36" fmla="*/ 2147483647 w 67"/>
              <a:gd name="T37" fmla="*/ 583834342 h 68"/>
              <a:gd name="T38" fmla="*/ 2141655496 w 67"/>
              <a:gd name="T39" fmla="*/ 518965649 h 68"/>
              <a:gd name="T40" fmla="*/ 2141655496 w 67"/>
              <a:gd name="T41" fmla="*/ 64868693 h 68"/>
              <a:gd name="T42" fmla="*/ 2147483647 w 67"/>
              <a:gd name="T43" fmla="*/ 0 h 68"/>
              <a:gd name="T44" fmla="*/ 2147483647 w 67"/>
              <a:gd name="T45" fmla="*/ 0 h 68"/>
              <a:gd name="T46" fmla="*/ 2147483647 w 67"/>
              <a:gd name="T47" fmla="*/ 64868693 h 68"/>
              <a:gd name="T48" fmla="*/ 2147483647 w 67"/>
              <a:gd name="T49" fmla="*/ 518965649 h 68"/>
              <a:gd name="T50" fmla="*/ 2147483647 w 67"/>
              <a:gd name="T51" fmla="*/ 1816371719 h 68"/>
              <a:gd name="T52" fmla="*/ 2147483647 w 67"/>
              <a:gd name="T53" fmla="*/ 1881240411 h 68"/>
              <a:gd name="T54" fmla="*/ 2147483647 w 67"/>
              <a:gd name="T55" fmla="*/ 1881240411 h 68"/>
              <a:gd name="T56" fmla="*/ 2141655496 w 67"/>
              <a:gd name="T57" fmla="*/ 1816371719 h 68"/>
              <a:gd name="T58" fmla="*/ 2141655496 w 67"/>
              <a:gd name="T59" fmla="*/ 1297406069 h 68"/>
              <a:gd name="T60" fmla="*/ 2147483647 w 67"/>
              <a:gd name="T61" fmla="*/ 1232537377 h 68"/>
              <a:gd name="T62" fmla="*/ 2147483647 w 67"/>
              <a:gd name="T63" fmla="*/ 1232537377 h 68"/>
              <a:gd name="T64" fmla="*/ 2147483647 w 67"/>
              <a:gd name="T65" fmla="*/ 1297406069 h 68"/>
              <a:gd name="T66" fmla="*/ 2147483647 w 67"/>
              <a:gd name="T67" fmla="*/ 1816371719 h 68"/>
              <a:gd name="T68" fmla="*/ 2147483647 w 67"/>
              <a:gd name="T69" fmla="*/ 2147483647 h 68"/>
              <a:gd name="T70" fmla="*/ 2147483647 w 67"/>
              <a:gd name="T71" fmla="*/ 2147483647 h 68"/>
              <a:gd name="T72" fmla="*/ 2147483647 w 67"/>
              <a:gd name="T73" fmla="*/ 2147483647 h 68"/>
              <a:gd name="T74" fmla="*/ 2141655496 w 67"/>
              <a:gd name="T75" fmla="*/ 2147483647 h 68"/>
              <a:gd name="T76" fmla="*/ 2141655496 w 67"/>
              <a:gd name="T77" fmla="*/ 2147483647 h 68"/>
              <a:gd name="T78" fmla="*/ 2147483647 w 67"/>
              <a:gd name="T79" fmla="*/ 2147483647 h 68"/>
              <a:gd name="T80" fmla="*/ 2147483647 w 67"/>
              <a:gd name="T81" fmla="*/ 2147483647 h 68"/>
              <a:gd name="T82" fmla="*/ 2147483647 w 67"/>
              <a:gd name="T83" fmla="*/ 2147483647 h 68"/>
              <a:gd name="T84" fmla="*/ 2147483647 w 67"/>
              <a:gd name="T85" fmla="*/ 2147483647 h 68"/>
              <a:gd name="T86" fmla="*/ 2147483647 w 67"/>
              <a:gd name="T87" fmla="*/ 2147483647 h 68"/>
              <a:gd name="T88" fmla="*/ 2147483647 w 67"/>
              <a:gd name="T89" fmla="*/ 2147483647 h 68"/>
              <a:gd name="T90" fmla="*/ 2147483647 w 67"/>
              <a:gd name="T91" fmla="*/ 2147483647 h 68"/>
              <a:gd name="T92" fmla="*/ 2141655496 w 67"/>
              <a:gd name="T93" fmla="*/ 2147483647 h 68"/>
              <a:gd name="T94" fmla="*/ 2141655496 w 67"/>
              <a:gd name="T95" fmla="*/ 2147483647 h 68"/>
              <a:gd name="T96" fmla="*/ 2147483647 w 67"/>
              <a:gd name="T97" fmla="*/ 2147483647 h 68"/>
              <a:gd name="T98" fmla="*/ 2147483647 w 67"/>
              <a:gd name="T99" fmla="*/ 2147483647 h 68"/>
              <a:gd name="T100" fmla="*/ 2147483647 w 67"/>
              <a:gd name="T101" fmla="*/ 2147483647 h 68"/>
              <a:gd name="T102" fmla="*/ 2147483647 w 67"/>
              <a:gd name="T103" fmla="*/ 2147483647 h 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7" h="68">
                <a:moveTo>
                  <a:pt x="26" y="55"/>
                </a:moveTo>
                <a:cubicBezTo>
                  <a:pt x="14" y="67"/>
                  <a:pt x="14" y="67"/>
                  <a:pt x="14" y="67"/>
                </a:cubicBezTo>
                <a:cubicBezTo>
                  <a:pt x="14" y="68"/>
                  <a:pt x="14" y="68"/>
                  <a:pt x="13" y="68"/>
                </a:cubicBezTo>
                <a:cubicBezTo>
                  <a:pt x="13" y="68"/>
                  <a:pt x="13" y="68"/>
                  <a:pt x="12" y="6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5"/>
                  <a:pt x="0" y="54"/>
                  <a:pt x="0" y="54"/>
                </a:cubicBezTo>
                <a:cubicBezTo>
                  <a:pt x="0" y="53"/>
                  <a:pt x="1" y="53"/>
                  <a:pt x="1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1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1"/>
                </a:cubicBezTo>
                <a:cubicBezTo>
                  <a:pt x="18" y="53"/>
                  <a:pt x="18" y="53"/>
                  <a:pt x="18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7" y="54"/>
                  <a:pt x="27" y="54"/>
                </a:cubicBezTo>
                <a:cubicBezTo>
                  <a:pt x="27" y="55"/>
                  <a:pt x="27" y="55"/>
                  <a:pt x="26" y="55"/>
                </a:cubicBezTo>
                <a:close/>
                <a:moveTo>
                  <a:pt x="67" y="8"/>
                </a:moveTo>
                <a:cubicBezTo>
                  <a:pt x="67" y="9"/>
                  <a:pt x="66" y="9"/>
                  <a:pt x="66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9"/>
                  <a:pt x="33" y="9"/>
                  <a:pt x="33" y="8"/>
                </a:cubicBezTo>
                <a:cubicBezTo>
                  <a:pt x="33" y="1"/>
                  <a:pt x="33" y="1"/>
                  <a:pt x="33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0"/>
                  <a:pt x="67" y="0"/>
                  <a:pt x="67" y="1"/>
                </a:cubicBezTo>
                <a:lnTo>
                  <a:pt x="67" y="8"/>
                </a:lnTo>
                <a:close/>
                <a:moveTo>
                  <a:pt x="60" y="28"/>
                </a:moveTo>
                <a:cubicBezTo>
                  <a:pt x="60" y="28"/>
                  <a:pt x="59" y="29"/>
                  <a:pt x="58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19"/>
                  <a:pt x="34" y="19"/>
                </a:cubicBezTo>
                <a:cubicBezTo>
                  <a:pt x="58" y="19"/>
                  <a:pt x="58" y="19"/>
                  <a:pt x="58" y="19"/>
                </a:cubicBezTo>
                <a:cubicBezTo>
                  <a:pt x="59" y="19"/>
                  <a:pt x="60" y="20"/>
                  <a:pt x="60" y="20"/>
                </a:cubicBezTo>
                <a:lnTo>
                  <a:pt x="60" y="28"/>
                </a:lnTo>
                <a:close/>
                <a:moveTo>
                  <a:pt x="52" y="47"/>
                </a:moveTo>
                <a:cubicBezTo>
                  <a:pt x="52" y="48"/>
                  <a:pt x="52" y="48"/>
                  <a:pt x="51" y="48"/>
                </a:cubicBezTo>
                <a:cubicBezTo>
                  <a:pt x="34" y="48"/>
                  <a:pt x="34" y="48"/>
                  <a:pt x="34" y="48"/>
                </a:cubicBezTo>
                <a:cubicBezTo>
                  <a:pt x="33" y="48"/>
                  <a:pt x="33" y="48"/>
                  <a:pt x="33" y="47"/>
                </a:cubicBezTo>
                <a:cubicBezTo>
                  <a:pt x="33" y="40"/>
                  <a:pt x="33" y="40"/>
                  <a:pt x="33" y="40"/>
                </a:cubicBezTo>
                <a:cubicBezTo>
                  <a:pt x="33" y="39"/>
                  <a:pt x="33" y="39"/>
                  <a:pt x="34" y="39"/>
                </a:cubicBezTo>
                <a:cubicBezTo>
                  <a:pt x="51" y="39"/>
                  <a:pt x="51" y="39"/>
                  <a:pt x="51" y="39"/>
                </a:cubicBezTo>
                <a:cubicBezTo>
                  <a:pt x="52" y="39"/>
                  <a:pt x="52" y="39"/>
                  <a:pt x="52" y="40"/>
                </a:cubicBezTo>
                <a:lnTo>
                  <a:pt x="52" y="47"/>
                </a:lnTo>
                <a:close/>
                <a:moveTo>
                  <a:pt x="45" y="67"/>
                </a:moveTo>
                <a:cubicBezTo>
                  <a:pt x="45" y="67"/>
                  <a:pt x="44" y="68"/>
                  <a:pt x="44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3" y="68"/>
                  <a:pt x="33" y="67"/>
                  <a:pt x="33" y="67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8"/>
                  <a:pt x="34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58"/>
                  <a:pt x="45" y="59"/>
                  <a:pt x="45" y="59"/>
                </a:cubicBezTo>
                <a:lnTo>
                  <a:pt x="4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 sz="1600"/>
          </a:p>
        </p:txBody>
      </p:sp>
      <p:sp>
        <p:nvSpPr>
          <p:cNvPr id="29722" name="稻壳儿小白白(http://dwz.cn/Wu2UP)"/>
          <p:cNvSpPr txBox="1">
            <a:spLocks noChangeArrowheads="1"/>
          </p:cNvSpPr>
          <p:nvPr/>
        </p:nvSpPr>
        <p:spPr bwMode="auto">
          <a:xfrm>
            <a:off x="2663190" y="2486660"/>
            <a:ext cx="14027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工程化思维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9726" name="稻壳儿小白白(http://dwz.cn/Wu2UP)"/>
          <p:cNvSpPr txBox="1">
            <a:spLocks noChangeArrowheads="1"/>
          </p:cNvSpPr>
          <p:nvPr/>
        </p:nvSpPr>
        <p:spPr bwMode="auto">
          <a:xfrm>
            <a:off x="2663190" y="3845560"/>
            <a:ext cx="16167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实际工作导向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9730" name="稻壳儿小白白(http://dwz.cn/Wu2UP)"/>
          <p:cNvSpPr txBox="1">
            <a:spLocks noChangeArrowheads="1"/>
          </p:cNvSpPr>
          <p:nvPr/>
        </p:nvSpPr>
        <p:spPr bwMode="auto">
          <a:xfrm>
            <a:off x="2663190" y="5205730"/>
            <a:ext cx="140271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任务为中心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115" y="1752600"/>
            <a:ext cx="5648960" cy="2459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9115" y="4476115"/>
            <a:ext cx="5648960" cy="15271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真实场景：一个好的开始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29698" name="稻壳儿小白白(http://dwz.cn/Wu2UP)"/>
          <p:cNvSpPr>
            <a:spLocks noChangeArrowheads="1"/>
          </p:cNvSpPr>
          <p:nvPr/>
        </p:nvSpPr>
        <p:spPr bwMode="auto">
          <a:xfrm>
            <a:off x="2245678" y="2104073"/>
            <a:ext cx="3143250" cy="1012825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0" name="稻壳儿小白白(http://dwz.cn/Wu2UP)"/>
          <p:cNvSpPr>
            <a:spLocks noChangeArrowheads="1"/>
          </p:cNvSpPr>
          <p:nvPr/>
        </p:nvSpPr>
        <p:spPr bwMode="auto">
          <a:xfrm>
            <a:off x="2245678" y="3461385"/>
            <a:ext cx="3143250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02" name="稻壳儿小白白(http://dwz.cn/Wu2UP)"/>
          <p:cNvSpPr>
            <a:spLocks noChangeArrowheads="1"/>
          </p:cNvSpPr>
          <p:nvPr/>
        </p:nvSpPr>
        <p:spPr bwMode="auto">
          <a:xfrm>
            <a:off x="2245678" y="4820285"/>
            <a:ext cx="3143250" cy="1014413"/>
          </a:xfrm>
          <a:prstGeom prst="rect">
            <a:avLst/>
          </a:prstGeom>
          <a:noFill/>
          <a:ln w="9525">
            <a:solidFill>
              <a:srgbClr val="ADBAC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1682" tIns="60841" rIns="121682" bIns="60841"/>
          <a:lstStyle/>
          <a:p>
            <a:pPr algn="ctr" defTabSz="1217295" eaLnBrk="1" hangingPunct="1"/>
            <a:endParaRPr lang="en-US" altLang="zh-CN" sz="1600">
              <a:solidFill>
                <a:srgbClr val="262626"/>
              </a:solidFill>
              <a:sym typeface="Arial" panose="020B0604020202090204" pitchFamily="34" charset="0"/>
            </a:endParaRPr>
          </a:p>
        </p:txBody>
      </p:sp>
      <p:sp>
        <p:nvSpPr>
          <p:cNvPr id="29722" name="稻壳儿小白白(http://dwz.cn/Wu2UP)"/>
          <p:cNvSpPr txBox="1">
            <a:spLocks noChangeArrowheads="1"/>
          </p:cNvSpPr>
          <p:nvPr/>
        </p:nvSpPr>
        <p:spPr bwMode="auto">
          <a:xfrm>
            <a:off x="3009265" y="2487930"/>
            <a:ext cx="174752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方案设计的权衡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9726" name="稻壳儿小白白(http://dwz.cn/Wu2UP)"/>
          <p:cNvSpPr txBox="1">
            <a:spLocks noChangeArrowheads="1"/>
          </p:cNvSpPr>
          <p:nvPr/>
        </p:nvSpPr>
        <p:spPr bwMode="auto">
          <a:xfrm>
            <a:off x="3009265" y="3845560"/>
            <a:ext cx="161671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优秀的代码习惯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9730" name="稻壳儿小白白(http://dwz.cn/Wu2UP)"/>
          <p:cNvSpPr txBox="1">
            <a:spLocks noChangeArrowheads="1"/>
          </p:cNvSpPr>
          <p:nvPr/>
        </p:nvSpPr>
        <p:spPr bwMode="auto">
          <a:xfrm>
            <a:off x="3009265" y="5204460"/>
            <a:ext cx="161734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时刻注意的性能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7032625" y="2780665"/>
            <a:ext cx="3239770" cy="2232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养成好习惯</a:t>
            </a:r>
            <a:endParaRPr lang="zh-CN" altLang="en-US" sz="24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5735955" y="2565400"/>
            <a:ext cx="720090" cy="2663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54"/>
          <p:cNvSpPr txBox="1"/>
          <p:nvPr/>
        </p:nvSpPr>
        <p:spPr>
          <a:xfrm>
            <a:off x="3181770" y="1729833"/>
            <a:ext cx="2386330" cy="2244090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en-US" altLang="zh-CN" sz="13800" spc="3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04</a:t>
            </a:r>
            <a:endParaRPr lang="en-US" altLang="zh-CN" sz="13800" spc="3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91480" y="2305685"/>
            <a:ext cx="5022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未来展望</a:t>
            </a:r>
            <a:endParaRPr lang="zh-CN" altLang="en-US" sz="3200" spc="60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5520690" y="3068955"/>
            <a:ext cx="57823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行业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职业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选择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pic>
        <p:nvPicPr>
          <p:cNvPr id="6" name="图片 5" descr="小.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60" y="5085080"/>
            <a:ext cx="1641475" cy="1288415"/>
          </a:xfrm>
          <a:prstGeom prst="rect">
            <a:avLst/>
          </a:prstGeom>
        </p:spPr>
      </p:pic>
      <p:pic>
        <p:nvPicPr>
          <p:cNvPr id="9" name="图片 8" descr="大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5280" y="4114800"/>
            <a:ext cx="2097405" cy="2743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未来展望：行业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26628" name="Rounded Rectangle 34"/>
          <p:cNvSpPr>
            <a:spLocks noChangeArrowheads="1"/>
          </p:cNvSpPr>
          <p:nvPr/>
        </p:nvSpPr>
        <p:spPr bwMode="auto">
          <a:xfrm>
            <a:off x="2263775" y="21732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29" name="Rounded Rectangle 35"/>
          <p:cNvSpPr>
            <a:spLocks noChangeAspect="1" noChangeArrowheads="1"/>
          </p:cNvSpPr>
          <p:nvPr/>
        </p:nvSpPr>
        <p:spPr bwMode="auto">
          <a:xfrm>
            <a:off x="2974975" y="2503488"/>
            <a:ext cx="842963" cy="84455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26630" name="Group 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68" y="2506663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ounded Rectangle 53"/>
          <p:cNvSpPr>
            <a:spLocks noChangeArrowheads="1"/>
          </p:cNvSpPr>
          <p:nvPr/>
        </p:nvSpPr>
        <p:spPr bwMode="auto">
          <a:xfrm>
            <a:off x="7828280" y="2173288"/>
            <a:ext cx="2363788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38" name="Freeform 252"/>
          <p:cNvSpPr>
            <a:spLocks noEditPoints="1"/>
          </p:cNvSpPr>
          <p:nvPr/>
        </p:nvSpPr>
        <p:spPr bwMode="auto">
          <a:xfrm>
            <a:off x="3168650" y="2719388"/>
            <a:ext cx="455613" cy="431800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2227263" y="3960813"/>
            <a:ext cx="2338387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应用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门槛越来越低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（百花齐放）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7963" y="3960813"/>
            <a:ext cx="2338387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研究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壁垒越来越高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（少量高精）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4968875" y="2730500"/>
            <a:ext cx="2520315" cy="230441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大多数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NLP/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大模型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工程师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600392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未来展望：职业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24578" name="稻壳儿小白白(http://dwz.cn/Wu2UP)"/>
          <p:cNvSpPr>
            <a:spLocks noChangeArrowheads="1"/>
          </p:cNvSpPr>
          <p:nvPr/>
        </p:nvSpPr>
        <p:spPr bwMode="auto">
          <a:xfrm rot="20751297">
            <a:off x="4479652" y="2637177"/>
            <a:ext cx="1392834" cy="3042201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68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79" name="稻壳儿小白白(http://dwz.cn/Wu2UP)"/>
          <p:cNvSpPr>
            <a:spLocks noChangeArrowheads="1"/>
          </p:cNvSpPr>
          <p:nvPr/>
        </p:nvSpPr>
        <p:spPr bwMode="auto">
          <a:xfrm rot="4551297">
            <a:off x="5127969" y="1774554"/>
            <a:ext cx="1521100" cy="278439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68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80" name="稻壳儿小白白(http://dwz.cn/Wu2UP)"/>
          <p:cNvSpPr>
            <a:spLocks noChangeArrowheads="1"/>
          </p:cNvSpPr>
          <p:nvPr/>
        </p:nvSpPr>
        <p:spPr bwMode="auto">
          <a:xfrm rot="9951297">
            <a:off x="6100763" y="2426045"/>
            <a:ext cx="1392834" cy="3041883"/>
          </a:xfrm>
          <a:prstGeom prst="moon">
            <a:avLst>
              <a:gd name="adj" fmla="val 15190"/>
            </a:avLst>
          </a:prstGeom>
          <a:solidFill>
            <a:srgbClr val="32BB99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68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81" name="稻壳儿小白白(http://dwz.cn/Wu2UP)"/>
          <p:cNvSpPr>
            <a:spLocks noChangeArrowheads="1"/>
          </p:cNvSpPr>
          <p:nvPr/>
        </p:nvSpPr>
        <p:spPr bwMode="auto">
          <a:xfrm rot="15351297">
            <a:off x="5335291" y="3534089"/>
            <a:ext cx="1521100" cy="2784398"/>
          </a:xfrm>
          <a:prstGeom prst="moon">
            <a:avLst>
              <a:gd name="adj" fmla="val 15190"/>
            </a:avLst>
          </a:prstGeom>
          <a:solidFill>
            <a:srgbClr val="117A68"/>
          </a:solidFill>
          <a:ln w="3175">
            <a:solidFill>
              <a:srgbClr val="F8F8F8"/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 sz="168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82" name="稻壳儿小白白(http://dwz.cn/Wu2UP)"/>
          <p:cNvSpPr>
            <a:spLocks noChangeArrowheads="1"/>
          </p:cNvSpPr>
          <p:nvPr/>
        </p:nvSpPr>
        <p:spPr bwMode="auto">
          <a:xfrm flipH="1">
            <a:off x="5079076" y="3544244"/>
            <a:ext cx="185065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18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提供解决方案</a:t>
            </a:r>
            <a:endParaRPr lang="zh-CN" altLang="en-US" sz="18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algn="ctr" eaLnBrk="1" hangingPunct="1"/>
            <a:r>
              <a:rPr lang="zh-CN" altLang="en-US" sz="18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并高效实现</a:t>
            </a:r>
            <a:endParaRPr lang="zh-CN" altLang="en-US" sz="18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algn="ctr" eaLnBrk="1" hangingPunct="1"/>
            <a:r>
              <a:rPr lang="zh-CN" altLang="en-US" sz="18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或实现</a:t>
            </a:r>
            <a:r>
              <a:rPr lang="en-US" altLang="zh-CN" sz="18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Leader</a:t>
            </a:r>
            <a:r>
              <a:rPr lang="zh-CN" altLang="en-US" sz="18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或组员提出的方案</a:t>
            </a:r>
            <a:endParaRPr lang="zh-CN" altLang="en-US" sz="18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4583" name="稻壳儿小白白(http://dwz.cn/Wu2UP)"/>
          <p:cNvSpPr>
            <a:spLocks noChangeShapeType="1"/>
          </p:cNvSpPr>
          <p:nvPr/>
        </p:nvSpPr>
        <p:spPr bwMode="auto">
          <a:xfrm flipH="1">
            <a:off x="3691956" y="3444240"/>
            <a:ext cx="91977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4584" name="稻壳儿小白白(http://dwz.cn/Wu2UP)"/>
          <p:cNvSpPr>
            <a:spLocks noChangeShapeType="1"/>
          </p:cNvSpPr>
          <p:nvPr/>
        </p:nvSpPr>
        <p:spPr bwMode="auto">
          <a:xfrm flipH="1">
            <a:off x="4345989" y="5495550"/>
            <a:ext cx="90580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4585" name="稻壳儿小白白(http://dwz.cn/Wu2UP)"/>
          <p:cNvSpPr txBox="1">
            <a:spLocks noChangeArrowheads="1"/>
          </p:cNvSpPr>
          <p:nvPr/>
        </p:nvSpPr>
        <p:spPr bwMode="auto">
          <a:xfrm>
            <a:off x="1789549" y="3143258"/>
            <a:ext cx="171159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相关项目经历</a:t>
            </a:r>
            <a:endParaRPr lang="zh-CN" altLang="en-US" sz="160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87" name="稻壳儿小白白(http://dwz.cn/Wu2UP)"/>
          <p:cNvSpPr txBox="1">
            <a:spLocks noChangeArrowheads="1"/>
          </p:cNvSpPr>
          <p:nvPr/>
        </p:nvSpPr>
        <p:spPr bwMode="auto">
          <a:xfrm>
            <a:off x="7574280" y="2291080"/>
            <a:ext cx="15970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扎实的理论基础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4589" name="稻壳儿小白白(http://dwz.cn/Wu2UP)"/>
          <p:cNvSpPr txBox="1">
            <a:spLocks noChangeArrowheads="1"/>
          </p:cNvSpPr>
          <p:nvPr/>
        </p:nvSpPr>
        <p:spPr bwMode="auto">
          <a:xfrm>
            <a:off x="2448026" y="5260289"/>
            <a:ext cx="171159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良好的沟通技巧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4591" name="稻壳儿小白白(http://dwz.cn/Wu2UP)"/>
          <p:cNvSpPr txBox="1">
            <a:spLocks noChangeArrowheads="1"/>
          </p:cNvSpPr>
          <p:nvPr/>
        </p:nvSpPr>
        <p:spPr bwMode="auto">
          <a:xfrm>
            <a:off x="8393049" y="4440844"/>
            <a:ext cx="171159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不错的工程能力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4593" name="稻壳儿小白白(http://dwz.cn/Wu2UP)"/>
          <p:cNvSpPr>
            <a:spLocks noChangeShapeType="1"/>
          </p:cNvSpPr>
          <p:nvPr/>
        </p:nvSpPr>
        <p:spPr bwMode="auto">
          <a:xfrm flipH="1">
            <a:off x="6489054" y="2526373"/>
            <a:ext cx="91977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  <p:sp>
        <p:nvSpPr>
          <p:cNvPr id="24594" name="稻壳儿小白白(http://dwz.cn/Wu2UP)"/>
          <p:cNvSpPr>
            <a:spLocks noChangeShapeType="1"/>
          </p:cNvSpPr>
          <p:nvPr/>
        </p:nvSpPr>
        <p:spPr bwMode="auto">
          <a:xfrm flipH="1">
            <a:off x="7317071" y="4746271"/>
            <a:ext cx="905802" cy="0"/>
          </a:xfrm>
          <a:prstGeom prst="line">
            <a:avLst/>
          </a:prstGeom>
          <a:noFill/>
          <a:ln w="12700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18415" y="592772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14"/>
          <p:cNvSpPr txBox="1"/>
          <p:nvPr>
            <p:custDataLst>
              <p:tags r:id="rId4"/>
            </p:custDataLst>
          </p:nvPr>
        </p:nvSpPr>
        <p:spPr>
          <a:xfrm>
            <a:off x="1335405" y="1056640"/>
            <a:ext cx="3785870" cy="48844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HuggingLLM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以任务为中心利用</a:t>
            </a: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LLM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构建</a:t>
            </a: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NLP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相关应用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适合有编程基础的开发人员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对学生了解</a:t>
            </a: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NLP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应用也有一定帮助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Hands-on-LLM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（整理中）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从零构建</a:t>
            </a: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LLM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服务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适合对</a:t>
            </a: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LLM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有兴趣的开发人员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也是一个完整的从微调到上线的项目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LLM-Deploy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（编写中）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与部署相关的知识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适合对部署感兴趣的开发人员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也适合学生作为参考教材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Powerful-NumPy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NumPy</a:t>
            </a: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教程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从基础到高级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适合初中级学习者</a:t>
            </a:r>
            <a:endParaRPr lang="en-US" altLang="zh-CN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Sweettalk Design Pattern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设计模式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需要有一定编程基础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2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适合初级学习者</a:t>
            </a:r>
            <a:endParaRPr lang="zh-CN" altLang="en-US" sz="12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文本框 14"/>
          <p:cNvSpPr txBox="1"/>
          <p:nvPr>
            <p:custDataLst>
              <p:tags r:id="rId7"/>
            </p:custDataLst>
          </p:nvPr>
        </p:nvSpPr>
        <p:spPr>
          <a:xfrm>
            <a:off x="5767705" y="1056640"/>
            <a:ext cx="5440680" cy="9759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llm-cookbook 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发起人之一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daily-interview 面经项目贡献者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WhalePaper 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分享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21275" y="4618990"/>
            <a:ext cx="6087745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sz="1600"/>
              <a:t>https://github.com/datawhalechina/hugging-llm</a:t>
            </a:r>
            <a:endParaRPr lang="en-US" sz="1600"/>
          </a:p>
          <a:p>
            <a:r>
              <a:rPr lang="en-US" sz="1600"/>
              <a:t>https://github.com/datawhalechina/hands-on-llm</a:t>
            </a:r>
            <a:endParaRPr lang="en-US" sz="1600"/>
          </a:p>
          <a:p>
            <a:r>
              <a:rPr lang="en-US" sz="1600"/>
              <a:t>https://github.com/datawhalechina/llm-deploy</a:t>
            </a:r>
            <a:endParaRPr lang="en-US" sz="1600"/>
          </a:p>
          <a:p>
            <a:r>
              <a:rPr lang="en-US" sz="1600"/>
              <a:t>https://github.com/datawhalechina/powerful-numpy</a:t>
            </a:r>
            <a:endParaRPr lang="en-US" sz="1600"/>
          </a:p>
          <a:p>
            <a:r>
              <a:rPr lang="en-US" sz="1600"/>
              <a:t>https://github.com/datawhalechina/sweetalk-design-pattern</a:t>
            </a:r>
            <a:endParaRPr lang="en-US" sz="1600"/>
          </a:p>
        </p:txBody>
      </p:sp>
      <p:sp>
        <p:nvSpPr>
          <p:cNvPr id="8" name="文本框 14"/>
          <p:cNvSpPr txBox="1"/>
          <p:nvPr>
            <p:custDataLst>
              <p:tags r:id="rId8"/>
            </p:custDataLst>
          </p:nvPr>
        </p:nvSpPr>
        <p:spPr>
          <a:xfrm>
            <a:off x="5767705" y="2032635"/>
            <a:ext cx="5440680" cy="24511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 anchorCtr="0">
            <a:spAutoFit/>
          </a:bodyPr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Datawhale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×魔搭社区 </a:t>
            </a:r>
            <a:r>
              <a:rPr 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sora-tutorial</a:t>
            </a:r>
            <a:endParaRPr 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《</a:t>
            </a:r>
            <a:r>
              <a:rPr 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Transformers 技术解析+实战(LLM)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》主讲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Datawhale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×上海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AILab InternLM Tutorial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《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LMDeploy 大模型量化部署实践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》主讲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Datawhale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×阿里天池 数据科学一级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《</a:t>
            </a: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NumPy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》主讲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Datawhale</a:t>
            </a: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×百度 大模型应用开发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《大模型应用开发与实战》主讲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518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未来展望：选择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cxnSp>
        <p:nvCxnSpPr>
          <p:cNvPr id="6" name="稻壳儿小白白(http://dwz.cn/Wu2UP)"/>
          <p:cNvCxnSpPr>
            <a:cxnSpLocks noChangeShapeType="1"/>
          </p:cNvCxnSpPr>
          <p:nvPr/>
        </p:nvCxnSpPr>
        <p:spPr bwMode="auto">
          <a:xfrm>
            <a:off x="3779229" y="4291121"/>
            <a:ext cx="967777" cy="0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稻壳儿小白白(http://dwz.cn/Wu2UP)"/>
          <p:cNvCxnSpPr>
            <a:cxnSpLocks noChangeShapeType="1"/>
          </p:cNvCxnSpPr>
          <p:nvPr/>
        </p:nvCxnSpPr>
        <p:spPr bwMode="auto">
          <a:xfrm flipV="1">
            <a:off x="4747007" y="2824494"/>
            <a:ext cx="0" cy="2932193"/>
          </a:xfrm>
          <a:prstGeom prst="line">
            <a:avLst/>
          </a:prstGeom>
          <a:noFill/>
          <a:ln w="9525">
            <a:solidFill>
              <a:srgbClr val="C1C7D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稻壳儿小白白(http://dwz.cn/Wu2UP)"/>
          <p:cNvSpPr>
            <a:spLocks noChangeArrowheads="1"/>
          </p:cNvSpPr>
          <p:nvPr/>
        </p:nvSpPr>
        <p:spPr bwMode="auto">
          <a:xfrm>
            <a:off x="5131205" y="3397217"/>
            <a:ext cx="639183" cy="6616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500">
              <a:solidFill>
                <a:schemeClr val="tx1">
                  <a:lumMod val="65000"/>
                  <a:lumOff val="35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9" name="稻壳儿小白白(http://dwz.cn/Wu2UP)"/>
          <p:cNvSpPr>
            <a:spLocks noEditPoints="1"/>
          </p:cNvSpPr>
          <p:nvPr/>
        </p:nvSpPr>
        <p:spPr bwMode="auto">
          <a:xfrm>
            <a:off x="5263331" y="3547349"/>
            <a:ext cx="372018" cy="383404"/>
          </a:xfrm>
          <a:custGeom>
            <a:avLst/>
            <a:gdLst>
              <a:gd name="T0" fmla="*/ 273216550 w 393"/>
              <a:gd name="T1" fmla="*/ 536008502 h 391"/>
              <a:gd name="T2" fmla="*/ 287691519 w 393"/>
              <a:gd name="T3" fmla="*/ 483316982 h 391"/>
              <a:gd name="T4" fmla="*/ 220744284 w 393"/>
              <a:gd name="T5" fmla="*/ 456061352 h 391"/>
              <a:gd name="T6" fmla="*/ 195412752 w 393"/>
              <a:gd name="T7" fmla="*/ 408820958 h 391"/>
              <a:gd name="T8" fmla="*/ 128465517 w 393"/>
              <a:gd name="T9" fmla="*/ 437892281 h 391"/>
              <a:gd name="T10" fmla="*/ 75994595 w 393"/>
              <a:gd name="T11" fmla="*/ 421538903 h 391"/>
              <a:gd name="T12" fmla="*/ 48853861 w 393"/>
              <a:gd name="T13" fmla="*/ 488768107 h 391"/>
              <a:gd name="T14" fmla="*/ 1809203 w 393"/>
              <a:gd name="T15" fmla="*/ 514205347 h 391"/>
              <a:gd name="T16" fmla="*/ 28949938 w 393"/>
              <a:gd name="T17" fmla="*/ 545093712 h 391"/>
              <a:gd name="T18" fmla="*/ 5427609 w 393"/>
              <a:gd name="T19" fmla="*/ 614138610 h 391"/>
              <a:gd name="T20" fmla="*/ 56090672 w 393"/>
              <a:gd name="T21" fmla="*/ 635943113 h 391"/>
              <a:gd name="T22" fmla="*/ 75994595 w 393"/>
              <a:gd name="T23" fmla="*/ 692268717 h 391"/>
              <a:gd name="T24" fmla="*/ 123037908 w 393"/>
              <a:gd name="T25" fmla="*/ 708622095 h 391"/>
              <a:gd name="T26" fmla="*/ 173700971 w 393"/>
              <a:gd name="T27" fmla="*/ 681367814 h 391"/>
              <a:gd name="T28" fmla="*/ 226173238 w 393"/>
              <a:gd name="T29" fmla="*/ 695902801 h 391"/>
              <a:gd name="T30" fmla="*/ 253313973 w 393"/>
              <a:gd name="T31" fmla="*/ 628674945 h 391"/>
              <a:gd name="T32" fmla="*/ 293119128 w 393"/>
              <a:gd name="T33" fmla="*/ 623223819 h 391"/>
              <a:gd name="T34" fmla="*/ 182746986 w 393"/>
              <a:gd name="T35" fmla="*/ 628674945 h 391"/>
              <a:gd name="T36" fmla="*/ 119419502 w 393"/>
              <a:gd name="T37" fmla="*/ 488768107 h 391"/>
              <a:gd name="T38" fmla="*/ 182746986 w 393"/>
              <a:gd name="T39" fmla="*/ 628674945 h 391"/>
              <a:gd name="T40" fmla="*/ 472249053 w 393"/>
              <a:gd name="T41" fmla="*/ 610505874 h 391"/>
              <a:gd name="T42" fmla="*/ 481295068 w 393"/>
              <a:gd name="T43" fmla="*/ 581433203 h 391"/>
              <a:gd name="T44" fmla="*/ 443297771 w 393"/>
              <a:gd name="T45" fmla="*/ 566898215 h 391"/>
              <a:gd name="T46" fmla="*/ 428822802 w 393"/>
              <a:gd name="T47" fmla="*/ 539642586 h 391"/>
              <a:gd name="T48" fmla="*/ 392636052 w 393"/>
              <a:gd name="T49" fmla="*/ 555995963 h 391"/>
              <a:gd name="T50" fmla="*/ 361875566 w 393"/>
              <a:gd name="T51" fmla="*/ 546910754 h 391"/>
              <a:gd name="T52" fmla="*/ 347400597 w 393"/>
              <a:gd name="T53" fmla="*/ 583250245 h 391"/>
              <a:gd name="T54" fmla="*/ 320259863 w 393"/>
              <a:gd name="T55" fmla="*/ 597786580 h 391"/>
              <a:gd name="T56" fmla="*/ 336545380 w 393"/>
              <a:gd name="T57" fmla="*/ 615955652 h 391"/>
              <a:gd name="T58" fmla="*/ 323879614 w 393"/>
              <a:gd name="T59" fmla="*/ 654112185 h 391"/>
              <a:gd name="T60" fmla="*/ 351020349 w 393"/>
              <a:gd name="T61" fmla="*/ 666831478 h 391"/>
              <a:gd name="T62" fmla="*/ 361875566 w 393"/>
              <a:gd name="T63" fmla="*/ 697719843 h 391"/>
              <a:gd name="T64" fmla="*/ 389016301 w 393"/>
              <a:gd name="T65" fmla="*/ 706805053 h 391"/>
              <a:gd name="T66" fmla="*/ 416157036 w 393"/>
              <a:gd name="T67" fmla="*/ 690453023 h 391"/>
              <a:gd name="T68" fmla="*/ 446917522 w 393"/>
              <a:gd name="T69" fmla="*/ 699536885 h 391"/>
              <a:gd name="T70" fmla="*/ 461392490 w 393"/>
              <a:gd name="T71" fmla="*/ 661380352 h 391"/>
              <a:gd name="T72" fmla="*/ 483104271 w 393"/>
              <a:gd name="T73" fmla="*/ 659563310 h 391"/>
              <a:gd name="T74" fmla="*/ 421585990 w 393"/>
              <a:gd name="T75" fmla="*/ 661380352 h 391"/>
              <a:gd name="T76" fmla="*/ 387207098 w 393"/>
              <a:gd name="T77" fmla="*/ 583250245 h 391"/>
              <a:gd name="T78" fmla="*/ 421585990 w 393"/>
              <a:gd name="T79" fmla="*/ 661380352 h 391"/>
              <a:gd name="T80" fmla="*/ 654996039 w 393"/>
              <a:gd name="T81" fmla="*/ 221671029 h 391"/>
              <a:gd name="T82" fmla="*/ 682136774 w 393"/>
              <a:gd name="T83" fmla="*/ 132640018 h 391"/>
              <a:gd name="T84" fmla="*/ 568146226 w 393"/>
              <a:gd name="T85" fmla="*/ 87215317 h 391"/>
              <a:gd name="T86" fmla="*/ 524719975 w 393"/>
              <a:gd name="T87" fmla="*/ 5451126 h 391"/>
              <a:gd name="T88" fmla="*/ 414347833 w 393"/>
              <a:gd name="T89" fmla="*/ 54509910 h 391"/>
              <a:gd name="T90" fmla="*/ 325688817 w 393"/>
              <a:gd name="T91" fmla="*/ 27254281 h 391"/>
              <a:gd name="T92" fmla="*/ 280454707 w 393"/>
              <a:gd name="T93" fmla="*/ 141723880 h 391"/>
              <a:gd name="T94" fmla="*/ 199032503 w 393"/>
              <a:gd name="T95" fmla="*/ 185331538 h 391"/>
              <a:gd name="T96" fmla="*/ 246075816 w 393"/>
              <a:gd name="T97" fmla="*/ 236207365 h 391"/>
              <a:gd name="T98" fmla="*/ 206269315 w 393"/>
              <a:gd name="T99" fmla="*/ 352494005 h 391"/>
              <a:gd name="T100" fmla="*/ 291309925 w 393"/>
              <a:gd name="T101" fmla="*/ 388833496 h 391"/>
              <a:gd name="T102" fmla="*/ 325688817 w 393"/>
              <a:gd name="T103" fmla="*/ 483316982 h 391"/>
              <a:gd name="T104" fmla="*/ 403492615 w 393"/>
              <a:gd name="T105" fmla="*/ 510571263 h 391"/>
              <a:gd name="T106" fmla="*/ 490342428 w 393"/>
              <a:gd name="T107" fmla="*/ 463329520 h 391"/>
              <a:gd name="T108" fmla="*/ 577192241 w 393"/>
              <a:gd name="T109" fmla="*/ 490585149 h 391"/>
              <a:gd name="T110" fmla="*/ 622427696 w 393"/>
              <a:gd name="T111" fmla="*/ 376114203 h 391"/>
              <a:gd name="T112" fmla="*/ 691184134 w 393"/>
              <a:gd name="T113" fmla="*/ 367030341 h 391"/>
              <a:gd name="T114" fmla="*/ 504817397 w 393"/>
              <a:gd name="T115" fmla="*/ 376114203 h 391"/>
              <a:gd name="T116" fmla="*/ 398063661 w 393"/>
              <a:gd name="T117" fmla="*/ 141723880 h 391"/>
              <a:gd name="T118" fmla="*/ 504817397 w 393"/>
              <a:gd name="T119" fmla="*/ 376114203 h 39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93" h="391">
                <a:moveTo>
                  <a:pt x="160" y="318"/>
                </a:moveTo>
                <a:cubicBezTo>
                  <a:pt x="151" y="315"/>
                  <a:pt x="151" y="315"/>
                  <a:pt x="151" y="315"/>
                </a:cubicBezTo>
                <a:cubicBezTo>
                  <a:pt x="152" y="308"/>
                  <a:pt x="152" y="302"/>
                  <a:pt x="151" y="295"/>
                </a:cubicBezTo>
                <a:cubicBezTo>
                  <a:pt x="159" y="291"/>
                  <a:pt x="159" y="291"/>
                  <a:pt x="159" y="291"/>
                </a:cubicBezTo>
                <a:cubicBezTo>
                  <a:pt x="165" y="289"/>
                  <a:pt x="167" y="282"/>
                  <a:pt x="164" y="277"/>
                </a:cubicBezTo>
                <a:cubicBezTo>
                  <a:pt x="159" y="266"/>
                  <a:pt x="159" y="266"/>
                  <a:pt x="159" y="266"/>
                </a:cubicBezTo>
                <a:cubicBezTo>
                  <a:pt x="157" y="261"/>
                  <a:pt x="151" y="258"/>
                  <a:pt x="145" y="261"/>
                </a:cubicBezTo>
                <a:cubicBezTo>
                  <a:pt x="137" y="265"/>
                  <a:pt x="137" y="265"/>
                  <a:pt x="137" y="265"/>
                </a:cubicBezTo>
                <a:cubicBezTo>
                  <a:pt x="132" y="260"/>
                  <a:pt x="128" y="255"/>
                  <a:pt x="122" y="251"/>
                </a:cubicBezTo>
                <a:cubicBezTo>
                  <a:pt x="125" y="242"/>
                  <a:pt x="125" y="242"/>
                  <a:pt x="125" y="242"/>
                </a:cubicBezTo>
                <a:cubicBezTo>
                  <a:pt x="127" y="237"/>
                  <a:pt x="125" y="231"/>
                  <a:pt x="119" y="229"/>
                </a:cubicBezTo>
                <a:cubicBezTo>
                  <a:pt x="108" y="225"/>
                  <a:pt x="108" y="225"/>
                  <a:pt x="108" y="225"/>
                </a:cubicBezTo>
                <a:cubicBezTo>
                  <a:pt x="103" y="223"/>
                  <a:pt x="96" y="226"/>
                  <a:pt x="94" y="231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84" y="239"/>
                  <a:pt x="78" y="239"/>
                  <a:pt x="71" y="241"/>
                </a:cubicBezTo>
                <a:cubicBezTo>
                  <a:pt x="67" y="232"/>
                  <a:pt x="67" y="232"/>
                  <a:pt x="67" y="232"/>
                </a:cubicBezTo>
                <a:cubicBezTo>
                  <a:pt x="65" y="227"/>
                  <a:pt x="58" y="224"/>
                  <a:pt x="53" y="227"/>
                </a:cubicBezTo>
                <a:cubicBezTo>
                  <a:pt x="42" y="232"/>
                  <a:pt x="42" y="232"/>
                  <a:pt x="42" y="232"/>
                </a:cubicBezTo>
                <a:cubicBezTo>
                  <a:pt x="37" y="234"/>
                  <a:pt x="34" y="241"/>
                  <a:pt x="37" y="246"/>
                </a:cubicBezTo>
                <a:cubicBezTo>
                  <a:pt x="41" y="254"/>
                  <a:pt x="41" y="254"/>
                  <a:pt x="41" y="254"/>
                </a:cubicBezTo>
                <a:cubicBezTo>
                  <a:pt x="36" y="259"/>
                  <a:pt x="31" y="264"/>
                  <a:pt x="27" y="269"/>
                </a:cubicBezTo>
                <a:cubicBezTo>
                  <a:pt x="19" y="266"/>
                  <a:pt x="19" y="266"/>
                  <a:pt x="19" y="266"/>
                </a:cubicBezTo>
                <a:cubicBezTo>
                  <a:pt x="13" y="264"/>
                  <a:pt x="7" y="267"/>
                  <a:pt x="5" y="272"/>
                </a:cubicBezTo>
                <a:cubicBezTo>
                  <a:pt x="1" y="283"/>
                  <a:pt x="1" y="283"/>
                  <a:pt x="1" y="283"/>
                </a:cubicBezTo>
                <a:cubicBezTo>
                  <a:pt x="0" y="286"/>
                  <a:pt x="0" y="289"/>
                  <a:pt x="1" y="291"/>
                </a:cubicBezTo>
                <a:cubicBezTo>
                  <a:pt x="2" y="294"/>
                  <a:pt x="4" y="296"/>
                  <a:pt x="7" y="297"/>
                </a:cubicBezTo>
                <a:cubicBezTo>
                  <a:pt x="16" y="300"/>
                  <a:pt x="16" y="300"/>
                  <a:pt x="16" y="300"/>
                </a:cubicBezTo>
                <a:cubicBezTo>
                  <a:pt x="15" y="307"/>
                  <a:pt x="15" y="313"/>
                  <a:pt x="17" y="320"/>
                </a:cubicBezTo>
                <a:cubicBezTo>
                  <a:pt x="8" y="324"/>
                  <a:pt x="8" y="324"/>
                  <a:pt x="8" y="324"/>
                </a:cubicBezTo>
                <a:cubicBezTo>
                  <a:pt x="3" y="326"/>
                  <a:pt x="0" y="333"/>
                  <a:pt x="3" y="338"/>
                </a:cubicBezTo>
                <a:cubicBezTo>
                  <a:pt x="8" y="349"/>
                  <a:pt x="8" y="349"/>
                  <a:pt x="8" y="349"/>
                </a:cubicBezTo>
                <a:cubicBezTo>
                  <a:pt x="10" y="354"/>
                  <a:pt x="17" y="357"/>
                  <a:pt x="22" y="354"/>
                </a:cubicBezTo>
                <a:cubicBezTo>
                  <a:pt x="31" y="350"/>
                  <a:pt x="31" y="350"/>
                  <a:pt x="31" y="350"/>
                </a:cubicBezTo>
                <a:cubicBezTo>
                  <a:pt x="35" y="356"/>
                  <a:pt x="40" y="360"/>
                  <a:pt x="45" y="364"/>
                </a:cubicBezTo>
                <a:cubicBezTo>
                  <a:pt x="42" y="373"/>
                  <a:pt x="42" y="373"/>
                  <a:pt x="42" y="373"/>
                </a:cubicBezTo>
                <a:cubicBezTo>
                  <a:pt x="41" y="375"/>
                  <a:pt x="41" y="378"/>
                  <a:pt x="42" y="381"/>
                </a:cubicBezTo>
                <a:cubicBezTo>
                  <a:pt x="43" y="383"/>
                  <a:pt x="45" y="385"/>
                  <a:pt x="48" y="386"/>
                </a:cubicBezTo>
                <a:cubicBezTo>
                  <a:pt x="59" y="390"/>
                  <a:pt x="59" y="390"/>
                  <a:pt x="59" y="390"/>
                </a:cubicBezTo>
                <a:cubicBezTo>
                  <a:pt x="62" y="391"/>
                  <a:pt x="65" y="391"/>
                  <a:pt x="68" y="390"/>
                </a:cubicBezTo>
                <a:cubicBezTo>
                  <a:pt x="70" y="389"/>
                  <a:pt x="72" y="387"/>
                  <a:pt x="73" y="384"/>
                </a:cubicBezTo>
                <a:cubicBezTo>
                  <a:pt x="76" y="375"/>
                  <a:pt x="76" y="375"/>
                  <a:pt x="76" y="375"/>
                </a:cubicBezTo>
                <a:cubicBezTo>
                  <a:pt x="83" y="376"/>
                  <a:pt x="90" y="376"/>
                  <a:pt x="96" y="375"/>
                </a:cubicBezTo>
                <a:cubicBezTo>
                  <a:pt x="100" y="383"/>
                  <a:pt x="100" y="383"/>
                  <a:pt x="100" y="383"/>
                </a:cubicBezTo>
                <a:cubicBezTo>
                  <a:pt x="103" y="388"/>
                  <a:pt x="109" y="391"/>
                  <a:pt x="114" y="388"/>
                </a:cubicBezTo>
                <a:cubicBezTo>
                  <a:pt x="125" y="383"/>
                  <a:pt x="125" y="383"/>
                  <a:pt x="125" y="383"/>
                </a:cubicBezTo>
                <a:cubicBezTo>
                  <a:pt x="131" y="381"/>
                  <a:pt x="133" y="374"/>
                  <a:pt x="130" y="369"/>
                </a:cubicBezTo>
                <a:cubicBezTo>
                  <a:pt x="126" y="361"/>
                  <a:pt x="126" y="361"/>
                  <a:pt x="126" y="361"/>
                </a:cubicBezTo>
                <a:cubicBezTo>
                  <a:pt x="132" y="356"/>
                  <a:pt x="136" y="351"/>
                  <a:pt x="140" y="346"/>
                </a:cubicBezTo>
                <a:cubicBezTo>
                  <a:pt x="149" y="349"/>
                  <a:pt x="149" y="349"/>
                  <a:pt x="149" y="349"/>
                </a:cubicBezTo>
                <a:cubicBezTo>
                  <a:pt x="151" y="350"/>
                  <a:pt x="154" y="350"/>
                  <a:pt x="157" y="349"/>
                </a:cubicBezTo>
                <a:cubicBezTo>
                  <a:pt x="159" y="348"/>
                  <a:pt x="161" y="346"/>
                  <a:pt x="162" y="343"/>
                </a:cubicBezTo>
                <a:cubicBezTo>
                  <a:pt x="167" y="332"/>
                  <a:pt x="167" y="332"/>
                  <a:pt x="167" y="332"/>
                </a:cubicBezTo>
                <a:cubicBezTo>
                  <a:pt x="169" y="326"/>
                  <a:pt x="166" y="320"/>
                  <a:pt x="160" y="318"/>
                </a:cubicBezTo>
                <a:close/>
                <a:moveTo>
                  <a:pt x="101" y="346"/>
                </a:moveTo>
                <a:cubicBezTo>
                  <a:pt x="96" y="349"/>
                  <a:pt x="90" y="350"/>
                  <a:pt x="84" y="350"/>
                </a:cubicBezTo>
                <a:cubicBezTo>
                  <a:pt x="67" y="350"/>
                  <a:pt x="52" y="340"/>
                  <a:pt x="45" y="325"/>
                </a:cubicBezTo>
                <a:cubicBezTo>
                  <a:pt x="35" y="304"/>
                  <a:pt x="45" y="279"/>
                  <a:pt x="66" y="269"/>
                </a:cubicBezTo>
                <a:cubicBezTo>
                  <a:pt x="72" y="266"/>
                  <a:pt x="77" y="265"/>
                  <a:pt x="84" y="265"/>
                </a:cubicBezTo>
                <a:cubicBezTo>
                  <a:pt x="100" y="265"/>
                  <a:pt x="115" y="275"/>
                  <a:pt x="122" y="290"/>
                </a:cubicBezTo>
                <a:cubicBezTo>
                  <a:pt x="132" y="311"/>
                  <a:pt x="123" y="336"/>
                  <a:pt x="101" y="346"/>
                </a:cubicBezTo>
                <a:close/>
                <a:moveTo>
                  <a:pt x="266" y="349"/>
                </a:moveTo>
                <a:cubicBezTo>
                  <a:pt x="261" y="347"/>
                  <a:pt x="261" y="347"/>
                  <a:pt x="261" y="347"/>
                </a:cubicBezTo>
                <a:cubicBezTo>
                  <a:pt x="262" y="343"/>
                  <a:pt x="261" y="340"/>
                  <a:pt x="261" y="336"/>
                </a:cubicBezTo>
                <a:cubicBezTo>
                  <a:pt x="266" y="334"/>
                  <a:pt x="266" y="334"/>
                  <a:pt x="266" y="334"/>
                </a:cubicBezTo>
                <a:cubicBezTo>
                  <a:pt x="269" y="332"/>
                  <a:pt x="270" y="329"/>
                  <a:pt x="269" y="326"/>
                </a:cubicBezTo>
                <a:cubicBezTo>
                  <a:pt x="266" y="320"/>
                  <a:pt x="266" y="320"/>
                  <a:pt x="266" y="320"/>
                </a:cubicBezTo>
                <a:cubicBezTo>
                  <a:pt x="264" y="317"/>
                  <a:pt x="261" y="315"/>
                  <a:pt x="258" y="317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251" y="316"/>
                  <a:pt x="248" y="314"/>
                  <a:pt x="245" y="312"/>
                </a:cubicBezTo>
                <a:cubicBezTo>
                  <a:pt x="247" y="307"/>
                  <a:pt x="247" y="307"/>
                  <a:pt x="247" y="307"/>
                </a:cubicBezTo>
                <a:cubicBezTo>
                  <a:pt x="248" y="304"/>
                  <a:pt x="246" y="300"/>
                  <a:pt x="243" y="299"/>
                </a:cubicBezTo>
                <a:cubicBezTo>
                  <a:pt x="237" y="297"/>
                  <a:pt x="237" y="297"/>
                  <a:pt x="237" y="297"/>
                </a:cubicBezTo>
                <a:cubicBezTo>
                  <a:pt x="234" y="296"/>
                  <a:pt x="230" y="297"/>
                  <a:pt x="229" y="300"/>
                </a:cubicBezTo>
                <a:cubicBezTo>
                  <a:pt x="228" y="305"/>
                  <a:pt x="228" y="305"/>
                  <a:pt x="228" y="305"/>
                </a:cubicBezTo>
                <a:cubicBezTo>
                  <a:pt x="224" y="305"/>
                  <a:pt x="220" y="305"/>
                  <a:pt x="217" y="306"/>
                </a:cubicBezTo>
                <a:cubicBezTo>
                  <a:pt x="214" y="301"/>
                  <a:pt x="214" y="301"/>
                  <a:pt x="214" y="301"/>
                </a:cubicBezTo>
                <a:cubicBezTo>
                  <a:pt x="213" y="298"/>
                  <a:pt x="209" y="296"/>
                  <a:pt x="206" y="298"/>
                </a:cubicBezTo>
                <a:cubicBezTo>
                  <a:pt x="200" y="301"/>
                  <a:pt x="200" y="301"/>
                  <a:pt x="200" y="301"/>
                </a:cubicBezTo>
                <a:cubicBezTo>
                  <a:pt x="197" y="302"/>
                  <a:pt x="196" y="306"/>
                  <a:pt x="197" y="309"/>
                </a:cubicBezTo>
                <a:cubicBezTo>
                  <a:pt x="200" y="313"/>
                  <a:pt x="200" y="313"/>
                  <a:pt x="200" y="313"/>
                </a:cubicBezTo>
                <a:cubicBezTo>
                  <a:pt x="197" y="316"/>
                  <a:pt x="194" y="318"/>
                  <a:pt x="192" y="321"/>
                </a:cubicBezTo>
                <a:cubicBezTo>
                  <a:pt x="187" y="320"/>
                  <a:pt x="187" y="320"/>
                  <a:pt x="187" y="320"/>
                </a:cubicBezTo>
                <a:cubicBezTo>
                  <a:pt x="184" y="318"/>
                  <a:pt x="181" y="320"/>
                  <a:pt x="180" y="323"/>
                </a:cubicBezTo>
                <a:cubicBezTo>
                  <a:pt x="177" y="329"/>
                  <a:pt x="177" y="329"/>
                  <a:pt x="177" y="329"/>
                </a:cubicBezTo>
                <a:cubicBezTo>
                  <a:pt x="177" y="331"/>
                  <a:pt x="177" y="332"/>
                  <a:pt x="177" y="334"/>
                </a:cubicBezTo>
                <a:cubicBezTo>
                  <a:pt x="178" y="335"/>
                  <a:pt x="179" y="336"/>
                  <a:pt x="181" y="337"/>
                </a:cubicBezTo>
                <a:cubicBezTo>
                  <a:pt x="186" y="339"/>
                  <a:pt x="186" y="339"/>
                  <a:pt x="186" y="339"/>
                </a:cubicBezTo>
                <a:cubicBezTo>
                  <a:pt x="185" y="342"/>
                  <a:pt x="186" y="346"/>
                  <a:pt x="186" y="350"/>
                </a:cubicBezTo>
                <a:cubicBezTo>
                  <a:pt x="181" y="352"/>
                  <a:pt x="181" y="352"/>
                  <a:pt x="181" y="352"/>
                </a:cubicBezTo>
                <a:cubicBezTo>
                  <a:pt x="178" y="353"/>
                  <a:pt x="177" y="357"/>
                  <a:pt x="179" y="360"/>
                </a:cubicBezTo>
                <a:cubicBezTo>
                  <a:pt x="181" y="366"/>
                  <a:pt x="181" y="366"/>
                  <a:pt x="181" y="366"/>
                </a:cubicBezTo>
                <a:cubicBezTo>
                  <a:pt x="183" y="369"/>
                  <a:pt x="186" y="370"/>
                  <a:pt x="189" y="369"/>
                </a:cubicBezTo>
                <a:cubicBezTo>
                  <a:pt x="194" y="367"/>
                  <a:pt x="194" y="367"/>
                  <a:pt x="194" y="367"/>
                </a:cubicBezTo>
                <a:cubicBezTo>
                  <a:pt x="196" y="370"/>
                  <a:pt x="199" y="372"/>
                  <a:pt x="202" y="374"/>
                </a:cubicBezTo>
                <a:cubicBezTo>
                  <a:pt x="200" y="379"/>
                  <a:pt x="200" y="379"/>
                  <a:pt x="200" y="379"/>
                </a:cubicBezTo>
                <a:cubicBezTo>
                  <a:pt x="200" y="381"/>
                  <a:pt x="200" y="382"/>
                  <a:pt x="200" y="384"/>
                </a:cubicBezTo>
                <a:cubicBezTo>
                  <a:pt x="201" y="385"/>
                  <a:pt x="202" y="386"/>
                  <a:pt x="204" y="387"/>
                </a:cubicBezTo>
                <a:cubicBezTo>
                  <a:pt x="210" y="389"/>
                  <a:pt x="210" y="389"/>
                  <a:pt x="210" y="389"/>
                </a:cubicBezTo>
                <a:cubicBezTo>
                  <a:pt x="212" y="390"/>
                  <a:pt x="213" y="390"/>
                  <a:pt x="215" y="389"/>
                </a:cubicBezTo>
                <a:cubicBezTo>
                  <a:pt x="216" y="388"/>
                  <a:pt x="217" y="387"/>
                  <a:pt x="218" y="386"/>
                </a:cubicBezTo>
                <a:cubicBezTo>
                  <a:pt x="219" y="381"/>
                  <a:pt x="219" y="381"/>
                  <a:pt x="219" y="381"/>
                </a:cubicBezTo>
                <a:cubicBezTo>
                  <a:pt x="223" y="381"/>
                  <a:pt x="227" y="381"/>
                  <a:pt x="230" y="380"/>
                </a:cubicBezTo>
                <a:cubicBezTo>
                  <a:pt x="233" y="385"/>
                  <a:pt x="233" y="385"/>
                  <a:pt x="233" y="385"/>
                </a:cubicBezTo>
                <a:cubicBezTo>
                  <a:pt x="234" y="388"/>
                  <a:pt x="238" y="389"/>
                  <a:pt x="241" y="388"/>
                </a:cubicBezTo>
                <a:cubicBezTo>
                  <a:pt x="247" y="385"/>
                  <a:pt x="247" y="385"/>
                  <a:pt x="247" y="385"/>
                </a:cubicBezTo>
                <a:cubicBezTo>
                  <a:pt x="250" y="384"/>
                  <a:pt x="251" y="380"/>
                  <a:pt x="250" y="377"/>
                </a:cubicBezTo>
                <a:cubicBezTo>
                  <a:pt x="247" y="372"/>
                  <a:pt x="247" y="372"/>
                  <a:pt x="247" y="372"/>
                </a:cubicBezTo>
                <a:cubicBezTo>
                  <a:pt x="250" y="370"/>
                  <a:pt x="253" y="367"/>
                  <a:pt x="255" y="364"/>
                </a:cubicBezTo>
                <a:cubicBezTo>
                  <a:pt x="260" y="366"/>
                  <a:pt x="260" y="366"/>
                  <a:pt x="260" y="366"/>
                </a:cubicBezTo>
                <a:cubicBezTo>
                  <a:pt x="261" y="367"/>
                  <a:pt x="263" y="367"/>
                  <a:pt x="264" y="366"/>
                </a:cubicBezTo>
                <a:cubicBezTo>
                  <a:pt x="266" y="365"/>
                  <a:pt x="267" y="364"/>
                  <a:pt x="267" y="363"/>
                </a:cubicBezTo>
                <a:cubicBezTo>
                  <a:pt x="270" y="356"/>
                  <a:pt x="270" y="356"/>
                  <a:pt x="270" y="356"/>
                </a:cubicBezTo>
                <a:cubicBezTo>
                  <a:pt x="271" y="353"/>
                  <a:pt x="269" y="350"/>
                  <a:pt x="266" y="349"/>
                </a:cubicBezTo>
                <a:close/>
                <a:moveTo>
                  <a:pt x="233" y="364"/>
                </a:moveTo>
                <a:cubicBezTo>
                  <a:pt x="230" y="366"/>
                  <a:pt x="227" y="366"/>
                  <a:pt x="224" y="366"/>
                </a:cubicBezTo>
                <a:cubicBezTo>
                  <a:pt x="214" y="366"/>
                  <a:pt x="206" y="361"/>
                  <a:pt x="202" y="353"/>
                </a:cubicBezTo>
                <a:cubicBezTo>
                  <a:pt x="197" y="341"/>
                  <a:pt x="202" y="327"/>
                  <a:pt x="214" y="321"/>
                </a:cubicBezTo>
                <a:cubicBezTo>
                  <a:pt x="217" y="320"/>
                  <a:pt x="220" y="319"/>
                  <a:pt x="223" y="319"/>
                </a:cubicBezTo>
                <a:cubicBezTo>
                  <a:pt x="233" y="319"/>
                  <a:pt x="241" y="325"/>
                  <a:pt x="245" y="333"/>
                </a:cubicBezTo>
                <a:cubicBezTo>
                  <a:pt x="250" y="345"/>
                  <a:pt x="245" y="359"/>
                  <a:pt x="233" y="364"/>
                </a:cubicBezTo>
                <a:close/>
                <a:moveTo>
                  <a:pt x="378" y="160"/>
                </a:moveTo>
                <a:cubicBezTo>
                  <a:pt x="364" y="155"/>
                  <a:pt x="364" y="155"/>
                  <a:pt x="364" y="155"/>
                </a:cubicBezTo>
                <a:cubicBezTo>
                  <a:pt x="365" y="144"/>
                  <a:pt x="364" y="133"/>
                  <a:pt x="362" y="122"/>
                </a:cubicBezTo>
                <a:cubicBezTo>
                  <a:pt x="377" y="115"/>
                  <a:pt x="377" y="115"/>
                  <a:pt x="377" y="115"/>
                </a:cubicBezTo>
                <a:cubicBezTo>
                  <a:pt x="386" y="111"/>
                  <a:pt x="390" y="100"/>
                  <a:pt x="386" y="91"/>
                </a:cubicBezTo>
                <a:cubicBezTo>
                  <a:pt x="377" y="73"/>
                  <a:pt x="377" y="73"/>
                  <a:pt x="377" y="73"/>
                </a:cubicBezTo>
                <a:cubicBezTo>
                  <a:pt x="373" y="64"/>
                  <a:pt x="362" y="60"/>
                  <a:pt x="353" y="64"/>
                </a:cubicBezTo>
                <a:cubicBezTo>
                  <a:pt x="339" y="71"/>
                  <a:pt x="339" y="71"/>
                  <a:pt x="339" y="71"/>
                </a:cubicBezTo>
                <a:cubicBezTo>
                  <a:pt x="332" y="62"/>
                  <a:pt x="323" y="54"/>
                  <a:pt x="314" y="48"/>
                </a:cubicBezTo>
                <a:cubicBezTo>
                  <a:pt x="320" y="33"/>
                  <a:pt x="320" y="33"/>
                  <a:pt x="320" y="33"/>
                </a:cubicBezTo>
                <a:cubicBezTo>
                  <a:pt x="323" y="24"/>
                  <a:pt x="319" y="13"/>
                  <a:pt x="309" y="10"/>
                </a:cubicBezTo>
                <a:cubicBezTo>
                  <a:pt x="290" y="3"/>
                  <a:pt x="290" y="3"/>
                  <a:pt x="290" y="3"/>
                </a:cubicBezTo>
                <a:cubicBezTo>
                  <a:pt x="281" y="0"/>
                  <a:pt x="271" y="5"/>
                  <a:pt x="267" y="14"/>
                </a:cubicBezTo>
                <a:cubicBezTo>
                  <a:pt x="262" y="29"/>
                  <a:pt x="262" y="29"/>
                  <a:pt x="262" y="29"/>
                </a:cubicBezTo>
                <a:cubicBezTo>
                  <a:pt x="251" y="27"/>
                  <a:pt x="240" y="28"/>
                  <a:pt x="229" y="30"/>
                </a:cubicBezTo>
                <a:cubicBezTo>
                  <a:pt x="222" y="15"/>
                  <a:pt x="222" y="15"/>
                  <a:pt x="222" y="15"/>
                </a:cubicBezTo>
                <a:cubicBezTo>
                  <a:pt x="218" y="6"/>
                  <a:pt x="207" y="2"/>
                  <a:pt x="198" y="7"/>
                </a:cubicBezTo>
                <a:cubicBezTo>
                  <a:pt x="180" y="15"/>
                  <a:pt x="180" y="15"/>
                  <a:pt x="180" y="15"/>
                </a:cubicBezTo>
                <a:cubicBezTo>
                  <a:pt x="171" y="19"/>
                  <a:pt x="167" y="30"/>
                  <a:pt x="171" y="39"/>
                </a:cubicBezTo>
                <a:cubicBezTo>
                  <a:pt x="178" y="53"/>
                  <a:pt x="178" y="53"/>
                  <a:pt x="178" y="53"/>
                </a:cubicBezTo>
                <a:cubicBezTo>
                  <a:pt x="169" y="60"/>
                  <a:pt x="161" y="69"/>
                  <a:pt x="155" y="78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31" y="69"/>
                  <a:pt x="120" y="74"/>
                  <a:pt x="117" y="83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09" y="106"/>
                  <a:pt x="109" y="111"/>
                  <a:pt x="111" y="116"/>
                </a:cubicBezTo>
                <a:cubicBezTo>
                  <a:pt x="113" y="120"/>
                  <a:pt x="116" y="123"/>
                  <a:pt x="121" y="125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5" y="141"/>
                  <a:pt x="135" y="152"/>
                  <a:pt x="137" y="163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14" y="174"/>
                  <a:pt x="110" y="185"/>
                  <a:pt x="114" y="194"/>
                </a:cubicBezTo>
                <a:cubicBezTo>
                  <a:pt x="122" y="212"/>
                  <a:pt x="122" y="212"/>
                  <a:pt x="122" y="212"/>
                </a:cubicBezTo>
                <a:cubicBezTo>
                  <a:pt x="126" y="221"/>
                  <a:pt x="137" y="225"/>
                  <a:pt x="146" y="221"/>
                </a:cubicBezTo>
                <a:cubicBezTo>
                  <a:pt x="161" y="214"/>
                  <a:pt x="161" y="214"/>
                  <a:pt x="161" y="214"/>
                </a:cubicBezTo>
                <a:cubicBezTo>
                  <a:pt x="168" y="223"/>
                  <a:pt x="176" y="231"/>
                  <a:pt x="185" y="237"/>
                </a:cubicBezTo>
                <a:cubicBezTo>
                  <a:pt x="179" y="252"/>
                  <a:pt x="179" y="252"/>
                  <a:pt x="179" y="252"/>
                </a:cubicBezTo>
                <a:cubicBezTo>
                  <a:pt x="178" y="256"/>
                  <a:pt x="178" y="261"/>
                  <a:pt x="180" y="266"/>
                </a:cubicBezTo>
                <a:cubicBezTo>
                  <a:pt x="182" y="270"/>
                  <a:pt x="185" y="273"/>
                  <a:pt x="190" y="275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3" y="284"/>
                  <a:pt x="218" y="283"/>
                  <a:pt x="223" y="281"/>
                </a:cubicBezTo>
                <a:cubicBezTo>
                  <a:pt x="227" y="279"/>
                  <a:pt x="230" y="276"/>
                  <a:pt x="232" y="271"/>
                </a:cubicBezTo>
                <a:cubicBezTo>
                  <a:pt x="238" y="256"/>
                  <a:pt x="238" y="256"/>
                  <a:pt x="238" y="256"/>
                </a:cubicBezTo>
                <a:cubicBezTo>
                  <a:pt x="248" y="258"/>
                  <a:pt x="260" y="257"/>
                  <a:pt x="271" y="255"/>
                </a:cubicBezTo>
                <a:cubicBezTo>
                  <a:pt x="277" y="270"/>
                  <a:pt x="277" y="270"/>
                  <a:pt x="277" y="270"/>
                </a:cubicBezTo>
                <a:cubicBezTo>
                  <a:pt x="281" y="279"/>
                  <a:pt x="292" y="283"/>
                  <a:pt x="301" y="278"/>
                </a:cubicBezTo>
                <a:cubicBezTo>
                  <a:pt x="319" y="270"/>
                  <a:pt x="319" y="270"/>
                  <a:pt x="319" y="270"/>
                </a:cubicBezTo>
                <a:cubicBezTo>
                  <a:pt x="328" y="266"/>
                  <a:pt x="332" y="255"/>
                  <a:pt x="328" y="246"/>
                </a:cubicBezTo>
                <a:cubicBezTo>
                  <a:pt x="322" y="232"/>
                  <a:pt x="322" y="232"/>
                  <a:pt x="322" y="232"/>
                </a:cubicBezTo>
                <a:cubicBezTo>
                  <a:pt x="330" y="225"/>
                  <a:pt x="338" y="216"/>
                  <a:pt x="344" y="207"/>
                </a:cubicBezTo>
                <a:cubicBezTo>
                  <a:pt x="359" y="213"/>
                  <a:pt x="359" y="213"/>
                  <a:pt x="359" y="213"/>
                </a:cubicBezTo>
                <a:cubicBezTo>
                  <a:pt x="364" y="215"/>
                  <a:pt x="368" y="214"/>
                  <a:pt x="373" y="212"/>
                </a:cubicBezTo>
                <a:cubicBezTo>
                  <a:pt x="377" y="210"/>
                  <a:pt x="380" y="207"/>
                  <a:pt x="382" y="202"/>
                </a:cubicBezTo>
                <a:cubicBezTo>
                  <a:pt x="389" y="183"/>
                  <a:pt x="389" y="183"/>
                  <a:pt x="389" y="183"/>
                </a:cubicBezTo>
                <a:cubicBezTo>
                  <a:pt x="393" y="174"/>
                  <a:pt x="388" y="164"/>
                  <a:pt x="378" y="160"/>
                </a:cubicBezTo>
                <a:close/>
                <a:moveTo>
                  <a:pt x="279" y="207"/>
                </a:moveTo>
                <a:cubicBezTo>
                  <a:pt x="270" y="212"/>
                  <a:pt x="260" y="214"/>
                  <a:pt x="250" y="214"/>
                </a:cubicBezTo>
                <a:cubicBezTo>
                  <a:pt x="222" y="214"/>
                  <a:pt x="197" y="197"/>
                  <a:pt x="185" y="172"/>
                </a:cubicBezTo>
                <a:cubicBezTo>
                  <a:pt x="169" y="137"/>
                  <a:pt x="184" y="94"/>
                  <a:pt x="220" y="78"/>
                </a:cubicBezTo>
                <a:cubicBezTo>
                  <a:pt x="229" y="74"/>
                  <a:pt x="239" y="71"/>
                  <a:pt x="250" y="71"/>
                </a:cubicBezTo>
                <a:cubicBezTo>
                  <a:pt x="277" y="71"/>
                  <a:pt x="303" y="88"/>
                  <a:pt x="314" y="113"/>
                </a:cubicBezTo>
                <a:cubicBezTo>
                  <a:pt x="331" y="148"/>
                  <a:pt x="315" y="191"/>
                  <a:pt x="279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122170" y="3169920"/>
            <a:ext cx="1784985" cy="1828165"/>
            <a:chOff x="2762" y="4328"/>
            <a:chExt cx="3889" cy="4358"/>
          </a:xfrm>
        </p:grpSpPr>
        <p:sp>
          <p:nvSpPr>
            <p:cNvPr id="10" name="稻壳儿小白白(http://dwz.cn/Wu2UP)"/>
            <p:cNvSpPr>
              <a:spLocks noChangeArrowheads="1"/>
            </p:cNvSpPr>
            <p:nvPr/>
          </p:nvSpPr>
          <p:spPr bwMode="auto">
            <a:xfrm>
              <a:off x="4085" y="6677"/>
              <a:ext cx="621" cy="642"/>
            </a:xfrm>
            <a:prstGeom prst="ellipse">
              <a:avLst/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sym typeface="Arial" panose="020B0604020202090204" pitchFamily="34" charset="0"/>
              </a:endParaRPr>
            </a:p>
          </p:txBody>
        </p:sp>
        <p:pic>
          <p:nvPicPr>
            <p:cNvPr id="11" name="稻壳儿小白白(http://dwz.cn/Wu2UP)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" y="4328"/>
              <a:ext cx="2258" cy="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稻壳儿小白白(http://dwz.cn/Wu2UP)"/>
            <p:cNvSpPr/>
            <p:nvPr/>
          </p:nvSpPr>
          <p:spPr bwMode="auto">
            <a:xfrm>
              <a:off x="3608" y="6186"/>
              <a:ext cx="1577" cy="1628"/>
            </a:xfrm>
            <a:custGeom>
              <a:avLst/>
              <a:gdLst>
                <a:gd name="T0" fmla="*/ 2023221760 w 500"/>
                <a:gd name="T1" fmla="*/ 2147483647 h 500"/>
                <a:gd name="T2" fmla="*/ 0 w 500"/>
                <a:gd name="T3" fmla="*/ 2018706739 h 500"/>
                <a:gd name="T4" fmla="*/ 2023221760 w 500"/>
                <a:gd name="T5" fmla="*/ 0 h 500"/>
                <a:gd name="T6" fmla="*/ 2147483647 w 500"/>
                <a:gd name="T7" fmla="*/ 161495175 h 500"/>
                <a:gd name="T8" fmla="*/ 2147483647 w 500"/>
                <a:gd name="T9" fmla="*/ 605612590 h 500"/>
                <a:gd name="T10" fmla="*/ 2023221760 w 500"/>
                <a:gd name="T11" fmla="*/ 516789107 h 500"/>
                <a:gd name="T12" fmla="*/ 517944202 w 500"/>
                <a:gd name="T13" fmla="*/ 2018706739 h 500"/>
                <a:gd name="T14" fmla="*/ 2023221760 w 500"/>
                <a:gd name="T15" fmla="*/ 2147483647 h 500"/>
                <a:gd name="T16" fmla="*/ 2147483647 w 500"/>
                <a:gd name="T17" fmla="*/ 2018706739 h 500"/>
                <a:gd name="T18" fmla="*/ 2147483647 w 500"/>
                <a:gd name="T19" fmla="*/ 1324270666 h 500"/>
                <a:gd name="T20" fmla="*/ 2147483647 w 500"/>
                <a:gd name="T21" fmla="*/ 920529887 h 500"/>
                <a:gd name="T22" fmla="*/ 2147483647 w 500"/>
                <a:gd name="T23" fmla="*/ 2018706739 h 500"/>
                <a:gd name="T24" fmla="*/ 2023221760 w 500"/>
                <a:gd name="T25" fmla="*/ 2147483647 h 5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00" h="500">
                  <a:moveTo>
                    <a:pt x="250" y="500"/>
                  </a:moveTo>
                  <a:cubicBezTo>
                    <a:pt x="112" y="500"/>
                    <a:pt x="0" y="388"/>
                    <a:pt x="0" y="250"/>
                  </a:cubicBezTo>
                  <a:cubicBezTo>
                    <a:pt x="0" y="112"/>
                    <a:pt x="112" y="0"/>
                    <a:pt x="250" y="0"/>
                  </a:cubicBezTo>
                  <a:cubicBezTo>
                    <a:pt x="285" y="0"/>
                    <a:pt x="318" y="7"/>
                    <a:pt x="348" y="20"/>
                  </a:cubicBezTo>
                  <a:cubicBezTo>
                    <a:pt x="311" y="75"/>
                    <a:pt x="311" y="75"/>
                    <a:pt x="311" y="75"/>
                  </a:cubicBezTo>
                  <a:cubicBezTo>
                    <a:pt x="291" y="68"/>
                    <a:pt x="271" y="64"/>
                    <a:pt x="250" y="64"/>
                  </a:cubicBezTo>
                  <a:cubicBezTo>
                    <a:pt x="147" y="64"/>
                    <a:pt x="64" y="147"/>
                    <a:pt x="64" y="250"/>
                  </a:cubicBezTo>
                  <a:cubicBezTo>
                    <a:pt x="64" y="352"/>
                    <a:pt x="147" y="435"/>
                    <a:pt x="250" y="435"/>
                  </a:cubicBezTo>
                  <a:cubicBezTo>
                    <a:pt x="352" y="435"/>
                    <a:pt x="435" y="352"/>
                    <a:pt x="435" y="250"/>
                  </a:cubicBezTo>
                  <a:cubicBezTo>
                    <a:pt x="435" y="219"/>
                    <a:pt x="427" y="189"/>
                    <a:pt x="414" y="164"/>
                  </a:cubicBezTo>
                  <a:cubicBezTo>
                    <a:pt x="460" y="114"/>
                    <a:pt x="460" y="114"/>
                    <a:pt x="460" y="114"/>
                  </a:cubicBezTo>
                  <a:cubicBezTo>
                    <a:pt x="485" y="153"/>
                    <a:pt x="500" y="200"/>
                    <a:pt x="500" y="250"/>
                  </a:cubicBezTo>
                  <a:cubicBezTo>
                    <a:pt x="500" y="388"/>
                    <a:pt x="388" y="500"/>
                    <a:pt x="250" y="500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稻壳儿小白白(http://dwz.cn/Wu2UP)"/>
            <p:cNvSpPr/>
            <p:nvPr/>
          </p:nvSpPr>
          <p:spPr bwMode="auto">
            <a:xfrm>
              <a:off x="3189" y="5754"/>
              <a:ext cx="2412" cy="2491"/>
            </a:xfrm>
            <a:custGeom>
              <a:avLst/>
              <a:gdLst>
                <a:gd name="T0" fmla="*/ 2147483647 w 765"/>
                <a:gd name="T1" fmla="*/ 2147483647 h 765"/>
                <a:gd name="T2" fmla="*/ 0 w 765"/>
                <a:gd name="T3" fmla="*/ 2147483647 h 765"/>
                <a:gd name="T4" fmla="*/ 2147483647 w 765"/>
                <a:gd name="T5" fmla="*/ 0 h 765"/>
                <a:gd name="T6" fmla="*/ 2147483647 w 765"/>
                <a:gd name="T7" fmla="*/ 363713017 h 765"/>
                <a:gd name="T8" fmla="*/ 2147483647 w 765"/>
                <a:gd name="T9" fmla="*/ 751673759 h 765"/>
                <a:gd name="T10" fmla="*/ 2147483647 w 765"/>
                <a:gd name="T11" fmla="*/ 468783645 h 765"/>
                <a:gd name="T12" fmla="*/ 1238426793 w 765"/>
                <a:gd name="T13" fmla="*/ 1236622553 h 765"/>
                <a:gd name="T14" fmla="*/ 469469966 w 765"/>
                <a:gd name="T15" fmla="*/ 2147483647 h 765"/>
                <a:gd name="T16" fmla="*/ 1238426793 w 765"/>
                <a:gd name="T17" fmla="*/ 2147483647 h 765"/>
                <a:gd name="T18" fmla="*/ 2147483647 w 765"/>
                <a:gd name="T19" fmla="*/ 2147483647 h 765"/>
                <a:gd name="T20" fmla="*/ 2147483647 w 765"/>
                <a:gd name="T21" fmla="*/ 2147483647 h 765"/>
                <a:gd name="T22" fmla="*/ 2147483647 w 765"/>
                <a:gd name="T23" fmla="*/ 2147483647 h 765"/>
                <a:gd name="T24" fmla="*/ 2147483647 w 765"/>
                <a:gd name="T25" fmla="*/ 1503344674 h 765"/>
                <a:gd name="T26" fmla="*/ 2147483647 w 765"/>
                <a:gd name="T27" fmla="*/ 1155796806 h 765"/>
                <a:gd name="T28" fmla="*/ 2147483647 w 765"/>
                <a:gd name="T29" fmla="*/ 2147483647 h 765"/>
                <a:gd name="T30" fmla="*/ 2147483647 w 765"/>
                <a:gd name="T31" fmla="*/ 2147483647 h 76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65" h="765">
                  <a:moveTo>
                    <a:pt x="383" y="765"/>
                  </a:moveTo>
                  <a:cubicBezTo>
                    <a:pt x="171" y="765"/>
                    <a:pt x="0" y="594"/>
                    <a:pt x="0" y="383"/>
                  </a:cubicBezTo>
                  <a:cubicBezTo>
                    <a:pt x="0" y="171"/>
                    <a:pt x="171" y="0"/>
                    <a:pt x="383" y="0"/>
                  </a:cubicBezTo>
                  <a:cubicBezTo>
                    <a:pt x="447" y="0"/>
                    <a:pt x="508" y="16"/>
                    <a:pt x="562" y="45"/>
                  </a:cubicBezTo>
                  <a:cubicBezTo>
                    <a:pt x="529" y="93"/>
                    <a:pt x="529" y="93"/>
                    <a:pt x="529" y="93"/>
                  </a:cubicBezTo>
                  <a:cubicBezTo>
                    <a:pt x="485" y="71"/>
                    <a:pt x="435" y="58"/>
                    <a:pt x="383" y="58"/>
                  </a:cubicBezTo>
                  <a:cubicBezTo>
                    <a:pt x="293" y="59"/>
                    <a:pt x="212" y="95"/>
                    <a:pt x="153" y="153"/>
                  </a:cubicBezTo>
                  <a:cubicBezTo>
                    <a:pt x="95" y="212"/>
                    <a:pt x="59" y="293"/>
                    <a:pt x="58" y="383"/>
                  </a:cubicBezTo>
                  <a:cubicBezTo>
                    <a:pt x="59" y="472"/>
                    <a:pt x="95" y="553"/>
                    <a:pt x="153" y="612"/>
                  </a:cubicBezTo>
                  <a:cubicBezTo>
                    <a:pt x="212" y="671"/>
                    <a:pt x="293" y="707"/>
                    <a:pt x="383" y="707"/>
                  </a:cubicBezTo>
                  <a:cubicBezTo>
                    <a:pt x="472" y="707"/>
                    <a:pt x="553" y="671"/>
                    <a:pt x="612" y="612"/>
                  </a:cubicBezTo>
                  <a:cubicBezTo>
                    <a:pt x="671" y="553"/>
                    <a:pt x="707" y="472"/>
                    <a:pt x="707" y="383"/>
                  </a:cubicBezTo>
                  <a:cubicBezTo>
                    <a:pt x="707" y="309"/>
                    <a:pt x="682" y="240"/>
                    <a:pt x="640" y="186"/>
                  </a:cubicBezTo>
                  <a:cubicBezTo>
                    <a:pt x="680" y="143"/>
                    <a:pt x="680" y="143"/>
                    <a:pt x="680" y="143"/>
                  </a:cubicBezTo>
                  <a:cubicBezTo>
                    <a:pt x="733" y="208"/>
                    <a:pt x="765" y="292"/>
                    <a:pt x="765" y="383"/>
                  </a:cubicBezTo>
                  <a:cubicBezTo>
                    <a:pt x="765" y="594"/>
                    <a:pt x="594" y="765"/>
                    <a:pt x="383" y="765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稻壳儿小白白(http://dwz.cn/Wu2UP)"/>
            <p:cNvSpPr/>
            <p:nvPr/>
          </p:nvSpPr>
          <p:spPr bwMode="auto">
            <a:xfrm>
              <a:off x="2762" y="5310"/>
              <a:ext cx="3271" cy="3377"/>
            </a:xfrm>
            <a:custGeom>
              <a:avLst/>
              <a:gdLst>
                <a:gd name="T0" fmla="*/ 2147483647 w 1038"/>
                <a:gd name="T1" fmla="*/ 0 h 1037"/>
                <a:gd name="T2" fmla="*/ 2147483647 w 1038"/>
                <a:gd name="T3" fmla="*/ 549545145 h 1037"/>
                <a:gd name="T4" fmla="*/ 2147483647 w 1038"/>
                <a:gd name="T5" fmla="*/ 961703292 h 1037"/>
                <a:gd name="T6" fmla="*/ 2147483647 w 1038"/>
                <a:gd name="T7" fmla="*/ 501055449 h 1037"/>
                <a:gd name="T8" fmla="*/ 1584336690 w 1038"/>
                <a:gd name="T9" fmla="*/ 1583978716 h 1037"/>
                <a:gd name="T10" fmla="*/ 501168889 w 1038"/>
                <a:gd name="T11" fmla="*/ 2147483647 h 1037"/>
                <a:gd name="T12" fmla="*/ 1584336690 w 1038"/>
                <a:gd name="T13" fmla="*/ 2147483647 h 1037"/>
                <a:gd name="T14" fmla="*/ 2147483647 w 1038"/>
                <a:gd name="T15" fmla="*/ 2147483647 h 1037"/>
                <a:gd name="T16" fmla="*/ 2147483647 w 1038"/>
                <a:gd name="T17" fmla="*/ 2147483647 h 1037"/>
                <a:gd name="T18" fmla="*/ 2147483647 w 1038"/>
                <a:gd name="T19" fmla="*/ 2147483647 h 1037"/>
                <a:gd name="T20" fmla="*/ 2147483647 w 1038"/>
                <a:gd name="T21" fmla="*/ 1810263014 h 1037"/>
                <a:gd name="T22" fmla="*/ 2147483647 w 1038"/>
                <a:gd name="T23" fmla="*/ 1438512472 h 1037"/>
                <a:gd name="T24" fmla="*/ 2147483647 w 1038"/>
                <a:gd name="T25" fmla="*/ 2147483647 h 1037"/>
                <a:gd name="T26" fmla="*/ 2147483647 w 1038"/>
                <a:gd name="T27" fmla="*/ 2147483647 h 1037"/>
                <a:gd name="T28" fmla="*/ 0 w 1038"/>
                <a:gd name="T29" fmla="*/ 2147483647 h 1037"/>
                <a:gd name="T30" fmla="*/ 2147483647 w 1038"/>
                <a:gd name="T31" fmla="*/ 0 h 10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38" h="1037">
                  <a:moveTo>
                    <a:pt x="519" y="0"/>
                  </a:moveTo>
                  <a:cubicBezTo>
                    <a:pt x="612" y="0"/>
                    <a:pt x="700" y="25"/>
                    <a:pt x="775" y="68"/>
                  </a:cubicBezTo>
                  <a:cubicBezTo>
                    <a:pt x="740" y="119"/>
                    <a:pt x="740" y="119"/>
                    <a:pt x="740" y="119"/>
                  </a:cubicBezTo>
                  <a:cubicBezTo>
                    <a:pt x="675" y="83"/>
                    <a:pt x="599" y="62"/>
                    <a:pt x="519" y="62"/>
                  </a:cubicBezTo>
                  <a:cubicBezTo>
                    <a:pt x="392" y="62"/>
                    <a:pt x="278" y="113"/>
                    <a:pt x="196" y="196"/>
                  </a:cubicBezTo>
                  <a:cubicBezTo>
                    <a:pt x="113" y="278"/>
                    <a:pt x="62" y="392"/>
                    <a:pt x="62" y="519"/>
                  </a:cubicBezTo>
                  <a:cubicBezTo>
                    <a:pt x="62" y="645"/>
                    <a:pt x="113" y="759"/>
                    <a:pt x="196" y="842"/>
                  </a:cubicBezTo>
                  <a:cubicBezTo>
                    <a:pt x="278" y="925"/>
                    <a:pt x="392" y="976"/>
                    <a:pt x="519" y="976"/>
                  </a:cubicBezTo>
                  <a:cubicBezTo>
                    <a:pt x="645" y="976"/>
                    <a:pt x="759" y="925"/>
                    <a:pt x="842" y="842"/>
                  </a:cubicBezTo>
                  <a:cubicBezTo>
                    <a:pt x="925" y="759"/>
                    <a:pt x="976" y="645"/>
                    <a:pt x="976" y="519"/>
                  </a:cubicBezTo>
                  <a:cubicBezTo>
                    <a:pt x="976" y="406"/>
                    <a:pt x="935" y="303"/>
                    <a:pt x="867" y="224"/>
                  </a:cubicBezTo>
                  <a:cubicBezTo>
                    <a:pt x="910" y="178"/>
                    <a:pt x="910" y="178"/>
                    <a:pt x="910" y="178"/>
                  </a:cubicBezTo>
                  <a:cubicBezTo>
                    <a:pt x="989" y="269"/>
                    <a:pt x="1037" y="388"/>
                    <a:pt x="1038" y="519"/>
                  </a:cubicBezTo>
                  <a:cubicBezTo>
                    <a:pt x="1037" y="805"/>
                    <a:pt x="805" y="1037"/>
                    <a:pt x="519" y="1037"/>
                  </a:cubicBezTo>
                  <a:cubicBezTo>
                    <a:pt x="232" y="1037"/>
                    <a:pt x="0" y="805"/>
                    <a:pt x="0" y="519"/>
                  </a:cubicBezTo>
                  <a:cubicBezTo>
                    <a:pt x="0" y="232"/>
                    <a:pt x="232" y="0"/>
                    <a:pt x="519" y="0"/>
                  </a:cubicBez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5" name="稻壳儿小白白(http://dwz.cn/Wu2UP)"/>
          <p:cNvCxnSpPr>
            <a:cxnSpLocks noChangeShapeType="1"/>
          </p:cNvCxnSpPr>
          <p:nvPr/>
        </p:nvCxnSpPr>
        <p:spPr bwMode="auto">
          <a:xfrm>
            <a:off x="4747007" y="3771354"/>
            <a:ext cx="299203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稻壳儿小白白(http://dwz.cn/Wu2UP)"/>
          <p:cNvCxnSpPr>
            <a:cxnSpLocks noChangeShapeType="1"/>
          </p:cNvCxnSpPr>
          <p:nvPr/>
        </p:nvCxnSpPr>
        <p:spPr bwMode="auto">
          <a:xfrm>
            <a:off x="4747007" y="4791029"/>
            <a:ext cx="299203" cy="0"/>
          </a:xfrm>
          <a:prstGeom prst="straightConnector1">
            <a:avLst/>
          </a:prstGeom>
          <a:noFill/>
          <a:ln w="9525">
            <a:solidFill>
              <a:srgbClr val="C1C7D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稻壳儿小白白(http://dwz.cn/Wu2UP)"/>
          <p:cNvGrpSpPr/>
          <p:nvPr/>
        </p:nvGrpSpPr>
        <p:grpSpPr bwMode="auto">
          <a:xfrm rot="0">
            <a:off x="4747007" y="2824494"/>
            <a:ext cx="299203" cy="2932193"/>
            <a:chOff x="0" y="0"/>
            <a:chExt cx="637913" cy="6047288"/>
          </a:xfrm>
        </p:grpSpPr>
        <p:cxnSp>
          <p:nvCxnSpPr>
            <p:cNvPr id="18" name="稻壳儿小白白(http://dwz.cn/Wu2UP)"/>
            <p:cNvCxnSpPr>
              <a:cxnSpLocks noChangeShapeType="1"/>
            </p:cNvCxnSpPr>
            <p:nvPr/>
          </p:nvCxnSpPr>
          <p:spPr bwMode="auto">
            <a:xfrm>
              <a:off x="0" y="0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稻壳儿小白白(http://dwz.cn/Wu2UP)"/>
            <p:cNvCxnSpPr>
              <a:cxnSpLocks noChangeShapeType="1"/>
            </p:cNvCxnSpPr>
            <p:nvPr/>
          </p:nvCxnSpPr>
          <p:spPr bwMode="auto">
            <a:xfrm flipV="1">
              <a:off x="0" y="6047288"/>
              <a:ext cx="637913" cy="0"/>
            </a:xfrm>
            <a:prstGeom prst="straightConnector1">
              <a:avLst/>
            </a:prstGeom>
            <a:noFill/>
            <a:ln w="9525">
              <a:solidFill>
                <a:srgbClr val="C1C7D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稻壳儿小白白(http://dwz.cn/Wu2UP)"/>
          <p:cNvSpPr>
            <a:spLocks noChangeArrowheads="1"/>
          </p:cNvSpPr>
          <p:nvPr/>
        </p:nvSpPr>
        <p:spPr bwMode="auto">
          <a:xfrm>
            <a:off x="5131205" y="4381147"/>
            <a:ext cx="639183" cy="6616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500">
              <a:solidFill>
                <a:schemeClr val="tx1">
                  <a:lumMod val="65000"/>
                  <a:lumOff val="35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21" name="稻壳儿小白白(http://dwz.cn/Wu2UP)"/>
          <p:cNvSpPr>
            <a:spLocks noEditPoints="1"/>
          </p:cNvSpPr>
          <p:nvPr/>
        </p:nvSpPr>
        <p:spPr bwMode="auto">
          <a:xfrm>
            <a:off x="5265449" y="4562257"/>
            <a:ext cx="367517" cy="299468"/>
          </a:xfrm>
          <a:custGeom>
            <a:avLst/>
            <a:gdLst>
              <a:gd name="T0" fmla="*/ 199176324 w 1152"/>
              <a:gd name="T1" fmla="*/ 106625253 h 908"/>
              <a:gd name="T2" fmla="*/ 235352406 w 1152"/>
              <a:gd name="T3" fmla="*/ 180852853 h 908"/>
              <a:gd name="T4" fmla="*/ 231858251 w 1152"/>
              <a:gd name="T5" fmla="*/ 186183935 h 908"/>
              <a:gd name="T6" fmla="*/ 4933164 w 1152"/>
              <a:gd name="T7" fmla="*/ 186183935 h 908"/>
              <a:gd name="T8" fmla="*/ 1439009 w 1152"/>
              <a:gd name="T9" fmla="*/ 180852853 h 908"/>
              <a:gd name="T10" fmla="*/ 37615092 w 1152"/>
              <a:gd name="T11" fmla="*/ 106625253 h 908"/>
              <a:gd name="T12" fmla="*/ 41109699 w 1152"/>
              <a:gd name="T13" fmla="*/ 104574871 h 908"/>
              <a:gd name="T14" fmla="*/ 72147239 w 1152"/>
              <a:gd name="T15" fmla="*/ 104574871 h 908"/>
              <a:gd name="T16" fmla="*/ 75025258 w 1152"/>
              <a:gd name="T17" fmla="*/ 105805191 h 908"/>
              <a:gd name="T18" fmla="*/ 81396978 w 1152"/>
              <a:gd name="T19" fmla="*/ 112981525 h 908"/>
              <a:gd name="T20" fmla="*/ 87563320 w 1152"/>
              <a:gd name="T21" fmla="*/ 119748054 h 908"/>
              <a:gd name="T22" fmla="*/ 50564817 w 1152"/>
              <a:gd name="T23" fmla="*/ 119748054 h 908"/>
              <a:gd name="T24" fmla="*/ 47276041 w 1152"/>
              <a:gd name="T25" fmla="*/ 121798888 h 908"/>
              <a:gd name="T26" fmla="*/ 23226810 w 1152"/>
              <a:gd name="T27" fmla="*/ 171010299 h 908"/>
              <a:gd name="T28" fmla="*/ 213564605 w 1152"/>
              <a:gd name="T29" fmla="*/ 171010299 h 908"/>
              <a:gd name="T30" fmla="*/ 189515374 w 1152"/>
              <a:gd name="T31" fmla="*/ 121798888 h 908"/>
              <a:gd name="T32" fmla="*/ 186226598 w 1152"/>
              <a:gd name="T33" fmla="*/ 119748054 h 908"/>
              <a:gd name="T34" fmla="*/ 149228096 w 1152"/>
              <a:gd name="T35" fmla="*/ 119748054 h 908"/>
              <a:gd name="T36" fmla="*/ 155394437 w 1152"/>
              <a:gd name="T37" fmla="*/ 112981525 h 908"/>
              <a:gd name="T38" fmla="*/ 161766157 w 1152"/>
              <a:gd name="T39" fmla="*/ 105805191 h 908"/>
              <a:gd name="T40" fmla="*/ 164644176 w 1152"/>
              <a:gd name="T41" fmla="*/ 104574871 h 908"/>
              <a:gd name="T42" fmla="*/ 195681716 w 1152"/>
              <a:gd name="T43" fmla="*/ 104574871 h 908"/>
              <a:gd name="T44" fmla="*/ 199176324 w 1152"/>
              <a:gd name="T45" fmla="*/ 106625253 h 908"/>
              <a:gd name="T46" fmla="*/ 171632485 w 1152"/>
              <a:gd name="T47" fmla="*/ 55978393 h 908"/>
              <a:gd name="T48" fmla="*/ 121890089 w 1152"/>
              <a:gd name="T49" fmla="*/ 142918538 h 908"/>
              <a:gd name="T50" fmla="*/ 114901327 w 1152"/>
              <a:gd name="T51" fmla="*/ 142918538 h 908"/>
              <a:gd name="T52" fmla="*/ 65980898 w 1152"/>
              <a:gd name="T53" fmla="*/ 67050814 h 908"/>
              <a:gd name="T54" fmla="*/ 113256939 w 1152"/>
              <a:gd name="T55" fmla="*/ 3075572 h 908"/>
              <a:gd name="T56" fmla="*/ 171632485 w 1152"/>
              <a:gd name="T57" fmla="*/ 55978393 h 908"/>
              <a:gd name="T58" fmla="*/ 146555908 w 1152"/>
              <a:gd name="T59" fmla="*/ 55978393 h 908"/>
              <a:gd name="T60" fmla="*/ 118395934 w 1152"/>
              <a:gd name="T61" fmla="*/ 27886632 h 908"/>
              <a:gd name="T62" fmla="*/ 90235507 w 1152"/>
              <a:gd name="T63" fmla="*/ 55978393 h 908"/>
              <a:gd name="T64" fmla="*/ 118395934 w 1152"/>
              <a:gd name="T65" fmla="*/ 84069702 h 908"/>
              <a:gd name="T66" fmla="*/ 146555908 w 1152"/>
              <a:gd name="T67" fmla="*/ 55978393 h 908"/>
              <a:gd name="T68" fmla="*/ 146555908 w 1152"/>
              <a:gd name="T69" fmla="*/ 55978393 h 908"/>
              <a:gd name="T70" fmla="*/ 146555908 w 1152"/>
              <a:gd name="T71" fmla="*/ 55978393 h 9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52" h="908">
                <a:moveTo>
                  <a:pt x="969" y="520"/>
                </a:moveTo>
                <a:cubicBezTo>
                  <a:pt x="1145" y="882"/>
                  <a:pt x="1145" y="882"/>
                  <a:pt x="1145" y="882"/>
                </a:cubicBezTo>
                <a:cubicBezTo>
                  <a:pt x="1152" y="896"/>
                  <a:pt x="1145" y="908"/>
                  <a:pt x="1128" y="908"/>
                </a:cubicBezTo>
                <a:cubicBezTo>
                  <a:pt x="24" y="908"/>
                  <a:pt x="24" y="908"/>
                  <a:pt x="24" y="908"/>
                </a:cubicBezTo>
                <a:cubicBezTo>
                  <a:pt x="7" y="908"/>
                  <a:pt x="0" y="896"/>
                  <a:pt x="7" y="882"/>
                </a:cubicBezTo>
                <a:cubicBezTo>
                  <a:pt x="183" y="520"/>
                  <a:pt x="183" y="520"/>
                  <a:pt x="183" y="520"/>
                </a:cubicBezTo>
                <a:cubicBezTo>
                  <a:pt x="186" y="514"/>
                  <a:pt x="193" y="510"/>
                  <a:pt x="200" y="510"/>
                </a:cubicBezTo>
                <a:cubicBezTo>
                  <a:pt x="351" y="510"/>
                  <a:pt x="351" y="510"/>
                  <a:pt x="351" y="510"/>
                </a:cubicBezTo>
                <a:cubicBezTo>
                  <a:pt x="355" y="510"/>
                  <a:pt x="362" y="512"/>
                  <a:pt x="365" y="516"/>
                </a:cubicBezTo>
                <a:cubicBezTo>
                  <a:pt x="375" y="528"/>
                  <a:pt x="385" y="539"/>
                  <a:pt x="396" y="551"/>
                </a:cubicBezTo>
                <a:cubicBezTo>
                  <a:pt x="406" y="562"/>
                  <a:pt x="416" y="573"/>
                  <a:pt x="426" y="584"/>
                </a:cubicBezTo>
                <a:cubicBezTo>
                  <a:pt x="246" y="584"/>
                  <a:pt x="246" y="584"/>
                  <a:pt x="246" y="584"/>
                </a:cubicBezTo>
                <a:cubicBezTo>
                  <a:pt x="240" y="584"/>
                  <a:pt x="232" y="589"/>
                  <a:pt x="230" y="594"/>
                </a:cubicBezTo>
                <a:cubicBezTo>
                  <a:pt x="113" y="834"/>
                  <a:pt x="113" y="834"/>
                  <a:pt x="113" y="834"/>
                </a:cubicBezTo>
                <a:cubicBezTo>
                  <a:pt x="1039" y="834"/>
                  <a:pt x="1039" y="834"/>
                  <a:pt x="1039" y="834"/>
                </a:cubicBezTo>
                <a:cubicBezTo>
                  <a:pt x="922" y="594"/>
                  <a:pt x="922" y="594"/>
                  <a:pt x="922" y="594"/>
                </a:cubicBezTo>
                <a:cubicBezTo>
                  <a:pt x="920" y="589"/>
                  <a:pt x="912" y="584"/>
                  <a:pt x="906" y="584"/>
                </a:cubicBezTo>
                <a:cubicBezTo>
                  <a:pt x="726" y="584"/>
                  <a:pt x="726" y="584"/>
                  <a:pt x="726" y="584"/>
                </a:cubicBezTo>
                <a:cubicBezTo>
                  <a:pt x="736" y="573"/>
                  <a:pt x="746" y="562"/>
                  <a:pt x="756" y="551"/>
                </a:cubicBezTo>
                <a:cubicBezTo>
                  <a:pt x="766" y="539"/>
                  <a:pt x="777" y="528"/>
                  <a:pt x="787" y="516"/>
                </a:cubicBezTo>
                <a:cubicBezTo>
                  <a:pt x="790" y="512"/>
                  <a:pt x="796" y="510"/>
                  <a:pt x="801" y="510"/>
                </a:cubicBezTo>
                <a:cubicBezTo>
                  <a:pt x="952" y="510"/>
                  <a:pt x="952" y="510"/>
                  <a:pt x="952" y="510"/>
                </a:cubicBezTo>
                <a:cubicBezTo>
                  <a:pt x="959" y="510"/>
                  <a:pt x="966" y="514"/>
                  <a:pt x="969" y="520"/>
                </a:cubicBezTo>
                <a:close/>
                <a:moveTo>
                  <a:pt x="835" y="273"/>
                </a:moveTo>
                <a:cubicBezTo>
                  <a:pt x="835" y="470"/>
                  <a:pt x="670" y="508"/>
                  <a:pt x="593" y="697"/>
                </a:cubicBezTo>
                <a:cubicBezTo>
                  <a:pt x="587" y="713"/>
                  <a:pt x="565" y="713"/>
                  <a:pt x="559" y="697"/>
                </a:cubicBezTo>
                <a:cubicBezTo>
                  <a:pt x="489" y="526"/>
                  <a:pt x="348" y="479"/>
                  <a:pt x="321" y="327"/>
                </a:cubicBezTo>
                <a:cubicBezTo>
                  <a:pt x="295" y="176"/>
                  <a:pt x="399" y="29"/>
                  <a:pt x="551" y="15"/>
                </a:cubicBezTo>
                <a:cubicBezTo>
                  <a:pt x="705" y="0"/>
                  <a:pt x="835" y="121"/>
                  <a:pt x="835" y="273"/>
                </a:cubicBezTo>
                <a:close/>
                <a:moveTo>
                  <a:pt x="713" y="273"/>
                </a:moveTo>
                <a:cubicBezTo>
                  <a:pt x="713" y="197"/>
                  <a:pt x="651" y="136"/>
                  <a:pt x="576" y="136"/>
                </a:cubicBezTo>
                <a:cubicBezTo>
                  <a:pt x="500" y="136"/>
                  <a:pt x="439" y="197"/>
                  <a:pt x="439" y="273"/>
                </a:cubicBezTo>
                <a:cubicBezTo>
                  <a:pt x="439" y="348"/>
                  <a:pt x="500" y="410"/>
                  <a:pt x="576" y="410"/>
                </a:cubicBezTo>
                <a:cubicBezTo>
                  <a:pt x="651" y="410"/>
                  <a:pt x="713" y="348"/>
                  <a:pt x="713" y="273"/>
                </a:cubicBezTo>
                <a:close/>
                <a:moveTo>
                  <a:pt x="713" y="273"/>
                </a:moveTo>
                <a:cubicBezTo>
                  <a:pt x="713" y="273"/>
                  <a:pt x="713" y="273"/>
                  <a:pt x="713" y="27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稻壳儿小白白(http://dwz.cn/Wu2UP)"/>
          <p:cNvSpPr>
            <a:spLocks noChangeArrowheads="1"/>
          </p:cNvSpPr>
          <p:nvPr/>
        </p:nvSpPr>
        <p:spPr bwMode="auto">
          <a:xfrm>
            <a:off x="5131205" y="5366399"/>
            <a:ext cx="639183" cy="661690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500">
              <a:solidFill>
                <a:schemeClr val="tx1">
                  <a:lumMod val="65000"/>
                  <a:lumOff val="35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23" name="稻壳儿小白白(http://dwz.cn/Wu2UP)"/>
          <p:cNvSpPr>
            <a:spLocks noEditPoints="1"/>
          </p:cNvSpPr>
          <p:nvPr/>
        </p:nvSpPr>
        <p:spPr bwMode="auto">
          <a:xfrm>
            <a:off x="5287691" y="5516266"/>
            <a:ext cx="323034" cy="303705"/>
          </a:xfrm>
          <a:custGeom>
            <a:avLst/>
            <a:gdLst>
              <a:gd name="T0" fmla="*/ 212670739 w 929"/>
              <a:gd name="T1" fmla="*/ 55974249 h 850"/>
              <a:gd name="T2" fmla="*/ 198524888 w 929"/>
              <a:gd name="T3" fmla="*/ 42704703 h 850"/>
              <a:gd name="T4" fmla="*/ 124870562 w 929"/>
              <a:gd name="T5" fmla="*/ 118463174 h 850"/>
              <a:gd name="T6" fmla="*/ 118042092 w 929"/>
              <a:gd name="T7" fmla="*/ 121599924 h 850"/>
              <a:gd name="T8" fmla="*/ 118042092 w 929"/>
              <a:gd name="T9" fmla="*/ 121599924 h 850"/>
              <a:gd name="T10" fmla="*/ 110969167 w 929"/>
              <a:gd name="T11" fmla="*/ 118463174 h 850"/>
              <a:gd name="T12" fmla="*/ 72435010 w 929"/>
              <a:gd name="T13" fmla="*/ 79136396 h 850"/>
              <a:gd name="T14" fmla="*/ 17803800 w 929"/>
              <a:gd name="T15" fmla="*/ 136075837 h 850"/>
              <a:gd name="T16" fmla="*/ 10730875 w 929"/>
              <a:gd name="T17" fmla="*/ 139212588 h 850"/>
              <a:gd name="T18" fmla="*/ 4145874 w 929"/>
              <a:gd name="T19" fmla="*/ 136558678 h 850"/>
              <a:gd name="T20" fmla="*/ 3658444 w 929"/>
              <a:gd name="T21" fmla="*/ 122806291 h 850"/>
              <a:gd name="T22" fmla="*/ 65362085 w 929"/>
              <a:gd name="T23" fmla="*/ 58628649 h 850"/>
              <a:gd name="T24" fmla="*/ 72435010 w 929"/>
              <a:gd name="T25" fmla="*/ 55733074 h 850"/>
              <a:gd name="T26" fmla="*/ 72435010 w 929"/>
              <a:gd name="T27" fmla="*/ 55733074 h 850"/>
              <a:gd name="T28" fmla="*/ 79507441 w 929"/>
              <a:gd name="T29" fmla="*/ 58628649 h 850"/>
              <a:gd name="T30" fmla="*/ 118042092 w 929"/>
              <a:gd name="T31" fmla="*/ 97955426 h 850"/>
              <a:gd name="T32" fmla="*/ 184623494 w 929"/>
              <a:gd name="T33" fmla="*/ 29434667 h 850"/>
              <a:gd name="T34" fmla="*/ 170477644 w 929"/>
              <a:gd name="T35" fmla="*/ 16165121 h 850"/>
              <a:gd name="T36" fmla="*/ 226572133 w 929"/>
              <a:gd name="T37" fmla="*/ 0 h 850"/>
              <a:gd name="T38" fmla="*/ 212670739 w 929"/>
              <a:gd name="T39" fmla="*/ 55974249 h 850"/>
              <a:gd name="T40" fmla="*/ 10730875 w 929"/>
              <a:gd name="T41" fmla="*/ 151999783 h 850"/>
              <a:gd name="T42" fmla="*/ 4389836 w 929"/>
              <a:gd name="T43" fmla="*/ 151034591 h 850"/>
              <a:gd name="T44" fmla="*/ 4389836 w 929"/>
              <a:gd name="T45" fmla="*/ 205078947 h 850"/>
              <a:gd name="T46" fmla="*/ 33656397 w 929"/>
              <a:gd name="T47" fmla="*/ 205078947 h 850"/>
              <a:gd name="T48" fmla="*/ 33656397 w 929"/>
              <a:gd name="T49" fmla="*/ 138488571 h 850"/>
              <a:gd name="T50" fmla="*/ 27315358 w 929"/>
              <a:gd name="T51" fmla="*/ 145002756 h 850"/>
              <a:gd name="T52" fmla="*/ 10730875 w 929"/>
              <a:gd name="T53" fmla="*/ 151999783 h 850"/>
              <a:gd name="T54" fmla="*/ 39997436 w 929"/>
              <a:gd name="T55" fmla="*/ 205078947 h 850"/>
              <a:gd name="T56" fmla="*/ 69264491 w 929"/>
              <a:gd name="T57" fmla="*/ 205078947 h 850"/>
              <a:gd name="T58" fmla="*/ 69264491 w 929"/>
              <a:gd name="T59" fmla="*/ 101333352 h 850"/>
              <a:gd name="T60" fmla="*/ 39997436 w 929"/>
              <a:gd name="T61" fmla="*/ 131733211 h 850"/>
              <a:gd name="T62" fmla="*/ 39997436 w 929"/>
              <a:gd name="T63" fmla="*/ 205078947 h 850"/>
              <a:gd name="T64" fmla="*/ 101701571 w 929"/>
              <a:gd name="T65" fmla="*/ 127390093 h 850"/>
              <a:gd name="T66" fmla="*/ 75848998 w 929"/>
              <a:gd name="T67" fmla="*/ 100850511 h 850"/>
              <a:gd name="T68" fmla="*/ 75848998 w 929"/>
              <a:gd name="T69" fmla="*/ 205078947 h 850"/>
              <a:gd name="T70" fmla="*/ 104872091 w 929"/>
              <a:gd name="T71" fmla="*/ 205078947 h 850"/>
              <a:gd name="T72" fmla="*/ 104872091 w 929"/>
              <a:gd name="T73" fmla="*/ 130285668 h 850"/>
              <a:gd name="T74" fmla="*/ 101701571 w 929"/>
              <a:gd name="T75" fmla="*/ 127390093 h 850"/>
              <a:gd name="T76" fmla="*/ 118042092 w 929"/>
              <a:gd name="T77" fmla="*/ 134387120 h 850"/>
              <a:gd name="T78" fmla="*/ 111457092 w 929"/>
              <a:gd name="T79" fmla="*/ 133421928 h 850"/>
              <a:gd name="T80" fmla="*/ 111457092 w 929"/>
              <a:gd name="T81" fmla="*/ 205078947 h 850"/>
              <a:gd name="T82" fmla="*/ 140723653 w 929"/>
              <a:gd name="T83" fmla="*/ 205078947 h 850"/>
              <a:gd name="T84" fmla="*/ 140723653 w 929"/>
              <a:gd name="T85" fmla="*/ 120875908 h 850"/>
              <a:gd name="T86" fmla="*/ 134382614 w 929"/>
              <a:gd name="T87" fmla="*/ 127390093 h 850"/>
              <a:gd name="T88" fmla="*/ 118042092 w 929"/>
              <a:gd name="T89" fmla="*/ 134387120 h 850"/>
              <a:gd name="T90" fmla="*/ 147064691 w 929"/>
              <a:gd name="T91" fmla="*/ 114120547 h 850"/>
              <a:gd name="T92" fmla="*/ 147064691 w 929"/>
              <a:gd name="T93" fmla="*/ 205078947 h 850"/>
              <a:gd name="T94" fmla="*/ 176331252 w 929"/>
              <a:gd name="T95" fmla="*/ 205078947 h 850"/>
              <a:gd name="T96" fmla="*/ 176331252 w 929"/>
              <a:gd name="T97" fmla="*/ 84203039 h 850"/>
              <a:gd name="T98" fmla="*/ 147064691 w 929"/>
              <a:gd name="T99" fmla="*/ 114120547 h 850"/>
              <a:gd name="T100" fmla="*/ 199012813 w 929"/>
              <a:gd name="T101" fmla="*/ 60799717 h 850"/>
              <a:gd name="T102" fmla="*/ 182916253 w 929"/>
              <a:gd name="T103" fmla="*/ 77447679 h 850"/>
              <a:gd name="T104" fmla="*/ 182916253 w 929"/>
              <a:gd name="T105" fmla="*/ 205078947 h 850"/>
              <a:gd name="T106" fmla="*/ 212182814 w 929"/>
              <a:gd name="T107" fmla="*/ 205078947 h 850"/>
              <a:gd name="T108" fmla="*/ 212182814 w 929"/>
              <a:gd name="T109" fmla="*/ 73345737 h 850"/>
              <a:gd name="T110" fmla="*/ 199012813 w 929"/>
              <a:gd name="T111" fmla="*/ 60799717 h 850"/>
              <a:gd name="T112" fmla="*/ 199012813 w 929"/>
              <a:gd name="T113" fmla="*/ 60799717 h 850"/>
              <a:gd name="T114" fmla="*/ 199012813 w 929"/>
              <a:gd name="T115" fmla="*/ 60799717 h 85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9" h="850">
                <a:moveTo>
                  <a:pt x="872" y="232"/>
                </a:moveTo>
                <a:cubicBezTo>
                  <a:pt x="814" y="177"/>
                  <a:pt x="814" y="177"/>
                  <a:pt x="814" y="177"/>
                </a:cubicBezTo>
                <a:cubicBezTo>
                  <a:pt x="512" y="491"/>
                  <a:pt x="512" y="491"/>
                  <a:pt x="512" y="491"/>
                </a:cubicBezTo>
                <a:cubicBezTo>
                  <a:pt x="505" y="499"/>
                  <a:pt x="494" y="504"/>
                  <a:pt x="484" y="504"/>
                </a:cubicBezTo>
                <a:cubicBezTo>
                  <a:pt x="484" y="504"/>
                  <a:pt x="484" y="504"/>
                  <a:pt x="484" y="504"/>
                </a:cubicBezTo>
                <a:cubicBezTo>
                  <a:pt x="473" y="504"/>
                  <a:pt x="462" y="499"/>
                  <a:pt x="455" y="491"/>
                </a:cubicBezTo>
                <a:cubicBezTo>
                  <a:pt x="297" y="328"/>
                  <a:pt x="297" y="328"/>
                  <a:pt x="297" y="328"/>
                </a:cubicBezTo>
                <a:cubicBezTo>
                  <a:pt x="73" y="564"/>
                  <a:pt x="73" y="564"/>
                  <a:pt x="73" y="564"/>
                </a:cubicBezTo>
                <a:cubicBezTo>
                  <a:pt x="65" y="573"/>
                  <a:pt x="55" y="577"/>
                  <a:pt x="44" y="577"/>
                </a:cubicBezTo>
                <a:cubicBezTo>
                  <a:pt x="34" y="577"/>
                  <a:pt x="25" y="573"/>
                  <a:pt x="17" y="566"/>
                </a:cubicBezTo>
                <a:cubicBezTo>
                  <a:pt x="1" y="551"/>
                  <a:pt x="0" y="525"/>
                  <a:pt x="15" y="509"/>
                </a:cubicBezTo>
                <a:cubicBezTo>
                  <a:pt x="268" y="243"/>
                  <a:pt x="268" y="243"/>
                  <a:pt x="268" y="243"/>
                </a:cubicBezTo>
                <a:cubicBezTo>
                  <a:pt x="276" y="235"/>
                  <a:pt x="286" y="231"/>
                  <a:pt x="297" y="231"/>
                </a:cubicBezTo>
                <a:cubicBezTo>
                  <a:pt x="297" y="231"/>
                  <a:pt x="297" y="231"/>
                  <a:pt x="297" y="231"/>
                </a:cubicBezTo>
                <a:cubicBezTo>
                  <a:pt x="308" y="231"/>
                  <a:pt x="318" y="235"/>
                  <a:pt x="326" y="243"/>
                </a:cubicBezTo>
                <a:cubicBezTo>
                  <a:pt x="484" y="406"/>
                  <a:pt x="484" y="406"/>
                  <a:pt x="484" y="406"/>
                </a:cubicBezTo>
                <a:cubicBezTo>
                  <a:pt x="757" y="122"/>
                  <a:pt x="757" y="122"/>
                  <a:pt x="757" y="122"/>
                </a:cubicBezTo>
                <a:cubicBezTo>
                  <a:pt x="699" y="67"/>
                  <a:pt x="699" y="67"/>
                  <a:pt x="699" y="67"/>
                </a:cubicBezTo>
                <a:cubicBezTo>
                  <a:pt x="929" y="0"/>
                  <a:pt x="929" y="0"/>
                  <a:pt x="929" y="0"/>
                </a:cubicBezTo>
                <a:lnTo>
                  <a:pt x="872" y="232"/>
                </a:lnTo>
                <a:close/>
                <a:moveTo>
                  <a:pt x="44" y="630"/>
                </a:moveTo>
                <a:cubicBezTo>
                  <a:pt x="35" y="630"/>
                  <a:pt x="26" y="629"/>
                  <a:pt x="18" y="626"/>
                </a:cubicBezTo>
                <a:cubicBezTo>
                  <a:pt x="18" y="850"/>
                  <a:pt x="18" y="850"/>
                  <a:pt x="18" y="850"/>
                </a:cubicBezTo>
                <a:cubicBezTo>
                  <a:pt x="138" y="850"/>
                  <a:pt x="138" y="850"/>
                  <a:pt x="138" y="850"/>
                </a:cubicBezTo>
                <a:cubicBezTo>
                  <a:pt x="138" y="574"/>
                  <a:pt x="138" y="574"/>
                  <a:pt x="138" y="574"/>
                </a:cubicBezTo>
                <a:cubicBezTo>
                  <a:pt x="112" y="601"/>
                  <a:pt x="112" y="601"/>
                  <a:pt x="112" y="601"/>
                </a:cubicBezTo>
                <a:cubicBezTo>
                  <a:pt x="94" y="619"/>
                  <a:pt x="70" y="630"/>
                  <a:pt x="44" y="630"/>
                </a:cubicBezTo>
                <a:close/>
                <a:moveTo>
                  <a:pt x="164" y="850"/>
                </a:moveTo>
                <a:cubicBezTo>
                  <a:pt x="284" y="850"/>
                  <a:pt x="284" y="850"/>
                  <a:pt x="284" y="850"/>
                </a:cubicBezTo>
                <a:cubicBezTo>
                  <a:pt x="284" y="420"/>
                  <a:pt x="284" y="420"/>
                  <a:pt x="284" y="420"/>
                </a:cubicBezTo>
                <a:cubicBezTo>
                  <a:pt x="164" y="546"/>
                  <a:pt x="164" y="546"/>
                  <a:pt x="164" y="546"/>
                </a:cubicBezTo>
                <a:lnTo>
                  <a:pt x="164" y="850"/>
                </a:lnTo>
                <a:close/>
                <a:moveTo>
                  <a:pt x="417" y="528"/>
                </a:moveTo>
                <a:cubicBezTo>
                  <a:pt x="311" y="418"/>
                  <a:pt x="311" y="418"/>
                  <a:pt x="311" y="418"/>
                </a:cubicBezTo>
                <a:cubicBezTo>
                  <a:pt x="311" y="850"/>
                  <a:pt x="311" y="850"/>
                  <a:pt x="311" y="850"/>
                </a:cubicBezTo>
                <a:cubicBezTo>
                  <a:pt x="430" y="850"/>
                  <a:pt x="430" y="850"/>
                  <a:pt x="430" y="850"/>
                </a:cubicBezTo>
                <a:cubicBezTo>
                  <a:pt x="430" y="540"/>
                  <a:pt x="430" y="540"/>
                  <a:pt x="430" y="540"/>
                </a:cubicBezTo>
                <a:cubicBezTo>
                  <a:pt x="425" y="537"/>
                  <a:pt x="421" y="533"/>
                  <a:pt x="417" y="528"/>
                </a:cubicBezTo>
                <a:close/>
                <a:moveTo>
                  <a:pt x="484" y="557"/>
                </a:moveTo>
                <a:cubicBezTo>
                  <a:pt x="474" y="557"/>
                  <a:pt x="466" y="555"/>
                  <a:pt x="457" y="553"/>
                </a:cubicBezTo>
                <a:cubicBezTo>
                  <a:pt x="457" y="850"/>
                  <a:pt x="457" y="850"/>
                  <a:pt x="457" y="850"/>
                </a:cubicBezTo>
                <a:cubicBezTo>
                  <a:pt x="577" y="850"/>
                  <a:pt x="577" y="850"/>
                  <a:pt x="577" y="850"/>
                </a:cubicBezTo>
                <a:cubicBezTo>
                  <a:pt x="577" y="501"/>
                  <a:pt x="577" y="501"/>
                  <a:pt x="577" y="501"/>
                </a:cubicBezTo>
                <a:cubicBezTo>
                  <a:pt x="551" y="528"/>
                  <a:pt x="551" y="528"/>
                  <a:pt x="551" y="528"/>
                </a:cubicBezTo>
                <a:cubicBezTo>
                  <a:pt x="533" y="546"/>
                  <a:pt x="509" y="557"/>
                  <a:pt x="484" y="557"/>
                </a:cubicBezTo>
                <a:close/>
                <a:moveTo>
                  <a:pt x="603" y="473"/>
                </a:moveTo>
                <a:cubicBezTo>
                  <a:pt x="603" y="850"/>
                  <a:pt x="603" y="850"/>
                  <a:pt x="603" y="850"/>
                </a:cubicBezTo>
                <a:cubicBezTo>
                  <a:pt x="723" y="850"/>
                  <a:pt x="723" y="850"/>
                  <a:pt x="723" y="850"/>
                </a:cubicBezTo>
                <a:cubicBezTo>
                  <a:pt x="723" y="349"/>
                  <a:pt x="723" y="349"/>
                  <a:pt x="723" y="349"/>
                </a:cubicBezTo>
                <a:lnTo>
                  <a:pt x="603" y="473"/>
                </a:lnTo>
                <a:close/>
                <a:moveTo>
                  <a:pt x="816" y="252"/>
                </a:moveTo>
                <a:cubicBezTo>
                  <a:pt x="750" y="321"/>
                  <a:pt x="750" y="321"/>
                  <a:pt x="750" y="321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870" y="850"/>
                  <a:pt x="870" y="850"/>
                  <a:pt x="870" y="850"/>
                </a:cubicBezTo>
                <a:cubicBezTo>
                  <a:pt x="870" y="304"/>
                  <a:pt x="870" y="304"/>
                  <a:pt x="870" y="304"/>
                </a:cubicBezTo>
                <a:lnTo>
                  <a:pt x="816" y="252"/>
                </a:lnTo>
                <a:close/>
                <a:moveTo>
                  <a:pt x="816" y="252"/>
                </a:moveTo>
                <a:cubicBezTo>
                  <a:pt x="816" y="252"/>
                  <a:pt x="816" y="252"/>
                  <a:pt x="816" y="25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稻壳儿小白白(http://dwz.cn/Wu2UP)"/>
          <p:cNvSpPr>
            <a:spLocks noChangeArrowheads="1"/>
          </p:cNvSpPr>
          <p:nvPr/>
        </p:nvSpPr>
        <p:spPr bwMode="auto">
          <a:xfrm>
            <a:off x="5131205" y="2443209"/>
            <a:ext cx="639183" cy="660631"/>
          </a:xfrm>
          <a:prstGeom prst="ellipse">
            <a:avLst/>
          </a:prstGeom>
          <a:solidFill>
            <a:srgbClr val="117A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500">
              <a:solidFill>
                <a:schemeClr val="tx1">
                  <a:lumMod val="65000"/>
                  <a:lumOff val="35000"/>
                </a:schemeClr>
              </a:solidFill>
              <a:sym typeface="Arial" panose="020B0604020202090204" pitchFamily="34" charset="0"/>
            </a:endParaRPr>
          </a:p>
        </p:txBody>
      </p:sp>
      <p:sp>
        <p:nvSpPr>
          <p:cNvPr id="25" name="稻壳儿小白白(http://dwz.cn/Wu2UP)"/>
          <p:cNvSpPr/>
          <p:nvPr/>
        </p:nvSpPr>
        <p:spPr bwMode="auto">
          <a:xfrm>
            <a:off x="5292192" y="2623525"/>
            <a:ext cx="318532" cy="300263"/>
          </a:xfrm>
          <a:custGeom>
            <a:avLst/>
            <a:gdLst>
              <a:gd name="T0" fmla="*/ 1885692782 w 84"/>
              <a:gd name="T1" fmla="*/ 943834339 h 76"/>
              <a:gd name="T2" fmla="*/ 2147483647 w 84"/>
              <a:gd name="T3" fmla="*/ 884849105 h 76"/>
              <a:gd name="T4" fmla="*/ 2147483647 w 84"/>
              <a:gd name="T5" fmla="*/ 294947891 h 76"/>
              <a:gd name="T6" fmla="*/ 2146786634 w 84"/>
              <a:gd name="T7" fmla="*/ 29495332 h 76"/>
              <a:gd name="T8" fmla="*/ 1566573885 w 84"/>
              <a:gd name="T9" fmla="*/ 147476661 h 76"/>
              <a:gd name="T10" fmla="*/ 1450534567 w 84"/>
              <a:gd name="T11" fmla="*/ 442424553 h 76"/>
              <a:gd name="T12" fmla="*/ 1595589101 w 84"/>
              <a:gd name="T13" fmla="*/ 619391115 h 76"/>
              <a:gd name="T14" fmla="*/ 319118897 w 84"/>
              <a:gd name="T15" fmla="*/ 1769692780 h 76"/>
              <a:gd name="T16" fmla="*/ 261093852 w 84"/>
              <a:gd name="T17" fmla="*/ 973329671 h 76"/>
              <a:gd name="T18" fmla="*/ 377138556 w 84"/>
              <a:gd name="T19" fmla="*/ 855353773 h 76"/>
              <a:gd name="T20" fmla="*/ 812296772 w 84"/>
              <a:gd name="T21" fmla="*/ 825858441 h 76"/>
              <a:gd name="T22" fmla="*/ 870321817 w 84"/>
              <a:gd name="T23" fmla="*/ 265452559 h 76"/>
              <a:gd name="T24" fmla="*/ 319118897 w 84"/>
              <a:gd name="T25" fmla="*/ 235957227 h 76"/>
              <a:gd name="T26" fmla="*/ 203074193 w 84"/>
              <a:gd name="T27" fmla="*/ 678381780 h 76"/>
              <a:gd name="T28" fmla="*/ 116044704 w 84"/>
              <a:gd name="T29" fmla="*/ 796363109 h 76"/>
              <a:gd name="T30" fmla="*/ 0 w 84"/>
              <a:gd name="T31" fmla="*/ 1032320336 h 76"/>
              <a:gd name="T32" fmla="*/ 87029489 w 84"/>
              <a:gd name="T33" fmla="*/ 1946664773 h 76"/>
              <a:gd name="T34" fmla="*/ 1218450544 w 84"/>
              <a:gd name="T35" fmla="*/ 2147483647 h 76"/>
              <a:gd name="T36" fmla="*/ 1479544396 w 84"/>
              <a:gd name="T37" fmla="*/ 2147483647 h 76"/>
              <a:gd name="T38" fmla="*/ 1653608760 w 84"/>
              <a:gd name="T39" fmla="*/ 2005655438 h 76"/>
              <a:gd name="T40" fmla="*/ 1682618589 w 84"/>
              <a:gd name="T41" fmla="*/ 2064640671 h 76"/>
              <a:gd name="T42" fmla="*/ 2001737486 w 84"/>
              <a:gd name="T43" fmla="*/ 2094136003 h 76"/>
              <a:gd name="T44" fmla="*/ 2147483647 w 84"/>
              <a:gd name="T45" fmla="*/ 1858178776 h 76"/>
              <a:gd name="T46" fmla="*/ 2147483647 w 84"/>
              <a:gd name="T47" fmla="*/ 1563230885 h 76"/>
              <a:gd name="T48" fmla="*/ 2001737486 w 84"/>
              <a:gd name="T49" fmla="*/ 1268282993 h 76"/>
              <a:gd name="T50" fmla="*/ 1682618589 w 84"/>
              <a:gd name="T51" fmla="*/ 1238787661 h 76"/>
              <a:gd name="T52" fmla="*/ 1450534567 w 84"/>
              <a:gd name="T53" fmla="*/ 1474744888 h 76"/>
              <a:gd name="T54" fmla="*/ 1421524737 w 84"/>
              <a:gd name="T55" fmla="*/ 1769692780 h 76"/>
              <a:gd name="T56" fmla="*/ 1479544396 w 84"/>
              <a:gd name="T57" fmla="*/ 1828683444 h 76"/>
              <a:gd name="T58" fmla="*/ 1305480033 w 84"/>
              <a:gd name="T59" fmla="*/ 1976160105 h 76"/>
              <a:gd name="T60" fmla="*/ 638232409 w 84"/>
              <a:gd name="T61" fmla="*/ 1828683444 h 76"/>
              <a:gd name="T62" fmla="*/ 1769648078 w 84"/>
              <a:gd name="T63" fmla="*/ 796363109 h 76"/>
              <a:gd name="T64" fmla="*/ 1885692782 w 84"/>
              <a:gd name="T65" fmla="*/ 943834339 h 7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4" h="76">
                <a:moveTo>
                  <a:pt x="65" y="32"/>
                </a:moveTo>
                <a:cubicBezTo>
                  <a:pt x="69" y="36"/>
                  <a:pt x="75" y="34"/>
                  <a:pt x="76" y="30"/>
                </a:cubicBezTo>
                <a:cubicBezTo>
                  <a:pt x="82" y="10"/>
                  <a:pt x="82" y="10"/>
                  <a:pt x="82" y="10"/>
                </a:cubicBezTo>
                <a:cubicBezTo>
                  <a:pt x="84" y="5"/>
                  <a:pt x="79" y="0"/>
                  <a:pt x="74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49" y="6"/>
                  <a:pt x="47" y="11"/>
                  <a:pt x="50" y="15"/>
                </a:cubicBezTo>
                <a:cubicBezTo>
                  <a:pt x="55" y="21"/>
                  <a:pt x="55" y="21"/>
                  <a:pt x="55" y="21"/>
                </a:cubicBezTo>
                <a:cubicBezTo>
                  <a:pt x="11" y="60"/>
                  <a:pt x="11" y="60"/>
                  <a:pt x="11" y="60"/>
                </a:cubicBezTo>
                <a:cubicBezTo>
                  <a:pt x="9" y="33"/>
                  <a:pt x="9" y="33"/>
                  <a:pt x="9" y="33"/>
                </a:cubicBezTo>
                <a:cubicBezTo>
                  <a:pt x="13" y="29"/>
                  <a:pt x="13" y="29"/>
                  <a:pt x="13" y="29"/>
                </a:cubicBezTo>
                <a:cubicBezTo>
                  <a:pt x="18" y="32"/>
                  <a:pt x="24" y="32"/>
                  <a:pt x="28" y="28"/>
                </a:cubicBezTo>
                <a:cubicBezTo>
                  <a:pt x="34" y="23"/>
                  <a:pt x="34" y="15"/>
                  <a:pt x="30" y="9"/>
                </a:cubicBezTo>
                <a:cubicBezTo>
                  <a:pt x="25" y="3"/>
                  <a:pt x="16" y="3"/>
                  <a:pt x="11" y="8"/>
                </a:cubicBezTo>
                <a:cubicBezTo>
                  <a:pt x="6" y="12"/>
                  <a:pt x="5" y="18"/>
                  <a:pt x="7" y="23"/>
                </a:cubicBezTo>
                <a:cubicBezTo>
                  <a:pt x="4" y="27"/>
                  <a:pt x="4" y="27"/>
                  <a:pt x="4" y="27"/>
                </a:cubicBezTo>
                <a:cubicBezTo>
                  <a:pt x="1" y="29"/>
                  <a:pt x="0" y="32"/>
                  <a:pt x="0" y="35"/>
                </a:cubicBezTo>
                <a:cubicBezTo>
                  <a:pt x="3" y="66"/>
                  <a:pt x="3" y="66"/>
                  <a:pt x="3" y="66"/>
                </a:cubicBezTo>
                <a:cubicBezTo>
                  <a:pt x="42" y="75"/>
                  <a:pt x="42" y="75"/>
                  <a:pt x="42" y="75"/>
                </a:cubicBezTo>
                <a:cubicBezTo>
                  <a:pt x="46" y="76"/>
                  <a:pt x="49" y="75"/>
                  <a:pt x="51" y="73"/>
                </a:cubicBezTo>
                <a:cubicBezTo>
                  <a:pt x="57" y="68"/>
                  <a:pt x="57" y="68"/>
                  <a:pt x="57" y="68"/>
                </a:cubicBezTo>
                <a:cubicBezTo>
                  <a:pt x="58" y="70"/>
                  <a:pt x="58" y="70"/>
                  <a:pt x="58" y="70"/>
                </a:cubicBezTo>
                <a:cubicBezTo>
                  <a:pt x="61" y="73"/>
                  <a:pt x="66" y="73"/>
                  <a:pt x="69" y="71"/>
                </a:cubicBezTo>
                <a:cubicBezTo>
                  <a:pt x="77" y="63"/>
                  <a:pt x="77" y="63"/>
                  <a:pt x="77" y="63"/>
                </a:cubicBezTo>
                <a:cubicBezTo>
                  <a:pt x="80" y="60"/>
                  <a:pt x="80" y="56"/>
                  <a:pt x="78" y="53"/>
                </a:cubicBezTo>
                <a:cubicBezTo>
                  <a:pt x="69" y="43"/>
                  <a:pt x="69" y="43"/>
                  <a:pt x="69" y="43"/>
                </a:cubicBezTo>
                <a:cubicBezTo>
                  <a:pt x="66" y="40"/>
                  <a:pt x="61" y="39"/>
                  <a:pt x="58" y="42"/>
                </a:cubicBezTo>
                <a:cubicBezTo>
                  <a:pt x="50" y="50"/>
                  <a:pt x="50" y="50"/>
                  <a:pt x="50" y="50"/>
                </a:cubicBezTo>
                <a:cubicBezTo>
                  <a:pt x="47" y="52"/>
                  <a:pt x="47" y="57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5" y="67"/>
                  <a:pt x="45" y="67"/>
                  <a:pt x="45" y="67"/>
                </a:cubicBezTo>
                <a:cubicBezTo>
                  <a:pt x="22" y="62"/>
                  <a:pt x="22" y="62"/>
                  <a:pt x="22" y="62"/>
                </a:cubicBezTo>
                <a:cubicBezTo>
                  <a:pt x="61" y="27"/>
                  <a:pt x="61" y="27"/>
                  <a:pt x="61" y="27"/>
                </a:cubicBezTo>
                <a:lnTo>
                  <a:pt x="65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7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稻壳儿小白白(http://dwz.cn/Wu2UP)"/>
          <p:cNvSpPr txBox="1">
            <a:spLocks noChangeArrowheads="1"/>
          </p:cNvSpPr>
          <p:nvPr/>
        </p:nvSpPr>
        <p:spPr bwMode="auto">
          <a:xfrm>
            <a:off x="5919470" y="2537460"/>
            <a:ext cx="1388745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寻找理想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1" name="稻壳儿小白白(http://dwz.cn/Wu2UP)"/>
          <p:cNvSpPr txBox="1">
            <a:spLocks noChangeArrowheads="1"/>
          </p:cNvSpPr>
          <p:nvPr/>
        </p:nvSpPr>
        <p:spPr bwMode="auto">
          <a:xfrm>
            <a:off x="7637941" y="2443496"/>
            <a:ext cx="29795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如果不做以后必定会后悔的事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这辈子不得不做、必须做的事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2" name="稻壳儿小白白(http://dwz.cn/Wu2UP)"/>
          <p:cNvSpPr txBox="1">
            <a:spLocks noChangeArrowheads="1"/>
          </p:cNvSpPr>
          <p:nvPr/>
        </p:nvSpPr>
        <p:spPr bwMode="auto">
          <a:xfrm>
            <a:off x="5919470" y="4542155"/>
            <a:ext cx="1164590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持续投入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3" name="稻壳儿小白白(http://dwz.cn/Wu2UP)"/>
          <p:cNvSpPr txBox="1">
            <a:spLocks noChangeArrowheads="1"/>
          </p:cNvSpPr>
          <p:nvPr/>
        </p:nvSpPr>
        <p:spPr bwMode="auto">
          <a:xfrm>
            <a:off x="7637941" y="4410091"/>
            <a:ext cx="29795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激情和兴趣只能点燃梦想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习惯和坚持才能成就理想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4" name="稻壳儿小白白(http://dwz.cn/Wu2UP)"/>
          <p:cNvSpPr txBox="1">
            <a:spLocks noChangeArrowheads="1"/>
          </p:cNvSpPr>
          <p:nvPr/>
        </p:nvSpPr>
        <p:spPr bwMode="auto">
          <a:xfrm>
            <a:off x="5919470" y="3535045"/>
            <a:ext cx="1333500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勇于尝试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5" name="稻壳儿小白白(http://dwz.cn/Wu2UP)"/>
          <p:cNvSpPr txBox="1">
            <a:spLocks noChangeArrowheads="1"/>
          </p:cNvSpPr>
          <p:nvPr/>
        </p:nvSpPr>
        <p:spPr bwMode="auto">
          <a:xfrm>
            <a:off x="7637941" y="3434731"/>
            <a:ext cx="29795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很少有人天生知道自己想要什么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追寻答案的过程很痛苦，但值得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6" name="稻壳儿小白白(http://dwz.cn/Wu2UP)"/>
          <p:cNvSpPr txBox="1">
            <a:spLocks noChangeArrowheads="1"/>
          </p:cNvSpPr>
          <p:nvPr/>
        </p:nvSpPr>
        <p:spPr bwMode="auto">
          <a:xfrm>
            <a:off x="5902960" y="5530215"/>
            <a:ext cx="1164590" cy="38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成为专家</a:t>
            </a:r>
            <a:endParaRPr lang="zh-CN" altLang="en-US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7" name="稻壳儿小白白(http://dwz.cn/Wu2UP)"/>
          <p:cNvSpPr txBox="1">
            <a:spLocks noChangeArrowheads="1"/>
          </p:cNvSpPr>
          <p:nvPr/>
        </p:nvSpPr>
        <p:spPr bwMode="auto">
          <a:xfrm>
            <a:off x="7621431" y="5398151"/>
            <a:ext cx="2979589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不想当将军的士兵不是好士兵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做好每一件相关的小事</a:t>
            </a:r>
            <a:endParaRPr lang="zh-CN" altLang="en-US" sz="14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18415" y="592772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14"/>
          <p:cNvSpPr txBox="1"/>
          <p:nvPr>
            <p:custDataLst>
              <p:tags r:id="rId4"/>
            </p:custDataLst>
          </p:nvPr>
        </p:nvSpPr>
        <p:spPr>
          <a:xfrm>
            <a:off x="4603115" y="1437005"/>
            <a:ext cx="298513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去学习，去经历吧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纵然失去一切也无妨，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知识与阅历在失落中丰盈。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去学习，去经历吧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世界从来不止一种色彩，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你的眼中映射未来的光芒。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去学习、去经历吧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热爱的事业和挚爱的人，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在找寻与追求中无悔一生。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169 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3411220" y="2348865"/>
            <a:ext cx="5361305" cy="864235"/>
          </a:xfrm>
          <a:prstGeom prst="round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9" name="文本框 5"/>
          <p:cNvSpPr txBox="1"/>
          <p:nvPr>
            <p:custDataLst>
              <p:tags r:id="rId2"/>
            </p:custDataLst>
          </p:nvPr>
        </p:nvSpPr>
        <p:spPr>
          <a:xfrm>
            <a:off x="283" y="2349058"/>
            <a:ext cx="12191084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4800" b="1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THANK  YOU</a:t>
            </a:r>
            <a:endParaRPr lang="en-US" altLang="zh-CN" sz="4800" b="1">
              <a:solidFill>
                <a:schemeClr val="accent2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2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8" name="组合 47"/>
          <p:cNvGrpSpPr/>
          <p:nvPr>
            <p:custDataLst>
              <p:tags r:id="rId2"/>
            </p:custDataLst>
          </p:nvPr>
        </p:nvGrpSpPr>
        <p:grpSpPr>
          <a:xfrm>
            <a:off x="4728746" y="1111035"/>
            <a:ext cx="5185751" cy="743058"/>
            <a:chOff x="5401703" y="751541"/>
            <a:chExt cx="5185751" cy="743058"/>
          </a:xfrm>
        </p:grpSpPr>
        <p:grpSp>
          <p:nvGrpSpPr>
            <p:cNvPr id="49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52" name="文本框 5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988950" y="633706"/>
                <a:ext cx="2824480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背景介绍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53" name="矩形 52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en-US" altLang="zh-CN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AI</a:t>
                </a: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、机器</a:t>
                </a:r>
                <a:r>
                  <a:rPr lang="en-US" altLang="zh-CN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/</a:t>
                </a: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深度学习、</a:t>
                </a:r>
                <a:r>
                  <a:rPr lang="en-US" altLang="zh-CN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NLP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50" name="矩形: 圆角 1"/>
            <p:cNvSpPr/>
            <p:nvPr>
              <p:custDataLst>
                <p:tags r:id="rId5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50000">
                  <a:schemeClr val="accent2"/>
                </a:gs>
                <a:gs pos="0">
                  <a:schemeClr val="accent2">
                    <a:lumMod val="25000"/>
                    <a:lumOff val="75000"/>
                  </a:schemeClr>
                </a:gs>
                <a:gs pos="100000">
                  <a:schemeClr val="accent2">
                    <a:lumMod val="85000"/>
                  </a:schemeClr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6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7"/>
            </p:custDataLst>
          </p:nvPr>
        </p:nvGrpSpPr>
        <p:grpSpPr>
          <a:xfrm>
            <a:off x="4728746" y="2181216"/>
            <a:ext cx="5185751" cy="743058"/>
            <a:chOff x="5401703" y="751541"/>
            <a:chExt cx="5185751" cy="743058"/>
          </a:xfrm>
        </p:grpSpPr>
        <p:grpSp>
          <p:nvGrpSpPr>
            <p:cNvPr id="55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58" name="文本框 5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范式对比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59" name="矩形 58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规则、模型、大模型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56" name="矩形: 圆角 1"/>
            <p:cNvSpPr/>
            <p:nvPr>
              <p:custDataLst>
                <p:tags r:id="rId10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50000">
                  <a:schemeClr val="accent2"/>
                </a:gs>
                <a:gs pos="0">
                  <a:schemeClr val="accent2">
                    <a:lumMod val="25000"/>
                    <a:lumOff val="75000"/>
                  </a:schemeClr>
                </a:gs>
                <a:gs pos="100000">
                  <a:schemeClr val="accent2">
                    <a:lumMod val="85000"/>
                  </a:schemeClr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11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2"/>
            </p:custDataLst>
          </p:nvPr>
        </p:nvGrpSpPr>
        <p:grpSpPr>
          <a:xfrm>
            <a:off x="4728746" y="3232867"/>
            <a:ext cx="5185751" cy="743058"/>
            <a:chOff x="5401703" y="751541"/>
            <a:chExt cx="5185751" cy="743058"/>
          </a:xfrm>
        </p:grpSpPr>
        <p:grpSp>
          <p:nvGrpSpPr>
            <p:cNvPr id="61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64" name="文本框 6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真实场景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65" name="矩形 64"/>
              <p:cNvSpPr/>
              <p:nvPr>
                <p:custDataLst>
                  <p:tags r:id="rId14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银弹、细节、工程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62" name="矩形: 圆角 1"/>
            <p:cNvSpPr/>
            <p:nvPr>
              <p:custDataLst>
                <p:tags r:id="rId15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50000">
                  <a:schemeClr val="accent2"/>
                </a:gs>
                <a:gs pos="0">
                  <a:schemeClr val="accent2">
                    <a:lumMod val="25000"/>
                    <a:lumOff val="75000"/>
                  </a:schemeClr>
                </a:gs>
                <a:gs pos="100000">
                  <a:schemeClr val="accent2">
                    <a:lumMod val="85000"/>
                  </a:schemeClr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6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17"/>
            </p:custDataLst>
          </p:nvPr>
        </p:nvGrpSpPr>
        <p:grpSpPr>
          <a:xfrm>
            <a:off x="4728746" y="4284517"/>
            <a:ext cx="5185751" cy="743058"/>
            <a:chOff x="5401703" y="751541"/>
            <a:chExt cx="5185751" cy="743058"/>
          </a:xfrm>
        </p:grpSpPr>
        <p:grpSp>
          <p:nvGrpSpPr>
            <p:cNvPr id="67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70" name="文本框 6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未来展望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71" name="矩形 70"/>
              <p:cNvSpPr/>
              <p:nvPr>
                <p:custDataLst>
                  <p:tags r:id="rId19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行业、职业、选择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68" name="矩形: 圆角 1"/>
            <p:cNvSpPr/>
            <p:nvPr>
              <p:custDataLst>
                <p:tags r:id="rId20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50000">
                  <a:schemeClr val="accent2"/>
                </a:gs>
                <a:gs pos="0">
                  <a:schemeClr val="accent2">
                    <a:lumMod val="25000"/>
                    <a:lumOff val="75000"/>
                  </a:schemeClr>
                </a:gs>
                <a:gs pos="100000">
                  <a:schemeClr val="accent2">
                    <a:lumMod val="85000"/>
                  </a:schemeClr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rgbClr val="92D05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21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sp>
        <p:nvSpPr>
          <p:cNvPr id="18" name="TextBox 54"/>
          <p:cNvSpPr txBox="1"/>
          <p:nvPr/>
        </p:nvSpPr>
        <p:spPr>
          <a:xfrm>
            <a:off x="2207680" y="2254343"/>
            <a:ext cx="1436370" cy="797560"/>
          </a:xfrm>
          <a:prstGeom prst="rect">
            <a:avLst/>
          </a:prstGeom>
          <a:noFill/>
          <a:effectLst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zh-CN" altLang="en-US" sz="4400" spc="3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目录</a:t>
            </a:r>
            <a:endParaRPr lang="zh-CN" altLang="en-US" sz="4400" spc="3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19" name="TextBox 55"/>
          <p:cNvSpPr txBox="1"/>
          <p:nvPr/>
        </p:nvSpPr>
        <p:spPr>
          <a:xfrm>
            <a:off x="1775880" y="2967173"/>
            <a:ext cx="2292350" cy="489585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en-US" altLang="zh-CN" sz="2400" spc="6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CONTENTS</a:t>
            </a:r>
            <a:endParaRPr lang="en-US" altLang="zh-CN" sz="2400" spc="6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pic>
        <p:nvPicPr>
          <p:cNvPr id="6" name="图片 5" descr="小.人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7670" y="4767580"/>
            <a:ext cx="2150745" cy="1687830"/>
          </a:xfrm>
          <a:prstGeom prst="rect">
            <a:avLst/>
          </a:prstGeom>
        </p:spPr>
      </p:pic>
      <p:pic>
        <p:nvPicPr>
          <p:cNvPr id="7" name="图片 6" descr="大人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57130" y="3699510"/>
            <a:ext cx="1960880" cy="2847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54"/>
          <p:cNvSpPr txBox="1"/>
          <p:nvPr/>
        </p:nvSpPr>
        <p:spPr>
          <a:xfrm>
            <a:off x="3181770" y="1729833"/>
            <a:ext cx="2386330" cy="2244090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en-US" altLang="zh-CN" sz="13800" spc="3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01</a:t>
            </a:r>
            <a:endParaRPr lang="en-US" altLang="zh-CN" sz="13800" spc="3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91480" y="2305685"/>
            <a:ext cx="5022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背景介绍</a:t>
            </a:r>
            <a:endParaRPr lang="zh-CN" altLang="en-US" sz="3200" spc="60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5520690" y="3068955"/>
            <a:ext cx="57823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AI</a:t>
            </a: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、机器</a:t>
            </a:r>
            <a:r>
              <a:rPr lang="en-US" altLang="zh-CN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/</a:t>
            </a: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深度学习、</a:t>
            </a:r>
            <a:r>
              <a:rPr lang="en-US" altLang="zh-CN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NLP</a:t>
            </a:r>
            <a:endParaRPr lang="en-US" altLang="zh-CN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NLP</a:t>
            </a: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任务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NLP</a:t>
            </a: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场景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pic>
        <p:nvPicPr>
          <p:cNvPr id="8" name="图片 7" descr="小.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60" y="5085080"/>
            <a:ext cx="1641475" cy="1288415"/>
          </a:xfrm>
          <a:prstGeom prst="rect">
            <a:avLst/>
          </a:prstGeom>
        </p:spPr>
      </p:pic>
      <p:pic>
        <p:nvPicPr>
          <p:cNvPr id="10" name="图片 9" descr="大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5280" y="4114800"/>
            <a:ext cx="2097405" cy="2743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18415" y="592772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背景介绍：</a:t>
            </a:r>
            <a:r>
              <a:rPr lang="en-US" altLang="zh-CN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AI</a:t>
            </a:r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、机器</a:t>
            </a:r>
            <a:r>
              <a:rPr lang="en-US" altLang="zh-CN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/</a:t>
            </a:r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深度学习、</a:t>
            </a:r>
            <a:r>
              <a:rPr lang="en-US" altLang="zh-CN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NLP</a:t>
            </a:r>
            <a:endParaRPr lang="en-US" altLang="zh-CN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646045" y="2204720"/>
            <a:ext cx="6912610" cy="35528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35120" y="3302635"/>
            <a:ext cx="2583815" cy="17316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18860" y="3303270"/>
            <a:ext cx="2065655" cy="1565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136265" y="2360295"/>
            <a:ext cx="5932805" cy="320674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343" h="5051">
                <a:moveTo>
                  <a:pt x="2041" y="1980"/>
                </a:moveTo>
                <a:cubicBezTo>
                  <a:pt x="2393" y="1675"/>
                  <a:pt x="3088" y="1471"/>
                  <a:pt x="3558" y="1484"/>
                </a:cubicBezTo>
                <a:lnTo>
                  <a:pt x="3607" y="1484"/>
                </a:lnTo>
                <a:lnTo>
                  <a:pt x="3635" y="1483"/>
                </a:lnTo>
                <a:lnTo>
                  <a:pt x="3662" y="1483"/>
                </a:lnTo>
                <a:cubicBezTo>
                  <a:pt x="4228" y="1474"/>
                  <a:pt x="4855" y="1727"/>
                  <a:pt x="5090" y="1914"/>
                </a:cubicBezTo>
                <a:cubicBezTo>
                  <a:pt x="5065" y="1931"/>
                  <a:pt x="5007" y="1987"/>
                  <a:pt x="5015" y="1980"/>
                </a:cubicBezTo>
                <a:lnTo>
                  <a:pt x="2041" y="1980"/>
                </a:lnTo>
                <a:close/>
                <a:moveTo>
                  <a:pt x="5090" y="1914"/>
                </a:moveTo>
                <a:cubicBezTo>
                  <a:pt x="5327" y="1664"/>
                  <a:pt x="5919" y="1476"/>
                  <a:pt x="6283" y="1484"/>
                </a:cubicBezTo>
                <a:lnTo>
                  <a:pt x="6303" y="1484"/>
                </a:lnTo>
                <a:lnTo>
                  <a:pt x="6322" y="1485"/>
                </a:lnTo>
                <a:lnTo>
                  <a:pt x="6366" y="1484"/>
                </a:lnTo>
                <a:cubicBezTo>
                  <a:pt x="6877" y="1462"/>
                  <a:pt x="7410" y="1751"/>
                  <a:pt x="7620" y="1980"/>
                </a:cubicBezTo>
                <a:lnTo>
                  <a:pt x="5179" y="1980"/>
                </a:lnTo>
                <a:cubicBezTo>
                  <a:pt x="5159" y="1962"/>
                  <a:pt x="5098" y="1918"/>
                  <a:pt x="5090" y="1914"/>
                </a:cubicBezTo>
                <a:close/>
                <a:moveTo>
                  <a:pt x="944" y="2686"/>
                </a:moveTo>
                <a:lnTo>
                  <a:pt x="943" y="2674"/>
                </a:lnTo>
                <a:lnTo>
                  <a:pt x="943" y="2663"/>
                </a:lnTo>
                <a:lnTo>
                  <a:pt x="943" y="2651"/>
                </a:lnTo>
                <a:lnTo>
                  <a:pt x="943" y="2639"/>
                </a:lnTo>
                <a:cubicBezTo>
                  <a:pt x="942" y="2402"/>
                  <a:pt x="1062" y="2066"/>
                  <a:pt x="1113" y="1980"/>
                </a:cubicBezTo>
                <a:lnTo>
                  <a:pt x="2041" y="1980"/>
                </a:lnTo>
                <a:cubicBezTo>
                  <a:pt x="1793" y="2145"/>
                  <a:pt x="1540" y="2567"/>
                  <a:pt x="1572" y="2810"/>
                </a:cubicBezTo>
                <a:lnTo>
                  <a:pt x="1573" y="2847"/>
                </a:lnTo>
                <a:lnTo>
                  <a:pt x="1572" y="2879"/>
                </a:lnTo>
                <a:cubicBezTo>
                  <a:pt x="1539" y="3555"/>
                  <a:pt x="2555" y="4232"/>
                  <a:pt x="3553" y="4210"/>
                </a:cubicBezTo>
                <a:lnTo>
                  <a:pt x="3607" y="4209"/>
                </a:lnTo>
                <a:lnTo>
                  <a:pt x="3635" y="4210"/>
                </a:lnTo>
                <a:lnTo>
                  <a:pt x="3662" y="4210"/>
                </a:lnTo>
                <a:cubicBezTo>
                  <a:pt x="4228" y="4217"/>
                  <a:pt x="4964" y="3956"/>
                  <a:pt x="5254" y="3646"/>
                </a:cubicBezTo>
                <a:cubicBezTo>
                  <a:pt x="5437" y="3787"/>
                  <a:pt x="5915" y="3955"/>
                  <a:pt x="6264" y="3951"/>
                </a:cubicBezTo>
                <a:lnTo>
                  <a:pt x="6284" y="3951"/>
                </a:lnTo>
                <a:lnTo>
                  <a:pt x="6303" y="3950"/>
                </a:lnTo>
                <a:lnTo>
                  <a:pt x="6322" y="3950"/>
                </a:lnTo>
                <a:lnTo>
                  <a:pt x="6361" y="3950"/>
                </a:lnTo>
                <a:cubicBezTo>
                  <a:pt x="7167" y="3970"/>
                  <a:pt x="7975" y="3355"/>
                  <a:pt x="7949" y="2750"/>
                </a:cubicBezTo>
                <a:lnTo>
                  <a:pt x="7948" y="2717"/>
                </a:lnTo>
                <a:lnTo>
                  <a:pt x="7949" y="2688"/>
                </a:lnTo>
                <a:cubicBezTo>
                  <a:pt x="7972" y="2445"/>
                  <a:pt x="7761" y="2108"/>
                  <a:pt x="7620" y="1980"/>
                </a:cubicBezTo>
                <a:lnTo>
                  <a:pt x="8229" y="1980"/>
                </a:lnTo>
                <a:cubicBezTo>
                  <a:pt x="8338" y="2163"/>
                  <a:pt x="8402" y="2524"/>
                  <a:pt x="8399" y="2657"/>
                </a:cubicBezTo>
                <a:lnTo>
                  <a:pt x="8399" y="2665"/>
                </a:lnTo>
                <a:lnTo>
                  <a:pt x="8399" y="2672"/>
                </a:lnTo>
                <a:lnTo>
                  <a:pt x="8398" y="2679"/>
                </a:lnTo>
                <a:lnTo>
                  <a:pt x="8398" y="2686"/>
                </a:lnTo>
                <a:lnTo>
                  <a:pt x="8400" y="2749"/>
                </a:lnTo>
                <a:cubicBezTo>
                  <a:pt x="8460" y="4046"/>
                  <a:pt x="6400" y="5080"/>
                  <a:pt x="4760" y="5050"/>
                </a:cubicBezTo>
                <a:lnTo>
                  <a:pt x="4671" y="5049"/>
                </a:lnTo>
                <a:lnTo>
                  <a:pt x="4572" y="5050"/>
                </a:lnTo>
                <a:cubicBezTo>
                  <a:pt x="2525" y="5088"/>
                  <a:pt x="895" y="3782"/>
                  <a:pt x="943" y="2743"/>
                </a:cubicBezTo>
                <a:lnTo>
                  <a:pt x="944" y="2686"/>
                </a:lnTo>
                <a:close/>
                <a:moveTo>
                  <a:pt x="5015" y="1980"/>
                </a:moveTo>
                <a:lnTo>
                  <a:pt x="5179" y="1980"/>
                </a:lnTo>
                <a:cubicBezTo>
                  <a:pt x="5384" y="2134"/>
                  <a:pt x="5660" y="2530"/>
                  <a:pt x="5644" y="2795"/>
                </a:cubicBezTo>
                <a:lnTo>
                  <a:pt x="5644" y="2813"/>
                </a:lnTo>
                <a:lnTo>
                  <a:pt x="5643" y="2830"/>
                </a:lnTo>
                <a:lnTo>
                  <a:pt x="5641" y="2847"/>
                </a:lnTo>
                <a:lnTo>
                  <a:pt x="5642" y="2858"/>
                </a:lnTo>
                <a:lnTo>
                  <a:pt x="5643" y="2869"/>
                </a:lnTo>
                <a:lnTo>
                  <a:pt x="5644" y="2880"/>
                </a:lnTo>
                <a:lnTo>
                  <a:pt x="5644" y="2892"/>
                </a:lnTo>
                <a:cubicBezTo>
                  <a:pt x="5651" y="3124"/>
                  <a:pt x="5425" y="3524"/>
                  <a:pt x="5254" y="3646"/>
                </a:cubicBezTo>
                <a:cubicBezTo>
                  <a:pt x="5007" y="3511"/>
                  <a:pt x="4686" y="3088"/>
                  <a:pt x="4694" y="2770"/>
                </a:cubicBezTo>
                <a:lnTo>
                  <a:pt x="4694" y="2752"/>
                </a:lnTo>
                <a:lnTo>
                  <a:pt x="4695" y="2735"/>
                </a:lnTo>
                <a:lnTo>
                  <a:pt x="4696" y="2717"/>
                </a:lnTo>
                <a:lnTo>
                  <a:pt x="4695" y="2706"/>
                </a:lnTo>
                <a:lnTo>
                  <a:pt x="4695" y="2694"/>
                </a:lnTo>
                <a:lnTo>
                  <a:pt x="4695" y="2682"/>
                </a:lnTo>
                <a:cubicBezTo>
                  <a:pt x="4687" y="2469"/>
                  <a:pt x="4853" y="2136"/>
                  <a:pt x="5015" y="1980"/>
                </a:cubicBezTo>
                <a:close/>
                <a:moveTo>
                  <a:pt x="0" y="0"/>
                </a:moveTo>
                <a:lnTo>
                  <a:pt x="9343" y="0"/>
                </a:lnTo>
                <a:lnTo>
                  <a:pt x="9343" y="1980"/>
                </a:lnTo>
                <a:lnTo>
                  <a:pt x="8229" y="1980"/>
                </a:lnTo>
                <a:cubicBezTo>
                  <a:pt x="7942" y="1104"/>
                  <a:pt x="6130" y="291"/>
                  <a:pt x="4814" y="320"/>
                </a:cubicBezTo>
                <a:lnTo>
                  <a:pt x="4743" y="321"/>
                </a:lnTo>
                <a:lnTo>
                  <a:pt x="4671" y="323"/>
                </a:lnTo>
                <a:lnTo>
                  <a:pt x="4590" y="320"/>
                </a:lnTo>
                <a:lnTo>
                  <a:pt x="4510" y="319"/>
                </a:lnTo>
                <a:cubicBezTo>
                  <a:pt x="2856" y="291"/>
                  <a:pt x="1345" y="1314"/>
                  <a:pt x="1113" y="1980"/>
                </a:cubicBez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016625" y="5082540"/>
            <a:ext cx="583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AI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648835" y="3984625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机器学习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885940" y="3902075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深度学习</a:t>
            </a:r>
            <a:endParaRPr lang="zh-CN" altLang="en-US">
              <a:latin typeface="Alibaba PuHuiTi Medium" panose="00020600040101010101" charset="-122"/>
              <a:ea typeface="Alibaba PuHuiTi Medium" panose="00020600040101010101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322955" y="2572385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NLP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背景介绍：</a:t>
            </a:r>
            <a:r>
              <a:rPr lang="en-US" altLang="zh-CN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NLP</a:t>
            </a:r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任务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025" y="1056640"/>
            <a:ext cx="4584065" cy="5379085"/>
          </a:xfrm>
          <a:prstGeom prst="rect">
            <a:avLst/>
          </a:prstGeom>
        </p:spPr>
      </p:pic>
      <p:sp>
        <p:nvSpPr>
          <p:cNvPr id="21508" name="Oval 19"/>
          <p:cNvSpPr>
            <a:spLocks noChangeArrowheads="1"/>
          </p:cNvSpPr>
          <p:nvPr/>
        </p:nvSpPr>
        <p:spPr bwMode="auto">
          <a:xfrm>
            <a:off x="772160" y="4615180"/>
            <a:ext cx="711200" cy="715645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21509" name="Group 2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" y="4812030"/>
            <a:ext cx="3905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Oval 16"/>
          <p:cNvSpPr>
            <a:spLocks noChangeArrowheads="1"/>
          </p:cNvSpPr>
          <p:nvPr/>
        </p:nvSpPr>
        <p:spPr bwMode="auto">
          <a:xfrm>
            <a:off x="772160" y="3557905"/>
            <a:ext cx="711200" cy="715645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21511" name="Group 3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" y="3721100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Oval 10"/>
          <p:cNvSpPr>
            <a:spLocks noChangeArrowheads="1"/>
          </p:cNvSpPr>
          <p:nvPr/>
        </p:nvSpPr>
        <p:spPr bwMode="auto">
          <a:xfrm>
            <a:off x="772160" y="2500630"/>
            <a:ext cx="711200" cy="715645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en-US" altLang="zh-CN" sz="11700">
              <a:solidFill>
                <a:schemeClr val="bg1"/>
              </a:solidFill>
            </a:endParaRPr>
          </a:p>
        </p:txBody>
      </p:sp>
      <p:pic>
        <p:nvPicPr>
          <p:cNvPr id="21513" name="Group 82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" y="2665730"/>
            <a:ext cx="34798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1586230" y="2731770"/>
            <a:ext cx="26409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句子级别分类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1516" name="TextBox 13"/>
          <p:cNvSpPr txBox="1">
            <a:spLocks noChangeArrowheads="1"/>
          </p:cNvSpPr>
          <p:nvPr/>
        </p:nvSpPr>
        <p:spPr bwMode="auto">
          <a:xfrm>
            <a:off x="1586230" y="3783965"/>
            <a:ext cx="26409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Token级别分类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1586230" y="4812030"/>
            <a:ext cx="264096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句子匹配</a:t>
            </a:r>
            <a:endParaRPr lang="en-US" altLang="zh-CN" sz="1600"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944235" y="2322195"/>
            <a:ext cx="648335" cy="31686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3131185" y="2534920"/>
            <a:ext cx="2642235" cy="6477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天上的星星不说话→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标签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1</a:t>
            </a:r>
            <a:endParaRPr lang="en-US" altLang="zh-CN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3131185" y="3625850"/>
            <a:ext cx="2642235" cy="6477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北京是中国首都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B  I   O  O  O  O  O</a:t>
            </a:r>
            <a:endParaRPr lang="en-US" altLang="zh-CN" sz="12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3131185" y="4683125"/>
            <a:ext cx="2642235" cy="647700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s1: 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这部剧是极好的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s2: 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这部剧真上头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大蓝c"/>
          <p:cNvPicPr>
            <a:picLocks noChangeAspect="1"/>
          </p:cNvPicPr>
          <p:nvPr/>
        </p:nvPicPr>
        <p:blipFill>
          <a:blip r:embed="rId1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pic>
        <p:nvPicPr>
          <p:cNvPr id="4100" name="图片 4" descr="yun"/>
          <p:cNvPicPr>
            <a:picLocks noChangeAspect="1"/>
          </p:cNvPicPr>
          <p:nvPr/>
        </p:nvPicPr>
        <p:blipFill>
          <a:blip r:embed="rId2"/>
          <a:srcRect r="-254" b="23749"/>
          <a:stretch>
            <a:fillRect/>
          </a:stretch>
        </p:blipFill>
        <p:spPr>
          <a:xfrm>
            <a:off x="-22860" y="5939155"/>
            <a:ext cx="12240895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" descr="小.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" y="5591285"/>
            <a:ext cx="1505099" cy="118121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5280" y="1216660"/>
            <a:ext cx="7073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背景介绍：</a:t>
            </a:r>
            <a:r>
              <a:rPr lang="en-US" altLang="zh-CN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NLP</a:t>
            </a:r>
            <a:r>
              <a:rPr lang="zh-CN" altLang="en-US" sz="3200">
                <a:latin typeface="Alibaba PuHuiTi Medium" panose="00020600040101010101" charset="-122"/>
                <a:ea typeface="Alibaba PuHuiTi Medium" panose="00020600040101010101" charset="-122"/>
                <a:cs typeface="Alibaba PuHuiTi Medium" panose="00020600040101010101" charset="-122"/>
              </a:rPr>
              <a:t>场景</a:t>
            </a:r>
            <a:endParaRPr lang="zh-CN" altLang="en-US" sz="3200">
              <a:latin typeface="Alibaba PuHuiTi Medium" panose="00020600040101010101" charset="-122"/>
              <a:ea typeface="Alibaba PuHuiTi Medium" panose="00020600040101010101" charset="-122"/>
              <a:cs typeface="Alibaba PuHuiTi Medium" panose="00020600040101010101" charset="-122"/>
            </a:endParaRPr>
          </a:p>
        </p:txBody>
      </p:sp>
      <p:sp>
        <p:nvSpPr>
          <p:cNvPr id="49159" name="AutoShape 9"/>
          <p:cNvSpPr/>
          <p:nvPr/>
        </p:nvSpPr>
        <p:spPr bwMode="auto">
          <a:xfrm>
            <a:off x="2713990" y="2375535"/>
            <a:ext cx="1273175" cy="1365250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47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AutoShape 9"/>
          <p:cNvSpPr/>
          <p:nvPr/>
        </p:nvSpPr>
        <p:spPr bwMode="auto">
          <a:xfrm>
            <a:off x="4632325" y="2313940"/>
            <a:ext cx="1238885" cy="1487805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51308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183" name="TextBox 13"/>
          <p:cNvSpPr txBox="1">
            <a:spLocks noChangeArrowheads="1"/>
          </p:cNvSpPr>
          <p:nvPr/>
        </p:nvSpPr>
        <p:spPr bwMode="auto">
          <a:xfrm>
            <a:off x="2797175" y="2918460"/>
            <a:ext cx="110744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客服</a:t>
            </a:r>
            <a:endParaRPr lang="en-US" altLang="zh-CN" sz="160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49181" name="TextBox 13"/>
          <p:cNvSpPr txBox="1">
            <a:spLocks noChangeArrowheads="1"/>
          </p:cNvSpPr>
          <p:nvPr/>
        </p:nvSpPr>
        <p:spPr bwMode="auto">
          <a:xfrm>
            <a:off x="4747895" y="2934970"/>
            <a:ext cx="10083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搜索</a:t>
            </a:r>
            <a:endParaRPr lang="en-US" altLang="zh-CN" sz="160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19" name="AutoShape 9"/>
          <p:cNvSpPr/>
          <p:nvPr/>
        </p:nvSpPr>
        <p:spPr bwMode="auto">
          <a:xfrm>
            <a:off x="8338185" y="2500630"/>
            <a:ext cx="1238885" cy="1487805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51308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453755" y="3121660"/>
            <a:ext cx="10083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问答</a:t>
            </a:r>
            <a:endParaRPr lang="en-US" altLang="zh-CN" sz="1600" b="1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2" name="AutoShape 9"/>
          <p:cNvSpPr/>
          <p:nvPr/>
        </p:nvSpPr>
        <p:spPr bwMode="auto">
          <a:xfrm>
            <a:off x="1938020" y="3801745"/>
            <a:ext cx="1238885" cy="1487805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51308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2053590" y="4422775"/>
            <a:ext cx="10083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对话</a:t>
            </a:r>
            <a:endParaRPr lang="en-US" altLang="zh-CN" sz="160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4" name="AutoShape 9"/>
          <p:cNvSpPr/>
          <p:nvPr/>
        </p:nvSpPr>
        <p:spPr bwMode="auto">
          <a:xfrm>
            <a:off x="3693160" y="4103370"/>
            <a:ext cx="1273175" cy="1365250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47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3776345" y="4646295"/>
            <a:ext cx="110744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推荐</a:t>
            </a:r>
            <a:endParaRPr lang="en-US" altLang="zh-CN" sz="1600" b="1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6" name="AutoShape 9"/>
          <p:cNvSpPr/>
          <p:nvPr/>
        </p:nvSpPr>
        <p:spPr bwMode="auto">
          <a:xfrm>
            <a:off x="6595110" y="2375535"/>
            <a:ext cx="1273175" cy="1365250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47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678295" y="2918460"/>
            <a:ext cx="110744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信息抽取</a:t>
            </a:r>
            <a:endParaRPr lang="en-US" altLang="zh-CN" sz="1600" b="1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28" name="AutoShape 9"/>
          <p:cNvSpPr/>
          <p:nvPr/>
        </p:nvSpPr>
        <p:spPr bwMode="auto">
          <a:xfrm>
            <a:off x="6965950" y="4103370"/>
            <a:ext cx="1238885" cy="1487805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51308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7081520" y="4724400"/>
            <a:ext cx="10083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风控</a:t>
            </a:r>
            <a:endParaRPr lang="en-US" altLang="zh-CN" sz="1600" b="1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0" name="AutoShape 9"/>
          <p:cNvSpPr/>
          <p:nvPr/>
        </p:nvSpPr>
        <p:spPr bwMode="auto">
          <a:xfrm>
            <a:off x="8728075" y="4225925"/>
            <a:ext cx="1273175" cy="1365250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47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8811260" y="4768850"/>
            <a:ext cx="110744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语言相关</a:t>
            </a:r>
            <a:endParaRPr lang="en-US" altLang="zh-CN" sz="160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  <p:sp>
        <p:nvSpPr>
          <p:cNvPr id="32" name="AutoShape 9"/>
          <p:cNvSpPr/>
          <p:nvPr/>
        </p:nvSpPr>
        <p:spPr bwMode="auto">
          <a:xfrm>
            <a:off x="5203190" y="4451350"/>
            <a:ext cx="1238885" cy="1487805"/>
          </a:xfrm>
          <a:custGeom>
            <a:avLst/>
            <a:gdLst>
              <a:gd name="T0" fmla="*/ 85411173 w 21600"/>
              <a:gd name="T1" fmla="*/ 0 h 21600"/>
              <a:gd name="T2" fmla="*/ 170814343 w 21600"/>
              <a:gd name="T3" fmla="*/ 56844042 h 21600"/>
              <a:gd name="T4" fmla="*/ 170814343 w 21600"/>
              <a:gd name="T5" fmla="*/ 170532024 h 21600"/>
              <a:gd name="T6" fmla="*/ 85403259 w 21600"/>
              <a:gd name="T7" fmla="*/ 227365396 h 21600"/>
              <a:gd name="T8" fmla="*/ 0 w 21600"/>
              <a:gd name="T9" fmla="*/ 170521457 h 21600"/>
              <a:gd name="T10" fmla="*/ 0 w 21600"/>
              <a:gd name="T11" fmla="*/ 56844042 h 21600"/>
              <a:gd name="T12" fmla="*/ 85411173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513087"/>
          </a:solidFill>
          <a:ln w="25400" cap="flat" cmpd="sng">
            <a:solidFill>
              <a:srgbClr val="000000">
                <a:alpha val="0"/>
              </a:srgbClr>
            </a:solidFill>
            <a:round/>
          </a:ln>
        </p:spPr>
        <p:txBody>
          <a:bodyPr lIns="0" tIns="0" rIns="0" bIns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5318760" y="5072380"/>
            <a:ext cx="100838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Arial" panose="020B0604020202090204" pitchFamily="34" charset="0"/>
              </a:rPr>
              <a:t>翻译</a:t>
            </a:r>
            <a:endParaRPr lang="zh-CN" altLang="en-US" sz="160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54"/>
          <p:cNvSpPr txBox="1"/>
          <p:nvPr/>
        </p:nvSpPr>
        <p:spPr>
          <a:xfrm>
            <a:off x="3181770" y="1729833"/>
            <a:ext cx="2386330" cy="2244090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pPr algn="ctr" defTabSz="914400">
              <a:defRPr/>
            </a:pPr>
            <a:r>
              <a:rPr lang="en-US" altLang="zh-CN" sz="13800" spc="300" dirty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02</a:t>
            </a:r>
            <a:endParaRPr lang="en-US" altLang="zh-CN" sz="13800" spc="300" dirty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91480" y="2305685"/>
            <a:ext cx="5022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范式对比</a:t>
            </a:r>
            <a:endParaRPr lang="zh-CN" altLang="en-US" sz="3200" spc="60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5520690" y="3068955"/>
            <a:ext cx="5782310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规则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模型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  <a:p>
            <a:pPr marL="285750" indent="-285750" defTabSz="1219200">
              <a:lnSpc>
                <a:spcPct val="13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大模型</a:t>
            </a:r>
            <a:endParaRPr lang="zh-CN" altLang="en-US" sz="1400" kern="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pic>
        <p:nvPicPr>
          <p:cNvPr id="6" name="图片 5" descr="小.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360" y="5085080"/>
            <a:ext cx="1641475" cy="1288415"/>
          </a:xfrm>
          <a:prstGeom prst="rect">
            <a:avLst/>
          </a:prstGeom>
        </p:spPr>
      </p:pic>
      <p:pic>
        <p:nvPicPr>
          <p:cNvPr id="9" name="图片 8" descr="大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5280" y="4114800"/>
            <a:ext cx="2097405" cy="2743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1912"/>
            <a:ext cx="1440160" cy="5095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188640"/>
            <a:ext cx="2507392" cy="3561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1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2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3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4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5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6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7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8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19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1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2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3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4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5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6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7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8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29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1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2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3.xml><?xml version="1.0" encoding="utf-8"?>
<p:tagLst xmlns:p="http://schemas.openxmlformats.org/presentationml/2006/main">
  <p:tag name="KSO_WM_UNIT_TABLE_BEAUTIFY" val="smartTable{04bd3255-394a-4bc2-a20b-3f03842cdc83}"/>
</p:tagLst>
</file>

<file path=ppt/tags/tag34.xml><?xml version="1.0" encoding="utf-8"?>
<p:tagLst xmlns:p="http://schemas.openxmlformats.org/presentationml/2006/main">
  <p:tag name="KSO_WM_UNIT_TABLE_BEAUTIFY" val="smartTable{04bd3255-394a-4bc2-a20b-3f03842cdc83}"/>
</p:tagLst>
</file>

<file path=ppt/tags/tag35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6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7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8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3850</Words>
  <Application>WPS Presentation</Application>
  <PresentationFormat>宽屏</PresentationFormat>
  <Paragraphs>624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SimSun</vt:lpstr>
      <vt:lpstr>Wingdings</vt:lpstr>
      <vt:lpstr>宋体-简</vt:lpstr>
      <vt:lpstr>方正仿宋_GB2312</vt:lpstr>
      <vt:lpstr>苹方-简</vt:lpstr>
      <vt:lpstr>阿里巴巴普惠体 3.0 95 ExtraBold</vt:lpstr>
      <vt:lpstr>阿里巴巴普惠体 3.0 65 Medium</vt:lpstr>
      <vt:lpstr>微软雅黑</vt:lpstr>
      <vt:lpstr>Alibaba PuHuiTi Medium</vt:lpstr>
      <vt:lpstr>Calibri</vt:lpstr>
      <vt:lpstr>Helvetica Neue</vt:lpstr>
      <vt:lpstr>Lucida Grande Medium</vt:lpstr>
      <vt:lpstr>FZLanTingHeiS-R-GB</vt:lpstr>
      <vt:lpstr>Lato Regular</vt:lpstr>
      <vt:lpstr>Microsoft YaHei</vt:lpstr>
      <vt:lpstr>思源黑体 CN Heavy</vt:lpstr>
      <vt:lpstr>Arial Unicode MS</vt:lpstr>
      <vt:lpstr>SimSun</vt:lpstr>
      <vt:lpstr>Apple Color Emoji</vt:lpstr>
      <vt:lpstr>Thonburi</vt:lpstr>
      <vt:lpstr>SimSun</vt:lpstr>
      <vt:lpstr>1_默认设计模板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司玉鑫</dc:creator>
  <cp:lastModifiedBy>Yam</cp:lastModifiedBy>
  <cp:revision>217</cp:revision>
  <dcterms:created xsi:type="dcterms:W3CDTF">2024-06-05T13:21:19Z</dcterms:created>
  <dcterms:modified xsi:type="dcterms:W3CDTF">2024-06-05T13:21:19Z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  <property fmtid="{D5CDD505-2E9C-101B-9397-08002B2CF9AE}" pid="3" name="ICV">
    <vt:lpwstr>BEE9AC9A893F47608F8788A76A5459E5_13</vt:lpwstr>
  </property>
</Properties>
</file>