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2"/>
  </p:notesMasterIdLst>
  <p:sldIdLst>
    <p:sldId id="257" r:id="rId2"/>
    <p:sldId id="259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76" r:id="rId12"/>
    <p:sldId id="277" r:id="rId13"/>
    <p:sldId id="278" r:id="rId14"/>
    <p:sldId id="275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B5591-BF2B-4716-99EA-10D414E379E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78B1A-DD58-4A1B-B505-E64E61D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 smtClean="0"/>
              <a:t>15/08/2018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vi-VN" smtClean="0"/>
              <a:t>ĐỒ ÁN MÔN HỌC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dirty="0" smtClean="0"/>
              <a:t>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68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DC16-16F1-4A7E-B772-2F395241E263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E35CFB3-1F61-483D-BD95-9AEC8228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4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DC16-16F1-4A7E-B772-2F395241E263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35CFB3-1F61-483D-BD95-9AEC8228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1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DC16-16F1-4A7E-B772-2F395241E263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35CFB3-1F61-483D-BD95-9AEC8228F5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7098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DC16-16F1-4A7E-B772-2F395241E263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35CFB3-1F61-483D-BD95-9AEC8228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2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DC16-16F1-4A7E-B772-2F395241E263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35CFB3-1F61-483D-BD95-9AEC8228F55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5153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DC16-16F1-4A7E-B772-2F395241E263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35CFB3-1F61-483D-BD95-9AEC8228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24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DC16-16F1-4A7E-B772-2F395241E263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CFB3-1F61-483D-BD95-9AEC8228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78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DC16-16F1-4A7E-B772-2F395241E263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CFB3-1F61-483D-BD95-9AEC8228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DC16-16F1-4A7E-B772-2F395241E263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CFB3-1F61-483D-BD95-9AEC8228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6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DC16-16F1-4A7E-B772-2F395241E263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35CFB3-1F61-483D-BD95-9AEC8228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2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DC16-16F1-4A7E-B772-2F395241E263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E35CFB3-1F61-483D-BD95-9AEC8228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DC16-16F1-4A7E-B772-2F395241E263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E35CFB3-1F61-483D-BD95-9AEC8228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3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DC16-16F1-4A7E-B772-2F395241E263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CFB3-1F61-483D-BD95-9AEC8228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7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DC16-16F1-4A7E-B772-2F395241E263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CFB3-1F61-483D-BD95-9AEC8228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4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DC16-16F1-4A7E-B772-2F395241E263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CFB3-1F61-483D-BD95-9AEC8228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2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DC16-16F1-4A7E-B772-2F395241E263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35CFB3-1F61-483D-BD95-9AEC8228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8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0DC16-16F1-4A7E-B772-2F395241E263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E35CFB3-1F61-483D-BD95-9AEC8228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7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nolleary/pubsubclien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261257"/>
            <a:ext cx="9067799" cy="1643744"/>
          </a:xfrm>
        </p:spPr>
        <p:txBody>
          <a:bodyPr>
            <a:normAutofit/>
          </a:bodyPr>
          <a:lstStyle/>
          <a:p>
            <a:pPr algn="ctr"/>
            <a:r>
              <a:rPr lang="en-US" sz="2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CÔNG TY TNHH</a:t>
            </a:r>
            <a:br>
              <a:rPr lang="en-US" sz="2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Cloud</a:t>
            </a:r>
            <a:r>
              <a:rPr lang="en-US" sz="2600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FERMI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100" dirty="0" smtClean="0">
                <a:solidFill>
                  <a:srgbClr val="0070C0"/>
                </a:solidFill>
              </a:rPr>
              <a:t>---------------o0o---------------</a:t>
            </a:r>
            <a:r>
              <a:rPr lang="en-US" sz="1100" dirty="0" smtClean="0"/>
              <a:t/>
            </a:r>
            <a:br>
              <a:rPr lang="en-US" sz="1100" dirty="0" smtClean="0"/>
            </a:b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8925" y="2886891"/>
            <a:ext cx="9067800" cy="3469459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BÁO CÁO THỰC TẬP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HỆ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THỐNG GIÁM SÁT NHIỆT ĐỘ , ĐỘ ẨM QUA MẠNG LORA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Internship 1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Trịnh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Vĩ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Luân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			                                   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Khương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Mạnh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Bỉnh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Hoàng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Quốc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41F27-3FE9-4483-A82A-05AA8EF35CBA}" type="slidenum">
              <a:rPr lang="en-US" smtClean="0"/>
              <a:t>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012" y="1905001"/>
            <a:ext cx="2272938" cy="75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76400" y="600258"/>
            <a:ext cx="6017623" cy="719092"/>
          </a:xfrm>
        </p:spPr>
        <p:txBody>
          <a:bodyPr>
            <a:normAutofit/>
          </a:bodyPr>
          <a:lstStyle/>
          <a:p>
            <a:r>
              <a:rPr lang="en-US" sz="3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Lora </a:t>
            </a:r>
            <a:endParaRPr lang="en-US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354" y="1319350"/>
            <a:ext cx="8373292" cy="2795452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27" y="4404967"/>
            <a:ext cx="11256085" cy="25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76400" y="587829"/>
            <a:ext cx="10515600" cy="679904"/>
          </a:xfrm>
        </p:spPr>
        <p:txBody>
          <a:bodyPr>
            <a:normAutofit/>
          </a:bodyPr>
          <a:lstStyle/>
          <a:p>
            <a:r>
              <a:rPr lang="en-US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LORA</a:t>
            </a: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400" y="1411424"/>
            <a:ext cx="99495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Buffer FIFO .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SPI . </a:t>
            </a:r>
          </a:p>
        </p:txBody>
      </p:sp>
    </p:spTree>
    <p:extLst>
      <p:ext uri="{BB962C8B-B14F-4D97-AF65-F5344CB8AC3E}">
        <p14:creationId xmlns:p14="http://schemas.microsoft.com/office/powerpoint/2010/main" val="2564601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76400" y="587829"/>
            <a:ext cx="10515600" cy="679904"/>
          </a:xfrm>
        </p:spPr>
        <p:txBody>
          <a:bodyPr>
            <a:normAutofit/>
          </a:bodyPr>
          <a:lstStyle/>
          <a:p>
            <a:r>
              <a:rPr lang="en-US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9771" y="1267732"/>
            <a:ext cx="4271554" cy="547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7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76400" y="587829"/>
            <a:ext cx="10515600" cy="679904"/>
          </a:xfrm>
        </p:spPr>
        <p:txBody>
          <a:bodyPr>
            <a:normAutofit/>
          </a:bodyPr>
          <a:lstStyle/>
          <a:p>
            <a:r>
              <a:rPr lang="en-US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727" y="1149532"/>
            <a:ext cx="4297680" cy="551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801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91588" y="611048"/>
            <a:ext cx="8911687" cy="629924"/>
          </a:xfrm>
        </p:spPr>
        <p:txBody>
          <a:bodyPr>
            <a:normAutofit/>
          </a:bodyPr>
          <a:lstStyle/>
          <a:p>
            <a:r>
              <a:rPr lang="en-US" sz="3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3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endParaRPr lang="en-US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71" y="1319350"/>
            <a:ext cx="7576457" cy="7740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40971" y="2376826"/>
            <a:ext cx="104241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1byte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1byte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 1byte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: 1byle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1byte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</a:p>
        </p:txBody>
      </p:sp>
    </p:spTree>
    <p:extLst>
      <p:ext uri="{BB962C8B-B14F-4D97-AF65-F5344CB8AC3E}">
        <p14:creationId xmlns:p14="http://schemas.microsoft.com/office/powerpoint/2010/main" val="15265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88622" y="635605"/>
            <a:ext cx="686117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LORA</a:t>
            </a:r>
            <a:endParaRPr lang="en-US" sz="30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815353" y="1449461"/>
            <a:ext cx="8350623" cy="493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4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8500" y="614977"/>
            <a:ext cx="75057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3400" y="1346200"/>
            <a:ext cx="599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Spreading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 –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SF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68500" y="2108200"/>
            <a:ext cx="885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chipset SX1278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Semtech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321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8500" y="614977"/>
            <a:ext cx="75057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03400" y="1346200"/>
            <a:ext cx="599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 –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BW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68500" y="2108200"/>
            <a:ext cx="9283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chipped signal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991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3400" y="614977"/>
            <a:ext cx="75057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03400" y="1346200"/>
            <a:ext cx="599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Rate –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68500" y="2108200"/>
            <a:ext cx="97155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payload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radio packet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chipset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vẹn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payload.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chipset SX1278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4/5, 4/6, 4/7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4/8.</a:t>
            </a:r>
          </a:p>
          <a:p>
            <a:pPr marL="342900" indent="-34290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CR=4/8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bits data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bits,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chipset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throughput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chipset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368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4000" y="245646"/>
            <a:ext cx="7505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301" y="1184533"/>
            <a:ext cx="8445097" cy="25365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24301" y="3952101"/>
            <a:ext cx="84450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spreading factor (SF), coding rate (CR)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băng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(BW),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packet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LoRa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dưới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737100" y="4786213"/>
            <a:ext cx="1435100" cy="732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125" y="5567563"/>
            <a:ext cx="1035050" cy="73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2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46" y="1515292"/>
            <a:ext cx="11483316" cy="47763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8250" y="443400"/>
            <a:ext cx="84516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TẢ VỀ ĐỀ TÀI THỰC TẬP</a:t>
            </a:r>
            <a:endParaRPr lang="en-US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94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4000" y="245646"/>
            <a:ext cx="7505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94000" y="1210186"/>
            <a:ext cx="7962900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packet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LoRa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chuỗi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preamble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packet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preamble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867275" y="2390170"/>
            <a:ext cx="3032126" cy="6959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94000" y="3086100"/>
            <a:ext cx="7505700" cy="1289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 preamble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preamble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RegPreambleMsb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RegPreambleLsb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payload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header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bật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dưới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payload 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237865" y="5207317"/>
            <a:ext cx="6452235" cy="93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19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94000" y="245646"/>
            <a:ext cx="7505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30400" y="1293178"/>
            <a:ext cx="8191500" cy="3611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 :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byte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payload ( 1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255 )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SF :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spreading factor ( 6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12 )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IH=0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header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bật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IH=1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header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 =1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LowdatarateOptimize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=1 .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coding rate (1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4/5 , 4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4/8 ) .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payload :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4773612" y="4328638"/>
            <a:ext cx="2897188" cy="91543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30400" y="5244069"/>
            <a:ext cx="8001000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khí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preamble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payload :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4997450" y="5945187"/>
            <a:ext cx="2571750" cy="91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12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6089" y="1569971"/>
            <a:ext cx="4131177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8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353654"/>
            <a:ext cx="8911687" cy="367564"/>
          </a:xfrm>
        </p:spPr>
        <p:txBody>
          <a:bodyPr>
            <a:normAutofit fontScale="90000"/>
          </a:bodyPr>
          <a:lstStyle/>
          <a:p>
            <a:r>
              <a:rPr lang="vi-VN" dirty="0" smtClean="0"/>
              <a:t>Sơ đồ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353654"/>
            <a:ext cx="8915400" cy="59312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079139" y="934858"/>
            <a:ext cx="1925391" cy="4893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Begin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85578" y="1815920"/>
            <a:ext cx="1918952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Nhận data từ node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21305" y="3036194"/>
            <a:ext cx="1918952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Gởi data lên Cloud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21305" y="4256468"/>
            <a:ext cx="1918952" cy="7598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Hiển thị giao diện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21305" y="5370490"/>
            <a:ext cx="1918952" cy="6342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Điều khiển node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041834" y="1474630"/>
            <a:ext cx="0" cy="341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41834" y="2730320"/>
            <a:ext cx="0" cy="30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9" idx="0"/>
          </p:cNvCxnSpPr>
          <p:nvPr/>
        </p:nvCxnSpPr>
        <p:spPr>
          <a:xfrm>
            <a:off x="7080781" y="3950594"/>
            <a:ext cx="0" cy="30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10" idx="0"/>
          </p:cNvCxnSpPr>
          <p:nvPr/>
        </p:nvCxnSpPr>
        <p:spPr>
          <a:xfrm>
            <a:off x="7080781" y="5016322"/>
            <a:ext cx="0" cy="354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30817" y="13253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80781" y="16947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1834" y="2685710"/>
            <a:ext cx="539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 smtClean="0"/>
              <a:t>Mqtt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173146" y="3922552"/>
            <a:ext cx="1312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 smtClean="0"/>
              <a:t>Node-red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578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ESP32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633" y="1541171"/>
            <a:ext cx="5285034" cy="436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5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5573" y="1528293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vi-VN" dirty="0" smtClean="0"/>
              <a:t>Cài arduino </a:t>
            </a:r>
            <a:r>
              <a:rPr lang="vi-VN" dirty="0"/>
              <a:t>IDE </a:t>
            </a:r>
          </a:p>
          <a:p>
            <a:pPr marL="0" indent="0">
              <a:buNone/>
            </a:pPr>
            <a:r>
              <a:rPr lang="vi-VN" dirty="0" smtClean="0"/>
              <a:t>Cài phần </a:t>
            </a:r>
            <a:r>
              <a:rPr lang="vi-VN" dirty="0"/>
              <a:t>mềm Python</a:t>
            </a:r>
          </a:p>
          <a:p>
            <a:pPr marL="0" indent="0">
              <a:buNone/>
            </a:pPr>
            <a:r>
              <a:rPr lang="vi-VN" dirty="0" smtClean="0"/>
              <a:t>Cài Git </a:t>
            </a:r>
          </a:p>
          <a:p>
            <a:pPr marL="0" indent="0">
              <a:buNone/>
            </a:pPr>
            <a:r>
              <a:rPr lang="vi-VN" dirty="0"/>
              <a:t>Trong thư mục:  C</a:t>
            </a:r>
            <a:r>
              <a:rPr lang="en-US" dirty="0"/>
              <a:t>:/Arduino/hardware/</a:t>
            </a:r>
            <a:r>
              <a:rPr lang="en-US" dirty="0" err="1"/>
              <a:t>espressif</a:t>
            </a:r>
            <a:r>
              <a:rPr lang="en-US" dirty="0"/>
              <a:t>/esp32</a:t>
            </a:r>
            <a:r>
              <a:rPr lang="vi-VN" dirty="0"/>
              <a:t>/</a:t>
            </a:r>
            <a:endParaRPr lang="en-US" b="1" dirty="0"/>
          </a:p>
          <a:p>
            <a:pPr marL="0" indent="0">
              <a:buNone/>
            </a:pPr>
            <a:r>
              <a:rPr lang="vi-VN" dirty="0" smtClean="0"/>
              <a:t>		mở </a:t>
            </a:r>
            <a:r>
              <a:rPr lang="vi-VN" dirty="0"/>
              <a:t>tools -&gt; mở get.exe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115" y="3339651"/>
            <a:ext cx="5043868" cy="292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8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MQTT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7772" y="1644203"/>
            <a:ext cx="7154034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1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5293"/>
          </a:xfrm>
        </p:spPr>
        <p:txBody>
          <a:bodyPr/>
          <a:lstStyle/>
          <a:p>
            <a:r>
              <a:rPr lang="vi-VN" dirty="0" smtClean="0"/>
              <a:t>Broker,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08597"/>
            <a:ext cx="8915400" cy="3777622"/>
          </a:xfrm>
        </p:spPr>
        <p:txBody>
          <a:bodyPr>
            <a:normAutofit/>
          </a:bodyPr>
          <a:lstStyle/>
          <a:p>
            <a:r>
              <a:rPr lang="vi-VN" b="1" dirty="0"/>
              <a:t>Broker</a:t>
            </a:r>
            <a:r>
              <a:rPr lang="vi-VN" dirty="0"/>
              <a:t>: là thiết bị trung </a:t>
            </a:r>
            <a:r>
              <a:rPr lang="vi-VN" dirty="0" smtClean="0"/>
              <a:t>gian để nhận và truyền dữ liệu đến client</a:t>
            </a:r>
          </a:p>
          <a:p>
            <a:r>
              <a:rPr lang="vi-VN" b="1" dirty="0"/>
              <a:t>Client</a:t>
            </a:r>
            <a:r>
              <a:rPr lang="vi-VN" dirty="0"/>
              <a:t>: là thiết bị </a:t>
            </a:r>
            <a:r>
              <a:rPr lang="vi-VN" dirty="0" smtClean="0"/>
              <a:t>muốn gởi hoặc nhận dữ liệu thông qua broker</a:t>
            </a:r>
          </a:p>
          <a:p>
            <a:r>
              <a:rPr lang="vi-VN" b="1" dirty="0"/>
              <a:t>Publish</a:t>
            </a:r>
            <a:r>
              <a:rPr lang="vi-VN" dirty="0"/>
              <a:t>: gửi dữ liệu từ </a:t>
            </a:r>
            <a:r>
              <a:rPr lang="vi-VN" dirty="0" smtClean="0"/>
              <a:t>client </a:t>
            </a:r>
            <a:r>
              <a:rPr lang="vi-VN" dirty="0"/>
              <a:t>đến Broker. </a:t>
            </a:r>
          </a:p>
          <a:p>
            <a:r>
              <a:rPr lang="vi-VN" b="1" dirty="0"/>
              <a:t>Subscribe</a:t>
            </a:r>
            <a:r>
              <a:rPr lang="vi-VN" dirty="0"/>
              <a:t>: </a:t>
            </a:r>
            <a:r>
              <a:rPr lang="vi-VN" dirty="0" smtClean="0"/>
              <a:t>nhận dữ liệu từ Broker</a:t>
            </a:r>
          </a:p>
          <a:p>
            <a:r>
              <a:rPr lang="vi-VN" b="1" dirty="0" smtClean="0"/>
              <a:t>Client </a:t>
            </a:r>
            <a:r>
              <a:rPr lang="vi-VN" dirty="0" smtClean="0"/>
              <a:t>publish và subscribe thông qua Topic</a:t>
            </a:r>
            <a:endParaRPr lang="vi-VN" b="1" dirty="0"/>
          </a:p>
          <a:p>
            <a:endParaRPr lang="vi-V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41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MQTT Broker</a:t>
            </a:r>
            <a:br>
              <a:rPr lang="vi-VN" dirty="0" smtClean="0"/>
            </a:br>
            <a:r>
              <a:rPr lang="vi-VN" dirty="0"/>
              <a:t>	</a:t>
            </a:r>
            <a:r>
              <a:rPr lang="vi-VN" dirty="0" smtClean="0"/>
              <a:t>	Cloudmqtt.com </a:t>
            </a:r>
            <a:endParaRPr lang="en-US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363167"/>
            <a:ext cx="8915400" cy="331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0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Thư viện Arduino (mqtt)</a:t>
            </a:r>
            <a:br>
              <a:rPr lang="vi-VN" dirty="0" smtClean="0"/>
            </a:br>
            <a:r>
              <a:rPr lang="vi-VN" dirty="0"/>
              <a:t>	</a:t>
            </a:r>
            <a:r>
              <a:rPr lang="vi-VN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Để publish và subcribe dữ liệu lên MQTT broker </a:t>
            </a:r>
            <a:r>
              <a:rPr lang="vi-VN" dirty="0" smtClean="0"/>
              <a:t>dùng thư </a:t>
            </a:r>
            <a:r>
              <a:rPr lang="vi-VN" dirty="0"/>
              <a:t>viện MQTT,  </a:t>
            </a:r>
            <a:r>
              <a:rPr lang="vi-VN" dirty="0">
                <a:hlinkClick r:id="rId2"/>
              </a:rPr>
              <a:t>PubSubClient</a:t>
            </a:r>
            <a:r>
              <a:rPr lang="vi-VN" dirty="0"/>
              <a:t> </a:t>
            </a:r>
            <a:r>
              <a:rPr lang="vi-VN" dirty="0" smtClean="0"/>
              <a:t> ( Nick O’Leary 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3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7990" y="545733"/>
            <a:ext cx="9632910" cy="93037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Sensor - Lora – Node 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8470" y="1476103"/>
            <a:ext cx="5519738" cy="377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3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Node-red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vi-VN" b="1" dirty="0" smtClean="0"/>
              <a:t>Cài đặt</a:t>
            </a:r>
            <a:r>
              <a:rPr lang="vi-VN" dirty="0" smtClean="0"/>
              <a:t>: </a:t>
            </a:r>
          </a:p>
          <a:p>
            <a:pPr lvl="1"/>
            <a:r>
              <a:rPr lang="vi-VN" sz="1800" b="1" dirty="0" smtClean="0"/>
              <a:t>Cài Node.js</a:t>
            </a:r>
          </a:p>
          <a:p>
            <a:pPr lvl="1"/>
            <a:r>
              <a:rPr lang="vi-VN" sz="1800" b="1" dirty="0" smtClean="0"/>
              <a:t>Cài Node-red</a:t>
            </a:r>
          </a:p>
          <a:p>
            <a:pPr lvl="2"/>
            <a:r>
              <a:rPr lang="vi-VN" sz="1800" b="1" dirty="0" smtClean="0"/>
              <a:t>Mở cmd </a:t>
            </a:r>
          </a:p>
          <a:p>
            <a:pPr lvl="3"/>
            <a:r>
              <a:rPr lang="vi-VN" sz="1800" b="1" dirty="0" smtClean="0"/>
              <a:t>Nhập lệnh </a:t>
            </a:r>
          </a:p>
          <a:p>
            <a:pPr lvl="4"/>
            <a:r>
              <a:rPr lang="en-US" sz="1800" b="1" dirty="0" err="1"/>
              <a:t>npm</a:t>
            </a:r>
            <a:r>
              <a:rPr lang="en-US" sz="1800" b="1" dirty="0"/>
              <a:t> install -g --unsafe-perm </a:t>
            </a:r>
            <a:r>
              <a:rPr lang="en-US" sz="1800" b="1" dirty="0" smtClean="0"/>
              <a:t>node-red</a:t>
            </a:r>
            <a:r>
              <a:rPr lang="vi-VN" sz="1800" b="1" dirty="0" smtClean="0"/>
              <a:t>    ( cài node-red)</a:t>
            </a:r>
            <a:endParaRPr lang="vi-VN" sz="1800" b="1" dirty="0"/>
          </a:p>
          <a:p>
            <a:pPr lvl="4"/>
            <a:r>
              <a:rPr lang="en-US" sz="1800" b="1" dirty="0" err="1"/>
              <a:t>npm</a:t>
            </a:r>
            <a:r>
              <a:rPr lang="en-US" sz="1800" b="1" dirty="0"/>
              <a:t> install -g </a:t>
            </a:r>
            <a:r>
              <a:rPr lang="en-US" sz="1800" b="1" dirty="0" smtClean="0"/>
              <a:t>node-red-dashboard</a:t>
            </a:r>
            <a:r>
              <a:rPr lang="vi-VN" sz="1800" b="1" dirty="0" smtClean="0"/>
              <a:t>	   ( cài Dashboard)</a:t>
            </a:r>
          </a:p>
          <a:p>
            <a:pPr marL="1828800" lvl="4" indent="0">
              <a:buNone/>
            </a:pPr>
            <a:endParaRPr lang="vi-VN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14056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89259"/>
            <a:ext cx="8911687" cy="1280890"/>
          </a:xfrm>
        </p:spPr>
        <p:txBody>
          <a:bodyPr/>
          <a:lstStyle/>
          <a:p>
            <a:r>
              <a:rPr lang="vi-VN" dirty="0" smtClean="0"/>
              <a:t>Chạy node-red </a:t>
            </a:r>
            <a:br>
              <a:rPr lang="vi-V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7887"/>
            <a:ext cx="8915400" cy="4623335"/>
          </a:xfrm>
        </p:spPr>
        <p:txBody>
          <a:bodyPr/>
          <a:lstStyle/>
          <a:p>
            <a:r>
              <a:rPr lang="vi-VN" dirty="0" smtClean="0"/>
              <a:t>Mở cmd: </a:t>
            </a:r>
          </a:p>
          <a:p>
            <a:r>
              <a:rPr lang="vi-VN" dirty="0" smtClean="0"/>
              <a:t>Nhập lệnh Node-red</a:t>
            </a:r>
          </a:p>
          <a:p>
            <a:r>
              <a:rPr lang="vi-VN" dirty="0" smtClean="0"/>
              <a:t>Truy cập http://127.0.0.1:1880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688" y="2799536"/>
            <a:ext cx="7412226" cy="336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Node-red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131" y="1688800"/>
            <a:ext cx="7613561" cy="408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7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Node-red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9117" y="1412383"/>
            <a:ext cx="6259132" cy="459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79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App điện thoại.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0458" y="3525299"/>
            <a:ext cx="7796280" cy="17488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458" y="1749480"/>
            <a:ext cx="7796280" cy="177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0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Node-red và mqtt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26535" y="3387144"/>
            <a:ext cx="1931831" cy="9401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Client</a:t>
            </a:r>
          </a:p>
          <a:p>
            <a:pPr algn="ctr"/>
            <a:r>
              <a:rPr lang="vi-VN" dirty="0" smtClean="0"/>
              <a:t>Node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14434" y="3387144"/>
            <a:ext cx="1996225" cy="9401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Cloud mqtt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28090" y="3387144"/>
            <a:ext cx="2021983" cy="9401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Client </a:t>
            </a:r>
          </a:p>
          <a:p>
            <a:pPr algn="ctr"/>
            <a:r>
              <a:rPr lang="vi-VN" dirty="0" smtClean="0"/>
              <a:t>Node-red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>
            <a:off x="4958366" y="3857223"/>
            <a:ext cx="1056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8010659" y="3696237"/>
            <a:ext cx="1017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1"/>
          </p:cNvCxnSpPr>
          <p:nvPr/>
        </p:nvCxnSpPr>
        <p:spPr>
          <a:xfrm>
            <a:off x="8010659" y="3857223"/>
            <a:ext cx="1017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958366" y="3696237"/>
            <a:ext cx="1056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93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56827" y="594042"/>
            <a:ext cx="7501573" cy="519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22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901" y="624110"/>
            <a:ext cx="9383712" cy="1255490"/>
          </a:xfrm>
        </p:spPr>
        <p:txBody>
          <a:bodyPr/>
          <a:lstStyle/>
          <a:p>
            <a:r>
              <a:rPr lang="en-US" dirty="0" err="1"/>
              <a:t>server.on</a:t>
            </a:r>
            <a:r>
              <a:rPr lang="en-US" dirty="0"/>
              <a:t> ( "URL</a:t>
            </a:r>
            <a:r>
              <a:rPr lang="en-US" dirty="0" smtClean="0"/>
              <a:t>",HTTP_GET, </a:t>
            </a:r>
            <a:r>
              <a:rPr lang="en-US" dirty="0" err="1"/>
              <a:t>handleRoot</a:t>
            </a:r>
            <a:r>
              <a:rPr lang="en-US" dirty="0"/>
              <a:t> 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 ở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WebRequestMethod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GET,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HTTP_GET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</a:p>
          <a:p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handleRoot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9318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server.send</a:t>
            </a:r>
            <a:r>
              <a:rPr lang="en-US" dirty="0"/>
              <a:t> (code, "text/</a:t>
            </a:r>
            <a:r>
              <a:rPr lang="en-US" dirty="0" err="1"/>
              <a:t>html",content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text/html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HTML 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</a:p>
        </p:txBody>
      </p:sp>
    </p:spTree>
    <p:extLst>
      <p:ext uri="{BB962C8B-B14F-4D97-AF65-F5344CB8AC3E}">
        <p14:creationId xmlns:p14="http://schemas.microsoft.com/office/powerpoint/2010/main" val="214019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4726885" y="1372775"/>
            <a:ext cx="3303588" cy="2486025"/>
          </a:xfrm>
          <a:prstGeom prst="rect">
            <a:avLst/>
          </a:prstGeom>
          <a:solidFill>
            <a:srgbClr val="4F81B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Chương trình gồm các hàm: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+Kết nối LAN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Kết nối WiFi(smartconfig)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Kết nối tới MQTT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Nhận kí tự từ MQTT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Hàm kết tới HTML để nhận thông tin WiFi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6189607" y="3864833"/>
            <a:ext cx="452755" cy="612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4801498" y="4476973"/>
            <a:ext cx="3228975" cy="1614487"/>
          </a:xfrm>
          <a:prstGeom prst="rect">
            <a:avLst/>
          </a:prstGeom>
          <a:solidFill>
            <a:srgbClr val="4F81B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Setup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Serial 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Gọi hàm kết nối LAN,MQTT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Gọi hàm nhận kí tự từ MQTT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6189607" y="6091460"/>
            <a:ext cx="452755" cy="612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044135" y="6241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3044135" y="11575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18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235" y="493480"/>
            <a:ext cx="4741816" cy="74749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DHT21/AM2301 </a:t>
            </a:r>
            <a:endParaRPr lang="en-US" sz="2800" dirty="0"/>
          </a:p>
        </p:txBody>
      </p:sp>
      <p:pic>
        <p:nvPicPr>
          <p:cNvPr id="4" name="Picture 2" descr="Káº¿t quáº£ hÃ¬nh áº£nh cho DHT2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323" y="1332410"/>
            <a:ext cx="38100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07919" y="4365060"/>
            <a:ext cx="77811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DHT21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</a:p>
        </p:txBody>
      </p:sp>
    </p:spTree>
    <p:extLst>
      <p:ext uri="{BB962C8B-B14F-4D97-AF65-F5344CB8AC3E}">
        <p14:creationId xmlns:p14="http://schemas.microsoft.com/office/powerpoint/2010/main" val="339170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9"/>
          <p:cNvSpPr>
            <a:spLocks noChangeArrowheads="1"/>
          </p:cNvSpPr>
          <p:nvPr/>
        </p:nvSpPr>
        <p:spPr bwMode="auto">
          <a:xfrm>
            <a:off x="5080000" y="0"/>
            <a:ext cx="1597025" cy="858838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400">
            <a:solidFill>
              <a:srgbClr val="243F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VÒNG LẶP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(LOOP)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Diamond 41"/>
          <p:cNvSpPr>
            <a:spLocks noChangeArrowheads="1"/>
          </p:cNvSpPr>
          <p:nvPr/>
        </p:nvSpPr>
        <p:spPr bwMode="auto">
          <a:xfrm>
            <a:off x="4582476" y="5543550"/>
            <a:ext cx="2613025" cy="1527175"/>
          </a:xfrm>
          <a:prstGeom prst="diamond">
            <a:avLst/>
          </a:prstGeom>
          <a:solidFill>
            <a:srgbClr val="4F81B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Kiểm tra đã kết nối tới MQTT ?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5655309" y="858838"/>
            <a:ext cx="452755" cy="612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ectangle 49"/>
          <p:cNvSpPr>
            <a:spLocks noChangeArrowheads="1"/>
          </p:cNvSpPr>
          <p:nvPr/>
        </p:nvSpPr>
        <p:spPr bwMode="auto">
          <a:xfrm>
            <a:off x="2686050" y="4673281"/>
            <a:ext cx="1624013" cy="1060450"/>
          </a:xfrm>
          <a:prstGeom prst="rect">
            <a:avLst/>
          </a:prstGeom>
          <a:solidFill>
            <a:srgbClr val="4F81B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nối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MQTT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0"/>
          <p:cNvSpPr>
            <a:spLocks noChangeArrowheads="1"/>
          </p:cNvSpPr>
          <p:nvPr/>
        </p:nvSpPr>
        <p:spPr bwMode="auto">
          <a:xfrm>
            <a:off x="3586163" y="3583623"/>
            <a:ext cx="723900" cy="431800"/>
          </a:xfrm>
          <a:prstGeom prst="rect">
            <a:avLst/>
          </a:prstGeom>
          <a:solidFill>
            <a:srgbClr val="4F81B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7"/>
          <p:cNvSpPr>
            <a:spLocks noChangeArrowheads="1"/>
          </p:cNvSpPr>
          <p:nvPr/>
        </p:nvSpPr>
        <p:spPr bwMode="auto">
          <a:xfrm>
            <a:off x="4946650" y="7593330"/>
            <a:ext cx="1790700" cy="1155700"/>
          </a:xfrm>
          <a:prstGeom prst="rect">
            <a:avLst/>
          </a:prstGeom>
          <a:solidFill>
            <a:srgbClr val="4F81B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Gửi thông tin về nhiệt độ, độ ẩm lên MQTT sau mỗi 10s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ounded Rectangle 43"/>
          <p:cNvSpPr>
            <a:spLocks noChangeArrowheads="1"/>
          </p:cNvSpPr>
          <p:nvPr/>
        </p:nvSpPr>
        <p:spPr bwMode="auto">
          <a:xfrm>
            <a:off x="4876800" y="1349375"/>
            <a:ext cx="1992313" cy="1362075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400">
            <a:solidFill>
              <a:srgbClr val="243F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 tương tác với Client để gửi nhận dữ liệu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5724841" y="2729865"/>
            <a:ext cx="313690" cy="504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Diamond 45"/>
          <p:cNvSpPr>
            <a:spLocks noChangeArrowheads="1"/>
          </p:cNvSpPr>
          <p:nvPr/>
        </p:nvSpPr>
        <p:spPr bwMode="auto">
          <a:xfrm>
            <a:off x="4483258" y="3252470"/>
            <a:ext cx="2811463" cy="1768475"/>
          </a:xfrm>
          <a:prstGeom prst="diamond">
            <a:avLst/>
          </a:prstGeom>
          <a:solidFill>
            <a:srgbClr val="4F81B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Kiểm tra đã kết nối được với LAN hay WIFI ?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Bent-Up Arrow 13"/>
          <p:cNvSpPr/>
          <p:nvPr/>
        </p:nvSpPr>
        <p:spPr>
          <a:xfrm rot="10800000">
            <a:off x="3417569" y="4077652"/>
            <a:ext cx="1009015" cy="533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5716111" y="5020945"/>
            <a:ext cx="313690" cy="504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3022600" y="-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3022600" y="76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5716111" y="7070725"/>
            <a:ext cx="313690" cy="504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7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3852" y="187627"/>
            <a:ext cx="1046334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Qiá</a:t>
            </a:r>
            <a:r>
              <a:rPr 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DHT21 </a:t>
            </a:r>
            <a:r>
              <a:rPr lang="en-US" sz="2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40 bit </a:t>
            </a:r>
            <a:r>
              <a:rPr lang="en-US" sz="2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5807" y="799147"/>
            <a:ext cx="9760947" cy="11525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8490" y="2238494"/>
            <a:ext cx="3497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794" y="2182390"/>
            <a:ext cx="7328263" cy="190243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18490" y="4681248"/>
            <a:ext cx="3604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794" y="4315540"/>
            <a:ext cx="7328263" cy="224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0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454434" y="940526"/>
            <a:ext cx="2952206" cy="57084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32858" y="305193"/>
            <a:ext cx="1046334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163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153" y="375917"/>
            <a:ext cx="8911687" cy="760552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 Sensor-Lora-Node </a:t>
            </a:r>
            <a:endParaRPr lang="en-US" sz="2800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3566" y="1136469"/>
            <a:ext cx="6857999" cy="497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896" y="545733"/>
            <a:ext cx="8911687" cy="695238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895" y="1240971"/>
            <a:ext cx="10300116" cy="485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9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83028" y="663299"/>
            <a:ext cx="8911687" cy="590736"/>
          </a:xfrm>
        </p:spPr>
        <p:txBody>
          <a:bodyPr>
            <a:normAutofit/>
          </a:bodyPr>
          <a:lstStyle/>
          <a:p>
            <a:r>
              <a:rPr lang="en-US" sz="3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7927" y="1561602"/>
            <a:ext cx="6960393" cy="341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157</TotalTime>
  <Words>1072</Words>
  <Application>Microsoft Office PowerPoint</Application>
  <PresentationFormat>Widescreen</PresentationFormat>
  <Paragraphs>138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Century Gothic</vt:lpstr>
      <vt:lpstr>Tahoma</vt:lpstr>
      <vt:lpstr>Times New Roman</vt:lpstr>
      <vt:lpstr>Wingdings 3</vt:lpstr>
      <vt:lpstr>Wisp</vt:lpstr>
      <vt:lpstr>CÔNG TY TNHH CloudFERMI ---------------o0o--------------- </vt:lpstr>
      <vt:lpstr>PowerPoint Presentation</vt:lpstr>
      <vt:lpstr>Module Sensor - Lora – Node </vt:lpstr>
      <vt:lpstr>Đọc Data từ DHT21/AM2301 </vt:lpstr>
      <vt:lpstr>PowerPoint Presentation</vt:lpstr>
      <vt:lpstr>PowerPoint Presentation</vt:lpstr>
      <vt:lpstr>Cấu hình truyền cho Module Sensor-Lora-Node </vt:lpstr>
      <vt:lpstr>Cấu hình tấn số hoạt động  </vt:lpstr>
      <vt:lpstr>Sơ đồ kết nối chân </vt:lpstr>
      <vt:lpstr>Khởi tạo và cấu hình cho Lora </vt:lpstr>
      <vt:lpstr>Nguyên lý truyền nhận dữ liệu thông qua mạng LORA</vt:lpstr>
      <vt:lpstr>Truyền dữ liệu </vt:lpstr>
      <vt:lpstr>Nhận dữ liệu </vt:lpstr>
      <vt:lpstr>Cấu trúc gửi Data tới Server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Sơ đồ</vt:lpstr>
      <vt:lpstr>ESP32</vt:lpstr>
      <vt:lpstr>Arduino</vt:lpstr>
      <vt:lpstr>MQTT</vt:lpstr>
      <vt:lpstr>Broker, client</vt:lpstr>
      <vt:lpstr>MQTT Broker   Cloudmqtt.com </vt:lpstr>
      <vt:lpstr>Thư viện Arduino (mqtt)   </vt:lpstr>
      <vt:lpstr>Node-red</vt:lpstr>
      <vt:lpstr>Chạy node-red  </vt:lpstr>
      <vt:lpstr>Node-red</vt:lpstr>
      <vt:lpstr>Node-red</vt:lpstr>
      <vt:lpstr>App điện thoại. </vt:lpstr>
      <vt:lpstr>Node-red và mqtt </vt:lpstr>
      <vt:lpstr>PowerPoint Presentation</vt:lpstr>
      <vt:lpstr>server.on ( "URL",HTTP_GET, handleRoot )</vt:lpstr>
      <vt:lpstr>server.send (code, "text/html",content)</vt:lpstr>
      <vt:lpstr>Lưu đồ giải thuật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CÔNG TY TNHH CloudFERMI ---------------o0o---------------</dc:title>
  <dc:creator>VILUAN_PC</dc:creator>
  <cp:lastModifiedBy>Windows User</cp:lastModifiedBy>
  <cp:revision>16</cp:revision>
  <dcterms:created xsi:type="dcterms:W3CDTF">2018-08-16T06:20:09Z</dcterms:created>
  <dcterms:modified xsi:type="dcterms:W3CDTF">2018-08-16T16:46:06Z</dcterms:modified>
</cp:coreProperties>
</file>