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CE52-44F0-4A3A-842F-D8143EF7502E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8678-CDA6-4DFB-8CD0-E73F8116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CE52-44F0-4A3A-842F-D8143EF7502E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8678-CDA6-4DFB-8CD0-E73F8116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CE52-44F0-4A3A-842F-D8143EF7502E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8678-CDA6-4DFB-8CD0-E73F8116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CE52-44F0-4A3A-842F-D8143EF7502E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8678-CDA6-4DFB-8CD0-E73F8116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CE52-44F0-4A3A-842F-D8143EF7502E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8678-CDA6-4DFB-8CD0-E73F8116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CE52-44F0-4A3A-842F-D8143EF7502E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8678-CDA6-4DFB-8CD0-E73F8116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1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CE52-44F0-4A3A-842F-D8143EF7502E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8678-CDA6-4DFB-8CD0-E73F8116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CE52-44F0-4A3A-842F-D8143EF7502E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8678-CDA6-4DFB-8CD0-E73F8116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9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CE52-44F0-4A3A-842F-D8143EF7502E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8678-CDA6-4DFB-8CD0-E73F8116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9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CE52-44F0-4A3A-842F-D8143EF7502E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8678-CDA6-4DFB-8CD0-E73F8116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0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CE52-44F0-4A3A-842F-D8143EF7502E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8678-CDA6-4DFB-8CD0-E73F8116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CE52-44F0-4A3A-842F-D8143EF7502E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E8678-CDA6-4DFB-8CD0-E73F8116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://arduino.cc/en/Main/Softwa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espressif.com/dl/esp32_win32_msys2_environment_and_toolchain-20170330.zi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otmakervn.github.io/iot-starter-book/" TargetMode="External"/><Relationship Id="rId2" Type="http://schemas.openxmlformats.org/officeDocument/2006/relationships/hyperlink" Target="https://esp32.v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carm.org/huong-dan-lap-trinh-esp32-tren-ubuntu/" TargetMode="External"/><Relationship Id="rId4" Type="http://schemas.openxmlformats.org/officeDocument/2006/relationships/hyperlink" Target="https://arduino.esp8266.vn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9963" y="787791"/>
            <a:ext cx="371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5164" y="1379767"/>
            <a:ext cx="5542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</a:t>
            </a:r>
            <a:r>
              <a:rPr lang="en-US" sz="3200" dirty="0" err="1" smtClean="0"/>
              <a:t>về</a:t>
            </a:r>
            <a:r>
              <a:rPr lang="en-US" sz="3200" dirty="0" smtClean="0"/>
              <a:t> Lora: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740855" y="2203563"/>
            <a:ext cx="8105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LoRa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Long Range Radio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nghiên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Cycleo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mua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ty </a:t>
            </a:r>
            <a:r>
              <a:rPr lang="en-US" sz="2400" dirty="0" err="1"/>
              <a:t>Semtech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2012.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LoRa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km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khuếch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,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kiệm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thụ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/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Á</a:t>
            </a:r>
            <a:r>
              <a:rPr lang="en-US" sz="2400" dirty="0" err="1" smtClean="0"/>
              <a:t>p</a:t>
            </a:r>
            <a:r>
              <a:rPr lang="en-US" sz="2400" dirty="0" smtClean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rãi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thập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sensor </a:t>
            </a:r>
            <a:r>
              <a:rPr lang="en-US" sz="2400" dirty="0" smtClean="0"/>
              <a:t>network,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sensor node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đo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center </a:t>
            </a:r>
            <a:r>
              <a:rPr lang="en-US" sz="2400" dirty="0" err="1" smtClean="0"/>
              <a:t>hàng</a:t>
            </a:r>
            <a:r>
              <a:rPr lang="en-US" sz="2400" dirty="0" smtClean="0"/>
              <a:t> Km,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pin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5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9963" y="787791"/>
            <a:ext cx="371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2728" y="1471647"/>
            <a:ext cx="692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 smtClean="0"/>
              <a:t>Lorawan</a:t>
            </a:r>
            <a:r>
              <a:rPr lang="en-US" sz="3200" dirty="0" smtClean="0"/>
              <a:t> Network: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189408" y="2179533"/>
            <a:ext cx="89379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sz="2400" dirty="0" smtClean="0">
              <a:solidFill>
                <a:srgbClr val="23282D"/>
              </a:solidFill>
              <a:latin typeface="Open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Alliance.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3282D"/>
              </a:solidFill>
              <a:latin typeface="Open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LoRa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 Alliance       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 phi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nhuận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		 </a:t>
            </a:r>
            <a:r>
              <a:rPr lang="en-US" sz="2400" dirty="0" err="1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400" dirty="0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400" dirty="0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 LPWAN 				 network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43966" y="2421228"/>
            <a:ext cx="579549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43966" y="2434107"/>
            <a:ext cx="579549" cy="39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51929" y="3517208"/>
            <a:ext cx="579549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33740" y="3515912"/>
            <a:ext cx="682579" cy="46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3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9963" y="578051"/>
            <a:ext cx="371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2728" y="1471647"/>
            <a:ext cx="692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 smtClean="0"/>
              <a:t>Lorawan</a:t>
            </a:r>
            <a:r>
              <a:rPr lang="en-US" sz="3200" dirty="0" smtClean="0"/>
              <a:t> Network: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066796" y="2056422"/>
            <a:ext cx="863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LoRaWan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software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9" name="Picture 8" descr="LoraWan_mode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22" y="2740278"/>
            <a:ext cx="5779526" cy="39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7328080" y="2703797"/>
            <a:ext cx="4752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 smtClean="0"/>
              <a:t>Trong </a:t>
            </a:r>
            <a:r>
              <a:rPr lang="vi-VN" sz="2400" dirty="0"/>
              <a:t>cấu trúc này thì LoRaWan bao gồm LoRa Mac (Class A, Class B, Class C) và hoạt động dựa trên lớp PHY là chip LoRa. Ở mỗi vùng khác nhau trên thế giới thì thiết bị LoRaWan phải cấu hình cho chip Lora hoạt động ở dãy băng tần cho phép </a:t>
            </a:r>
            <a:r>
              <a:rPr lang="vi-VN" sz="2400" dirty="0" smtClean="0"/>
              <a:t>như 433Mhz</a:t>
            </a:r>
            <a:r>
              <a:rPr lang="vi-VN" sz="2400" dirty="0"/>
              <a:t>, 915MHz, v.v..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92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9963" y="787791"/>
            <a:ext cx="371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2728" y="1471647"/>
            <a:ext cx="692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 smtClean="0"/>
              <a:t>Lorawan</a:t>
            </a:r>
            <a:r>
              <a:rPr lang="en-US" sz="3200" dirty="0" smtClean="0"/>
              <a:t> Network: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066796" y="2056422"/>
            <a:ext cx="863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LoRaWan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Star:</a:t>
            </a:r>
            <a:endParaRPr lang="en-US" sz="2400" dirty="0"/>
          </a:p>
        </p:txBody>
      </p:sp>
      <p:pic>
        <p:nvPicPr>
          <p:cNvPr id="6" name="Picture 5" descr="Lorawan_netwo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138" y="2641196"/>
            <a:ext cx="7083380" cy="4120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763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9963" y="787791"/>
            <a:ext cx="371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2728" y="1471647"/>
            <a:ext cx="692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 smtClean="0"/>
              <a:t>Lorawan</a:t>
            </a:r>
            <a:r>
              <a:rPr lang="en-US" sz="3200" dirty="0" smtClean="0"/>
              <a:t> Network: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066796" y="2056422"/>
            <a:ext cx="863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LoRaWan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2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429814" y="2617167"/>
            <a:ext cx="82725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400" dirty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	                          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23282D"/>
              </a:solidFill>
              <a:latin typeface="Open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US" sz="2400" dirty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solidFill>
                <a:srgbClr val="23282D"/>
              </a:solidFill>
              <a:latin typeface="Open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US" sz="2400" dirty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 err="1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device node </a:t>
            </a:r>
            <a:r>
              <a:rPr lang="en-US" sz="2400" dirty="0" err="1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Class A, Class B </a:t>
            </a:r>
            <a:r>
              <a:rPr lang="en-US" sz="2400" dirty="0" err="1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Class C</a:t>
            </a:r>
            <a:endParaRPr lang="en-US" sz="2400" dirty="0" smtClean="0">
              <a:solidFill>
                <a:srgbClr val="23282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Gateway         Thu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 smtClean="0">
              <a:solidFill>
                <a:srgbClr val="23282D"/>
              </a:solidFill>
              <a:latin typeface="Open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US" sz="2400" dirty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	                 </a:t>
            </a:r>
            <a:r>
              <a:rPr lang="en-US" sz="2400" dirty="0" err="1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400" dirty="0" smtClean="0">
                <a:solidFill>
                  <a:srgbClr val="23282D"/>
                </a:solidFill>
                <a:effectLst/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 sever</a:t>
            </a:r>
            <a:endParaRPr lang="en-US" sz="2400" dirty="0">
              <a:solidFill>
                <a:srgbClr val="23282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10637" y="2884868"/>
            <a:ext cx="605307" cy="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10637" y="2897746"/>
            <a:ext cx="605307" cy="38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31972" y="4338034"/>
            <a:ext cx="605307" cy="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1972" y="4350912"/>
            <a:ext cx="605307" cy="36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2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8787"/>
            <a:ext cx="9144000" cy="2601533"/>
          </a:xfrm>
        </p:spPr>
        <p:txBody>
          <a:bodyPr>
            <a:normAutofit/>
          </a:bodyPr>
          <a:lstStyle/>
          <a:p>
            <a:r>
              <a:rPr lang="vi-VN" dirty="0" smtClean="0"/>
              <a:t>ESP32</a:t>
            </a:r>
            <a:br>
              <a:rPr lang="vi-VN" dirty="0" smtClean="0"/>
            </a:br>
            <a:r>
              <a:rPr lang="vi-VN" sz="3600" dirty="0" smtClean="0"/>
              <a:t>(</a:t>
            </a:r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triển</a:t>
            </a:r>
            <a:r>
              <a:rPr lang="en-US" sz="3600" dirty="0"/>
              <a:t>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cứng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smtClean="0"/>
              <a:t>esp8266</a:t>
            </a:r>
            <a:r>
              <a:rPr lang="vi-VN" sz="3600" dirty="0" smtClean="0"/>
              <a:t>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2896"/>
            <a:ext cx="9144000" cy="2694904"/>
          </a:xfrm>
        </p:spPr>
        <p:txBody>
          <a:bodyPr>
            <a:normAutofit fontScale="92500" lnSpcReduction="20000"/>
          </a:bodyPr>
          <a:lstStyle/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r>
              <a:rPr lang="vi-VN" dirty="0" smtClean="0"/>
              <a:t>2 giao tiếp không dây</a:t>
            </a:r>
          </a:p>
          <a:p>
            <a:endParaRPr lang="vi-VN" dirty="0"/>
          </a:p>
          <a:p>
            <a:r>
              <a:rPr lang="vi-VN" dirty="0" smtClean="0"/>
              <a:t>Wifi</a:t>
            </a:r>
          </a:p>
          <a:p>
            <a:r>
              <a:rPr lang="vi-VN" dirty="0" smtClean="0"/>
              <a:t>Bluetooth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pPr algn="ctr"/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tất</a:t>
            </a:r>
            <a:r>
              <a:rPr lang="en-US" b="1" dirty="0" smtClean="0"/>
              <a:t> </a:t>
            </a:r>
            <a:r>
              <a:rPr lang="en-US" b="1" dirty="0" err="1" smtClean="0"/>
              <a:t>cả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tiếp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52030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8-bit </a:t>
            </a:r>
            <a:r>
              <a:rPr lang="en-US" dirty="0"/>
              <a:t>DACs( digital to analog)  2 </a:t>
            </a:r>
            <a:r>
              <a:rPr lang="en-US" dirty="0" err="1"/>
              <a:t>cổng</a:t>
            </a:r>
            <a:endParaRPr lang="en-US" dirty="0"/>
          </a:p>
          <a:p>
            <a:r>
              <a:rPr lang="en-US" dirty="0"/>
              <a:t>Analog(ADC)  12-bit  16 </a:t>
            </a:r>
            <a:r>
              <a:rPr lang="en-US" dirty="0" err="1"/>
              <a:t>cổng</a:t>
            </a:r>
            <a:r>
              <a:rPr lang="en-US" dirty="0"/>
              <a:t>.</a:t>
            </a:r>
          </a:p>
          <a:p>
            <a:r>
              <a:rPr lang="en-US" dirty="0"/>
              <a:t>I²C – 2 </a:t>
            </a:r>
            <a:r>
              <a:rPr lang="en-US" dirty="0" err="1"/>
              <a:t>cổng</a:t>
            </a:r>
            <a:endParaRPr lang="en-US" dirty="0"/>
          </a:p>
          <a:p>
            <a:r>
              <a:rPr lang="en-US" dirty="0"/>
              <a:t>UART – 3 </a:t>
            </a:r>
            <a:r>
              <a:rPr lang="en-US" dirty="0" err="1"/>
              <a:t>cổng</a:t>
            </a:r>
            <a:endParaRPr lang="en-US" dirty="0"/>
          </a:p>
          <a:p>
            <a:r>
              <a:rPr lang="en-US" dirty="0"/>
              <a:t>SPI – 3 </a:t>
            </a:r>
            <a:r>
              <a:rPr lang="en-US" dirty="0" err="1"/>
              <a:t>cổng</a:t>
            </a:r>
            <a:r>
              <a:rPr lang="en-US" dirty="0"/>
              <a:t> (1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chip FLASH )</a:t>
            </a:r>
          </a:p>
          <a:p>
            <a:r>
              <a:rPr lang="en-US" dirty="0"/>
              <a:t>I²S – 2 </a:t>
            </a:r>
            <a:r>
              <a:rPr lang="en-US" dirty="0" err="1"/>
              <a:t>cổng</a:t>
            </a:r>
            <a:r>
              <a:rPr lang="en-US" dirty="0"/>
              <a:t>      </a:t>
            </a:r>
          </a:p>
          <a:p>
            <a:r>
              <a:rPr lang="en-US" dirty="0"/>
              <a:t>SD card /SDIO/MMC host</a:t>
            </a:r>
          </a:p>
          <a:p>
            <a:r>
              <a:rPr lang="en-US" dirty="0"/>
              <a:t>Slave (SDIO/SPI)</a:t>
            </a:r>
          </a:p>
          <a:p>
            <a:r>
              <a:rPr lang="en-US" dirty="0"/>
              <a:t>Ethernet MAC interface with dedicated DMA and IEEE 1588 support</a:t>
            </a:r>
          </a:p>
          <a:p>
            <a:r>
              <a:rPr lang="en-US" dirty="0"/>
              <a:t>CAN bus 2.0</a:t>
            </a:r>
          </a:p>
          <a:p>
            <a:r>
              <a:rPr lang="en-US" dirty="0"/>
              <a:t>IR (TX/RX)</a:t>
            </a:r>
          </a:p>
          <a:p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PWM (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)</a:t>
            </a:r>
          </a:p>
          <a:p>
            <a:r>
              <a:rPr lang="en-US" dirty="0"/>
              <a:t>Ultra low power analog pre-amplifier’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Cảm biến trên esp32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 smtClean="0"/>
          </a:p>
          <a:p>
            <a:r>
              <a:rPr lang="vi-VN" dirty="0" smtClean="0"/>
              <a:t>1 </a:t>
            </a:r>
            <a:r>
              <a:rPr lang="vi-VN" dirty="0"/>
              <a:t>cảm biến Hall (cảm biến từ trường)</a:t>
            </a:r>
          </a:p>
          <a:p>
            <a:r>
              <a:rPr lang="vi-VN" dirty="0"/>
              <a:t>1 cảm biến đo nhiệt độ</a:t>
            </a:r>
          </a:p>
          <a:p>
            <a:r>
              <a:rPr lang="vi-VN" dirty="0"/>
              <a:t>Cảm biến chạm (điện dung) với 10 đầu vào khác nhau.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215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vi-VN" b="1" dirty="0"/>
              <a:t>C</a:t>
            </a:r>
            <a:r>
              <a:rPr lang="vi-VN" b="1" dirty="0" smtClean="0"/>
              <a:t>ài </a:t>
            </a:r>
            <a:r>
              <a:rPr lang="vi-VN" b="1" dirty="0"/>
              <a:t>IDE </a:t>
            </a:r>
            <a:r>
              <a:rPr lang="vi-VN" b="1" dirty="0" smtClean="0"/>
              <a:t>cho </a:t>
            </a:r>
            <a:r>
              <a:rPr lang="vi-VN" b="1" dirty="0"/>
              <a:t>module ESP32.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Tải arduino IDE </a:t>
            </a:r>
          </a:p>
          <a:p>
            <a:pPr marL="0" indent="0">
              <a:buNone/>
            </a:pPr>
            <a:r>
              <a:rPr lang="vi-VN" dirty="0" smtClean="0"/>
              <a:t>	Link:</a:t>
            </a:r>
            <a:r>
              <a:rPr lang="en-US" dirty="0">
                <a:hlinkClick r:id="rId2"/>
              </a:rPr>
              <a:t>http://arduino.cc/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/Main/Software</a:t>
            </a:r>
            <a:r>
              <a:rPr lang="en-US" dirty="0" smtClean="0">
                <a:hlinkClick r:id="rId2"/>
              </a:rPr>
              <a:t>/...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Tải phần mềm Python</a:t>
            </a:r>
          </a:p>
          <a:p>
            <a:pPr marL="0" indent="0">
              <a:buNone/>
            </a:pPr>
            <a:r>
              <a:rPr lang="vi-VN" dirty="0" smtClean="0"/>
              <a:t>	Link:</a:t>
            </a:r>
            <a:r>
              <a:rPr lang="vi-VN" dirty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://www.python.org/downloads</a:t>
            </a:r>
            <a:r>
              <a:rPr lang="en-US" dirty="0" smtClean="0">
                <a:hlinkClick r:id="rId3"/>
              </a:rPr>
              <a:t>/...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Tải Git 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Link: </a:t>
            </a:r>
            <a:r>
              <a:rPr lang="en-US" b="1" dirty="0"/>
              <a:t> </a:t>
            </a:r>
            <a:r>
              <a:rPr lang="en-US" b="1" dirty="0">
                <a:hlinkClick r:id="rId4"/>
              </a:rPr>
              <a:t>http://</a:t>
            </a:r>
            <a:r>
              <a:rPr lang="en-US" b="1" dirty="0" smtClean="0">
                <a:hlinkClick r:id="rId4"/>
              </a:rPr>
              <a:t>git-scm.com</a:t>
            </a:r>
            <a:endParaRPr lang="vi-VN" b="1" dirty="0" smtClean="0"/>
          </a:p>
          <a:p>
            <a:pPr marL="0" indent="0">
              <a:buNone/>
            </a:pPr>
            <a:r>
              <a:rPr lang="vi-VN" b="1" dirty="0"/>
              <a:t>	</a:t>
            </a:r>
            <a:r>
              <a:rPr lang="vi-VN" dirty="0" smtClean="0"/>
              <a:t>Trong thư mục:  </a:t>
            </a:r>
            <a:r>
              <a:rPr lang="vi-VN" dirty="0"/>
              <a:t>C</a:t>
            </a:r>
            <a:r>
              <a:rPr lang="en-US" dirty="0" smtClean="0"/>
              <a:t>:/Arduino/hardware/</a:t>
            </a:r>
            <a:r>
              <a:rPr lang="en-US" dirty="0" err="1" smtClean="0"/>
              <a:t>espressif</a:t>
            </a:r>
            <a:r>
              <a:rPr lang="en-US" dirty="0" smtClean="0"/>
              <a:t>/esp32</a:t>
            </a:r>
            <a:r>
              <a:rPr lang="vi-VN" dirty="0" smtClean="0"/>
              <a:t>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98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7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/>
              <a:t>mở thư mục /espressif/esp32 -&gt; mở tools -&gt; mở get.exe  (đuôi .exe)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75" y="1513029"/>
            <a:ext cx="9373772" cy="4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/>
              <a:t>Mở lại Arduino IDE</a:t>
            </a:r>
          </a:p>
          <a:p>
            <a:pPr marL="0" indent="0">
              <a:buNone/>
            </a:pPr>
            <a:r>
              <a:rPr lang="vi-VN" dirty="0" smtClean="0"/>
              <a:t>Chọn Board: ESP32 Dev module</a:t>
            </a:r>
          </a:p>
          <a:p>
            <a:pPr marL="0" indent="0">
              <a:buNone/>
            </a:pPr>
            <a:r>
              <a:rPr lang="vi-VN" dirty="0" smtClean="0"/>
              <a:t>Chọn Port.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900" y="1879845"/>
            <a:ext cx="6052199" cy="47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rawan_netwo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170" y="1970636"/>
            <a:ext cx="7083380" cy="412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875164" y="1379767"/>
            <a:ext cx="5542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</a:t>
            </a:r>
            <a:r>
              <a:rPr lang="en-US" sz="3200" dirty="0" err="1" smtClean="0"/>
              <a:t>về</a:t>
            </a:r>
            <a:r>
              <a:rPr lang="en-US" sz="3200" dirty="0" smtClean="0"/>
              <a:t> Lora: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979963" y="787791"/>
            <a:ext cx="371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63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460"/>
            <a:ext cx="10515600" cy="1325563"/>
          </a:xfrm>
        </p:spPr>
        <p:txBody>
          <a:bodyPr/>
          <a:lstStyle/>
          <a:p>
            <a:r>
              <a:rPr lang="vi-VN" dirty="0" smtClean="0"/>
              <a:t>Để </a:t>
            </a:r>
            <a:r>
              <a:rPr lang="vi-VN" dirty="0"/>
              <a:t>phát triển một chương trình cho </a:t>
            </a:r>
            <a:r>
              <a:rPr lang="vi-VN" dirty="0" smtClean="0"/>
              <a:t>ESP32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Toonchain để xây dựng một chương trình cho ESP32.</a:t>
            </a:r>
          </a:p>
          <a:p>
            <a:r>
              <a:rPr lang="vi-VN" dirty="0" smtClean="0"/>
              <a:t>ESP-IDF</a:t>
            </a:r>
            <a:r>
              <a:rPr lang="vi-VN" dirty="0"/>
              <a:t> bao gồm các API cho ESP32 và các lệnh để khởi chạy Toolchain</a:t>
            </a:r>
            <a:r>
              <a:rPr lang="vi-VN" dirty="0" smtClean="0"/>
              <a:t>.</a:t>
            </a:r>
          </a:p>
          <a:p>
            <a:r>
              <a:rPr lang="vi-VN" dirty="0" smtClean="0"/>
              <a:t>Link hướng dẫn:</a:t>
            </a:r>
          </a:p>
          <a:p>
            <a:pPr marL="0" indent="0">
              <a:buNone/>
            </a:pPr>
            <a:r>
              <a:rPr lang="vi-VN" dirty="0" smtClean="0"/>
              <a:t> https://esp32.vn/idf/install.html#cai-dat-toolchain</a:t>
            </a: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855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 </a:t>
            </a:r>
            <a:r>
              <a:rPr lang="vi-VN" dirty="0" smtClean="0"/>
              <a:t>Cài toolchain(môi </a:t>
            </a:r>
            <a:r>
              <a:rPr lang="vi-VN" dirty="0"/>
              <a:t>trường để build và nạp code) cho ESP32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 Dùng MSYS để tạo môi trường cho toolchain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link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dl.espressif.com/dl/esp32_win32_msys2_environment_and_toolchain-20170330.zip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lưu trong thư mục : msys32</a:t>
            </a:r>
          </a:p>
          <a:p>
            <a:pPr marL="0" indent="0">
              <a:buNone/>
            </a:pPr>
            <a:r>
              <a:rPr lang="vi-VN" dirty="0" smtClean="0"/>
              <a:t>Chạy </a:t>
            </a:r>
            <a:r>
              <a:rPr lang="en-US" dirty="0" smtClean="0"/>
              <a:t>mingw32.exe</a:t>
            </a:r>
            <a:r>
              <a:rPr lang="vi-VN" dirty="0"/>
              <a:t> </a:t>
            </a:r>
            <a:r>
              <a:rPr lang="vi-VN" dirty="0" smtClean="0"/>
              <a:t>sẽ cung cấp môi trường là bash shell</a:t>
            </a:r>
          </a:p>
          <a:p>
            <a:pPr marL="0" indent="0">
              <a:buNone/>
            </a:pPr>
            <a:r>
              <a:rPr lang="vi-VN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ESP-IDF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6975"/>
            <a:ext cx="10515600" cy="943713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 smtClean="0"/>
              <a:t>Tìm hiểu esp8266 song song với esp32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86931"/>
            <a:ext cx="9875448" cy="2631747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8050" tIns="0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chế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độ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WiFi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của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ESP8266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Chế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độ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Station - STA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kết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nối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Access Point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sẵn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Sử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dụng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HTTPClient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gởi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lấy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dữ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liệu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từ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Chế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độ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Access Point - 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phép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Client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khác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kết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nối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vào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Web Server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chạy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trên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ESP8266,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dùng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bật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tắt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đèn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Station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 kết nối vào mạng WiFi cục bộ ,</a:t>
            </a:r>
            <a:r>
              <a:rPr lang="vi-VN" dirty="0" smtClean="0"/>
              <a:t> </a:t>
            </a:r>
            <a:r>
              <a:rPr lang="vi-VN" dirty="0"/>
              <a:t>ESP8266 cần phải hoạt động ở chế độ </a:t>
            </a:r>
            <a:r>
              <a:rPr lang="vi-VN" dirty="0" smtClean="0"/>
              <a:t>STA ,  </a:t>
            </a:r>
          </a:p>
          <a:p>
            <a:pPr marL="0" indent="0">
              <a:buNone/>
            </a:pPr>
            <a:r>
              <a:rPr lang="vi-VN" dirty="0" smtClean="0"/>
              <a:t>Cung cấp tên </a:t>
            </a:r>
            <a:r>
              <a:rPr lang="vi-VN" dirty="0"/>
              <a:t>(SSID) </a:t>
            </a:r>
            <a:r>
              <a:rPr lang="vi-VN" dirty="0" smtClean="0"/>
              <a:t>,mật </a:t>
            </a:r>
            <a:r>
              <a:rPr lang="vi-VN" dirty="0"/>
              <a:t>khẩu mạng WiFi.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38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vi-VN" dirty="0"/>
              <a:t>URL được dùng để định dạng địa chỉ Website, chứa các thông tin </a:t>
            </a:r>
            <a:r>
              <a:rPr lang="vi-VN" dirty="0" smtClean="0"/>
              <a:t>yêu </a:t>
            </a:r>
            <a:r>
              <a:rPr lang="vi-VN" dirty="0"/>
              <a:t>cầu từ client và </a:t>
            </a:r>
            <a:r>
              <a:rPr lang="vi-VN" dirty="0" smtClean="0"/>
              <a:t>server</a:t>
            </a:r>
          </a:p>
          <a:p>
            <a:r>
              <a:rPr lang="en-US" i="1" dirty="0" err="1"/>
              <a:t>Cấu</a:t>
            </a:r>
            <a:r>
              <a:rPr lang="en-US" i="1" dirty="0"/>
              <a:t> </a:t>
            </a:r>
            <a:r>
              <a:rPr lang="en-US" i="1" dirty="0" err="1"/>
              <a:t>trúc</a:t>
            </a:r>
            <a:r>
              <a:rPr lang="en-US" i="1" dirty="0"/>
              <a:t> 1 URL</a:t>
            </a:r>
            <a:endParaRPr lang="vi-VN" dirty="0" smtClean="0"/>
          </a:p>
          <a:p>
            <a:endParaRPr lang="vi-VN" dirty="0" smtClean="0"/>
          </a:p>
          <a:p>
            <a:endParaRPr lang="vi-VN" dirty="0"/>
          </a:p>
          <a:p>
            <a:r>
              <a:rPr lang="vi-VN" dirty="0"/>
              <a:t> phương thức </a:t>
            </a:r>
            <a:r>
              <a:rPr lang="vi-VN" dirty="0" smtClean="0"/>
              <a:t>truyền </a:t>
            </a:r>
            <a:r>
              <a:rPr lang="vi-VN" dirty="0"/>
              <a:t>đến Server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Get</a:t>
            </a:r>
          </a:p>
          <a:p>
            <a:pPr lvl="1"/>
            <a:r>
              <a:rPr lang="vi-VN" dirty="0" smtClean="0"/>
              <a:t>Post</a:t>
            </a:r>
          </a:p>
          <a:p>
            <a:pPr lvl="1"/>
            <a:r>
              <a:rPr lang="vi-VN" dirty="0" smtClean="0"/>
              <a:t>Put</a:t>
            </a:r>
          </a:p>
          <a:p>
            <a:pPr lvl="1"/>
            <a:r>
              <a:rPr lang="vi-VN" dirty="0" smtClean="0"/>
              <a:t>Delete</a:t>
            </a:r>
            <a:endParaRPr lang="vi-V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81" y="3313156"/>
            <a:ext cx="8986837" cy="83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Access Point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Server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3 ngôn ngữ xây dựng web.</a:t>
            </a:r>
          </a:p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dirty="0" smtClean="0"/>
              <a:t>HTML </a:t>
            </a:r>
            <a:r>
              <a:rPr lang="en-US" dirty="0"/>
              <a:t>-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– CSS</a:t>
            </a:r>
            <a:endParaRPr lang="vi-V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/>
            <a:r>
              <a:rPr lang="vi-VN" dirty="0" smtClean="0"/>
              <a:t>HTML</a:t>
            </a:r>
            <a:br>
              <a:rPr lang="vi-VN" dirty="0" smtClean="0"/>
            </a:br>
            <a:r>
              <a:rPr lang="vi-VN" dirty="0" smtClean="0"/>
              <a:t>Trang html cơ bản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&lt;!DOCTYPE html&gt;</a:t>
            </a:r>
            <a:endParaRPr lang="vi-VN" b="1" dirty="0" smtClean="0"/>
          </a:p>
          <a:p>
            <a:pPr marL="0" indent="0">
              <a:buNone/>
            </a:pPr>
            <a:r>
              <a:rPr lang="en-US" dirty="0" smtClean="0"/>
              <a:t> &lt;html&gt; 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&lt;head&gt; 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dirty="0" smtClean="0"/>
              <a:t>&lt;title&gt;Page Title&lt;/title&gt; 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&lt;/head&gt;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 &lt;body&gt; 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dirty="0" smtClean="0"/>
              <a:t>&lt;h1&gt;This is a Heading&lt;/h1&gt; 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dirty="0" smtClean="0"/>
              <a:t>&lt;p&gt;This is a paragraph.&lt;/p&gt; 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&lt;/body&gt; 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Noto Serif"/>
              </a:rPr>
              <a:t>Javascript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967335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b="0" i="0" dirty="0" smtClean="0">
                <a:effectLst/>
                <a:latin typeface="Noto Serif"/>
              </a:rPr>
              <a:t>là một ngôn ngữ được thiết kế chủ yếu để thêm tương tác vào các trang Web, và tạo ra các ứng dụng Web.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32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là </a:t>
            </a:r>
            <a:r>
              <a:rPr lang="vi-VN" dirty="0"/>
              <a:t>từ viết tắt của </a:t>
            </a:r>
            <a:r>
              <a:rPr lang="vi-VN" b="1" dirty="0"/>
              <a:t>Cascading Style Sheets</a:t>
            </a:r>
            <a:r>
              <a:rPr lang="vi-VN" dirty="0"/>
              <a:t>, là một ngôn ngữ được thiết kế để xử lý giao diện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9963" y="787791"/>
            <a:ext cx="371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6679" y="1510284"/>
            <a:ext cx="5542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 smtClean="0"/>
              <a:t>Sơ</a:t>
            </a:r>
            <a:r>
              <a:rPr lang="en-US" sz="3200" dirty="0" smtClean="0"/>
              <a:t> </a:t>
            </a:r>
            <a:r>
              <a:rPr lang="en-US" sz="3200" dirty="0" err="1" smtClean="0"/>
              <a:t>đồ</a:t>
            </a:r>
            <a:r>
              <a:rPr lang="en-US" sz="3200" dirty="0" smtClean="0"/>
              <a:t> </a:t>
            </a:r>
            <a:r>
              <a:rPr lang="en-US" sz="3200" dirty="0" err="1" smtClean="0"/>
              <a:t>chân</a:t>
            </a:r>
            <a:r>
              <a:rPr lang="en-US" sz="3200" dirty="0" smtClean="0"/>
              <a:t> </a:t>
            </a:r>
            <a:r>
              <a:rPr lang="en-US" sz="3200" dirty="0" err="1" smtClean="0"/>
              <a:t>LoRa</a:t>
            </a:r>
            <a:r>
              <a:rPr lang="en-US" sz="3200" dirty="0" smtClean="0"/>
              <a:t> Ra-02:</a:t>
            </a:r>
            <a:endParaRPr lang="en-US" sz="32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58224" y="2354284"/>
            <a:ext cx="5695624" cy="36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Link 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https://esp32.vn/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https://iotmakervn.github.io/iot-starter-book/</a:t>
            </a:r>
            <a:r>
              <a:rPr lang="vi-VN" dirty="0" smtClean="0"/>
              <a:t> (Hướng dẫn esp8266)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https://arduino.esp8266.vn/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https://hocarm.org/huong-dan-lap-trinh-esp32-tren-ubuntu/</a:t>
            </a:r>
            <a:endParaRPr lang="vi-V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" y="202791"/>
            <a:ext cx="11965577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kit STM32F407 Discovery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12" y="1864504"/>
            <a:ext cx="8868372" cy="4780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STM32F407VGT6 microcontroller featuring 32-bit ARM Cortex-M4F core, 1 MB Flash, 192 KB RAM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up to 168 MHz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5 port , 6 UART , I2C, SPI , ADC ,..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 led 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09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" y="365125"/>
            <a:ext cx="1126236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DHT21 dung STM32F407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" y="1825625"/>
            <a:ext cx="11939451" cy="4588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+ </a:t>
            </a:r>
            <a:r>
              <a:rPr lang="en-US" sz="2400" dirty="0" err="1" smtClean="0"/>
              <a:t>Cấu</a:t>
            </a:r>
            <a:r>
              <a:rPr lang="en-US" sz="2400" dirty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chân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STM32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STM32CubeMX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2298972"/>
            <a:ext cx="6048104" cy="39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8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0"/>
            <a:ext cx="11743509" cy="6858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-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tấn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: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53" y="698591"/>
            <a:ext cx="111156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5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>
              <a:buFontTx/>
              <a:buChar char="-"/>
            </a:pP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UART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533400"/>
            <a:ext cx="5972175" cy="579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659266"/>
            <a:ext cx="5641249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58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>
              <a:buFontTx/>
              <a:buChar char="-"/>
            </a:pP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Keil</a:t>
            </a:r>
            <a:r>
              <a:rPr lang="en-US" sz="2400" dirty="0" smtClean="0"/>
              <a:t> C V5 (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HAL )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3973648" y="553494"/>
            <a:ext cx="1828800" cy="3806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00748" y="934146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73648" y="1175442"/>
            <a:ext cx="1828800" cy="890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HAL, UART,AM2301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00748" y="201339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8" y="2253518"/>
            <a:ext cx="1828800" cy="1055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AM2301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00748" y="330913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73648" y="3561966"/>
            <a:ext cx="1828800" cy="6615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38848" y="422353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73648" y="4501766"/>
            <a:ext cx="1828800" cy="6615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802448" y="483255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259648" y="2127690"/>
            <a:ext cx="12700" cy="270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38848" y="2115576"/>
            <a:ext cx="1333501" cy="12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30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8606" y="2052736"/>
            <a:ext cx="4014787" cy="31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00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4888" cy="1325563"/>
          </a:xfrm>
        </p:spPr>
        <p:txBody>
          <a:bodyPr/>
          <a:lstStyle/>
          <a:p>
            <a:pPr algn="ctr"/>
            <a:r>
              <a:rPr lang="en-US" dirty="0" smtClean="0"/>
              <a:t>SD MODE (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SD 4 bit (4 bit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1" y="1941277"/>
            <a:ext cx="4411662" cy="4041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87" y="1941277"/>
            <a:ext cx="6041296" cy="34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34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MODE(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1878011"/>
            <a:ext cx="6451599" cy="379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26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Chip LAN8720A (</a:t>
            </a:r>
            <a:r>
              <a:rPr lang="en-US" dirty="0"/>
              <a:t>LAN </a:t>
            </a:r>
            <a:r>
              <a:rPr lang="en-US" dirty="0" smtClean="0"/>
              <a:t>100Mbps)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24" y="1825625"/>
            <a:ext cx="757455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35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9963" y="787791"/>
            <a:ext cx="371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2728" y="1484526"/>
            <a:ext cx="692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 smtClean="0"/>
              <a:t>Chức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chân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Ra-02: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74846"/>
              </p:ext>
            </p:extLst>
          </p:nvPr>
        </p:nvGraphicFramePr>
        <p:xfrm>
          <a:off x="3555470" y="2203563"/>
          <a:ext cx="5138364" cy="4351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181">
                  <a:extLst>
                    <a:ext uri="{9D8B030D-6E8A-4147-A177-3AD203B41FA5}">
                      <a16:colId xmlns:a16="http://schemas.microsoft.com/office/drawing/2014/main" val="4091975820"/>
                    </a:ext>
                  </a:extLst>
                </a:gridCol>
                <a:gridCol w="806715">
                  <a:extLst>
                    <a:ext uri="{9D8B030D-6E8A-4147-A177-3AD203B41FA5}">
                      <a16:colId xmlns:a16="http://schemas.microsoft.com/office/drawing/2014/main" val="123441582"/>
                    </a:ext>
                  </a:extLst>
                </a:gridCol>
                <a:gridCol w="774993">
                  <a:extLst>
                    <a:ext uri="{9D8B030D-6E8A-4147-A177-3AD203B41FA5}">
                      <a16:colId xmlns:a16="http://schemas.microsoft.com/office/drawing/2014/main" val="2449700808"/>
                    </a:ext>
                  </a:extLst>
                </a:gridCol>
                <a:gridCol w="2272475">
                  <a:extLst>
                    <a:ext uri="{9D8B030D-6E8A-4147-A177-3AD203B41FA5}">
                      <a16:colId xmlns:a16="http://schemas.microsoft.com/office/drawing/2014/main" val="3995972194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277254299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GND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Exposed ground pad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14680241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GND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Exposed ground pad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328241851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3.3V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Input Supply voltage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322059884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RESET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Reset trigger input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333819154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DIO0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Digital I/O, software configured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327960767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DIO1/DCLK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Digital I/O, software configured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219060715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DIO2/DATA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Digital I/O, software configured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109524673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DIO3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Digital I/O, software configured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285819097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GND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Exposed ground pad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389951429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DIO4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Digital I/O, software configured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139563600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DIO5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Digital I/O, software configured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195073664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SPI Clock Input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233219019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MISO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SPI Data Output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359917821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MOSI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SPI Data Input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98995808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NSS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SPI Chip Select input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171710155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GND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Exposed ground pad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8" marR="59068" marT="0" marB="0"/>
                </a:tc>
                <a:extLst>
                  <a:ext uri="{0D108BD9-81ED-4DB2-BD59-A6C34878D82A}">
                    <a16:rowId xmlns:a16="http://schemas.microsoft.com/office/drawing/2014/main" val="310000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100BASE-TX </a:t>
            </a:r>
            <a:r>
              <a:rPr lang="en-US" b="1" dirty="0" err="1" smtClean="0"/>
              <a:t>Transmit:Transmit</a:t>
            </a:r>
            <a:r>
              <a:rPr lang="en-US" b="1" dirty="0" smtClean="0"/>
              <a:t> Data Across the RMII Interface</a:t>
            </a:r>
            <a:r>
              <a:rPr lang="en-US" dirty="0" smtClean="0"/>
              <a:t> 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MAC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bus TXD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TXEN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RMII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REF_CLK.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50MHz </a:t>
            </a:r>
            <a:r>
              <a:rPr lang="en-US" dirty="0" err="1"/>
              <a:t>rộng</a:t>
            </a:r>
            <a:r>
              <a:rPr lang="en-US" dirty="0"/>
              <a:t> 2 bit.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41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100BASE-TX Receive: Receive Data Across the RMII Interface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100M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qua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RMII </a:t>
            </a:r>
            <a:r>
              <a:rPr lang="en-US" dirty="0" err="1" smtClean="0"/>
              <a:t>Các</a:t>
            </a:r>
            <a:r>
              <a:rPr lang="en-US" dirty="0" smtClean="0"/>
              <a:t> bit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2 bit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RMII.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nibbles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ở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50MHz.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XTAL1 / CLKIN (REF_CLK). </a:t>
            </a:r>
            <a:r>
              <a:rPr lang="en-US" dirty="0" err="1" smtClean="0"/>
              <a:t>Đến</a:t>
            </a:r>
            <a:r>
              <a:rPr lang="en-US" dirty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nibbles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rơi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XTAL1 / CLKIN (REF_CLK). 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37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/>
              <a:t> </a:t>
            </a:r>
            <a:r>
              <a:rPr lang="en-US" dirty="0" smtClean="0"/>
              <a:t>MAC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RMII(Reduced </a:t>
            </a:r>
            <a:r>
              <a:rPr lang="en-US" dirty="0"/>
              <a:t>Media Independent </a:t>
            </a:r>
            <a:r>
              <a:rPr lang="en-US" dirty="0" smtClean="0"/>
              <a:t>Interface):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pin </a:t>
            </a:r>
            <a:r>
              <a:rPr lang="en-US" dirty="0" err="1"/>
              <a:t>thấp</a:t>
            </a:r>
            <a:r>
              <a:rPr lang="en-US" dirty="0"/>
              <a:t> (RMII)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Ethernet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ASIC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. MII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16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MAC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 RMII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pin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(MDIO / MDC)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hệt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MII.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9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/>
              <a:t>diện</a:t>
            </a:r>
            <a:r>
              <a:rPr lang="en-US" dirty="0"/>
              <a:t> RMII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10Mbps </a:t>
            </a:r>
            <a:r>
              <a:rPr lang="en-US" dirty="0" err="1"/>
              <a:t>và</a:t>
            </a:r>
            <a:r>
              <a:rPr lang="en-US" dirty="0"/>
              <a:t> 100Mbps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2 bit (di-bit)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  <a:p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LVCMOS,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ASIC CMOS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44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653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RMII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(1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TXD [1: 0]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TXEN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RXD [1: 0]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RXER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Carrier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CRS_DV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Clock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REF_CLK)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12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LAN8720A connect ESP 32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801" y="1690688"/>
            <a:ext cx="5929312" cy="38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97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LAN8720A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7836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83" y="2203451"/>
            <a:ext cx="69532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8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9963" y="787791"/>
            <a:ext cx="371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2728" y="1495677"/>
            <a:ext cx="692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 smtClean="0"/>
              <a:t>Sơ</a:t>
            </a:r>
            <a:r>
              <a:rPr lang="en-US" sz="3200" dirty="0" smtClean="0"/>
              <a:t> </a:t>
            </a:r>
            <a:r>
              <a:rPr lang="en-US" sz="3200" dirty="0" err="1" smtClean="0"/>
              <a:t>đồ</a:t>
            </a:r>
            <a:r>
              <a:rPr lang="en-US" sz="3200" dirty="0" smtClean="0"/>
              <a:t> </a:t>
            </a:r>
            <a:r>
              <a:rPr lang="en-US" sz="3200" dirty="0" err="1" smtClean="0"/>
              <a:t>khối</a:t>
            </a:r>
            <a:r>
              <a:rPr lang="en-US" sz="3200" dirty="0" smtClean="0"/>
              <a:t> Ra-02:</a:t>
            </a:r>
            <a:endParaRPr lang="en-US" sz="32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2356834"/>
            <a:ext cx="8247630" cy="3760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4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9963" y="787791"/>
            <a:ext cx="371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2728" y="1471647"/>
            <a:ext cx="692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hoạt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LoRa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131189" y="2179533"/>
            <a:ext cx="8790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Kỹ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đ/c </a:t>
            </a:r>
            <a:r>
              <a:rPr lang="en-US" sz="2400" dirty="0"/>
              <a:t>Chirp Spread </a:t>
            </a:r>
            <a:r>
              <a:rPr lang="en-US" sz="2400" dirty="0" smtClean="0"/>
              <a:t>Spectrum: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băm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xung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tần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dãy</a:t>
            </a:r>
            <a:r>
              <a:rPr lang="en-US" sz="2400" dirty="0" smtClean="0"/>
              <a:t> </a:t>
            </a:r>
            <a:r>
              <a:rPr lang="en-US" sz="2400" dirty="0" err="1" smtClean="0"/>
              <a:t>tần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dãy</a:t>
            </a:r>
            <a:r>
              <a:rPr lang="en-US" sz="2400" dirty="0" smtClean="0"/>
              <a:t> </a:t>
            </a:r>
            <a:r>
              <a:rPr lang="en-US" sz="2400" dirty="0" err="1" smtClean="0"/>
              <a:t>tần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gốc</a:t>
            </a:r>
            <a:r>
              <a:rPr lang="en-US" sz="2400" dirty="0"/>
              <a:t> </a:t>
            </a:r>
            <a:r>
              <a:rPr lang="en-US" sz="2400" dirty="0" smtClean="0"/>
              <a:t>(Chipped).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Tín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tần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tục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chuỗi</a:t>
            </a:r>
            <a:r>
              <a:rPr lang="en-US" sz="2400" dirty="0"/>
              <a:t> </a:t>
            </a:r>
            <a:r>
              <a:rPr lang="en-US" sz="2400" dirty="0" smtClean="0"/>
              <a:t>chirp signal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anten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đi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2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79963" y="787791"/>
            <a:ext cx="371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2728" y="1471647"/>
            <a:ext cx="692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hoạt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LoRa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131189" y="2179533"/>
            <a:ext cx="8790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Theo </a:t>
            </a:r>
            <a:r>
              <a:rPr lang="en-US" sz="2400" dirty="0" err="1"/>
              <a:t>Semtech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;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nữa</a:t>
            </a:r>
            <a:r>
              <a:rPr lang="en-US" sz="2400" dirty="0"/>
              <a:t> </a:t>
            </a:r>
            <a:r>
              <a:rPr lang="en-US" sz="2400" dirty="0" err="1"/>
              <a:t>LoRa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xa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Lora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ở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xa</a:t>
            </a:r>
            <a:r>
              <a:rPr lang="en-US" sz="2400" dirty="0"/>
              <a:t> </a:t>
            </a:r>
            <a:r>
              <a:rPr lang="en-US" sz="2400" dirty="0" err="1"/>
              <a:t>ngay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nhiễu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xung</a:t>
            </a:r>
            <a:r>
              <a:rPr lang="en-US" sz="2400" dirty="0"/>
              <a:t> </a:t>
            </a:r>
            <a:r>
              <a:rPr lang="en-US" sz="2400" dirty="0" err="1"/>
              <a:t>quanh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8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9963" y="787791"/>
            <a:ext cx="371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2728" y="1471647"/>
            <a:ext cx="692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hoạt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LoRa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131189" y="2179533"/>
            <a:ext cx="8274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Băng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LoRa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430MHz </a:t>
            </a:r>
            <a:r>
              <a:rPr lang="en-US" sz="2400" dirty="0" err="1"/>
              <a:t>đến</a:t>
            </a:r>
            <a:r>
              <a:rPr lang="en-US" sz="2400" dirty="0"/>
              <a:t> 915MHz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khu</a:t>
            </a:r>
            <a:r>
              <a:rPr lang="en-US" sz="2400" dirty="0"/>
              <a:t> </a:t>
            </a:r>
            <a:r>
              <a:rPr lang="en-US" sz="2400" dirty="0" err="1"/>
              <a:t>vực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430MHz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châu</a:t>
            </a:r>
            <a:r>
              <a:rPr lang="en-US" sz="2400" dirty="0"/>
              <a:t> Á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780MHz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endParaRPr lang="en-US" sz="24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433MHz </a:t>
            </a:r>
            <a:r>
              <a:rPr lang="en-US" sz="2400" dirty="0" err="1"/>
              <a:t>hoặc</a:t>
            </a:r>
            <a:r>
              <a:rPr lang="en-US" sz="2400" dirty="0"/>
              <a:t> 866MHz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châu</a:t>
            </a:r>
            <a:r>
              <a:rPr lang="en-US" sz="2400" dirty="0"/>
              <a:t> </a:t>
            </a:r>
            <a:r>
              <a:rPr lang="en-US" sz="2400" dirty="0" err="1"/>
              <a:t>Âu</a:t>
            </a:r>
            <a:endParaRPr lang="en-US" sz="24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915MHz </a:t>
            </a:r>
            <a:r>
              <a:rPr lang="en-US" sz="2400" dirty="0" err="1"/>
              <a:t>cho</a:t>
            </a:r>
            <a:r>
              <a:rPr lang="en-US" sz="2400" dirty="0"/>
              <a:t> USA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9963" y="787791"/>
            <a:ext cx="371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LORA RA-02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2728" y="1301731"/>
            <a:ext cx="692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hoạt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LoRa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65" y="1825590"/>
            <a:ext cx="692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/>
              <a:t> Radio packet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LoRa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6" name="Picture 5" descr="Lora_packe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52" y="2400447"/>
            <a:ext cx="7405352" cy="156200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390918" y="3962454"/>
            <a:ext cx="105735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Preamble: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binary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detect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LoRa</a:t>
            </a:r>
            <a:r>
              <a:rPr lang="en-US" sz="2400" dirty="0"/>
              <a:t> packet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khí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Header: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về</a:t>
            </a:r>
            <a:r>
              <a:rPr lang="en-US" sz="2400" dirty="0"/>
              <a:t> size </a:t>
            </a:r>
            <a:r>
              <a:rPr lang="en-US" sz="2400" dirty="0" err="1"/>
              <a:t>của</a:t>
            </a:r>
            <a:r>
              <a:rPr lang="en-US" sz="2400" dirty="0"/>
              <a:t> Payload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PayloadCRC</a:t>
            </a:r>
            <a:r>
              <a:rPr lang="en-US" sz="2400" dirty="0"/>
              <a:t>  hay </a:t>
            </a:r>
            <a:r>
              <a:rPr lang="en-US" sz="2400" dirty="0" err="1"/>
              <a:t>không</a:t>
            </a:r>
            <a:r>
              <a:rPr lang="en-US" sz="2400" dirty="0"/>
              <a:t>.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Header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check CRC </a:t>
            </a:r>
            <a:r>
              <a:rPr lang="en-US" sz="2400" dirty="0" err="1"/>
              <a:t>kèm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Payload: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qua </a:t>
            </a:r>
            <a:r>
              <a:rPr lang="en-US" sz="2400" dirty="0" err="1"/>
              <a:t>LoRa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Payload: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CRC </a:t>
            </a:r>
            <a:r>
              <a:rPr lang="en-US" sz="2400" dirty="0" err="1"/>
              <a:t>của</a:t>
            </a:r>
            <a:r>
              <a:rPr lang="en-US" sz="2400" dirty="0"/>
              <a:t> Payload.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PayloadCRC</a:t>
            </a:r>
            <a:r>
              <a:rPr lang="en-US" sz="2400" dirty="0"/>
              <a:t>, </a:t>
            </a:r>
            <a:r>
              <a:rPr lang="en-US" sz="2400" dirty="0" err="1"/>
              <a:t>LoRa</a:t>
            </a:r>
            <a:r>
              <a:rPr lang="en-US" sz="2400" dirty="0"/>
              <a:t> chip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Payload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CRC OK hay </a:t>
            </a:r>
            <a:r>
              <a:rPr lang="en-US" sz="2400" dirty="0" err="1"/>
              <a:t>không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8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1363</Words>
  <Application>Microsoft Office PowerPoint</Application>
  <PresentationFormat>Widescreen</PresentationFormat>
  <Paragraphs>262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Droid Sans Mono</vt:lpstr>
      <vt:lpstr>inherit</vt:lpstr>
      <vt:lpstr>Noto Serif</vt:lpstr>
      <vt:lpstr>Open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ESP32 (phát triển về phần cứng của esp8266)</vt:lpstr>
      <vt:lpstr>Hỗ trợ tất cả các loại giao tiếp</vt:lpstr>
      <vt:lpstr>Cảm biến trên esp32</vt:lpstr>
      <vt:lpstr>Cài IDE cho module ESP32. </vt:lpstr>
      <vt:lpstr>PowerPoint Presentation</vt:lpstr>
      <vt:lpstr>PowerPoint Presentation</vt:lpstr>
      <vt:lpstr>Để phát triển một chương trình cho ESP32</vt:lpstr>
      <vt:lpstr> Cài toolchain(môi trường để build và nạp code) cho ESP32</vt:lpstr>
      <vt:lpstr>Tìm hiểu esp8266 song song với esp32 </vt:lpstr>
      <vt:lpstr>Chế độ WiFi Station </vt:lpstr>
      <vt:lpstr>Giao thức HTTP </vt:lpstr>
      <vt:lpstr>Chế độ WiFi Access Point </vt:lpstr>
      <vt:lpstr>Web Server </vt:lpstr>
      <vt:lpstr>HTML Trang html cơ bản </vt:lpstr>
      <vt:lpstr>PowerPoint Presentation</vt:lpstr>
      <vt:lpstr>CSS</vt:lpstr>
      <vt:lpstr>Link tham khảo</vt:lpstr>
      <vt:lpstr>Tìm hiểu về kit STM32F407 Discovery</vt:lpstr>
      <vt:lpstr>Đọc dữ liệu từ DHT21 dung STM32F407</vt:lpstr>
      <vt:lpstr>PowerPoint Presentation</vt:lpstr>
      <vt:lpstr>PowerPoint Presentation</vt:lpstr>
      <vt:lpstr>PowerPoint Presentation</vt:lpstr>
      <vt:lpstr>Thẻ nhớ </vt:lpstr>
      <vt:lpstr>SD MODE (chế độ SD 4 bit (4 bit cùng một lúc)</vt:lpstr>
      <vt:lpstr>SPI MODE(giao tiếp như một thiết bị ngoại vi) </vt:lpstr>
      <vt:lpstr>Chip LAN8720A (LAN 100Mbps)</vt:lpstr>
      <vt:lpstr>Bộ thu phát</vt:lpstr>
      <vt:lpstr> 100BASE-TX Receive: Receive Data Across the RMII Interface </vt:lpstr>
      <vt:lpstr>Giao diện MAC </vt:lpstr>
      <vt:lpstr> Giao diện RMII có các đặc điểm sau: </vt:lpstr>
      <vt:lpstr> RMII bao gồm các tín hiệu giao diện sau (1 tùy chọn): </vt:lpstr>
      <vt:lpstr>LAN8720A connect ESP 32</vt:lpstr>
      <vt:lpstr>Sơ đồ chân LAN8720A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</dc:creator>
  <cp:lastModifiedBy>Quoc</cp:lastModifiedBy>
  <cp:revision>17</cp:revision>
  <dcterms:created xsi:type="dcterms:W3CDTF">2018-06-29T03:09:29Z</dcterms:created>
  <dcterms:modified xsi:type="dcterms:W3CDTF">2018-06-30T01:07:53Z</dcterms:modified>
</cp:coreProperties>
</file>