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5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3B2C-7FBB-4CEA-9C50-1AF45AD670E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mqtt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nolleary/pubsubclien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4529" y="432187"/>
            <a:ext cx="276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128" y="1279773"/>
            <a:ext cx="9327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Vi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khiển</a:t>
            </a:r>
            <a:r>
              <a:rPr lang="en-US" sz="3200" dirty="0"/>
              <a:t>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module </a:t>
            </a:r>
            <a:r>
              <a:rPr lang="en-US" sz="3200" dirty="0" err="1"/>
              <a:t>LoRa</a:t>
            </a:r>
            <a:r>
              <a:rPr lang="en-US" sz="3200" dirty="0"/>
              <a:t> Ra-02 qua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</a:t>
            </a:r>
            <a:r>
              <a:rPr lang="en-US" sz="3200" dirty="0" err="1"/>
              <a:t>gì</a:t>
            </a:r>
            <a:r>
              <a:rPr lang="en-US" sz="3200" dirty="0"/>
              <a:t>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243133"/>
              </p:ext>
            </p:extLst>
          </p:nvPr>
        </p:nvGraphicFramePr>
        <p:xfrm>
          <a:off x="1373422" y="3035300"/>
          <a:ext cx="584643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2952883" imgH="1009552" progId="Visio.Drawing.15">
                  <p:embed/>
                </p:oleObj>
              </mc:Choice>
              <mc:Fallback>
                <p:oleObj name="Visio" r:id="rId3" imgW="2952883" imgH="100955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422" y="3035300"/>
                        <a:ext cx="5846430" cy="187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26300" y="2641600"/>
            <a:ext cx="4787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SPI (Serial Peripheral Bus)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do </a:t>
            </a:r>
            <a:r>
              <a:rPr lang="en-US" sz="2400" dirty="0" err="1"/>
              <a:t>hãng</a:t>
            </a:r>
            <a:r>
              <a:rPr lang="en-US" sz="2400" dirty="0"/>
              <a:t> Motorola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smtClean="0"/>
              <a:t>Master-Slave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SPI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song </a:t>
            </a:r>
            <a:r>
              <a:rPr lang="en-US" sz="2400" dirty="0" err="1"/>
              <a:t>công</a:t>
            </a:r>
            <a:r>
              <a:rPr lang="en-US" sz="2400" dirty="0"/>
              <a:t> (full duplex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468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" y="365125"/>
            <a:ext cx="11262361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DHT21 dung STM32F407</a:t>
            </a:r>
            <a:endParaRPr 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690688"/>
            <a:ext cx="10608490" cy="472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+ </a:t>
            </a:r>
            <a:r>
              <a:rPr lang="en-US" sz="2400" dirty="0" err="1" smtClean="0"/>
              <a:t>Cấu</a:t>
            </a:r>
            <a:r>
              <a:rPr lang="en-US" sz="2400" dirty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chân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STM32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STM32CubeMX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2298972"/>
            <a:ext cx="6048104" cy="39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4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0"/>
            <a:ext cx="11743509" cy="685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-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tấn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: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53" y="698591"/>
            <a:ext cx="111156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2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>
              <a:buFontTx/>
              <a:buChar char="-"/>
            </a:pP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UART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33400"/>
            <a:ext cx="5972175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659266"/>
            <a:ext cx="5641249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3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Keil</a:t>
            </a:r>
            <a:r>
              <a:rPr lang="en-US" sz="2400" dirty="0" smtClean="0"/>
              <a:t> C V5 (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HAL )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973648" y="553494"/>
            <a:ext cx="1828800" cy="3806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00748" y="934146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73648" y="1175442"/>
            <a:ext cx="1828800" cy="890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HAL, UART,AM2301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00748" y="201339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8" y="2253518"/>
            <a:ext cx="1828800" cy="1055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AM2301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00748" y="330913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73648" y="3561966"/>
            <a:ext cx="1828800" cy="6615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8848" y="422353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73648" y="4501766"/>
            <a:ext cx="1828800" cy="6615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02448" y="483255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259648" y="2127690"/>
            <a:ext cx="12700" cy="270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38848" y="2115576"/>
            <a:ext cx="1333501" cy="12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4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ESP32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vi-VN" sz="3600" dirty="0" smtClean="0"/>
              <a:t>MQTT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22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Sơ đồ khối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829" y="152849"/>
            <a:ext cx="7795761" cy="64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8" y="352246"/>
            <a:ext cx="10515600" cy="1325563"/>
          </a:xfrm>
        </p:spPr>
        <p:txBody>
          <a:bodyPr/>
          <a:lstStyle/>
          <a:p>
            <a:r>
              <a:rPr lang="vi-VN" dirty="0" smtClean="0"/>
              <a:t>Sơ đồ chân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194" y="55071"/>
            <a:ext cx="7069754" cy="66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+mj-lt"/>
              </a:rPr>
              <a:t>ESP32 có 34 chân</a:t>
            </a:r>
          </a:p>
          <a:p>
            <a:r>
              <a:rPr lang="vi-VN" dirty="0" smtClean="0">
                <a:latin typeface="+mj-lt"/>
              </a:rPr>
              <a:t>GPIO 0   -GPIO 19</a:t>
            </a:r>
          </a:p>
          <a:p>
            <a:r>
              <a:rPr lang="vi-VN" dirty="0" smtClean="0">
                <a:latin typeface="+mj-lt"/>
              </a:rPr>
              <a:t>GPIO 21 -GPIO 23</a:t>
            </a:r>
            <a:endParaRPr lang="en-US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GPIO 25 - GPIO 27</a:t>
            </a:r>
            <a:endParaRPr lang="en-US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GPIO 32   -GPIO 39</a:t>
            </a:r>
          </a:p>
          <a:p>
            <a:pPr lvl="1"/>
            <a:r>
              <a:rPr lang="vi-VN" sz="2800" dirty="0" smtClean="0">
                <a:latin typeface="+mj-lt"/>
              </a:rPr>
              <a:t>GPIO 34 đến 39 chỉ dùng ở Input</a:t>
            </a:r>
          </a:p>
          <a:p>
            <a:pPr lvl="1"/>
            <a:r>
              <a:rPr lang="vi-VN" sz="2800" dirty="0" smtClean="0">
                <a:latin typeface="+mj-lt"/>
              </a:rPr>
              <a:t>GPIO 6 đến 11 thường </a:t>
            </a:r>
            <a:r>
              <a:rPr lang="vi-VN" sz="2800" dirty="0">
                <a:latin typeface="+mj-lt"/>
              </a:rPr>
              <a:t>được dùng để giao tiếp với thẻ nhớ ngoài thông qua giao thức SPI nên hạn chế sử dụng để thiết lập IO.</a:t>
            </a:r>
            <a:endParaRPr lang="en-US" sz="2800" dirty="0" smtClean="0">
              <a:latin typeface="+mj-lt"/>
            </a:endParaRPr>
          </a:p>
          <a:p>
            <a:endParaRPr lang="vi-VN" dirty="0" smtClean="0"/>
          </a:p>
          <a:p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76" y="538467"/>
            <a:ext cx="7699409" cy="59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95" y="682581"/>
            <a:ext cx="9209508" cy="51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4529" y="432187"/>
            <a:ext cx="429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4128" y="1279773"/>
            <a:ext cx="9327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Vi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khiển</a:t>
            </a:r>
            <a:r>
              <a:rPr lang="en-US" sz="3200" dirty="0"/>
              <a:t>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module </a:t>
            </a:r>
            <a:r>
              <a:rPr lang="en-US" sz="3200" dirty="0" err="1"/>
              <a:t>LoRa</a:t>
            </a:r>
            <a:r>
              <a:rPr lang="en-US" sz="3200" dirty="0"/>
              <a:t> Ra-02 qua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</a:t>
            </a:r>
            <a:r>
              <a:rPr lang="en-US" sz="3200" dirty="0" err="1"/>
              <a:t>gì</a:t>
            </a:r>
            <a:r>
              <a:rPr lang="en-US" sz="3200" dirty="0" smtClean="0"/>
              <a:t>?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Sơ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nối</a:t>
            </a:r>
            <a:r>
              <a:rPr lang="en-US" sz="3200" dirty="0"/>
              <a:t> </a:t>
            </a:r>
            <a:r>
              <a:rPr lang="en-US" sz="3200" dirty="0" err="1"/>
              <a:t>chân</a:t>
            </a:r>
            <a:r>
              <a:rPr lang="en-US" sz="3200" dirty="0"/>
              <a:t> STM32 </a:t>
            </a:r>
            <a:r>
              <a:rPr lang="en-US" sz="3200" dirty="0" err="1"/>
              <a:t>với</a:t>
            </a:r>
            <a:r>
              <a:rPr lang="en-US" sz="3200" dirty="0"/>
              <a:t> RA-02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82191" y="3035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83774"/>
              </p:ext>
            </p:extLst>
          </p:nvPr>
        </p:nvGraphicFramePr>
        <p:xfrm>
          <a:off x="2882191" y="3649746"/>
          <a:ext cx="6353263" cy="20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4657830" imgH="1514597" progId="Visio.Drawing.15">
                  <p:embed/>
                </p:oleObj>
              </mc:Choice>
              <mc:Fallback>
                <p:oleObj name="Visio" r:id="rId3" imgW="4657830" imgH="151459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191" y="3649746"/>
                        <a:ext cx="6353263" cy="2065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198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>
                <a:solidFill>
                  <a:srgbClr val="FF0000"/>
                </a:solidFill>
              </a:rPr>
              <a:t>MQTT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MQTT </a:t>
            </a:r>
            <a:r>
              <a:rPr lang="vi-VN" dirty="0" smtClean="0">
                <a:latin typeface="+mj-lt"/>
              </a:rPr>
              <a:t>là </a:t>
            </a:r>
            <a:r>
              <a:rPr lang="vi-VN" dirty="0">
                <a:latin typeface="+mj-lt"/>
              </a:rPr>
              <a:t>một giao thức gởi dạng publish/subscribe sử dụng cho các thiết bị </a:t>
            </a:r>
            <a:r>
              <a:rPr lang="vi-VN" dirty="0" smtClean="0">
                <a:latin typeface="+mj-lt"/>
              </a:rPr>
              <a:t>IoT</a:t>
            </a:r>
            <a:r>
              <a:rPr lang="vi-VN" dirty="0">
                <a:latin typeface="+mj-lt"/>
              </a:rPr>
              <a:t> với băng thông thấp, độ tin cậy cao và khả năng được sử dụng trong mạng lưới không ổn </a:t>
            </a:r>
            <a:r>
              <a:rPr lang="vi-VN" dirty="0" smtClean="0">
                <a:latin typeface="+mj-lt"/>
              </a:rPr>
              <a:t>định</a:t>
            </a:r>
          </a:p>
          <a:p>
            <a:r>
              <a:rPr lang="vi-VN" dirty="0">
                <a:latin typeface="+mj-lt"/>
              </a:rPr>
              <a:t>MQTT </a:t>
            </a:r>
            <a:r>
              <a:rPr lang="vi-VN" dirty="0" smtClean="0">
                <a:latin typeface="+mj-lt"/>
              </a:rPr>
              <a:t>Broker nhận </a:t>
            </a:r>
            <a:r>
              <a:rPr lang="vi-VN" dirty="0">
                <a:latin typeface="+mj-lt"/>
              </a:rPr>
              <a:t>thông tin từ </a:t>
            </a:r>
            <a:r>
              <a:rPr lang="vi-VN" dirty="0" smtClean="0">
                <a:latin typeface="+mj-lt"/>
              </a:rPr>
              <a:t>các </a:t>
            </a:r>
            <a:r>
              <a:rPr lang="vi-VN" dirty="0">
                <a:latin typeface="+mj-lt"/>
              </a:rPr>
              <a:t>thiết bị khác </a:t>
            </a:r>
            <a:r>
              <a:rPr lang="vi-VN" dirty="0" smtClean="0">
                <a:latin typeface="+mj-lt"/>
              </a:rPr>
              <a:t>nhau, chuyển </a:t>
            </a:r>
            <a:r>
              <a:rPr lang="vi-VN" dirty="0">
                <a:latin typeface="+mj-lt"/>
              </a:rPr>
              <a:t>các thông tin này tới từng thiết </a:t>
            </a:r>
            <a:r>
              <a:rPr lang="vi-VN" dirty="0" smtClean="0">
                <a:latin typeface="+mj-lt"/>
              </a:rPr>
              <a:t>bị ( client)</a:t>
            </a:r>
          </a:p>
          <a:p>
            <a:r>
              <a:rPr lang="vi-VN" dirty="0" smtClean="0">
                <a:latin typeface="+mj-lt"/>
              </a:rPr>
              <a:t>Client này có thể là điện thoại hoặc laptop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vi-VN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client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tiếp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broker</a:t>
            </a:r>
            <a:r>
              <a:rPr lang="vi-VN" dirty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qua </a:t>
            </a:r>
            <a:r>
              <a:rPr lang="en-US" dirty="0">
                <a:latin typeface="+mj-lt"/>
              </a:rPr>
              <a:t>publish – </a:t>
            </a:r>
            <a:r>
              <a:rPr lang="en-US" dirty="0" smtClean="0">
                <a:latin typeface="+mj-lt"/>
              </a:rPr>
              <a:t>subscribe</a:t>
            </a:r>
            <a:endParaRPr lang="vi-VN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70456"/>
            <a:ext cx="10515600" cy="2060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3"/>
            <a:ext cx="10515600" cy="5069380"/>
          </a:xfrm>
        </p:spPr>
        <p:txBody>
          <a:bodyPr>
            <a:normAutofit/>
          </a:bodyPr>
          <a:lstStyle/>
          <a:p>
            <a:r>
              <a:rPr lang="vi-VN" b="1" dirty="0">
                <a:latin typeface="+mj-lt"/>
              </a:rPr>
              <a:t>Client</a:t>
            </a:r>
            <a:r>
              <a:rPr lang="vi-VN" dirty="0">
                <a:latin typeface="+mj-lt"/>
              </a:rPr>
              <a:t>: là thiết bị IoT muốn gửi/nhận dữ liệu trong network</a:t>
            </a:r>
          </a:p>
          <a:p>
            <a:r>
              <a:rPr lang="vi-VN" b="1" dirty="0">
                <a:latin typeface="+mj-lt"/>
              </a:rPr>
              <a:t>Broker</a:t>
            </a:r>
            <a:r>
              <a:rPr lang="vi-VN" dirty="0">
                <a:latin typeface="+mj-lt"/>
              </a:rPr>
              <a:t>: là thiết bị trung gian nhận dữ liệu từ các client muốn gửi và gửi dữ liệu đó tới các client muốn nhận</a:t>
            </a:r>
          </a:p>
          <a:p>
            <a:r>
              <a:rPr lang="vi-VN" b="1" dirty="0" smtClean="0">
                <a:latin typeface="+mj-lt"/>
              </a:rPr>
              <a:t>Publish</a:t>
            </a:r>
            <a:r>
              <a:rPr lang="vi-VN" dirty="0">
                <a:latin typeface="+mj-lt"/>
              </a:rPr>
              <a:t>: </a:t>
            </a:r>
            <a:r>
              <a:rPr lang="vi-VN" dirty="0" smtClean="0">
                <a:latin typeface="+mj-lt"/>
              </a:rPr>
              <a:t>gửi </a:t>
            </a:r>
            <a:r>
              <a:rPr lang="vi-VN" dirty="0">
                <a:latin typeface="+mj-lt"/>
              </a:rPr>
              <a:t>dữ liệu từ 1 thiết bị client đến Broker. </a:t>
            </a:r>
            <a:endParaRPr lang="vi-VN" dirty="0" smtClean="0">
              <a:latin typeface="+mj-lt"/>
            </a:endParaRPr>
          </a:p>
          <a:p>
            <a:r>
              <a:rPr lang="vi-VN" b="1" dirty="0" smtClean="0">
                <a:latin typeface="+mj-lt"/>
              </a:rPr>
              <a:t>Subscribe</a:t>
            </a:r>
            <a:r>
              <a:rPr lang="vi-VN" dirty="0">
                <a:latin typeface="+mj-lt"/>
              </a:rPr>
              <a:t>: </a:t>
            </a:r>
            <a:r>
              <a:rPr lang="vi-VN" dirty="0" smtClean="0">
                <a:latin typeface="+mj-lt"/>
              </a:rPr>
              <a:t>đăng </a:t>
            </a:r>
            <a:r>
              <a:rPr lang="vi-VN" dirty="0">
                <a:latin typeface="+mj-lt"/>
              </a:rPr>
              <a:t>ký nhận dữ liệu từ Broker của 1 thiết bị Client</a:t>
            </a:r>
            <a:r>
              <a:rPr lang="vi-VN" dirty="0" smtClean="0">
                <a:latin typeface="+mj-lt"/>
              </a:rPr>
              <a:t>.. Broker </a:t>
            </a:r>
            <a:r>
              <a:rPr lang="vi-VN" dirty="0">
                <a:latin typeface="+mj-lt"/>
              </a:rPr>
              <a:t>nhận </a:t>
            </a:r>
            <a:r>
              <a:rPr lang="vi-VN" dirty="0" smtClean="0">
                <a:latin typeface="+mj-lt"/>
              </a:rPr>
              <a:t>dữ </a:t>
            </a:r>
            <a:r>
              <a:rPr lang="vi-VN" dirty="0">
                <a:latin typeface="+mj-lt"/>
              </a:rPr>
              <a:t>liệu </a:t>
            </a:r>
            <a:r>
              <a:rPr lang="vi-VN" dirty="0" smtClean="0">
                <a:latin typeface="+mj-lt"/>
              </a:rPr>
              <a:t>từ client, </a:t>
            </a:r>
            <a:r>
              <a:rPr lang="vi-VN" dirty="0">
                <a:latin typeface="+mj-lt"/>
              </a:rPr>
              <a:t>nó sẽ gửi dữ liệu này tới thiết bị client đã đăng ký nhận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2882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622"/>
            <a:ext cx="10515600" cy="5193361"/>
          </a:xfrm>
        </p:spPr>
        <p:txBody>
          <a:bodyPr>
            <a:normAutofit/>
          </a:bodyPr>
          <a:lstStyle/>
          <a:p>
            <a:r>
              <a:rPr lang="vi-VN" b="1" dirty="0" smtClean="0">
                <a:latin typeface="+mj-lt"/>
              </a:rPr>
              <a:t>Topic</a:t>
            </a:r>
            <a:r>
              <a:rPr lang="vi-VN" dirty="0" smtClean="0">
                <a:latin typeface="+mj-lt"/>
              </a:rPr>
              <a:t>: </a:t>
            </a:r>
          </a:p>
          <a:p>
            <a:pPr marL="0" indent="0">
              <a:buNone/>
            </a:pPr>
            <a:r>
              <a:rPr lang="vi-VN" dirty="0" smtClean="0">
                <a:latin typeface="+mj-lt"/>
              </a:rPr>
              <a:t> loại dữ liệu mà các thiết bị Client gửi/nhận thông qua MQTT. </a:t>
            </a:r>
          </a:p>
          <a:p>
            <a:pPr marL="0" indent="0">
              <a:buNone/>
            </a:pPr>
            <a:r>
              <a:rPr lang="vi-VN" dirty="0" smtClean="0">
                <a:latin typeface="+mj-lt"/>
              </a:rPr>
              <a:t/>
            </a:r>
            <a:br>
              <a:rPr lang="vi-VN" dirty="0" smtClean="0">
                <a:latin typeface="+mj-lt"/>
              </a:rPr>
            </a:br>
            <a:r>
              <a:rPr lang="vi-VN" dirty="0" smtClean="0">
                <a:latin typeface="+mj-lt"/>
              </a:rPr>
              <a:t>Ví dụ : “example/topic1”,  </a:t>
            </a:r>
          </a:p>
          <a:p>
            <a:pPr marL="0" indent="0">
              <a:buNone/>
            </a:pPr>
            <a:r>
              <a:rPr lang="vi-VN" dirty="0" smtClean="0">
                <a:latin typeface="+mj-lt"/>
              </a:rPr>
              <a:t>“esp/sensor/nhiet-do”,</a:t>
            </a:r>
            <a:br>
              <a:rPr lang="vi-VN" dirty="0" smtClean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1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9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fontAlgn="base"/>
            <a:r>
              <a:rPr lang="vi-VN" dirty="0" smtClean="0">
                <a:latin typeface="+mj-lt"/>
              </a:rPr>
              <a:t>MQTT broker: tự tạo </a:t>
            </a:r>
            <a:r>
              <a:rPr lang="vi-VN" dirty="0">
                <a:latin typeface="+mj-lt"/>
              </a:rPr>
              <a:t>trên máy tính, </a:t>
            </a:r>
            <a:r>
              <a:rPr lang="vi-VN" dirty="0" smtClean="0">
                <a:latin typeface="+mj-lt"/>
              </a:rPr>
              <a:t>server</a:t>
            </a:r>
            <a:r>
              <a:rPr lang="vi-VN" dirty="0">
                <a:latin typeface="+mj-lt"/>
              </a:rPr>
              <a:t>,.. </a:t>
            </a:r>
            <a:r>
              <a:rPr lang="vi-VN" dirty="0" smtClean="0">
                <a:latin typeface="+mj-lt"/>
              </a:rPr>
              <a:t>phức tạp</a:t>
            </a:r>
          </a:p>
          <a:p>
            <a:pPr fontAlgn="base"/>
            <a:r>
              <a:rPr lang="vi-VN" dirty="0" smtClean="0">
                <a:latin typeface="+mj-lt"/>
              </a:rPr>
              <a:t>MQTT </a:t>
            </a:r>
            <a:r>
              <a:rPr lang="vi-VN" dirty="0">
                <a:latin typeface="+mj-lt"/>
              </a:rPr>
              <a:t>broker có sẵn: </a:t>
            </a:r>
            <a:r>
              <a:rPr lang="vi-VN" dirty="0" smtClean="0">
                <a:latin typeface="+mj-lt"/>
              </a:rPr>
              <a:t>sử </a:t>
            </a:r>
            <a:r>
              <a:rPr lang="vi-VN" dirty="0">
                <a:latin typeface="+mj-lt"/>
              </a:rPr>
              <a:t>dụng cái sẵn </a:t>
            </a:r>
            <a:r>
              <a:rPr lang="vi-VN" dirty="0" smtClean="0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như </a:t>
            </a:r>
            <a:r>
              <a:rPr lang="en-US" dirty="0">
                <a:latin typeface="+mj-lt"/>
              </a:rPr>
              <a:t>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vụ</a:t>
            </a:r>
            <a:r>
              <a:rPr lang="en-US" dirty="0">
                <a:latin typeface="+mj-lt"/>
              </a:rPr>
              <a:t> MQTT Broker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 </a:t>
            </a:r>
            <a:r>
              <a:rPr lang="en-US" dirty="0" err="1">
                <a:latin typeface="+mj-lt"/>
                <a:hlinkClick r:id="rId2"/>
              </a:rPr>
              <a:t>CloudMQTT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12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-150029"/>
            <a:ext cx="10515600" cy="1325563"/>
          </a:xfrm>
        </p:spPr>
        <p:txBody>
          <a:bodyPr/>
          <a:lstStyle/>
          <a:p>
            <a:r>
              <a:rPr lang="vi-VN" dirty="0" smtClean="0"/>
              <a:t>Tạo </a:t>
            </a:r>
            <a:r>
              <a:rPr lang="en-US" dirty="0"/>
              <a:t> MQTT </a:t>
            </a:r>
            <a:r>
              <a:rPr lang="en-US" dirty="0" smtClean="0"/>
              <a:t>Broker</a:t>
            </a:r>
            <a:r>
              <a:rPr lang="vi-VN" dirty="0" smtClean="0"/>
              <a:t> ( CloudMQTT 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23" y="1175534"/>
            <a:ext cx="10492189" cy="52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71" y="1217796"/>
            <a:ext cx="10851523" cy="38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Thư viện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Để </a:t>
            </a:r>
            <a:r>
              <a:rPr lang="vi-VN" dirty="0" smtClean="0">
                <a:latin typeface="+mj-lt"/>
              </a:rPr>
              <a:t>publish </a:t>
            </a:r>
            <a:r>
              <a:rPr lang="vi-VN" dirty="0">
                <a:latin typeface="+mj-lt"/>
              </a:rPr>
              <a:t>và subcribe dữ liệu lên MQTT broker thì cần </a:t>
            </a:r>
            <a:r>
              <a:rPr lang="vi-VN" dirty="0" smtClean="0">
                <a:latin typeface="+mj-lt"/>
              </a:rPr>
              <a:t>có </a:t>
            </a:r>
            <a:r>
              <a:rPr lang="vi-VN" dirty="0">
                <a:latin typeface="+mj-lt"/>
              </a:rPr>
              <a:t>thư viện MQTT,  </a:t>
            </a:r>
            <a:r>
              <a:rPr lang="vi-VN" dirty="0">
                <a:latin typeface="+mj-lt"/>
                <a:hlinkClick r:id="rId2"/>
              </a:rPr>
              <a:t>PubSubClient</a:t>
            </a:r>
            <a:r>
              <a:rPr lang="vi-VN" dirty="0">
                <a:latin typeface="+mj-lt"/>
              </a:rPr>
              <a:t> 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000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95" y="1236812"/>
            <a:ext cx="11588505" cy="441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10" y="249554"/>
            <a:ext cx="3145790" cy="3674745"/>
          </a:xfrm>
          <a:prstGeom prst="rect">
            <a:avLst/>
          </a:prstGeom>
        </p:spPr>
      </p:pic>
      <p:sp>
        <p:nvSpPr>
          <p:cNvPr id="16" name="Up-Down Arrow 15"/>
          <p:cNvSpPr/>
          <p:nvPr/>
        </p:nvSpPr>
        <p:spPr>
          <a:xfrm rot="5400000">
            <a:off x="5038407" y="1592261"/>
            <a:ext cx="565785" cy="9893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05" y="1134108"/>
            <a:ext cx="1774190" cy="1905635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2614612" y="3670935"/>
            <a:ext cx="565785" cy="9893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68766" y="4896168"/>
            <a:ext cx="2657475" cy="1434465"/>
          </a:xfrm>
          <a:prstGeom prst="rect">
            <a:avLst/>
          </a:prstGeom>
        </p:spPr>
      </p:pic>
      <p:sp>
        <p:nvSpPr>
          <p:cNvPr id="20" name="Up-Down Arrow 19"/>
          <p:cNvSpPr/>
          <p:nvPr/>
        </p:nvSpPr>
        <p:spPr>
          <a:xfrm>
            <a:off x="7133907" y="3277235"/>
            <a:ext cx="565785" cy="9893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1" name="Picture 2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06" y="4504057"/>
            <a:ext cx="2496185" cy="16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86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806" y="1339520"/>
            <a:ext cx="5182394" cy="41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7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4529" y="432187"/>
            <a:ext cx="429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4128" y="1279773"/>
            <a:ext cx="9759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err="1"/>
              <a:t>Nhiều</a:t>
            </a:r>
            <a:r>
              <a:rPr lang="en-US" sz="3200" b="1" dirty="0"/>
              <a:t> board STM32-LORA-1 </a:t>
            </a:r>
            <a:r>
              <a:rPr lang="en-US" sz="3200" b="1" dirty="0" err="1"/>
              <a:t>truyền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qua </a:t>
            </a:r>
            <a:r>
              <a:rPr lang="en-US" sz="3200" b="1" dirty="0" err="1"/>
              <a:t>cùng</a:t>
            </a:r>
            <a:r>
              <a:rPr lang="en-US" sz="3200" b="1" dirty="0"/>
              <a:t> 1 gateway (SOM-ESP32-3) hay </a:t>
            </a:r>
            <a:r>
              <a:rPr lang="en-US" sz="3200" b="1" dirty="0" err="1"/>
              <a:t>mỗi</a:t>
            </a:r>
            <a:r>
              <a:rPr lang="en-US" sz="3200" b="1" dirty="0"/>
              <a:t> board STM32-LORA-1 </a:t>
            </a:r>
            <a:r>
              <a:rPr lang="en-US" sz="3200" b="1" dirty="0" err="1"/>
              <a:t>truyền</a:t>
            </a:r>
            <a:r>
              <a:rPr lang="en-US" sz="3200" b="1" dirty="0"/>
              <a:t> qua 1 gateway?</a:t>
            </a:r>
            <a:endParaRPr lang="en-US" sz="32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43421" y="2989133"/>
            <a:ext cx="6146679" cy="38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02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 MODE (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SD 4 bit (4 bit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1" y="1941277"/>
            <a:ext cx="4411662" cy="4041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87" y="1941277"/>
            <a:ext cx="6041296" cy="34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7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MODE(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878011"/>
            <a:ext cx="6451599" cy="37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7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 </a:t>
            </a:r>
            <a:r>
              <a:rPr lang="en-US" dirty="0" err="1"/>
              <a:t>sd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+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lớn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73200" y="2514600"/>
          <a:ext cx="9004299" cy="3149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0645">
                  <a:extLst>
                    <a:ext uri="{9D8B030D-6E8A-4147-A177-3AD203B41FA5}">
                      <a16:colId xmlns:a16="http://schemas.microsoft.com/office/drawing/2014/main" val="3736134164"/>
                    </a:ext>
                  </a:extLst>
                </a:gridCol>
                <a:gridCol w="3509254">
                  <a:extLst>
                    <a:ext uri="{9D8B030D-6E8A-4147-A177-3AD203B41FA5}">
                      <a16:colId xmlns:a16="http://schemas.microsoft.com/office/drawing/2014/main" val="1759851065"/>
                    </a:ext>
                  </a:extLst>
                </a:gridCol>
                <a:gridCol w="3494400">
                  <a:extLst>
                    <a:ext uri="{9D8B030D-6E8A-4147-A177-3AD203B41FA5}">
                      <a16:colId xmlns:a16="http://schemas.microsoft.com/office/drawing/2014/main" val="3157709522"/>
                    </a:ext>
                  </a:extLst>
                </a:gridCol>
              </a:tblGrid>
              <a:tr h="513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SD MODE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110712"/>
                  </a:ext>
                </a:extLst>
              </a:tr>
              <a:tr h="158667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>
                          <a:effectLst/>
                        </a:rPr>
                        <a:t>Ưu điểm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 dirty="0">
                          <a:effectLst/>
                        </a:rPr>
                        <a:t>Cho </a:t>
                      </a:r>
                      <a:r>
                        <a:rPr lang="en-US" sz="2000" dirty="0" err="1">
                          <a:effectLst/>
                        </a:rPr>
                        <a:t>phép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truyền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dữ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liệu</a:t>
                      </a:r>
                      <a:r>
                        <a:rPr lang="en-US" sz="2000" dirty="0">
                          <a:effectLst/>
                        </a:rPr>
                        <a:t> 4 bit </a:t>
                      </a:r>
                      <a:r>
                        <a:rPr lang="en-US" sz="2000" dirty="0" err="1">
                          <a:effectLst/>
                        </a:rPr>
                        <a:t>hiệu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năng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cao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>
                          <a:effectLst/>
                        </a:rPr>
                        <a:t>Sử dụng giao tiếp đơn giản và thông thường cho kênh SPI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507626"/>
                  </a:ext>
                </a:extLst>
              </a:tr>
              <a:tr h="104986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>
                          <a:effectLst/>
                        </a:rPr>
                        <a:t>Nhược điểm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 dirty="0" err="1">
                          <a:effectLst/>
                        </a:rPr>
                        <a:t>Hao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hụt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năng</a:t>
                      </a:r>
                      <a:r>
                        <a:rPr lang="en-US" sz="2000" dirty="0">
                          <a:effectLst/>
                        </a:rPr>
                        <a:t> so </a:t>
                      </a:r>
                      <a:r>
                        <a:rPr lang="en-US" sz="2000" dirty="0" err="1">
                          <a:effectLst/>
                        </a:rPr>
                        <a:t>với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chế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độ</a:t>
                      </a:r>
                      <a:r>
                        <a:rPr lang="en-US" sz="2000" dirty="0">
                          <a:effectLst/>
                        </a:rPr>
                        <a:t> SD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99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927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</a:t>
            </a:r>
            <a:r>
              <a:rPr lang="en-US" dirty="0">
                <a:solidFill>
                  <a:srgbClr val="FF0000"/>
                </a:solidFill>
              </a:rPr>
              <a:t> bus SD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SD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1-4.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microSD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DAT0.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bus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microSD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Vdd</a:t>
            </a:r>
            <a:r>
              <a:rPr lang="en-US" dirty="0"/>
              <a:t>, </a:t>
            </a:r>
            <a:r>
              <a:rPr lang="en-US" dirty="0" err="1"/>
              <a:t>Vss</a:t>
            </a:r>
            <a:r>
              <a:rPr lang="en-US" dirty="0"/>
              <a:t> and CLK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(DAT0-DAT3)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79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qua bus </a:t>
            </a:r>
            <a:r>
              <a:rPr lang="en-US" dirty="0" err="1"/>
              <a:t>microSD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bit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bit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bit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CMD.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.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(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: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CMD.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73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nôi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/>
              <a:t> </a:t>
            </a:r>
            <a:r>
              <a:rPr lang="en-US" dirty="0" smtClean="0"/>
              <a:t>SD </a:t>
            </a:r>
            <a:r>
              <a:rPr lang="en-US" dirty="0" err="1" smtClean="0"/>
              <a:t>và</a:t>
            </a:r>
            <a:r>
              <a:rPr lang="en-US" dirty="0" smtClean="0"/>
              <a:t> ESP32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200" dirty="0" smtClean="0"/>
              <a:t>1)S</a:t>
            </a:r>
            <a:r>
              <a:rPr lang="en-US" sz="2200" dirty="0"/>
              <a:t>: </a:t>
            </a:r>
            <a:r>
              <a:rPr lang="en-US" sz="2200" dirty="0" err="1"/>
              <a:t>nguồn</a:t>
            </a:r>
            <a:r>
              <a:rPr lang="en-US" sz="2200" dirty="0"/>
              <a:t> </a:t>
            </a:r>
            <a:r>
              <a:rPr lang="en-US" sz="2200" dirty="0" err="1"/>
              <a:t>điện</a:t>
            </a:r>
            <a:r>
              <a:rPr lang="en-US" sz="2200" dirty="0"/>
              <a:t>; I/O: input/output; PP: IO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mạch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r>
              <a:rPr lang="en-US" sz="2200" dirty="0"/>
              <a:t> </a:t>
            </a:r>
            <a:r>
              <a:rPr lang="en-US" sz="2200" dirty="0" err="1"/>
              <a:t>đẩy-kéo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1" y="1790702"/>
          <a:ext cx="10883899" cy="4737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522">
                  <a:extLst>
                    <a:ext uri="{9D8B030D-6E8A-4147-A177-3AD203B41FA5}">
                      <a16:colId xmlns:a16="http://schemas.microsoft.com/office/drawing/2014/main" val="1116696999"/>
                    </a:ext>
                  </a:extLst>
                </a:gridCol>
                <a:gridCol w="1350522">
                  <a:extLst>
                    <a:ext uri="{9D8B030D-6E8A-4147-A177-3AD203B41FA5}">
                      <a16:colId xmlns:a16="http://schemas.microsoft.com/office/drawing/2014/main" val="448016820"/>
                    </a:ext>
                  </a:extLst>
                </a:gridCol>
                <a:gridCol w="2532230">
                  <a:extLst>
                    <a:ext uri="{9D8B030D-6E8A-4147-A177-3AD203B41FA5}">
                      <a16:colId xmlns:a16="http://schemas.microsoft.com/office/drawing/2014/main" val="2756544570"/>
                    </a:ext>
                  </a:extLst>
                </a:gridCol>
                <a:gridCol w="2532230">
                  <a:extLst>
                    <a:ext uri="{9D8B030D-6E8A-4147-A177-3AD203B41FA5}">
                      <a16:colId xmlns:a16="http://schemas.microsoft.com/office/drawing/2014/main" val="3790546850"/>
                    </a:ext>
                  </a:extLst>
                </a:gridCol>
                <a:gridCol w="1656267">
                  <a:extLst>
                    <a:ext uri="{9D8B030D-6E8A-4147-A177-3AD203B41FA5}">
                      <a16:colId xmlns:a16="http://schemas.microsoft.com/office/drawing/2014/main" val="2199293030"/>
                    </a:ext>
                  </a:extLst>
                </a:gridCol>
                <a:gridCol w="1462128">
                  <a:extLst>
                    <a:ext uri="{9D8B030D-6E8A-4147-A177-3AD203B41FA5}">
                      <a16:colId xmlns:a16="http://schemas.microsoft.com/office/drawing/2014/main" val="2176947891"/>
                    </a:ext>
                  </a:extLst>
                </a:gridCol>
              </a:tblGrid>
              <a:tr h="39171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PIN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SD MODE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ESP32-WROOM32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377825"/>
                  </a:ext>
                </a:extLst>
              </a:tr>
              <a:tr h="391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I/O </a:t>
                      </a:r>
                      <a:r>
                        <a:rPr lang="en-US" sz="2000" baseline="30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499037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I/O/PP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line[bit2]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SD2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98442"/>
                  </a:ext>
                </a:extLst>
              </a:tr>
              <a:tr h="801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CD/DAT3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I/O/PP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Card Detect/Data line[ bit3]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SD3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383162"/>
                  </a:ext>
                </a:extLst>
              </a:tr>
              <a:tr h="801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CMD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Command/Response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CMD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600868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r>
                        <a:rPr lang="en-US" sz="2000" baseline="-25000">
                          <a:effectLst/>
                        </a:rPr>
                        <a:t>dd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Nguồn cấp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3.3V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5529745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CLK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Clock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109281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r>
                        <a:rPr lang="en-US" sz="2000" baseline="-25000">
                          <a:effectLst/>
                        </a:rPr>
                        <a:t>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GND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GND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546739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I/O/PP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line[bit0]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SD0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237054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I/O/PP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line[bit1]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SD1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80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43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LAN8720A (</a:t>
            </a:r>
            <a:r>
              <a:rPr lang="en-US" dirty="0"/>
              <a:t>LAN </a:t>
            </a:r>
            <a:r>
              <a:rPr lang="en-US" dirty="0" smtClean="0"/>
              <a:t>100Mbps)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24" y="1825625"/>
            <a:ext cx="757455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495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08" y="89244"/>
            <a:ext cx="10883792" cy="61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3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61236"/>
            <a:ext cx="9728200" cy="67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71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92" y="673100"/>
            <a:ext cx="11706833" cy="50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4529" y="432187"/>
            <a:ext cx="429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4128" y="1279773"/>
            <a:ext cx="932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/>
              <a:t>LoRa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hay </a:t>
            </a:r>
            <a:r>
              <a:rPr lang="en-US" sz="3200" dirty="0" err="1"/>
              <a:t>cấu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430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GPIO17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LOW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 </a:t>
            </a:r>
            <a:r>
              <a:rPr lang="en-US" dirty="0" err="1"/>
              <a:t>Nhưng</a:t>
            </a:r>
            <a:r>
              <a:rPr lang="en-US" dirty="0"/>
              <a:t> GPIO17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EMAC </a:t>
            </a:r>
            <a:r>
              <a:rPr lang="en-US" dirty="0" err="1"/>
              <a:t>trong</a:t>
            </a:r>
            <a:r>
              <a:rPr lang="en-US" dirty="0"/>
              <a:t> ESP32.</a:t>
            </a:r>
          </a:p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GPIO17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b="1" dirty="0"/>
              <a:t>HIGH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50MHz REFCLK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LAN8720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 May </a:t>
            </a:r>
            <a:r>
              <a:rPr lang="en-US" dirty="0" err="1"/>
              <a:t>mắn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50MHz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pin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LOW,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35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MAC </a:t>
            </a:r>
            <a:r>
              <a:rPr lang="en-US" dirty="0"/>
              <a:t>Interface</a:t>
            </a:r>
            <a:br>
              <a:rPr lang="en-US" dirty="0"/>
            </a:b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RMII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10Mbps </a:t>
            </a:r>
            <a:r>
              <a:rPr lang="en-US" dirty="0" err="1"/>
              <a:t>và</a:t>
            </a:r>
            <a:r>
              <a:rPr lang="en-US" dirty="0"/>
              <a:t> 100Mbps</a:t>
            </a:r>
          </a:p>
          <a:p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2 bit (di-bit)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LVCMOS,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ASIC CMOS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1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RMII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(1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TXD [1: 0]</a:t>
            </a:r>
          </a:p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- TXEN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RXD [1: 0]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/>
              <a:t>lỗi</a:t>
            </a:r>
            <a:r>
              <a:rPr lang="en-US" dirty="0"/>
              <a:t> - RXER (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)</a:t>
            </a:r>
          </a:p>
          <a:p>
            <a:r>
              <a:rPr lang="en-US" dirty="0" smtClean="0"/>
              <a:t>Sense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- CRS_DV</a:t>
            </a:r>
          </a:p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- (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RMII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REF_CLK)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2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CRS_DV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10BASET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ở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100BASE-X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BIT0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10 bit,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 smtClean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, CRS_DV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RXD [1: 0]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CRS_DV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CRS_DV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REF_CLK,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RXD [1: 0]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“00”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56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Serial Management Interface (SMI)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Ở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SMI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MDIO </a:t>
            </a:r>
            <a:r>
              <a:rPr lang="en-US" dirty="0" err="1"/>
              <a:t>và</a:t>
            </a:r>
            <a:r>
              <a:rPr lang="en-US" dirty="0"/>
              <a:t> MDC. </a:t>
            </a:r>
            <a:r>
              <a:rPr lang="en-US" b="1" dirty="0" err="1"/>
              <a:t>Tín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MDC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hồ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tuần</a:t>
            </a:r>
            <a:r>
              <a:rPr lang="en-US" b="1" dirty="0"/>
              <a:t> </a:t>
            </a:r>
            <a:r>
              <a:rPr lang="en-US" b="1" dirty="0" err="1"/>
              <a:t>hoàn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cung</a:t>
            </a:r>
            <a:r>
              <a:rPr lang="en-US" b="1" dirty="0"/>
              <a:t> </a:t>
            </a:r>
            <a:r>
              <a:rPr lang="en-US" b="1" dirty="0" err="1"/>
              <a:t>cấp</a:t>
            </a:r>
            <a:r>
              <a:rPr lang="en-US" b="1" dirty="0"/>
              <a:t> </a:t>
            </a:r>
            <a:r>
              <a:rPr lang="en-US" b="1" dirty="0" err="1"/>
              <a:t>bởi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trạm</a:t>
            </a:r>
            <a:r>
              <a:rPr lang="en-US" b="1" dirty="0"/>
              <a:t> (SMC).</a:t>
            </a:r>
            <a:r>
              <a:rPr lang="en-US" dirty="0"/>
              <a:t> </a:t>
            </a:r>
            <a:r>
              <a:rPr lang="en-US" b="1" dirty="0"/>
              <a:t>MDIO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tín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/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SMI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(</a:t>
            </a:r>
            <a:r>
              <a:rPr lang="en-US" b="1" dirty="0" err="1"/>
              <a:t>lệnh</a:t>
            </a:r>
            <a:r>
              <a:rPr lang="en-US" b="1" dirty="0"/>
              <a:t>)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SMC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gửi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(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thái</a:t>
            </a:r>
            <a:r>
              <a:rPr lang="en-US" b="1" dirty="0"/>
              <a:t>) </a:t>
            </a:r>
            <a:r>
              <a:rPr lang="en-US" b="1" dirty="0" err="1"/>
              <a:t>tới</a:t>
            </a:r>
            <a:r>
              <a:rPr lang="en-US" b="1" dirty="0"/>
              <a:t> SMC.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MDC </a:t>
            </a:r>
            <a:r>
              <a:rPr lang="en-US" dirty="0" err="1"/>
              <a:t>là</a:t>
            </a:r>
            <a:r>
              <a:rPr lang="en-US" dirty="0"/>
              <a:t> 160 ns.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.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(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400 ns.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khiêm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I / O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dòng</a:t>
            </a:r>
            <a:r>
              <a:rPr lang="en-US" sz="3200" dirty="0"/>
              <a:t> MDIO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chốt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cạnh</a:t>
            </a:r>
            <a:r>
              <a:rPr lang="en-US" sz="3200" dirty="0"/>
              <a:t> </a:t>
            </a:r>
            <a:r>
              <a:rPr lang="en-US" sz="3200" dirty="0" err="1"/>
              <a:t>tăng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MDC. </a:t>
            </a:r>
            <a:r>
              <a:rPr lang="en-US" sz="3200" dirty="0" err="1"/>
              <a:t>Cấu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</a:t>
            </a:r>
            <a:r>
              <a:rPr lang="en-US" sz="3200" dirty="0" err="1"/>
              <a:t>khung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dưới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7" y="1825625"/>
            <a:ext cx="72328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(PHY_ADDR)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/>
              <a:t>chỉ</a:t>
            </a:r>
            <a:r>
              <a:rPr lang="en-US" dirty="0"/>
              <a:t> SMI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 </a:t>
            </a:r>
            <a:r>
              <a:rPr lang="en-US" dirty="0" err="1"/>
              <a:t>hoặc</a:t>
            </a:r>
            <a:r>
              <a:rPr lang="en-US" dirty="0"/>
              <a:t> 1.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PHY </a:t>
            </a:r>
            <a:r>
              <a:rPr lang="en-US" b="1" dirty="0" err="1"/>
              <a:t>bằng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</a:t>
            </a:r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lớn</a:t>
            </a:r>
            <a:r>
              <a:rPr lang="en-US" b="1" dirty="0"/>
              <a:t> </a:t>
            </a:r>
            <a:r>
              <a:rPr lang="en-US" b="1" dirty="0" err="1"/>
              <a:t>hơn</a:t>
            </a:r>
            <a:r>
              <a:rPr lang="en-US" b="1" dirty="0"/>
              <a:t> 1</a:t>
            </a:r>
            <a:r>
              <a:rPr lang="en-US" dirty="0"/>
              <a:t>.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PHY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SMI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)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bit PHYAD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.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đeo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PHYAD0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RXER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REF_CLOCK0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5929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RMII REF_CLK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CRS_DV, RXD [1: 0], TXEN, TXD [1: 0] </a:t>
            </a:r>
            <a:r>
              <a:rPr lang="en-US" dirty="0" err="1"/>
              <a:t>và</a:t>
            </a:r>
            <a:r>
              <a:rPr lang="en-US" dirty="0"/>
              <a:t> RXER.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REF_CLK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REF_CLK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lvl="0"/>
            <a:r>
              <a:rPr lang="en-US" dirty="0"/>
              <a:t>REF_CLOCK 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 32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ở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OUT MODE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43885"/>
            <a:ext cx="8506293" cy="16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68300"/>
            <a:ext cx="10515600" cy="58086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, </a:t>
            </a:r>
            <a:r>
              <a:rPr lang="en-US" dirty="0" err="1"/>
              <a:t>chốt</a:t>
            </a:r>
            <a:r>
              <a:rPr lang="en-US" dirty="0"/>
              <a:t> REFCLKO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pin </a:t>
            </a:r>
            <a:r>
              <a:rPr lang="en-US" dirty="0" err="1"/>
              <a:t>nINT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REF_CLK Out,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nINT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REFCLKO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50MHz </a:t>
            </a:r>
            <a:r>
              <a:rPr lang="en-US" dirty="0" err="1"/>
              <a:t>với</a:t>
            </a:r>
            <a:r>
              <a:rPr lang="en-US" dirty="0"/>
              <a:t> MAC.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94" y="1968500"/>
            <a:ext cx="729170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DHT21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DHT21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cảm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ẩm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cảm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nhiệt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.</a:t>
            </a:r>
          </a:p>
          <a:p>
            <a:pPr>
              <a:buFontTx/>
              <a:buChar char="-"/>
            </a:pP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tín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1 </a:t>
            </a:r>
            <a:r>
              <a:rPr lang="en-US" sz="2400" dirty="0" err="1" smtClean="0"/>
              <a:t>dây</a:t>
            </a:r>
            <a:r>
              <a:rPr lang="en-US" sz="2400" dirty="0" smtClean="0"/>
              <a:t> 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Káº¿t quáº£ hÃ¬nh áº£nh cho DHT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4" y="2939143"/>
            <a:ext cx="4625431" cy="35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9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8091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0" y="1676400"/>
            <a:ext cx="10223500" cy="51816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slave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- 4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bus 1 wire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Reset/Presence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1,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0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4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9451"/>
            <a:ext cx="7040880" cy="560396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081451" y="509451"/>
            <a:ext cx="2416629" cy="48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02583" y="91440"/>
            <a:ext cx="4206240" cy="11625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</a:t>
            </a:r>
            <a:r>
              <a:rPr lang="en-US" dirty="0" err="1" smtClean="0"/>
              <a:t>kéo</a:t>
            </a:r>
            <a:r>
              <a:rPr lang="en-US" dirty="0" smtClean="0"/>
              <a:t> bus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1 </a:t>
            </a:r>
            <a:r>
              <a:rPr lang="en-US" dirty="0" err="1" smtClean="0"/>
              <a:t>đến</a:t>
            </a:r>
            <a:r>
              <a:rPr lang="en-US" dirty="0" smtClean="0"/>
              <a:t> 15us,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nhả</a:t>
            </a:r>
            <a:r>
              <a:rPr lang="en-US" dirty="0" smtClean="0"/>
              <a:t> bus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15394" y="2146664"/>
            <a:ext cx="2982686" cy="17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602583" y="1565368"/>
            <a:ext cx="4206240" cy="11625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</a:t>
            </a:r>
            <a:r>
              <a:rPr lang="en-US" dirty="0" err="1" smtClean="0"/>
              <a:t>kéo</a:t>
            </a:r>
            <a:r>
              <a:rPr lang="en-US" dirty="0" smtClean="0"/>
              <a:t> bus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60us,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120us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15394" y="3148144"/>
            <a:ext cx="3087189" cy="16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2583" y="2893428"/>
            <a:ext cx="4206240" cy="11625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</a:t>
            </a:r>
            <a:r>
              <a:rPr lang="en-US" dirty="0" err="1" smtClean="0"/>
              <a:t>kéo</a:t>
            </a:r>
            <a:r>
              <a:rPr lang="en-US" dirty="0" smtClean="0"/>
              <a:t> bus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 </a:t>
            </a:r>
            <a:r>
              <a:rPr lang="en-US" dirty="0" err="1" smtClean="0"/>
              <a:t>đến</a:t>
            </a:r>
            <a:r>
              <a:rPr lang="en-US" dirty="0" smtClean="0"/>
              <a:t> 15us , Slave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bit 0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,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bit 1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nhả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6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Qúa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DHT21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 bit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41" y="1888127"/>
            <a:ext cx="7559312" cy="2340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89" y="4611189"/>
            <a:ext cx="7306764" cy="2246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50" y="535577"/>
            <a:ext cx="11077302" cy="12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0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" y="202791"/>
            <a:ext cx="1196557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 STM32F407 Discovery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854200"/>
            <a:ext cx="10457542" cy="491235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STM32F407VGT6 microcontroller featuring 32-bit ARM Cortex-M4F core, 1 MB Flash, 192 KB RAM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up to 168 MHz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5 port , 6 UART , I2C, SPI , ADC ,..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led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1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1744</Words>
  <Application>Microsoft Office PowerPoint</Application>
  <PresentationFormat>Widescreen</PresentationFormat>
  <Paragraphs>188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Tìm hiểu về cảm biến DHT21 </vt:lpstr>
      <vt:lpstr>Giao tiếp 1 dây :</vt:lpstr>
      <vt:lpstr>PowerPoint Presentation</vt:lpstr>
      <vt:lpstr>PowerPoint Presentation</vt:lpstr>
      <vt:lpstr>Tìm hiểu về kit STM32F407 Discovery</vt:lpstr>
      <vt:lpstr>Đọc dữ liệu từ DHT21 dung STM32F407</vt:lpstr>
      <vt:lpstr>PowerPoint Presentation</vt:lpstr>
      <vt:lpstr>PowerPoint Presentation</vt:lpstr>
      <vt:lpstr>PowerPoint Presentation</vt:lpstr>
      <vt:lpstr>ESP32  </vt:lpstr>
      <vt:lpstr>Sơ đồ khối</vt:lpstr>
      <vt:lpstr>Sơ đồ chân</vt:lpstr>
      <vt:lpstr>PowerPoint Presentation</vt:lpstr>
      <vt:lpstr>MQTT</vt:lpstr>
      <vt:lpstr>PowerPoint Presentation</vt:lpstr>
      <vt:lpstr>MQTT</vt:lpstr>
      <vt:lpstr>PowerPoint Presentation</vt:lpstr>
      <vt:lpstr>PowerPoint Presentation</vt:lpstr>
      <vt:lpstr>PowerPoint Presentation</vt:lpstr>
      <vt:lpstr>Tạo  MQTT Broker ( CloudMQTT )</vt:lpstr>
      <vt:lpstr>PowerPoint Presentation</vt:lpstr>
      <vt:lpstr>Thư viện</vt:lpstr>
      <vt:lpstr>PowerPoint Presentation</vt:lpstr>
      <vt:lpstr>PowerPoint Presentation</vt:lpstr>
      <vt:lpstr>Thẻ nhớ </vt:lpstr>
      <vt:lpstr>SD MODE (chế độ SD 4 bit (4 bit cùng một lúc)</vt:lpstr>
      <vt:lpstr>SPI MODE(giao tiếp như một thiết bị ngoại vi) </vt:lpstr>
      <vt:lpstr> Chức năng của micro sd + để lưu trữ tốc độ cao, lớn </vt:lpstr>
      <vt:lpstr>Giao thức chế độ bus SD  </vt:lpstr>
      <vt:lpstr>PowerPoint Presentation</vt:lpstr>
      <vt:lpstr>Sơ đồ kết nôi giữa SD và ESP32    1)S: nguồn điện; I/O: input/output; PP: IO sử dụng mạch điều khiển đẩy-kéo </vt:lpstr>
      <vt:lpstr>Chip LAN8720A (LAN 100Mbps)</vt:lpstr>
      <vt:lpstr>PowerPoint Presentation</vt:lpstr>
      <vt:lpstr>PowerPoint Presentation</vt:lpstr>
      <vt:lpstr>PowerPoint Presentation</vt:lpstr>
      <vt:lpstr>PowerPoint Presentation</vt:lpstr>
      <vt:lpstr> MAC Interface Giao diện RMII có các đặc điểm sau: </vt:lpstr>
      <vt:lpstr> RMII bao gồm các tín hiệu giao diện sau (1 tùy chọn): </vt:lpstr>
      <vt:lpstr>CRS_DV </vt:lpstr>
      <vt:lpstr>Serial Management Interface (SMI) </vt:lpstr>
      <vt:lpstr>Dữ liệu trên dòng MDIO được chốt trên cạnh tăng của MDC. Cấu trúc khung và thời gian của dữ liệu được thể hiện trong hình dưới </vt:lpstr>
      <vt:lpstr>Cấu hình địa chỉ vật lý (PHY_ADDR) </vt:lpstr>
      <vt:lpstr>Cấu hình REF_CLOCK0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</dc:creator>
  <cp:lastModifiedBy>Quoc</cp:lastModifiedBy>
  <cp:revision>5</cp:revision>
  <dcterms:created xsi:type="dcterms:W3CDTF">2018-07-05T14:40:07Z</dcterms:created>
  <dcterms:modified xsi:type="dcterms:W3CDTF">2018-07-05T18:07:04Z</dcterms:modified>
</cp:coreProperties>
</file>