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sldIdLst>
    <p:sldId id="256" r:id="rId2"/>
    <p:sldId id="257" r:id="rId3"/>
    <p:sldId id="261" r:id="rId4"/>
    <p:sldId id="262" r:id="rId5"/>
    <p:sldId id="263" r:id="rId6"/>
    <p:sldId id="264"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4" d="100"/>
          <a:sy n="74" d="100"/>
        </p:scale>
        <p:origin x="-126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D5BC3ED-9824-49AE-9782-6BCAF2A89866}" type="datetimeFigureOut">
              <a:rPr lang="en-US" smtClean="0"/>
              <a:t>7/14/2018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C318D70-8833-4781-8BCC-66CAC53EB963}" type="slidenum">
              <a:rPr lang="en-US" smtClean="0"/>
              <a:t>‹#›</a:t>
            </a:fld>
            <a:endParaRPr lang="en-US"/>
          </a:p>
        </p:txBody>
      </p:sp>
    </p:spTree>
    <p:extLst>
      <p:ext uri="{BB962C8B-B14F-4D97-AF65-F5344CB8AC3E}">
        <p14:creationId xmlns:p14="http://schemas.microsoft.com/office/powerpoint/2010/main" val="40744213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318D70-8833-4781-8BCC-66CAC53EB963}" type="slidenum">
              <a:rPr lang="en-US" smtClean="0"/>
              <a:t>1</a:t>
            </a:fld>
            <a:endParaRPr lang="en-US"/>
          </a:p>
        </p:txBody>
      </p:sp>
    </p:spTree>
    <p:extLst>
      <p:ext uri="{BB962C8B-B14F-4D97-AF65-F5344CB8AC3E}">
        <p14:creationId xmlns:p14="http://schemas.microsoft.com/office/powerpoint/2010/main" val="11493982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ounded Rectangle 9"/>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4"/>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n-US" smtClean="0"/>
              <a:t>Click to edit Master title style</a:t>
            </a:r>
            <a:endParaRPr kumimoji="0" lang="en-US"/>
          </a:p>
        </p:txBody>
      </p:sp>
      <p:sp>
        <p:nvSpPr>
          <p:cNvPr id="20" name="Subtitle 19"/>
          <p:cNvSpPr>
            <a:spLocks noGrp="1"/>
          </p:cNvSpPr>
          <p:nvPr>
            <p:ph type="subTitle" idx="1"/>
          </p:nvPr>
        </p:nvSpPr>
        <p:spPr>
          <a:xfrm>
            <a:off x="722376" y="3685032"/>
            <a:ext cx="77724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9" name="Date Placeholder 18"/>
          <p:cNvSpPr>
            <a:spLocks noGrp="1"/>
          </p:cNvSpPr>
          <p:nvPr>
            <p:ph type="dt" sz="half" idx="10"/>
          </p:nvPr>
        </p:nvSpPr>
        <p:spPr/>
        <p:txBody>
          <a:bodyPr/>
          <a:lstStyle>
            <a:extLst/>
          </a:lstStyle>
          <a:p>
            <a:fld id="{1F078606-D888-4C21-858F-096942DC22DB}" type="datetimeFigureOut">
              <a:rPr lang="en-US" smtClean="0"/>
              <a:t>7/14/2018</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11" name="Slide Number Placeholder 10"/>
          <p:cNvSpPr>
            <a:spLocks noGrp="1"/>
          </p:cNvSpPr>
          <p:nvPr>
            <p:ph type="sldNum" sz="quarter" idx="12"/>
          </p:nvPr>
        </p:nvSpPr>
        <p:spPr/>
        <p:txBody>
          <a:bodyPr/>
          <a:lstStyle>
            <a:extLst/>
          </a:lstStyle>
          <a:p>
            <a:fld id="{45E1616A-923E-4529-87F7-59CC56461E1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02920" y="530352"/>
            <a:ext cx="8183880" cy="4187952"/>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F078606-D888-4C21-858F-096942DC22DB}" type="datetimeFigureOut">
              <a:rPr lang="en-US" smtClean="0"/>
              <a:t>7/14/2018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5E1616A-923E-4529-87F7-59CC56461E1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4"/>
            <a:ext cx="1981200" cy="5257799"/>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33400" y="533402"/>
            <a:ext cx="5943600" cy="525780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F078606-D888-4C21-858F-096942DC22DB}" type="datetimeFigureOut">
              <a:rPr lang="en-US" smtClean="0"/>
              <a:t>7/14/2018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5E1616A-923E-4529-87F7-59CC56461E1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a:xfrm>
            <a:off x="502920" y="530352"/>
            <a:ext cx="8183880" cy="4187952"/>
          </a:xfrm>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F078606-D888-4C21-858F-096942DC22DB}" type="datetimeFigureOut">
              <a:rPr lang="en-US" smtClean="0"/>
              <a:t>7/14/2018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5E1616A-923E-4529-87F7-59CC56461E1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ed Rectangle 10"/>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68344" y="4928616"/>
            <a:ext cx="8183880" cy="676656"/>
          </a:xfrm>
        </p:spPr>
        <p:txBody>
          <a:bodyPr lIns="91440" bIns="0" anchor="b"/>
          <a:lstStyle>
            <a:lvl1pPr algn="l">
              <a:buNone/>
              <a:defRPr sz="3600" b="0" cap="none" baseline="0">
                <a:solidFill>
                  <a:schemeClr val="bg2">
                    <a:shade val="25000"/>
                  </a:schemeClr>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68344" y="5624484"/>
            <a:ext cx="818388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F078606-D888-4C21-858F-096942DC22DB}" type="datetimeFigureOut">
              <a:rPr lang="en-US" smtClean="0"/>
              <a:t>7/14/2018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5E1616A-923E-4529-87F7-59CC56461E1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F078606-D888-4C21-858F-096942DC22DB}" type="datetimeFigureOut">
              <a:rPr lang="en-US" smtClean="0"/>
              <a:t>7/14/2018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45E1616A-923E-4529-87F7-59CC56461E1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nchor="b"/>
          <a:lstStyle>
            <a:lvl1pPr>
              <a:defRPr b="1"/>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7224"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52169"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F078606-D888-4C21-858F-096942DC22DB}" type="datetimeFigureOut">
              <a:rPr lang="en-US" smtClean="0"/>
              <a:t>7/14/2018</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45E1616A-923E-4529-87F7-59CC56461E1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F078606-D888-4C21-858F-096942DC22DB}" type="datetimeFigureOut">
              <a:rPr lang="en-US" smtClean="0"/>
              <a:t>7/14/2018</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45E1616A-923E-4529-87F7-59CC56461E1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1F078606-D888-4C21-858F-096942DC22DB}" type="datetimeFigureOut">
              <a:rPr lang="en-US" smtClean="0"/>
              <a:t>7/14/2018</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45E1616A-923E-4529-87F7-59CC56461E1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38784" y="533400"/>
            <a:ext cx="2971800" cy="914400"/>
          </a:xfrm>
        </p:spPr>
        <p:txBody>
          <a:bodyPr anchor="b"/>
          <a:lstStyle>
            <a:lvl1pPr algn="l">
              <a:buNone/>
              <a:defRPr sz="2200" b="1">
                <a:solidFill>
                  <a:schemeClr val="accent1"/>
                </a:solidFill>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F078606-D888-4C21-858F-096942DC22DB}" type="datetimeFigureOut">
              <a:rPr lang="en-US" smtClean="0"/>
              <a:t>7/14/2018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45E1616A-923E-4529-87F7-59CC56461E1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 Single Corner Rectangle 10"/>
          <p:cNvSpPr/>
          <p:nvPr/>
        </p:nvSpPr>
        <p:spPr>
          <a:xfrm>
            <a:off x="6400800" y="434162"/>
            <a:ext cx="2324605"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F078606-D888-4C21-858F-096942DC22DB}" type="datetimeFigureOut">
              <a:rPr lang="en-US" smtClean="0"/>
              <a:t>7/14/2018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45E1616A-923E-4529-87F7-59CC56461E1C}" type="slidenum">
              <a:rPr lang="en-US" smtClean="0"/>
              <a:t>‹#›</a:t>
            </a:fld>
            <a:endParaRPr lang="en-US"/>
          </a:p>
        </p:txBody>
      </p:sp>
      <p:sp>
        <p:nvSpPr>
          <p:cNvPr id="3" name="Picture Placeholder 2"/>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en-US" smtClean="0"/>
              <a:t>Click icon to add picture</a:t>
            </a:r>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ounded Rectangle 8"/>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3" name="Title Placeholder 12"/>
          <p:cNvSpPr>
            <a:spLocks noGrp="1"/>
          </p:cNvSpPr>
          <p:nvPr>
            <p:ph type="title"/>
          </p:nvPr>
        </p:nvSpPr>
        <p:spPr>
          <a:xfrm>
            <a:off x="502920" y="4985590"/>
            <a:ext cx="8183880" cy="1051560"/>
          </a:xfrm>
          <a:prstGeom prst="rect">
            <a:avLst/>
          </a:prstGeom>
        </p:spPr>
        <p:txBody>
          <a:bodyPr vert="horz" anchor="b">
            <a:normAutofit/>
          </a:bodyPr>
          <a:lstStyle>
            <a:extLst/>
          </a:lstStyle>
          <a:p>
            <a:r>
              <a:rPr kumimoji="0" lang="en-US" smtClean="0"/>
              <a:t>Click to edit Master title style</a:t>
            </a:r>
            <a:endParaRPr kumimoji="0" lang="en-US"/>
          </a:p>
        </p:txBody>
      </p:sp>
      <p:sp>
        <p:nvSpPr>
          <p:cNvPr id="4" name="Text Placeholder 3"/>
          <p:cNvSpPr>
            <a:spLocks noGrp="1"/>
          </p:cNvSpPr>
          <p:nvPr>
            <p:ph type="body" idx="1"/>
          </p:nvPr>
        </p:nvSpPr>
        <p:spPr>
          <a:xfrm>
            <a:off x="502920" y="530352"/>
            <a:ext cx="8183880" cy="4187952"/>
          </a:xfrm>
          <a:prstGeom prst="rect">
            <a:avLst/>
          </a:prstGeom>
        </p:spPr>
        <p:txBody>
          <a:bodyPr vert="horz" lIns="182880" tIns="9144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5" name="Date Placeholder 24"/>
          <p:cNvSpPr>
            <a:spLocks noGrp="1"/>
          </p:cNvSpPr>
          <p:nvPr>
            <p:ph type="dt" sz="half" idx="2"/>
          </p:nvPr>
        </p:nvSpPr>
        <p:spPr>
          <a:xfrm>
            <a:off x="3776328" y="6111875"/>
            <a:ext cx="2286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1F078606-D888-4C21-858F-096942DC22DB}" type="datetimeFigureOut">
              <a:rPr lang="en-US" smtClean="0"/>
              <a:t>7/14/2018</a:t>
            </a:fld>
            <a:endParaRPr lang="en-US"/>
          </a:p>
        </p:txBody>
      </p:sp>
      <p:sp>
        <p:nvSpPr>
          <p:cNvPr id="18" name="Footer Placeholder 17"/>
          <p:cNvSpPr>
            <a:spLocks noGrp="1"/>
          </p:cNvSpPr>
          <p:nvPr>
            <p:ph type="ftr" sz="quarter" idx="3"/>
          </p:nvPr>
        </p:nvSpPr>
        <p:spPr>
          <a:xfrm>
            <a:off x="6062328" y="6111875"/>
            <a:ext cx="2286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en-US"/>
          </a:p>
        </p:txBody>
      </p:sp>
      <p:sp>
        <p:nvSpPr>
          <p:cNvPr id="5" name="Slide Number Placeholder 4"/>
          <p:cNvSpPr>
            <a:spLocks noGrp="1"/>
          </p:cNvSpPr>
          <p:nvPr>
            <p:ph type="sldNum" sz="quarter" idx="4"/>
          </p:nvPr>
        </p:nvSpPr>
        <p:spPr>
          <a:xfrm>
            <a:off x="8348328" y="6111875"/>
            <a:ext cx="4572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45E1616A-923E-4529-87F7-59CC56461E1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00"/>
            <a:ext cx="7772400" cy="1828800"/>
          </a:xfrm>
        </p:spPr>
        <p:txBody>
          <a:bodyPr/>
          <a:lstStyle/>
          <a:p>
            <a:r>
              <a:rPr lang="en-US" dirty="0" smtClean="0">
                <a:latin typeface="Times New Roman" pitchFamily="18" charset="0"/>
                <a:cs typeface="Times New Roman" pitchFamily="18" charset="0"/>
              </a:rPr>
              <a:t>CẢM BIẾN OXY HÒA TAN</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3476703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183880" cy="1051560"/>
          </a:xfrm>
        </p:spPr>
        <p:txBody>
          <a:bodyPr/>
          <a:lstStyle/>
          <a:p>
            <a:r>
              <a:rPr lang="en-US" dirty="0" smtClean="0">
                <a:latin typeface="Times New Roman" pitchFamily="18" charset="0"/>
                <a:cs typeface="Times New Roman" pitchFamily="18" charset="0"/>
              </a:rPr>
              <a:t>Tổng quan về cảm biến DO</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1905000"/>
            <a:ext cx="8183880" cy="4187952"/>
          </a:xfrm>
        </p:spPr>
        <p:txBody>
          <a:bodyPr/>
          <a:lstStyle/>
          <a:p>
            <a:r>
              <a:rPr lang="en-US" dirty="0" smtClean="0">
                <a:latin typeface="Times New Roman" pitchFamily="18" charset="0"/>
                <a:cs typeface="Times New Roman" pitchFamily="18" charset="0"/>
              </a:rPr>
              <a:t>DO</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Dissolved </a:t>
            </a:r>
            <a:r>
              <a:rPr lang="en-US" dirty="0">
                <a:latin typeface="Times New Roman" pitchFamily="18" charset="0"/>
                <a:cs typeface="Times New Roman" pitchFamily="18" charset="0"/>
              </a:rPr>
              <a:t>Oxygen) là lượng oxy hòa tan trong nước cần thiết cho sự hô hấp của các thủy </a:t>
            </a:r>
            <a:r>
              <a:rPr lang="en-US" dirty="0" smtClean="0">
                <a:latin typeface="Times New Roman" pitchFamily="18" charset="0"/>
                <a:cs typeface="Times New Roman" pitchFamily="18" charset="0"/>
              </a:rPr>
              <a:t>sinh</a:t>
            </a:r>
          </a:p>
          <a:p>
            <a:r>
              <a:rPr lang="en-US" dirty="0">
                <a:latin typeface="Times New Roman" pitchFamily="18" charset="0"/>
                <a:cs typeface="Times New Roman" pitchFamily="18" charset="0"/>
              </a:rPr>
              <a:t>Đơn vị tính của DO thường dùng là mg/l hoặc </a:t>
            </a:r>
            <a:r>
              <a:rPr lang="en-US" dirty="0" smtClean="0">
                <a:latin typeface="Times New Roman" pitchFamily="18" charset="0"/>
                <a:cs typeface="Times New Roman" pitchFamily="18" charset="0"/>
              </a:rPr>
              <a:t>ppm</a:t>
            </a:r>
          </a:p>
          <a:p>
            <a:r>
              <a:rPr lang="en-US" dirty="0">
                <a:latin typeface="Times New Roman" pitchFamily="18" charset="0"/>
                <a:cs typeface="Times New Roman" pitchFamily="18" charset="0"/>
              </a:rPr>
              <a:t>Cảm biến đo oxy hòa tan có 2 loại:</a:t>
            </a:r>
          </a:p>
          <a:p>
            <a:pPr lvl="1"/>
            <a:r>
              <a:rPr lang="en-US" dirty="0">
                <a:latin typeface="Times New Roman" pitchFamily="18" charset="0"/>
                <a:cs typeface="Times New Roman" pitchFamily="18" charset="0"/>
              </a:rPr>
              <a:t>Cảm biến oxy hòa tan dạng điện cực</a:t>
            </a:r>
          </a:p>
          <a:p>
            <a:pPr lvl="1"/>
            <a:r>
              <a:rPr lang="en-US" dirty="0">
                <a:latin typeface="Times New Roman" pitchFamily="18" charset="0"/>
                <a:cs typeface="Times New Roman" pitchFamily="18" charset="0"/>
              </a:rPr>
              <a:t>Cảm biến oxy dạng </a:t>
            </a:r>
            <a:r>
              <a:rPr lang="en-US" dirty="0" smtClean="0">
                <a:latin typeface="Times New Roman" pitchFamily="18" charset="0"/>
                <a:cs typeface="Times New Roman" pitchFamily="18" charset="0"/>
              </a:rPr>
              <a:t>quang</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404640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183880" cy="1051560"/>
          </a:xfrm>
        </p:spPr>
        <p:txBody>
          <a:bodyPr>
            <a:normAutofit/>
          </a:bodyPr>
          <a:lstStyle/>
          <a:p>
            <a:r>
              <a:rPr lang="en-US" dirty="0" smtClean="0">
                <a:latin typeface="Times New Roman" pitchFamily="18" charset="0"/>
                <a:cs typeface="Times New Roman" pitchFamily="18" charset="0"/>
              </a:rPr>
              <a:t>Tìm hiểu về cảm biển DO CS511</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1752600"/>
            <a:ext cx="8183880" cy="4187952"/>
          </a:xfrm>
        </p:spPr>
        <p:txBody>
          <a:bodyPr/>
          <a:lstStyle/>
          <a:p>
            <a:pPr algn="just"/>
            <a:r>
              <a:rPr lang="vi-VN" dirty="0" smtClean="0">
                <a:latin typeface="Times New Roman" pitchFamily="18" charset="0"/>
                <a:cs typeface="Times New Roman" pitchFamily="18" charset="0"/>
              </a:rPr>
              <a:t>CS511 </a:t>
            </a:r>
            <a:r>
              <a:rPr lang="vi-VN" dirty="0">
                <a:latin typeface="Times New Roman" pitchFamily="18" charset="0"/>
                <a:cs typeface="Times New Roman" pitchFamily="18" charset="0"/>
              </a:rPr>
              <a:t>là một cảm biến </a:t>
            </a:r>
            <a:r>
              <a:rPr lang="vi-VN" dirty="0" smtClean="0">
                <a:latin typeface="Times New Roman" pitchFamily="18" charset="0"/>
                <a:cs typeface="Times New Roman" pitchFamily="18" charset="0"/>
              </a:rPr>
              <a:t>loại </a:t>
            </a:r>
            <a:endParaRPr lang="en-US" dirty="0" smtClean="0">
              <a:latin typeface="Times New Roman" pitchFamily="18" charset="0"/>
              <a:cs typeface="Times New Roman" pitchFamily="18" charset="0"/>
            </a:endParaRPr>
          </a:p>
          <a:p>
            <a:pPr marL="0" indent="0" algn="just">
              <a:buNone/>
            </a:pPr>
            <a:r>
              <a:rPr lang="vi-VN" dirty="0" smtClean="0">
                <a:latin typeface="Times New Roman" pitchFamily="18" charset="0"/>
                <a:cs typeface="Times New Roman" pitchFamily="18" charset="0"/>
              </a:rPr>
              <a:t>galvanic </a:t>
            </a:r>
            <a:r>
              <a:rPr lang="vi-VN" dirty="0">
                <a:latin typeface="Times New Roman" pitchFamily="18" charset="0"/>
                <a:cs typeface="Times New Roman" pitchFamily="18" charset="0"/>
              </a:rPr>
              <a:t>được chế </a:t>
            </a:r>
            <a:r>
              <a:rPr lang="vi-VN" dirty="0" smtClean="0">
                <a:latin typeface="Times New Roman" pitchFamily="18" charset="0"/>
                <a:cs typeface="Times New Roman" pitchFamily="18" charset="0"/>
              </a:rPr>
              <a:t>tạo </a:t>
            </a:r>
            <a:r>
              <a:rPr lang="vi-VN" dirty="0">
                <a:latin typeface="Times New Roman" pitchFamily="18" charset="0"/>
                <a:cs typeface="Times New Roman" pitchFamily="18" charset="0"/>
              </a:rPr>
              <a:t>bởi </a:t>
            </a:r>
            <a:endParaRPr lang="en-US" dirty="0" smtClean="0">
              <a:latin typeface="Times New Roman" pitchFamily="18" charset="0"/>
              <a:cs typeface="Times New Roman" pitchFamily="18" charset="0"/>
            </a:endParaRPr>
          </a:p>
          <a:p>
            <a:pPr marL="0" indent="0" algn="just">
              <a:buNone/>
            </a:pPr>
            <a:r>
              <a:rPr lang="vi-VN" dirty="0" smtClean="0">
                <a:latin typeface="Times New Roman" pitchFamily="18" charset="0"/>
                <a:cs typeface="Times New Roman" pitchFamily="18" charset="0"/>
              </a:rPr>
              <a:t>Sensorex</a:t>
            </a:r>
            <a:r>
              <a:rPr lang="vi-VN" dirty="0">
                <a:latin typeface="Times New Roman" pitchFamily="18" charset="0"/>
                <a:cs typeface="Times New Roman" pitchFamily="18" charset="0"/>
              </a:rPr>
              <a:t>, tạo </a:t>
            </a:r>
            <a:r>
              <a:rPr lang="vi-VN" dirty="0" smtClean="0">
                <a:latin typeface="Times New Roman" pitchFamily="18" charset="0"/>
                <a:cs typeface="Times New Roman" pitchFamily="18" charset="0"/>
              </a:rPr>
              <a:t>ra</a:t>
            </a:r>
            <a:r>
              <a:rPr lang="en-US" dirty="0">
                <a:latin typeface="Times New Roman" pitchFamily="18" charset="0"/>
                <a:cs typeface="Times New Roman" pitchFamily="18" charset="0"/>
              </a:rPr>
              <a:t> </a:t>
            </a:r>
            <a:r>
              <a:rPr lang="vi-VN" dirty="0" smtClean="0">
                <a:latin typeface="Times New Roman" pitchFamily="18" charset="0"/>
                <a:cs typeface="Times New Roman" pitchFamily="18" charset="0"/>
              </a:rPr>
              <a:t>một </a:t>
            </a:r>
            <a:r>
              <a:rPr lang="vi-VN" dirty="0">
                <a:latin typeface="Times New Roman" pitchFamily="18" charset="0"/>
                <a:cs typeface="Times New Roman" pitchFamily="18" charset="0"/>
              </a:rPr>
              <a:t>tỷ lệ tín </a:t>
            </a:r>
            <a:endParaRPr lang="en-US" dirty="0" smtClean="0">
              <a:latin typeface="Times New Roman" pitchFamily="18" charset="0"/>
              <a:cs typeface="Times New Roman" pitchFamily="18" charset="0"/>
            </a:endParaRPr>
          </a:p>
          <a:p>
            <a:pPr marL="0" indent="0" algn="just">
              <a:buNone/>
            </a:pPr>
            <a:r>
              <a:rPr lang="vi-VN" dirty="0" smtClean="0">
                <a:latin typeface="Times New Roman" pitchFamily="18" charset="0"/>
                <a:cs typeface="Times New Roman" pitchFamily="18" charset="0"/>
              </a:rPr>
              <a:t>hiệu </a:t>
            </a:r>
            <a:r>
              <a:rPr lang="en-US" dirty="0">
                <a:latin typeface="Times New Roman" pitchFamily="18" charset="0"/>
                <a:cs typeface="Times New Roman" pitchFamily="18" charset="0"/>
              </a:rPr>
              <a:t>điện áp </a:t>
            </a:r>
            <a:r>
              <a:rPr lang="en-US" dirty="0" smtClean="0">
                <a:latin typeface="Times New Roman" pitchFamily="18" charset="0"/>
                <a:cs typeface="Times New Roman" pitchFamily="18" charset="0"/>
              </a:rPr>
              <a:t>tỉ </a:t>
            </a:r>
            <a:r>
              <a:rPr lang="en-US" dirty="0">
                <a:latin typeface="Times New Roman" pitchFamily="18" charset="0"/>
                <a:cs typeface="Times New Roman" pitchFamily="18" charset="0"/>
              </a:rPr>
              <a:t>lệ </a:t>
            </a:r>
            <a:r>
              <a:rPr lang="vi-VN" dirty="0">
                <a:latin typeface="Times New Roman" pitchFamily="18" charset="0"/>
                <a:cs typeface="Times New Roman" pitchFamily="18" charset="0"/>
              </a:rPr>
              <a:t>với lượng oxy </a:t>
            </a:r>
            <a:endParaRPr lang="en-US" dirty="0" smtClean="0">
              <a:latin typeface="Times New Roman" pitchFamily="18" charset="0"/>
              <a:cs typeface="Times New Roman" pitchFamily="18" charset="0"/>
            </a:endParaRPr>
          </a:p>
          <a:p>
            <a:pPr marL="0" indent="0" algn="just">
              <a:buNone/>
            </a:pPr>
            <a:r>
              <a:rPr lang="vi-VN" dirty="0" smtClean="0">
                <a:latin typeface="Times New Roman" pitchFamily="18" charset="0"/>
                <a:cs typeface="Times New Roman" pitchFamily="18" charset="0"/>
              </a:rPr>
              <a:t>có </a:t>
            </a:r>
            <a:r>
              <a:rPr lang="vi-VN" dirty="0">
                <a:latin typeface="Times New Roman" pitchFamily="18" charset="0"/>
                <a:cs typeface="Times New Roman" pitchFamily="18" charset="0"/>
              </a:rPr>
              <a:t>trong </a:t>
            </a:r>
            <a:r>
              <a:rPr lang="vi-VN" dirty="0" smtClean="0">
                <a:latin typeface="Times New Roman" pitchFamily="18" charset="0"/>
                <a:cs typeface="Times New Roman" pitchFamily="18" charset="0"/>
              </a:rPr>
              <a:t>môi </a:t>
            </a:r>
            <a:r>
              <a:rPr lang="vi-VN" dirty="0">
                <a:latin typeface="Times New Roman" pitchFamily="18" charset="0"/>
                <a:cs typeface="Times New Roman" pitchFamily="18" charset="0"/>
              </a:rPr>
              <a:t>trường đo </a:t>
            </a:r>
            <a:r>
              <a:rPr lang="vi-VN" dirty="0" smtClean="0">
                <a:latin typeface="Times New Roman" pitchFamily="18" charset="0"/>
                <a:cs typeface="Times New Roman" pitchFamily="18" charset="0"/>
              </a:rPr>
              <a:t>được.</a:t>
            </a: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CS511 có thể tự phân cực và </a:t>
            </a:r>
          </a:p>
          <a:p>
            <a:pPr marL="0" indent="0" algn="just">
              <a:buNone/>
            </a:pPr>
            <a:r>
              <a:rPr lang="en-US" dirty="0" smtClean="0">
                <a:latin typeface="Times New Roman" pitchFamily="18" charset="0"/>
                <a:cs typeface="Times New Roman" pitchFamily="18" charset="0"/>
              </a:rPr>
              <a:t>không cần nguồn ngoài.</a:t>
            </a:r>
            <a:endParaRPr lang="en-US" dirty="0">
              <a:latin typeface="Times New Roman" pitchFamily="18" charset="0"/>
              <a:cs typeface="Times New Roman" pitchFamily="18" charset="0"/>
            </a:endParaRPr>
          </a:p>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6400" y="1752600"/>
            <a:ext cx="314325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13133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183880" cy="1051560"/>
          </a:xfrm>
        </p:spPr>
        <p:txBody>
          <a:bodyPr>
            <a:normAutofit/>
          </a:bodyPr>
          <a:lstStyle/>
          <a:p>
            <a:r>
              <a:rPr lang="en-US" dirty="0" smtClean="0">
                <a:latin typeface="Times New Roman" pitchFamily="18" charset="0"/>
                <a:cs typeface="Times New Roman" pitchFamily="18" charset="0"/>
              </a:rPr>
              <a:t>Thông số kỹ thuật</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8183880" cy="4187952"/>
          </a:xfrm>
        </p:spPr>
        <p:txBody>
          <a:bodyPr/>
          <a:lstStyle/>
          <a:p>
            <a:r>
              <a:rPr lang="en-US" dirty="0" smtClean="0">
                <a:latin typeface="Times New Roman" pitchFamily="18" charset="0"/>
                <a:cs typeface="Times New Roman" pitchFamily="18" charset="0"/>
              </a:rPr>
              <a:t>Đặc điểm: có 1 điện trở nhiệt bên trong để bù nhiệt độ.</a:t>
            </a:r>
          </a:p>
          <a:p>
            <a:r>
              <a:rPr lang="en-US" dirty="0" smtClean="0">
                <a:latin typeface="Times New Roman" pitchFamily="18" charset="0"/>
                <a:cs typeface="Times New Roman" pitchFamily="18" charset="0"/>
              </a:rPr>
              <a:t>Tín hiệu đầu ra: 33mV ± 9mV (100% saturation) và &lt; 2mV (0% saturation)</a:t>
            </a:r>
          </a:p>
          <a:p>
            <a:r>
              <a:rPr lang="vi-VN" dirty="0">
                <a:latin typeface="Times New Roman" pitchFamily="18" charset="0"/>
                <a:cs typeface="Times New Roman" pitchFamily="18" charset="0"/>
              </a:rPr>
              <a:t>Độ chính </a:t>
            </a:r>
            <a:r>
              <a:rPr lang="vi-VN" dirty="0" smtClean="0">
                <a:latin typeface="Times New Roman" pitchFamily="18" charset="0"/>
                <a:cs typeface="Times New Roman" pitchFamily="18" charset="0"/>
              </a:rPr>
              <a:t>xác</a:t>
            </a:r>
            <a:r>
              <a:rPr lang="vi-VN" dirty="0" smtClean="0">
                <a:latin typeface="Times New Roman" pitchFamily="18" charset="0"/>
                <a:cs typeface="Times New Roman" pitchFamily="18" charset="0"/>
              </a:rPr>
              <a:t>: </a:t>
            </a:r>
            <a:r>
              <a:rPr lang="vi-VN" dirty="0">
                <a:latin typeface="Times New Roman" pitchFamily="18" charset="0"/>
                <a:cs typeface="Times New Roman" pitchFamily="18" charset="0"/>
              </a:rPr>
              <a:t>± 2</a:t>
            </a:r>
            <a:r>
              <a:rPr lang="vi-VN"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 giá trị</a:t>
            </a:r>
            <a:r>
              <a:rPr lang="vi-VN" dirty="0" smtClean="0">
                <a:latin typeface="Times New Roman" pitchFamily="18" charset="0"/>
                <a:cs typeface="Times New Roman" pitchFamily="18" charset="0"/>
              </a:rPr>
              <a:t> </a:t>
            </a:r>
            <a:r>
              <a:rPr lang="vi-VN" dirty="0" smtClean="0">
                <a:latin typeface="Times New Roman" pitchFamily="18" charset="0"/>
                <a:cs typeface="Times New Roman" pitchFamily="18" charset="0"/>
              </a:rPr>
              <a:t>đọc</a:t>
            </a:r>
            <a:r>
              <a:rPr lang="en-US" dirty="0" smtClean="0">
                <a:latin typeface="Times New Roman" pitchFamily="18" charset="0"/>
                <a:cs typeface="Times New Roman" pitchFamily="18" charset="0"/>
              </a:rPr>
              <a:t> được</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Thời gian đáp ứng: 5 phút</a:t>
            </a:r>
          </a:p>
          <a:p>
            <a:r>
              <a:rPr lang="en-US" dirty="0" smtClean="0">
                <a:latin typeface="Times New Roman" pitchFamily="18" charset="0"/>
                <a:cs typeface="Times New Roman" pitchFamily="18" charset="0"/>
              </a:rPr>
              <a:t>Cấu tạo của điện cực: anode (Zn), cathode (Ag)</a:t>
            </a:r>
          </a:p>
          <a:p>
            <a:pPr lvl="2"/>
            <a:endParaRPr lang="en-US" dirty="0" smtClean="0">
              <a:latin typeface="Times New Roman" pitchFamily="18" charset="0"/>
              <a:cs typeface="Times New Roman" pitchFamily="18" charset="0"/>
            </a:endParaRPr>
          </a:p>
          <a:p>
            <a:pPr lvl="3"/>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4228555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183880" cy="1051560"/>
          </a:xfrm>
        </p:spPr>
        <p:txBody>
          <a:bodyPr/>
          <a:lstStyle/>
          <a:p>
            <a:r>
              <a:rPr lang="en-US" dirty="0" smtClean="0">
                <a:latin typeface="Times New Roman" pitchFamily="18" charset="0"/>
                <a:cs typeface="Times New Roman" pitchFamily="18" charset="0"/>
              </a:rPr>
              <a:t>Thông số kỹ thuật</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1676400"/>
            <a:ext cx="8183880" cy="4187952"/>
          </a:xfrm>
        </p:spPr>
        <p:txBody>
          <a:bodyPr/>
          <a:lstStyle/>
          <a:p>
            <a:r>
              <a:rPr lang="en-US" dirty="0" smtClean="0">
                <a:latin typeface="Times New Roman" pitchFamily="18" charset="0"/>
                <a:cs typeface="Times New Roman" pitchFamily="18" charset="0"/>
              </a:rPr>
              <a:t>Điều kiện hoạt động: </a:t>
            </a:r>
          </a:p>
          <a:p>
            <a:pPr lvl="1"/>
            <a:r>
              <a:rPr lang="en-US" dirty="0" smtClean="0">
                <a:latin typeface="Times New Roman" pitchFamily="18" charset="0"/>
                <a:cs typeface="Times New Roman" pitchFamily="18" charset="0"/>
              </a:rPr>
              <a:t>Nhiệt độ từ 0 – 50</a:t>
            </a:r>
            <a:r>
              <a:rPr lang="vi-VN" dirty="0">
                <a:latin typeface="Times New Roman" pitchFamily="18" charset="0"/>
                <a:cs typeface="Times New Roman" pitchFamily="18" charset="0"/>
              </a:rPr>
              <a:t> °</a:t>
            </a:r>
            <a:r>
              <a:rPr lang="vi-VN" dirty="0" smtClean="0">
                <a:latin typeface="Times New Roman" pitchFamily="18" charset="0"/>
                <a:cs typeface="Times New Roman" pitchFamily="18" charset="0"/>
              </a:rPr>
              <a:t>C</a:t>
            </a:r>
            <a:endParaRPr lang="en-US" dirty="0" smtClean="0">
              <a:latin typeface="Times New Roman" pitchFamily="18" charset="0"/>
              <a:cs typeface="Times New Roman" pitchFamily="18" charset="0"/>
            </a:endParaRPr>
          </a:p>
          <a:p>
            <a:pPr lvl="1"/>
            <a:r>
              <a:rPr lang="en-US" dirty="0" smtClean="0">
                <a:latin typeface="Times New Roman" pitchFamily="18" charset="0"/>
                <a:cs typeface="Times New Roman" pitchFamily="18" charset="0"/>
              </a:rPr>
              <a:t>Áp suất: 0 – 147 </a:t>
            </a:r>
            <a:r>
              <a:rPr lang="en-US" dirty="0" err="1" smtClean="0">
                <a:latin typeface="Times New Roman" pitchFamily="18" charset="0"/>
                <a:cs typeface="Times New Roman" pitchFamily="18" charset="0"/>
              </a:rPr>
              <a:t>atm</a:t>
            </a:r>
            <a:endParaRPr lang="en-US" dirty="0" smtClean="0">
              <a:latin typeface="Times New Roman" pitchFamily="18" charset="0"/>
              <a:cs typeface="Times New Roman" pitchFamily="18" charset="0"/>
            </a:endParaRPr>
          </a:p>
          <a:p>
            <a:pPr lvl="1"/>
            <a:r>
              <a:rPr lang="en-US" dirty="0" smtClean="0">
                <a:latin typeface="Times New Roman" pitchFamily="18" charset="0"/>
                <a:cs typeface="Times New Roman" pitchFamily="18" charset="0"/>
              </a:rPr>
              <a:t>Độ sâu tối thiểu: 60 mm</a:t>
            </a:r>
          </a:p>
          <a:p>
            <a:pPr lvl="1"/>
            <a:r>
              <a:rPr lang="en-US" dirty="0" smtClean="0">
                <a:latin typeface="Times New Roman" pitchFamily="18" charset="0"/>
                <a:cs typeface="Times New Roman" pitchFamily="18" charset="0"/>
              </a:rPr>
              <a:t>Lưu lượng nước tối thiểu: 5 cm/s qua màng ngăn</a:t>
            </a:r>
          </a:p>
          <a:p>
            <a:r>
              <a:rPr lang="en-US" dirty="0" smtClean="0">
                <a:latin typeface="Times New Roman" pitchFamily="18" charset="0"/>
                <a:cs typeface="Times New Roman" pitchFamily="18" charset="0"/>
              </a:rPr>
              <a:t>Hiệu chỉnh: trong không khí hoặc trong nước bão hòa không khí.</a:t>
            </a:r>
          </a:p>
          <a:p>
            <a:r>
              <a:rPr lang="en-US" dirty="0" smtClean="0">
                <a:latin typeface="Times New Roman" pitchFamily="18" charset="0"/>
                <a:cs typeface="Times New Roman" pitchFamily="18" charset="0"/>
              </a:rPr>
              <a:t>Nhiệt độ cần bù: tự động bù từ 4 – 40</a:t>
            </a:r>
            <a:r>
              <a:rPr lang="vi-VN" dirty="0">
                <a:latin typeface="Times New Roman" pitchFamily="18" charset="0"/>
                <a:cs typeface="Times New Roman" pitchFamily="18" charset="0"/>
              </a:rPr>
              <a:t> °</a:t>
            </a:r>
            <a:r>
              <a:rPr lang="vi-VN" dirty="0" smtClean="0">
                <a:latin typeface="Times New Roman" pitchFamily="18" charset="0"/>
                <a:cs typeface="Times New Roman" pitchFamily="18" charset="0"/>
              </a:rPr>
              <a:t>C</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Khoảng đo: 0 – 50 ppm </a:t>
            </a:r>
          </a:p>
        </p:txBody>
      </p:sp>
    </p:spTree>
    <p:extLst>
      <p:ext uri="{BB962C8B-B14F-4D97-AF65-F5344CB8AC3E}">
        <p14:creationId xmlns:p14="http://schemas.microsoft.com/office/powerpoint/2010/main" val="25896785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183880" cy="1051560"/>
          </a:xfrm>
        </p:spPr>
        <p:txBody>
          <a:bodyPr/>
          <a:lstStyle/>
          <a:p>
            <a:r>
              <a:rPr lang="en-US" dirty="0" smtClean="0">
                <a:latin typeface="Times New Roman" pitchFamily="18" charset="0"/>
                <a:cs typeface="Times New Roman" pitchFamily="18" charset="0"/>
              </a:rPr>
              <a:t>Nguyên lý hoạt động</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533400" y="1600200"/>
            <a:ext cx="8183880" cy="4187952"/>
          </a:xfrm>
        </p:spPr>
        <p:txBody>
          <a:bodyPr/>
          <a:lstStyle/>
          <a:p>
            <a:r>
              <a:rPr lang="vi-VN" dirty="0">
                <a:latin typeface="Times New Roman" pitchFamily="18" charset="0"/>
                <a:cs typeface="Times New Roman" pitchFamily="18" charset="0"/>
              </a:rPr>
              <a:t>Oxy khuếch tán qua màng của CS511 lên một cực âm tạo ra phản ứng hóa học. Một dòng điện được tạo ra bởi phản ứng này, được chuyển đổi từ microamps sang millivolts bởi </a:t>
            </a:r>
            <a:r>
              <a:rPr lang="en-US" dirty="0" smtClean="0">
                <a:latin typeface="Times New Roman" pitchFamily="18" charset="0"/>
                <a:cs typeface="Times New Roman" pitchFamily="18" charset="0"/>
              </a:rPr>
              <a:t>thermistor bên trong</a:t>
            </a:r>
            <a:r>
              <a:rPr lang="vi-VN" dirty="0" smtClean="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T</a:t>
            </a:r>
            <a:r>
              <a:rPr lang="vi-VN" dirty="0" smtClean="0">
                <a:latin typeface="Times New Roman" pitchFamily="18" charset="0"/>
                <a:cs typeface="Times New Roman" pitchFamily="18" charset="0"/>
              </a:rPr>
              <a:t>hermistor </a:t>
            </a:r>
            <a:r>
              <a:rPr lang="en-US" dirty="0" smtClean="0">
                <a:latin typeface="Times New Roman" pitchFamily="18" charset="0"/>
                <a:cs typeface="Times New Roman" pitchFamily="18" charset="0"/>
              </a:rPr>
              <a:t>là một điện trở có trở kháng thay đổi theo nhiệt độ. Nó giúp</a:t>
            </a:r>
            <a:r>
              <a:rPr lang="vi-VN" dirty="0" smtClean="0">
                <a:latin typeface="Times New Roman" pitchFamily="18" charset="0"/>
                <a:cs typeface="Times New Roman" pitchFamily="18" charset="0"/>
              </a:rPr>
              <a:t> bù </a:t>
            </a:r>
            <a:r>
              <a:rPr lang="vi-VN" dirty="0">
                <a:latin typeface="Times New Roman" pitchFamily="18" charset="0"/>
                <a:cs typeface="Times New Roman" pitchFamily="18" charset="0"/>
              </a:rPr>
              <a:t>nhiệt độ tự </a:t>
            </a:r>
            <a:r>
              <a:rPr lang="vi-VN" dirty="0" smtClean="0">
                <a:latin typeface="Times New Roman" pitchFamily="18" charset="0"/>
                <a:cs typeface="Times New Roman" pitchFamily="18" charset="0"/>
              </a:rPr>
              <a:t>động</a:t>
            </a:r>
            <a:r>
              <a:rPr lang="en-US" dirty="0" smtClean="0">
                <a:latin typeface="Times New Roman" pitchFamily="18" charset="0"/>
                <a:cs typeface="Times New Roman" pitchFamily="18" charset="0"/>
              </a:rPr>
              <a:t> cho cảm biến dựa trên quan hệ </a:t>
            </a:r>
            <a:r>
              <a:rPr lang="el-GR" dirty="0" smtClean="0">
                <a:latin typeface="Times New Roman" pitchFamily="18" charset="0"/>
                <a:cs typeface="Times New Roman" pitchFamily="18" charset="0"/>
              </a:rPr>
              <a:t>Δ</a:t>
            </a:r>
            <a:r>
              <a:rPr lang="en-US" dirty="0" smtClean="0">
                <a:latin typeface="Times New Roman" pitchFamily="18" charset="0"/>
                <a:cs typeface="Times New Roman" pitchFamily="18" charset="0"/>
              </a:rPr>
              <a:t>R = k </a:t>
            </a:r>
            <a:r>
              <a:rPr lang="el-GR" dirty="0" smtClean="0">
                <a:latin typeface="Times New Roman" pitchFamily="18" charset="0"/>
                <a:cs typeface="Times New Roman" pitchFamily="18" charset="0"/>
              </a:rPr>
              <a:t>Δ</a:t>
            </a:r>
            <a:r>
              <a:rPr lang="en-US" dirty="0" smtClean="0">
                <a:latin typeface="Times New Roman" pitchFamily="18" charset="0"/>
                <a:cs typeface="Times New Roman" pitchFamily="18" charset="0"/>
              </a:rPr>
              <a:t>T.</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06668730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2555</TotalTime>
  <Words>296</Words>
  <Application>Microsoft Office PowerPoint</Application>
  <PresentationFormat>On-screen Show (4:3)</PresentationFormat>
  <Paragraphs>34</Paragraphs>
  <Slides>6</Slides>
  <Notes>1</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Aspect</vt:lpstr>
      <vt:lpstr>CẢM BIẾN OXY HÒA TAN</vt:lpstr>
      <vt:lpstr>Tổng quan về cảm biến DO</vt:lpstr>
      <vt:lpstr>Tìm hiểu về cảm biển DO CS511</vt:lpstr>
      <vt:lpstr>Thông số kỹ thuật</vt:lpstr>
      <vt:lpstr>Thông số kỹ thuật</vt:lpstr>
      <vt:lpstr>Nguyên lý hoạt động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CẢM BIẾN OXY HÒA TAN GLI5500</dc:title>
  <dc:creator>Tran Khanh</dc:creator>
  <cp:lastModifiedBy>Tran Khanh</cp:lastModifiedBy>
  <cp:revision>29</cp:revision>
  <dcterms:created xsi:type="dcterms:W3CDTF">2018-07-10T02:27:08Z</dcterms:created>
  <dcterms:modified xsi:type="dcterms:W3CDTF">2018-07-14T02:38:03Z</dcterms:modified>
</cp:coreProperties>
</file>