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5" r:id="rId9"/>
    <p:sldId id="263"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1" d="100"/>
          <a:sy n="71" d="100"/>
        </p:scale>
        <p:origin x="-1320" y="-1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F0B52A52-2BC5-4011-B2FE-D4451B45CEB0}" type="datetimeFigureOut">
              <a:rPr lang="en-US" smtClean="0"/>
              <a:t>7/14/2018</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02A22670-E903-4186-A280-2A068C93F032}"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0B52A52-2BC5-4011-B2FE-D4451B45CEB0}" type="datetimeFigureOut">
              <a:rPr lang="en-US" smtClean="0"/>
              <a:t>7/14/2018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A22670-E903-4186-A280-2A068C93F03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0B52A52-2BC5-4011-B2FE-D4451B45CEB0}" type="datetimeFigureOut">
              <a:rPr lang="en-US" smtClean="0"/>
              <a:t>7/14/2018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A22670-E903-4186-A280-2A068C93F03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F0B52A52-2BC5-4011-B2FE-D4451B45CEB0}" type="datetimeFigureOut">
              <a:rPr lang="en-US" smtClean="0"/>
              <a:t>7/14/2018</a:t>
            </a:fld>
            <a:endParaRPr lang="en-US"/>
          </a:p>
        </p:txBody>
      </p:sp>
      <p:sp>
        <p:nvSpPr>
          <p:cNvPr id="9" name="Slide Number Placeholder 8"/>
          <p:cNvSpPr>
            <a:spLocks noGrp="1"/>
          </p:cNvSpPr>
          <p:nvPr>
            <p:ph type="sldNum" sz="quarter" idx="15"/>
          </p:nvPr>
        </p:nvSpPr>
        <p:spPr/>
        <p:txBody>
          <a:bodyPr rtlCol="0"/>
          <a:lstStyle/>
          <a:p>
            <a:fld id="{02A22670-E903-4186-A280-2A068C93F032}"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F0B52A52-2BC5-4011-B2FE-D4451B45CEB0}" type="datetimeFigureOut">
              <a:rPr lang="en-US" smtClean="0"/>
              <a:t>7/14/2018</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02A22670-E903-4186-A280-2A068C93F032}"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F0B52A52-2BC5-4011-B2FE-D4451B45CEB0}" type="datetimeFigureOut">
              <a:rPr lang="en-US" smtClean="0"/>
              <a:t>7/14/2018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A22670-E903-4186-A280-2A068C93F032}"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F0B52A52-2BC5-4011-B2FE-D4451B45CEB0}" type="datetimeFigureOut">
              <a:rPr lang="en-US" smtClean="0"/>
              <a:t>7/14/2018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A22670-E903-4186-A280-2A068C93F032}"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F0B52A52-2BC5-4011-B2FE-D4451B45CEB0}" type="datetimeFigureOut">
              <a:rPr lang="en-US" smtClean="0"/>
              <a:t>7/14/2018</a:t>
            </a:fld>
            <a:endParaRPr lang="en-US"/>
          </a:p>
        </p:txBody>
      </p:sp>
      <p:sp>
        <p:nvSpPr>
          <p:cNvPr id="7" name="Slide Number Placeholder 6"/>
          <p:cNvSpPr>
            <a:spLocks noGrp="1"/>
          </p:cNvSpPr>
          <p:nvPr>
            <p:ph type="sldNum" sz="quarter" idx="11"/>
          </p:nvPr>
        </p:nvSpPr>
        <p:spPr/>
        <p:txBody>
          <a:bodyPr rtlCol="0"/>
          <a:lstStyle/>
          <a:p>
            <a:fld id="{02A22670-E903-4186-A280-2A068C93F032}"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B52A52-2BC5-4011-B2FE-D4451B45CEB0}" type="datetimeFigureOut">
              <a:rPr lang="en-US" smtClean="0"/>
              <a:t>7/14/2018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A22670-E903-4186-A280-2A068C93F03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F0B52A52-2BC5-4011-B2FE-D4451B45CEB0}" type="datetimeFigureOut">
              <a:rPr lang="en-US" smtClean="0"/>
              <a:t>7/14/2018</a:t>
            </a:fld>
            <a:endParaRPr lang="en-US"/>
          </a:p>
        </p:txBody>
      </p:sp>
      <p:sp>
        <p:nvSpPr>
          <p:cNvPr id="22" name="Slide Number Placeholder 21"/>
          <p:cNvSpPr>
            <a:spLocks noGrp="1"/>
          </p:cNvSpPr>
          <p:nvPr>
            <p:ph type="sldNum" sz="quarter" idx="15"/>
          </p:nvPr>
        </p:nvSpPr>
        <p:spPr/>
        <p:txBody>
          <a:bodyPr rtlCol="0"/>
          <a:lstStyle/>
          <a:p>
            <a:fld id="{02A22670-E903-4186-A280-2A068C93F032}"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F0B52A52-2BC5-4011-B2FE-D4451B45CEB0}" type="datetimeFigureOut">
              <a:rPr lang="en-US" smtClean="0"/>
              <a:t>7/14/2018</a:t>
            </a:fld>
            <a:endParaRPr lang="en-US"/>
          </a:p>
        </p:txBody>
      </p:sp>
      <p:sp>
        <p:nvSpPr>
          <p:cNvPr id="18" name="Slide Number Placeholder 17"/>
          <p:cNvSpPr>
            <a:spLocks noGrp="1"/>
          </p:cNvSpPr>
          <p:nvPr>
            <p:ph type="sldNum" sz="quarter" idx="11"/>
          </p:nvPr>
        </p:nvSpPr>
        <p:spPr/>
        <p:txBody>
          <a:bodyPr rtlCol="0"/>
          <a:lstStyle/>
          <a:p>
            <a:fld id="{02A22670-E903-4186-A280-2A068C93F032}"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F0B52A52-2BC5-4011-B2FE-D4451B45CEB0}" type="datetimeFigureOut">
              <a:rPr lang="en-US" smtClean="0"/>
              <a:t>7/14/2018</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02A22670-E903-4186-A280-2A068C93F0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3600" y="381000"/>
            <a:ext cx="6172200" cy="609600"/>
          </a:xfrm>
        </p:spPr>
        <p:txBody>
          <a:bodyPr>
            <a:normAutofit/>
          </a:bodyPr>
          <a:lstStyle/>
          <a:p>
            <a:r>
              <a:rPr lang="en-US" sz="2800" dirty="0" smtClean="0"/>
              <a:t>CẢM BIẾN NHIỆT ĐỘ DS18B20</a:t>
            </a:r>
            <a:endParaRPr lang="en-US" sz="2800" dirty="0"/>
          </a:p>
        </p:txBody>
      </p:sp>
      <p:sp>
        <p:nvSpPr>
          <p:cNvPr id="3" name="Subtitle 2"/>
          <p:cNvSpPr>
            <a:spLocks noGrp="1"/>
          </p:cNvSpPr>
          <p:nvPr>
            <p:ph type="subTitle" idx="1"/>
          </p:nvPr>
        </p:nvSpPr>
        <p:spPr/>
        <p:txBody>
          <a:bodyPr/>
          <a:lstStyle/>
          <a:p>
            <a:endParaRPr lang="en-US" dirty="0"/>
          </a:p>
        </p:txBody>
      </p:sp>
      <p:pic>
        <p:nvPicPr>
          <p:cNvPr id="1026" name="Picture 2" descr="Káº¿t quáº£ hÃ¬nh áº£nh cho DS18B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0904" y="2895600"/>
            <a:ext cx="3578225" cy="290988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Ã¬nh áº£nh cÃ³ liÃªn qu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1295400"/>
            <a:ext cx="3124200"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28714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192"/>
            <a:ext cx="7467600" cy="1143000"/>
          </a:xfrm>
        </p:spPr>
        <p:txBody>
          <a:bodyPr/>
          <a:lstStyle/>
          <a:p>
            <a:r>
              <a:rPr lang="en-US" dirty="0" smtClean="0"/>
              <a:t>TỔNG QUAN VỀ CẢM BIẾN DS18B20</a:t>
            </a:r>
            <a:endParaRPr lang="en-US" dirty="0"/>
          </a:p>
        </p:txBody>
      </p:sp>
      <p:pic>
        <p:nvPicPr>
          <p:cNvPr id="4" name="Content Placeholder 3"/>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267200" y="1447800"/>
            <a:ext cx="3657600" cy="4800600"/>
          </a:xfrm>
          <a:prstGeom prst="rect">
            <a:avLst/>
          </a:prstGeom>
          <a:noFill/>
          <a:ln>
            <a:noFill/>
          </a:ln>
        </p:spPr>
      </p:pic>
      <p:pic>
        <p:nvPicPr>
          <p:cNvPr id="5" name="Picture 4" descr="Káº¿t quáº£ hÃ¬nh áº£nh cho ds18b20"/>
          <p:cNvPicPr/>
          <p:nvPr/>
        </p:nvPicPr>
        <p:blipFill>
          <a:blip r:embed="rId3">
            <a:extLst>
              <a:ext uri="{28A0092B-C50C-407E-A947-70E740481C1C}">
                <a14:useLocalDpi xmlns:a14="http://schemas.microsoft.com/office/drawing/2010/main" val="0"/>
              </a:ext>
            </a:extLst>
          </a:blip>
          <a:srcRect/>
          <a:stretch>
            <a:fillRect/>
          </a:stretch>
        </p:blipFill>
        <p:spPr bwMode="auto">
          <a:xfrm>
            <a:off x="381000" y="2438400"/>
            <a:ext cx="3959225" cy="2794635"/>
          </a:xfrm>
          <a:prstGeom prst="rect">
            <a:avLst/>
          </a:prstGeom>
          <a:noFill/>
          <a:ln>
            <a:noFill/>
          </a:ln>
        </p:spPr>
      </p:pic>
    </p:spTree>
    <p:extLst>
      <p:ext uri="{BB962C8B-B14F-4D97-AF65-F5344CB8AC3E}">
        <p14:creationId xmlns:p14="http://schemas.microsoft.com/office/powerpoint/2010/main" val="3159823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1143000"/>
          </a:xfrm>
        </p:spPr>
        <p:txBody>
          <a:bodyPr/>
          <a:lstStyle/>
          <a:p>
            <a:r>
              <a:rPr lang="en-US" dirty="0"/>
              <a:t>TỔNG QUAN VỀ CẢM BIẾN DS18B20</a:t>
            </a: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667000"/>
            <a:ext cx="2209800" cy="3810000"/>
          </a:xfrm>
          <a:prstGeom prst="rect">
            <a:avLst/>
          </a:prstGeom>
          <a:noFill/>
          <a:ln>
            <a:noFill/>
          </a:ln>
        </p:spPr>
      </p:pic>
      <p:sp>
        <p:nvSpPr>
          <p:cNvPr id="14" name="Content Placeholder 2"/>
          <p:cNvSpPr txBox="1">
            <a:spLocks/>
          </p:cNvSpPr>
          <p:nvPr/>
        </p:nvSpPr>
        <p:spPr>
          <a:xfrm>
            <a:off x="609600" y="1752600"/>
            <a:ext cx="7467600" cy="838200"/>
          </a:xfrm>
          <a:prstGeom prst="rect">
            <a:avLst/>
          </a:prstGeom>
        </p:spPr>
        <p:txBody>
          <a:bodyPr vert="horz">
            <a:no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r>
              <a:rPr lang="vi-VN" dirty="0" smtClean="0"/>
              <a:t>DS18B20 là IC cảm biến nhiệt độ, chỉ bao gồm 3 chân, đóng gói dạng TO-92 3 chân nhỏ gọn</a:t>
            </a:r>
            <a:endParaRPr lang="en-US" dirty="0" smtClean="0"/>
          </a:p>
          <a:p>
            <a:endParaRPr lang="en-US" dirty="0" smtClean="0"/>
          </a:p>
          <a:p>
            <a:endParaRPr lang="en-US" dirty="0" smtClean="0"/>
          </a:p>
          <a:p>
            <a:pPr marL="0" indent="0">
              <a:buFont typeface="Wingdings"/>
              <a:buNone/>
            </a:pPr>
            <a:r>
              <a:rPr lang="en-US" dirty="0" smtClean="0"/>
              <a:t> </a:t>
            </a:r>
          </a:p>
          <a:p>
            <a:endParaRPr lang="en-US" dirty="0"/>
          </a:p>
        </p:txBody>
      </p:sp>
      <p:sp>
        <p:nvSpPr>
          <p:cNvPr id="16" name="Content Placeholder 2"/>
          <p:cNvSpPr>
            <a:spLocks noGrp="1"/>
          </p:cNvSpPr>
          <p:nvPr>
            <p:ph sz="quarter" idx="1"/>
          </p:nvPr>
        </p:nvSpPr>
        <p:spPr>
          <a:xfrm>
            <a:off x="3886200" y="3200400"/>
            <a:ext cx="4648200" cy="2743200"/>
          </a:xfrm>
        </p:spPr>
        <p:txBody>
          <a:bodyPr>
            <a:noAutofit/>
          </a:bodyPr>
          <a:lstStyle/>
          <a:p>
            <a:pPr>
              <a:lnSpc>
                <a:spcPct val="150000"/>
              </a:lnSpc>
            </a:pPr>
            <a:r>
              <a:rPr lang="vi-VN" sz="2000" dirty="0"/>
              <a:t>TO-92 là một kiểu gói bán dẫn được sử dụng rộng rãi chủ yếu cho các transistor. Thường được làm bằng epoxy hoặc nhựa, kích thước nhỏ gọn với chi phí rất thấp.</a:t>
            </a:r>
            <a:endParaRPr lang="en-US" sz="2000" dirty="0"/>
          </a:p>
          <a:p>
            <a:pPr>
              <a:lnSpc>
                <a:spcPct val="150000"/>
              </a:lnSpc>
            </a:pPr>
            <a:endParaRPr lang="en-US" dirty="0" smtClean="0"/>
          </a:p>
          <a:p>
            <a:endParaRPr lang="en-US" dirty="0"/>
          </a:p>
          <a:p>
            <a:endParaRPr lang="en-US" dirty="0" smtClean="0"/>
          </a:p>
          <a:p>
            <a:endParaRPr lang="en-US" dirty="0"/>
          </a:p>
          <a:p>
            <a:endParaRPr lang="en-US" dirty="0" smtClean="0"/>
          </a:p>
          <a:p>
            <a:endParaRPr lang="en-US" dirty="0"/>
          </a:p>
          <a:p>
            <a:pPr marL="0" indent="0">
              <a:buNone/>
            </a:pPr>
            <a:r>
              <a:rPr lang="en-US" dirty="0" smtClean="0"/>
              <a:t> </a:t>
            </a:r>
          </a:p>
          <a:p>
            <a:endParaRPr lang="en-US" dirty="0"/>
          </a:p>
        </p:txBody>
      </p:sp>
    </p:spTree>
    <p:extLst>
      <p:ext uri="{BB962C8B-B14F-4D97-AF65-F5344CB8AC3E}">
        <p14:creationId xmlns:p14="http://schemas.microsoft.com/office/powerpoint/2010/main" val="2852267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grpId="0" nodeType="clickEffect">
                                  <p:stCondLst>
                                    <p:cond delay="0"/>
                                  </p:stCondLst>
                                  <p:childTnLst>
                                    <p:set>
                                      <p:cBhvr>
                                        <p:cTn id="16" dur="1" fill="hold">
                                          <p:stCondLst>
                                            <p:cond delay="0"/>
                                          </p:stCondLst>
                                        </p:cTn>
                                        <p:tgtEl>
                                          <p:spTgt spid="16">
                                            <p:txEl>
                                              <p:pRg st="0" end="0"/>
                                            </p:txEl>
                                          </p:spTgt>
                                        </p:tgtEl>
                                        <p:attrNameLst>
                                          <p:attrName>style.visibility</p:attrName>
                                        </p:attrNameLst>
                                      </p:cBhvr>
                                      <p:to>
                                        <p:strVal val="visible"/>
                                      </p:to>
                                    </p:set>
                                    <p:anim calcmode="lin" valueType="num">
                                      <p:cBhvr>
                                        <p:cTn id="17" dur="1000" fill="hold"/>
                                        <p:tgtEl>
                                          <p:spTgt spid="16">
                                            <p:txEl>
                                              <p:pRg st="0" end="0"/>
                                            </p:txEl>
                                          </p:spTgt>
                                        </p:tgtEl>
                                        <p:attrNameLst>
                                          <p:attrName>ppt_w</p:attrName>
                                        </p:attrNameLst>
                                      </p:cBhvr>
                                      <p:tavLst>
                                        <p:tav tm="0">
                                          <p:val>
                                            <p:fltVal val="0"/>
                                          </p:val>
                                        </p:tav>
                                        <p:tav tm="100000">
                                          <p:val>
                                            <p:strVal val="#ppt_w"/>
                                          </p:val>
                                        </p:tav>
                                      </p:tavLst>
                                    </p:anim>
                                    <p:anim calcmode="lin" valueType="num">
                                      <p:cBhvr>
                                        <p:cTn id="18" dur="1000" fill="hold"/>
                                        <p:tgtEl>
                                          <p:spTgt spid="16">
                                            <p:txEl>
                                              <p:pRg st="0" end="0"/>
                                            </p:txEl>
                                          </p:spTgt>
                                        </p:tgtEl>
                                        <p:attrNameLst>
                                          <p:attrName>ppt_h</p:attrName>
                                        </p:attrNameLst>
                                      </p:cBhvr>
                                      <p:tavLst>
                                        <p:tav tm="0">
                                          <p:val>
                                            <p:fltVal val="0"/>
                                          </p:val>
                                        </p:tav>
                                        <p:tav tm="100000">
                                          <p:val>
                                            <p:strVal val="#ppt_h"/>
                                          </p:val>
                                        </p:tav>
                                      </p:tavLst>
                                    </p:anim>
                                    <p:anim calcmode="lin" valueType="num">
                                      <p:cBhvr>
                                        <p:cTn id="19" dur="1000" fill="hold"/>
                                        <p:tgtEl>
                                          <p:spTgt spid="16">
                                            <p:txEl>
                                              <p:pRg st="0" end="0"/>
                                            </p:txEl>
                                          </p:spTgt>
                                        </p:tgtEl>
                                        <p:attrNameLst>
                                          <p:attrName>style.rotation</p:attrName>
                                        </p:attrNameLst>
                                      </p:cBhvr>
                                      <p:tavLst>
                                        <p:tav tm="0">
                                          <p:val>
                                            <p:fltVal val="90"/>
                                          </p:val>
                                        </p:tav>
                                        <p:tav tm="100000">
                                          <p:val>
                                            <p:fltVal val="0"/>
                                          </p:val>
                                        </p:tav>
                                      </p:tavLst>
                                    </p:anim>
                                    <p:animEffect transition="in" filter="fade">
                                      <p:cBhvr>
                                        <p:cTn id="20" dur="1000"/>
                                        <p:tgtEl>
                                          <p:spTgt spid="16">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grpId="0" nodeType="clickEffect">
                                  <p:stCondLst>
                                    <p:cond delay="0"/>
                                  </p:stCondLst>
                                  <p:childTnLst>
                                    <p:set>
                                      <p:cBhvr>
                                        <p:cTn id="24" dur="1" fill="hold">
                                          <p:stCondLst>
                                            <p:cond delay="0"/>
                                          </p:stCondLst>
                                        </p:cTn>
                                        <p:tgtEl>
                                          <p:spTgt spid="16">
                                            <p:txEl>
                                              <p:pRg st="7" end="7"/>
                                            </p:txEl>
                                          </p:spTgt>
                                        </p:tgtEl>
                                        <p:attrNameLst>
                                          <p:attrName>style.visibility</p:attrName>
                                        </p:attrNameLst>
                                      </p:cBhvr>
                                      <p:to>
                                        <p:strVal val="visible"/>
                                      </p:to>
                                    </p:set>
                                    <p:anim calcmode="lin" valueType="num">
                                      <p:cBhvr>
                                        <p:cTn id="25" dur="1000" fill="hold"/>
                                        <p:tgtEl>
                                          <p:spTgt spid="16">
                                            <p:txEl>
                                              <p:pRg st="7" end="7"/>
                                            </p:txEl>
                                          </p:spTgt>
                                        </p:tgtEl>
                                        <p:attrNameLst>
                                          <p:attrName>ppt_w</p:attrName>
                                        </p:attrNameLst>
                                      </p:cBhvr>
                                      <p:tavLst>
                                        <p:tav tm="0">
                                          <p:val>
                                            <p:fltVal val="0"/>
                                          </p:val>
                                        </p:tav>
                                        <p:tav tm="100000">
                                          <p:val>
                                            <p:strVal val="#ppt_w"/>
                                          </p:val>
                                        </p:tav>
                                      </p:tavLst>
                                    </p:anim>
                                    <p:anim calcmode="lin" valueType="num">
                                      <p:cBhvr>
                                        <p:cTn id="26" dur="1000" fill="hold"/>
                                        <p:tgtEl>
                                          <p:spTgt spid="16">
                                            <p:txEl>
                                              <p:pRg st="7" end="7"/>
                                            </p:txEl>
                                          </p:spTgt>
                                        </p:tgtEl>
                                        <p:attrNameLst>
                                          <p:attrName>ppt_h</p:attrName>
                                        </p:attrNameLst>
                                      </p:cBhvr>
                                      <p:tavLst>
                                        <p:tav tm="0">
                                          <p:val>
                                            <p:fltVal val="0"/>
                                          </p:val>
                                        </p:tav>
                                        <p:tav tm="100000">
                                          <p:val>
                                            <p:strVal val="#ppt_h"/>
                                          </p:val>
                                        </p:tav>
                                      </p:tavLst>
                                    </p:anim>
                                    <p:anim calcmode="lin" valueType="num">
                                      <p:cBhvr>
                                        <p:cTn id="27" dur="1000" fill="hold"/>
                                        <p:tgtEl>
                                          <p:spTgt spid="16">
                                            <p:txEl>
                                              <p:pRg st="7" end="7"/>
                                            </p:txEl>
                                          </p:spTgt>
                                        </p:tgtEl>
                                        <p:attrNameLst>
                                          <p:attrName>style.rotation</p:attrName>
                                        </p:attrNameLst>
                                      </p:cBhvr>
                                      <p:tavLst>
                                        <p:tav tm="0">
                                          <p:val>
                                            <p:fltVal val="90"/>
                                          </p:val>
                                        </p:tav>
                                        <p:tav tm="100000">
                                          <p:val>
                                            <p:fltVal val="0"/>
                                          </p:val>
                                        </p:tav>
                                      </p:tavLst>
                                    </p:anim>
                                    <p:animEffect transition="in" filter="fade">
                                      <p:cBhvr>
                                        <p:cTn id="28" dur="1000"/>
                                        <p:tgtEl>
                                          <p:spTgt spid="1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859"/>
            <a:ext cx="7467600" cy="1143000"/>
          </a:xfrm>
        </p:spPr>
        <p:txBody>
          <a:bodyPr/>
          <a:lstStyle/>
          <a:p>
            <a:r>
              <a:rPr lang="en-US" dirty="0" smtClean="0"/>
              <a:t>ĐẶC ĐIỂM CHÍNH DS18B20</a:t>
            </a:r>
            <a:endParaRPr lang="en-US" dirty="0"/>
          </a:p>
        </p:txBody>
      </p:sp>
      <p:sp>
        <p:nvSpPr>
          <p:cNvPr id="4" name="Content Placeholder 2"/>
          <p:cNvSpPr>
            <a:spLocks noGrp="1"/>
          </p:cNvSpPr>
          <p:nvPr>
            <p:ph sz="quarter" idx="1"/>
          </p:nvPr>
        </p:nvSpPr>
        <p:spPr>
          <a:xfrm>
            <a:off x="457200" y="1447800"/>
            <a:ext cx="7467600" cy="4873752"/>
          </a:xfrm>
        </p:spPr>
        <p:txBody>
          <a:bodyPr>
            <a:noAutofit/>
          </a:bodyPr>
          <a:lstStyle/>
          <a:p>
            <a:r>
              <a:rPr lang="en-US" dirty="0" err="1" smtClean="0"/>
              <a:t>Sử</a:t>
            </a:r>
            <a:r>
              <a:rPr lang="en-US" dirty="0" smtClean="0"/>
              <a:t> </a:t>
            </a:r>
            <a:r>
              <a:rPr lang="en-US" dirty="0" err="1" smtClean="0"/>
              <a:t>dụng</a:t>
            </a:r>
            <a:r>
              <a:rPr lang="en-US" dirty="0" smtClean="0"/>
              <a:t> </a:t>
            </a:r>
            <a:r>
              <a:rPr lang="en-US" dirty="0" err="1" smtClean="0"/>
              <a:t>chuẩn</a:t>
            </a:r>
            <a:r>
              <a:rPr lang="vi-VN" dirty="0" smtClean="0"/>
              <a:t> </a:t>
            </a:r>
            <a:r>
              <a:rPr lang="vi-VN" dirty="0"/>
              <a:t>1 dây (OneWire</a:t>
            </a:r>
            <a:r>
              <a:rPr lang="vi-VN" dirty="0" smtClean="0"/>
              <a:t>)</a:t>
            </a:r>
            <a:endParaRPr lang="en-US" dirty="0"/>
          </a:p>
          <a:p>
            <a:r>
              <a:rPr lang="vi-VN" dirty="0" smtClean="0"/>
              <a:t>Cung </a:t>
            </a:r>
            <a:r>
              <a:rPr lang="vi-VN" dirty="0"/>
              <a:t>cấp nhiệt độ với độ phân giải config </a:t>
            </a:r>
            <a:r>
              <a:rPr lang="vi-VN" dirty="0" smtClean="0"/>
              <a:t>9,10,11,12</a:t>
            </a:r>
            <a:r>
              <a:rPr lang="en-US" dirty="0" smtClean="0"/>
              <a:t> </a:t>
            </a:r>
            <a:r>
              <a:rPr lang="vi-VN" dirty="0" smtClean="0"/>
              <a:t>bit</a:t>
            </a:r>
            <a:endParaRPr lang="en-US" dirty="0"/>
          </a:p>
          <a:p>
            <a:r>
              <a:rPr lang="vi-VN" dirty="0" smtClean="0"/>
              <a:t>Thời </a:t>
            </a:r>
            <a:r>
              <a:rPr lang="vi-VN" dirty="0"/>
              <a:t>gian chuyển đổi nhiệt độ tối đa là 750ms cho mã hóa 12 bit​</a:t>
            </a:r>
            <a:endParaRPr lang="en-US" dirty="0"/>
          </a:p>
          <a:p>
            <a:r>
              <a:rPr lang="vi-VN" dirty="0" smtClean="0"/>
              <a:t>Có </a:t>
            </a:r>
            <a:r>
              <a:rPr lang="vi-VN" dirty="0"/>
              <a:t>thể đo nhiệt độ trong khoảng -55 -&gt; +125°C. Với khoảng nhiệt độ là -10°C to +85°C thì độ chính xác ±0.5°C,±0.25°C ,±0.125°C,±0.0625°C theo số bit config.</a:t>
            </a:r>
            <a:endParaRPr lang="en-US" dirty="0"/>
          </a:p>
          <a:p>
            <a:r>
              <a:rPr lang="vi-VN" dirty="0" smtClean="0"/>
              <a:t>Có </a:t>
            </a:r>
            <a:r>
              <a:rPr lang="vi-VN" dirty="0"/>
              <a:t>chức năng cảnh báo nhiệt khi nhiệt độ vượt ngưỡng cho phép. </a:t>
            </a:r>
            <a:r>
              <a:rPr lang="vi-VN" dirty="0" smtClean="0"/>
              <a:t>Với </a:t>
            </a:r>
            <a:r>
              <a:rPr lang="vi-VN" dirty="0"/>
              <a:t>DS18B20 bạn hoàn toàn có thể tạo cho mình mạch cảm biến nhiệt độ theo ý muốn.</a:t>
            </a:r>
            <a:endParaRPr lang="en-US" dirty="0"/>
          </a:p>
          <a:p>
            <a:r>
              <a:rPr lang="vi-VN" dirty="0" smtClean="0"/>
              <a:t>Điện </a:t>
            </a:r>
            <a:r>
              <a:rPr lang="vi-VN" dirty="0"/>
              <a:t>áp sử dụng : 3 – 5.5 V​</a:t>
            </a:r>
            <a:endParaRPr lang="en-US" dirty="0"/>
          </a:p>
          <a:p>
            <a:r>
              <a:rPr lang="vi-VN" dirty="0" smtClean="0"/>
              <a:t>Dòng </a:t>
            </a:r>
            <a:r>
              <a:rPr lang="vi-VN" dirty="0"/>
              <a:t>tiêu thụ tại chế độ nghỉ rất nhỏ</a:t>
            </a:r>
            <a:endParaRPr lang="en-US" dirty="0" smtClean="0"/>
          </a:p>
          <a:p>
            <a:endParaRPr lang="en-US" dirty="0"/>
          </a:p>
          <a:p>
            <a:endParaRPr lang="en-US" dirty="0" smtClean="0"/>
          </a:p>
          <a:p>
            <a:endParaRPr lang="en-US" dirty="0"/>
          </a:p>
          <a:p>
            <a:endParaRPr lang="en-US" dirty="0" smtClean="0"/>
          </a:p>
          <a:p>
            <a:endParaRPr lang="en-US" dirty="0"/>
          </a:p>
          <a:p>
            <a:pPr marL="0" indent="0">
              <a:buNone/>
            </a:pPr>
            <a:r>
              <a:rPr lang="en-US" dirty="0" smtClean="0"/>
              <a:t> </a:t>
            </a:r>
          </a:p>
          <a:p>
            <a:endParaRPr lang="en-US" dirty="0"/>
          </a:p>
        </p:txBody>
      </p:sp>
    </p:spTree>
    <p:extLst>
      <p:ext uri="{BB962C8B-B14F-4D97-AF65-F5344CB8AC3E}">
        <p14:creationId xmlns:p14="http://schemas.microsoft.com/office/powerpoint/2010/main" val="3803243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 calcmode="lin" valueType="num">
                                      <p:cBhvr additive="base">
                                        <p:cTn id="4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
                                            <p:txEl>
                                              <p:pRg st="12" end="12"/>
                                            </p:txEl>
                                          </p:spTgt>
                                        </p:tgtEl>
                                        <p:attrNameLst>
                                          <p:attrName>style.visibility</p:attrName>
                                        </p:attrNameLst>
                                      </p:cBhvr>
                                      <p:to>
                                        <p:strVal val="visible"/>
                                      </p:to>
                                    </p:set>
                                    <p:anim calcmode="lin" valueType="num">
                                      <p:cBhvr additive="base">
                                        <p:cTn id="49" dur="500" fill="hold"/>
                                        <p:tgtEl>
                                          <p:spTgt spid="4">
                                            <p:txEl>
                                              <p:pRg st="12" end="1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lstStyle/>
          <a:p>
            <a:r>
              <a:rPr lang="en-US" dirty="0" err="1" smtClean="0"/>
              <a:t>Sơ</a:t>
            </a:r>
            <a:r>
              <a:rPr lang="en-US" dirty="0" smtClean="0"/>
              <a:t> </a:t>
            </a:r>
            <a:r>
              <a:rPr lang="en-US" dirty="0" err="1" smtClean="0"/>
              <a:t>đồ</a:t>
            </a:r>
            <a:r>
              <a:rPr lang="en-US" dirty="0" smtClean="0"/>
              <a:t> </a:t>
            </a:r>
            <a:r>
              <a:rPr lang="en-US" dirty="0" err="1" smtClean="0"/>
              <a:t>khối</a:t>
            </a:r>
            <a:r>
              <a:rPr lang="en-US" dirty="0" smtClean="0"/>
              <a:t> ds18b20</a:t>
            </a:r>
            <a:endParaRPr lang="en-US" dirty="0"/>
          </a:p>
        </p:txBody>
      </p:sp>
      <p:sp>
        <p:nvSpPr>
          <p:cNvPr id="3" name="Content Placeholder 2"/>
          <p:cNvSpPr>
            <a:spLocks noGrp="1"/>
          </p:cNvSpPr>
          <p:nvPr>
            <p:ph sz="quarter" idx="1"/>
          </p:nvPr>
        </p:nvSpPr>
        <p:spPr>
          <a:xfrm>
            <a:off x="457200" y="1219200"/>
            <a:ext cx="7467600" cy="5254752"/>
          </a:xfrm>
        </p:spPr>
        <p:txBody>
          <a:bodyPr/>
          <a:lstStyle/>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19200"/>
            <a:ext cx="8458199"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3127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1000"/>
                                        <p:tgtEl>
                                          <p:spTgt spid="4098"/>
                                        </p:tgtEl>
                                      </p:cBhvr>
                                    </p:animEffect>
                                    <p:anim calcmode="lin" valueType="num">
                                      <p:cBhvr>
                                        <p:cTn id="8" dur="1000" fill="hold"/>
                                        <p:tgtEl>
                                          <p:spTgt spid="4098"/>
                                        </p:tgtEl>
                                        <p:attrNameLst>
                                          <p:attrName>ppt_x</p:attrName>
                                        </p:attrNameLst>
                                      </p:cBhvr>
                                      <p:tavLst>
                                        <p:tav tm="0">
                                          <p:val>
                                            <p:strVal val="#ppt_x"/>
                                          </p:val>
                                        </p:tav>
                                        <p:tav tm="100000">
                                          <p:val>
                                            <p:strVal val="#ppt_x"/>
                                          </p:val>
                                        </p:tav>
                                      </p:tavLst>
                                    </p:anim>
                                    <p:anim calcmode="lin" valueType="num">
                                      <p:cBhvr>
                                        <p:cTn id="9"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lstStyle/>
          <a:p>
            <a:r>
              <a:rPr lang="en-US" dirty="0" smtClean="0"/>
              <a:t>MEASURING TEMPERATURE</a:t>
            </a:r>
            <a:endParaRPr lang="en-US" dirty="0"/>
          </a:p>
        </p:txBody>
      </p:sp>
      <p:sp>
        <p:nvSpPr>
          <p:cNvPr id="3" name="Content Placeholder 2"/>
          <p:cNvSpPr>
            <a:spLocks noGrp="1"/>
          </p:cNvSpPr>
          <p:nvPr>
            <p:ph sz="quarter" idx="1"/>
          </p:nvPr>
        </p:nvSpPr>
        <p:spPr/>
        <p:txBody>
          <a:bodyPr/>
          <a:lstStyle/>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371600"/>
            <a:ext cx="7515225" cy="176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3460375"/>
            <a:ext cx="5572125" cy="298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4268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additive="base">
                                        <p:cTn id="7" dur="500" fill="hold"/>
                                        <p:tgtEl>
                                          <p:spTgt spid="5122"/>
                                        </p:tgtEl>
                                        <p:attrNameLst>
                                          <p:attrName>ppt_x</p:attrName>
                                        </p:attrNameLst>
                                      </p:cBhvr>
                                      <p:tavLst>
                                        <p:tav tm="0">
                                          <p:val>
                                            <p:strVal val="#ppt_x"/>
                                          </p:val>
                                        </p:tav>
                                        <p:tav tm="100000">
                                          <p:val>
                                            <p:strVal val="#ppt_x"/>
                                          </p:val>
                                        </p:tav>
                                      </p:tavLst>
                                    </p:anim>
                                    <p:anim calcmode="lin" valueType="num">
                                      <p:cBhvr additive="base">
                                        <p:cTn id="8"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5123"/>
                                        </p:tgtEl>
                                        <p:attrNameLst>
                                          <p:attrName>style.visibility</p:attrName>
                                        </p:attrNameLst>
                                      </p:cBhvr>
                                      <p:to>
                                        <p:strVal val="visible"/>
                                      </p:to>
                                    </p:set>
                                    <p:animEffect transition="in" filter="barn(inVertical)">
                                      <p:cBhvr>
                                        <p:cTn id="13" dur="500"/>
                                        <p:tgtEl>
                                          <p:spTgt spid="5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868362"/>
          </a:xfrm>
        </p:spPr>
        <p:txBody>
          <a:bodyPr/>
          <a:lstStyle/>
          <a:p>
            <a:r>
              <a:rPr lang="en-US" dirty="0"/>
              <a:t>ALARM SIGNALING </a:t>
            </a:r>
          </a:p>
        </p:txBody>
      </p:sp>
      <p:sp>
        <p:nvSpPr>
          <p:cNvPr id="3" name="Content Placeholder 2"/>
          <p:cNvSpPr>
            <a:spLocks noGrp="1"/>
          </p:cNvSpPr>
          <p:nvPr>
            <p:ph sz="quarter" idx="1"/>
          </p:nvPr>
        </p:nvSpPr>
        <p:spPr/>
        <p:txBody>
          <a:bodyPr/>
          <a:lstStyle/>
          <a:p>
            <a:endParaRPr lang="en-US" dirty="0"/>
          </a:p>
        </p:txBody>
      </p:sp>
      <p:pic>
        <p:nvPicPr>
          <p:cNvPr id="61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9163" y="2862263"/>
            <a:ext cx="7305675" cy="113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4890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148"/>
                                        </p:tgtEl>
                                        <p:attrNameLst>
                                          <p:attrName>style.visibility</p:attrName>
                                        </p:attrNameLst>
                                      </p:cBhvr>
                                      <p:to>
                                        <p:strVal val="visible"/>
                                      </p:to>
                                    </p:set>
                                    <p:animEffect transition="in" filter="fade">
                                      <p:cBhvr>
                                        <p:cTn id="7" dur="1000"/>
                                        <p:tgtEl>
                                          <p:spTgt spid="6148"/>
                                        </p:tgtEl>
                                      </p:cBhvr>
                                    </p:animEffect>
                                    <p:anim calcmode="lin" valueType="num">
                                      <p:cBhvr>
                                        <p:cTn id="8" dur="1000" fill="hold"/>
                                        <p:tgtEl>
                                          <p:spTgt spid="6148"/>
                                        </p:tgtEl>
                                        <p:attrNameLst>
                                          <p:attrName>ppt_x</p:attrName>
                                        </p:attrNameLst>
                                      </p:cBhvr>
                                      <p:tavLst>
                                        <p:tav tm="0">
                                          <p:val>
                                            <p:strVal val="#ppt_x"/>
                                          </p:val>
                                        </p:tav>
                                        <p:tav tm="100000">
                                          <p:val>
                                            <p:strVal val="#ppt_x"/>
                                          </p:val>
                                        </p:tav>
                                      </p:tavLst>
                                    </p:anim>
                                    <p:anim calcmode="lin" valueType="num">
                                      <p:cBhvr>
                                        <p:cTn id="9" dur="1000" fill="hold"/>
                                        <p:tgtEl>
                                          <p:spTgt spid="61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lstStyle/>
          <a:p>
            <a:r>
              <a:rPr lang="en-US" dirty="0"/>
              <a:t>CONFIGURATION REGISTER</a:t>
            </a:r>
          </a:p>
        </p:txBody>
      </p:sp>
      <p:sp>
        <p:nvSpPr>
          <p:cNvPr id="3" name="Content Placeholder 2"/>
          <p:cNvSpPr>
            <a:spLocks noGrp="1"/>
          </p:cNvSpPr>
          <p:nvPr>
            <p:ph sz="quarter" idx="1"/>
          </p:nvPr>
        </p:nvSpPr>
        <p:spPr/>
        <p:txBody>
          <a:bodyPr/>
          <a:lstStyle/>
          <a:p>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9934" y="2133600"/>
            <a:ext cx="505777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9934" y="3733800"/>
            <a:ext cx="5153025" cy="159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475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fade">
                                      <p:cBhvr>
                                        <p:cTn id="7" dur="500"/>
                                        <p:tgtEl>
                                          <p:spTgt spid="819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195"/>
                                        </p:tgtEl>
                                        <p:attrNameLst>
                                          <p:attrName>style.visibility</p:attrName>
                                        </p:attrNameLst>
                                      </p:cBhvr>
                                      <p:to>
                                        <p:strVal val="visible"/>
                                      </p:to>
                                    </p:set>
                                    <p:animEffect transition="in" filter="barn(inVertical)">
                                      <p:cBhvr>
                                        <p:cTn id="12" dur="500"/>
                                        <p:tgtEl>
                                          <p:spTgt spid="8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lstStyle/>
          <a:p>
            <a:r>
              <a:rPr lang="en-US" dirty="0"/>
              <a:t>POWERING THE DS18B20</a:t>
            </a:r>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604681"/>
            <a:ext cx="6600825" cy="187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Content Placeholder 3"/>
          <p:cNvSpPr>
            <a:spLocks noGrp="1"/>
          </p:cNvSpPr>
          <p:nvPr>
            <p:ph sz="quarter" idx="1"/>
          </p:nvPr>
        </p:nvSpPr>
        <p:spPr/>
        <p:txBody>
          <a:bodyPr/>
          <a:lstStyle/>
          <a:p>
            <a:endParaRPr lang="en-US" dirty="0"/>
          </a:p>
        </p:txBody>
      </p:sp>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1976" y="4152059"/>
            <a:ext cx="6600825" cy="147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148635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138</TotalTime>
  <Words>222</Words>
  <Application>Microsoft Office PowerPoint</Application>
  <PresentationFormat>On-screen Show (4:3)</PresentationFormat>
  <Paragraphs>34</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Oriel</vt:lpstr>
      <vt:lpstr>CẢM BIẾN NHIỆT ĐỘ DS18B20</vt:lpstr>
      <vt:lpstr>TỔNG QUAN VỀ CẢM BIẾN DS18B20</vt:lpstr>
      <vt:lpstr>TỔNG QUAN VỀ CẢM BIẾN DS18B20</vt:lpstr>
      <vt:lpstr>ĐẶC ĐIỂM CHÍNH DS18B20</vt:lpstr>
      <vt:lpstr>Sơ đồ khối ds18b20</vt:lpstr>
      <vt:lpstr>MEASURING TEMPERATURE</vt:lpstr>
      <vt:lpstr>ALARM SIGNALING </vt:lpstr>
      <vt:lpstr>CONFIGURATION REGISTER</vt:lpstr>
      <vt:lpstr>POWERING THE DS18B20</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CẢM BIẾN NHIỆT ĐỘ DS18B20</dc:title>
  <dc:creator>admin</dc:creator>
  <cp:lastModifiedBy>admin</cp:lastModifiedBy>
  <cp:revision>17</cp:revision>
  <dcterms:created xsi:type="dcterms:W3CDTF">2018-07-13T20:19:48Z</dcterms:created>
  <dcterms:modified xsi:type="dcterms:W3CDTF">2018-07-13T22:38:44Z</dcterms:modified>
</cp:coreProperties>
</file>