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4" r:id="rId6"/>
    <p:sldId id="260" r:id="rId7"/>
    <p:sldId id="261" r:id="rId8"/>
    <p:sldId id="262"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89329C3-59C7-4387-BC5B-4EE1DDCB91A3}" type="datetimeFigureOut">
              <a:rPr lang="en-US" smtClean="0"/>
              <a:t>8/6/2018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DF21A4D-3E0B-4825-91AF-E3BB56DC43E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9329C3-59C7-4387-BC5B-4EE1DDCB91A3}"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9329C3-59C7-4387-BC5B-4EE1DDCB91A3}"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9329C3-59C7-4387-BC5B-4EE1DDCB91A3}"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9329C3-59C7-4387-BC5B-4EE1DDCB91A3}"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DF21A4D-3E0B-4825-91AF-E3BB56DC43E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9329C3-59C7-4387-BC5B-4EE1DDCB91A3}"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89329C3-59C7-4387-BC5B-4EE1DDCB91A3}"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9329C3-59C7-4387-BC5B-4EE1DDCB91A3}" type="datetimeFigureOut">
              <a:rPr lang="en-US" smtClean="0"/>
              <a:t>8/6/2018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329C3-59C7-4387-BC5B-4EE1DDCB91A3}" type="datetimeFigureOut">
              <a:rPr lang="en-US" smtClean="0"/>
              <a:t>8/6/2018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9329C3-59C7-4387-BC5B-4EE1DDCB91A3}"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9329C3-59C7-4387-BC5B-4EE1DDCB91A3}"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21A4D-3E0B-4825-91AF-E3BB56DC43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89329C3-59C7-4387-BC5B-4EE1DDCB91A3}" type="datetimeFigureOut">
              <a:rPr lang="en-US" smtClean="0"/>
              <a:t>8/6/2018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DF21A4D-3E0B-4825-91AF-E3BB56DC43E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BÁO CÁO </a:t>
            </a:r>
            <a:r>
              <a:rPr lang="en-US" smtClean="0"/>
              <a:t>TUẦN </a:t>
            </a:r>
            <a:r>
              <a:rPr lang="en-US" smtClean="0"/>
              <a:t>3</a:t>
            </a:r>
            <a:endParaRPr lang="en-US" dirty="0"/>
          </a:p>
        </p:txBody>
      </p:sp>
      <p:sp>
        <p:nvSpPr>
          <p:cNvPr id="3" name="Subtitle 2"/>
          <p:cNvSpPr>
            <a:spLocks noGrp="1"/>
          </p:cNvSpPr>
          <p:nvPr>
            <p:ph type="subTitle" idx="1"/>
          </p:nvPr>
        </p:nvSpPr>
        <p:spPr/>
        <p:txBody>
          <a:bodyPr/>
          <a:lstStyle/>
          <a:p>
            <a:r>
              <a:rPr lang="en-US" dirty="0" smtClean="0"/>
              <a:t>Người thực hiện: Trần Văn Khánh</a:t>
            </a:r>
            <a:endParaRPr lang="en-US" dirty="0"/>
          </a:p>
        </p:txBody>
      </p:sp>
    </p:spTree>
    <p:extLst>
      <p:ext uri="{BB962C8B-B14F-4D97-AF65-F5344CB8AC3E}">
        <p14:creationId xmlns:p14="http://schemas.microsoft.com/office/powerpoint/2010/main" val="891217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TRẢ LỜI CÂU HỎI TUẦN 1</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Công thức liên hệ giữa lượng oxy hòa tan và tín hiệu ngõ ra của cảm biến DO.</a:t>
            </a:r>
          </a:p>
          <a:p>
            <a:pPr marL="137160" indent="0">
              <a:buNone/>
            </a:pPr>
            <a:r>
              <a:rPr lang="en-US" dirty="0" smtClean="0">
                <a:latin typeface="Times New Roman" pitchFamily="18" charset="0"/>
                <a:cs typeface="Times New Roman" pitchFamily="18" charset="0"/>
              </a:rPr>
              <a:t>Sau </a:t>
            </a:r>
            <a:r>
              <a:rPr lang="en-US" dirty="0">
                <a:latin typeface="Times New Roman" pitchFamily="18" charset="0"/>
                <a:cs typeface="Times New Roman" pitchFamily="18" charset="0"/>
              </a:rPr>
              <a:t>khi hiệu chuẩn cảm biển thì đầu ra sẽ cho giá trị tuyến tính theo hàm sau:</a:t>
            </a:r>
          </a:p>
          <a:p>
            <a:pPr marL="137160" indent="0">
              <a:buNone/>
            </a:pPr>
            <a:r>
              <a:rPr lang="en-US" dirty="0">
                <a:latin typeface="Times New Roman" pitchFamily="18" charset="0"/>
                <a:cs typeface="Times New Roman" pitchFamily="18" charset="0"/>
              </a:rPr>
              <a:t>	DO(mg/L) = 3.27 * </a:t>
            </a:r>
            <a:r>
              <a:rPr lang="en-US" dirty="0" err="1">
                <a:latin typeface="Times New Roman" pitchFamily="18" charset="0"/>
                <a:cs typeface="Times New Roman" pitchFamily="18" charset="0"/>
              </a:rPr>
              <a:t>Vout</a:t>
            </a:r>
            <a:r>
              <a:rPr lang="en-US" dirty="0">
                <a:latin typeface="Times New Roman" pitchFamily="18" charset="0"/>
                <a:cs typeface="Times New Roman" pitchFamily="18" charset="0"/>
              </a:rPr>
              <a:t>(V) – </a:t>
            </a:r>
            <a:r>
              <a:rPr lang="en-US" dirty="0" smtClean="0">
                <a:latin typeface="Times New Roman" pitchFamily="18" charset="0"/>
                <a:cs typeface="Times New Roman" pitchFamily="18" charset="0"/>
              </a:rPr>
              <a:t>0.327</a:t>
            </a:r>
          </a:p>
          <a:p>
            <a:r>
              <a:rPr lang="en-US" dirty="0" smtClean="0">
                <a:latin typeface="Times New Roman" pitchFamily="18" charset="0"/>
                <a:cs typeface="Times New Roman" pitchFamily="18" charset="0"/>
              </a:rPr>
              <a:t>Công thức tính DO dựa vào các yếu tố nhiệt độ và độ mặn:</a:t>
            </a:r>
          </a:p>
          <a:p>
            <a:pPr marL="137160" indent="0">
              <a:buNone/>
            </a:pPr>
            <a:r>
              <a:rPr lang="en-US" sz="2600" dirty="0" err="1" smtClean="0">
                <a:latin typeface="Times New Roman" pitchFamily="18" charset="0"/>
                <a:cs typeface="Times New Roman" pitchFamily="18" charset="0"/>
              </a:rPr>
              <a:t>ln</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(C) = -139,34 + (1,5757 x 10 </a:t>
            </a:r>
            <a:r>
              <a:rPr lang="en-US" sz="2600" baseline="30000" dirty="0">
                <a:latin typeface="Times New Roman" pitchFamily="18" charset="0"/>
                <a:cs typeface="Times New Roman" pitchFamily="18" charset="0"/>
              </a:rPr>
              <a:t>5</a:t>
            </a:r>
            <a:r>
              <a:rPr lang="en-US" sz="2600" dirty="0">
                <a:latin typeface="Times New Roman" pitchFamily="18" charset="0"/>
                <a:cs typeface="Times New Roman" pitchFamily="18" charset="0"/>
              </a:rPr>
              <a:t> / T) – (6.6432 x 10 </a:t>
            </a:r>
            <a:r>
              <a:rPr lang="en-US" sz="2600" baseline="30000" dirty="0">
                <a:latin typeface="Times New Roman" pitchFamily="18" charset="0"/>
                <a:cs typeface="Times New Roman" pitchFamily="18" charset="0"/>
              </a:rPr>
              <a:t>7</a:t>
            </a:r>
            <a:r>
              <a:rPr lang="en-US" sz="2600" dirty="0">
                <a:latin typeface="Times New Roman" pitchFamily="18" charset="0"/>
                <a:cs typeface="Times New Roman" pitchFamily="18" charset="0"/>
              </a:rPr>
              <a:t> / T </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 + (1.2438 x 10 </a:t>
            </a:r>
            <a:r>
              <a:rPr lang="en-US" sz="2600" baseline="30000" dirty="0">
                <a:latin typeface="Times New Roman" pitchFamily="18" charset="0"/>
                <a:cs typeface="Times New Roman" pitchFamily="18" charset="0"/>
              </a:rPr>
              <a:t>10</a:t>
            </a:r>
            <a:r>
              <a:rPr lang="en-US" sz="2600" dirty="0">
                <a:latin typeface="Times New Roman" pitchFamily="18" charset="0"/>
                <a:cs typeface="Times New Roman" pitchFamily="18" charset="0"/>
              </a:rPr>
              <a:t> / T </a:t>
            </a:r>
            <a:r>
              <a:rPr lang="en-US" sz="2600" baseline="30000" dirty="0">
                <a:latin typeface="Times New Roman" pitchFamily="18" charset="0"/>
                <a:cs typeface="Times New Roman" pitchFamily="18" charset="0"/>
              </a:rPr>
              <a:t>3</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 </a:t>
            </a:r>
            <a:r>
              <a:rPr lang="en-US" sz="2600" dirty="0">
                <a:latin typeface="Times New Roman" pitchFamily="18" charset="0"/>
                <a:cs typeface="Times New Roman" pitchFamily="18" charset="0"/>
              </a:rPr>
              <a:t>(8.6219 x 10 </a:t>
            </a:r>
            <a:r>
              <a:rPr lang="en-US" sz="2600" baseline="30000" dirty="0">
                <a:latin typeface="Times New Roman" pitchFamily="18" charset="0"/>
                <a:cs typeface="Times New Roman" pitchFamily="18" charset="0"/>
              </a:rPr>
              <a:t>11</a:t>
            </a:r>
            <a:r>
              <a:rPr lang="en-US" sz="2600" dirty="0">
                <a:latin typeface="Times New Roman" pitchFamily="18" charset="0"/>
                <a:cs typeface="Times New Roman" pitchFamily="18" charset="0"/>
              </a:rPr>
              <a:t> / T </a:t>
            </a:r>
            <a:r>
              <a:rPr lang="en-US" sz="2600" baseline="30000" dirty="0">
                <a:latin typeface="Times New Roman" pitchFamily="18" charset="0"/>
                <a:cs typeface="Times New Roman" pitchFamily="18" charset="0"/>
              </a:rPr>
              <a:t>4</a:t>
            </a:r>
            <a:r>
              <a:rPr lang="en-US" sz="2600" dirty="0">
                <a:latin typeface="Times New Roman" pitchFamily="18" charset="0"/>
                <a:cs typeface="Times New Roman" pitchFamily="18" charset="0"/>
              </a:rPr>
              <a:t> ) – S [1.7674 x 10 </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 (10.754 / T) + (2.1407 x 10 </a:t>
            </a:r>
            <a:r>
              <a:rPr lang="en-US" sz="2600" baseline="30000" dirty="0">
                <a:latin typeface="Times New Roman" pitchFamily="18" charset="0"/>
                <a:cs typeface="Times New Roman" pitchFamily="18" charset="0"/>
              </a:rPr>
              <a:t>3</a:t>
            </a:r>
            <a:r>
              <a:rPr lang="en-US" sz="2600" dirty="0">
                <a:latin typeface="Times New Roman" pitchFamily="18" charset="0"/>
                <a:cs typeface="Times New Roman" pitchFamily="18" charset="0"/>
              </a:rPr>
              <a:t> / T </a:t>
            </a:r>
            <a:r>
              <a:rPr lang="en-US" sz="2600" baseline="30000" dirty="0">
                <a:latin typeface="Times New Roman" pitchFamily="18" charset="0"/>
                <a:cs typeface="Times New Roman" pitchFamily="18" charset="0"/>
              </a:rPr>
              <a:t>2</a:t>
            </a:r>
            <a:r>
              <a:rPr lang="en-US" sz="2600" dirty="0">
                <a:latin typeface="Times New Roman" pitchFamily="18" charset="0"/>
                <a:cs typeface="Times New Roman" pitchFamily="18" charset="0"/>
              </a:rPr>
              <a:t> )]</a:t>
            </a:r>
          </a:p>
          <a:p>
            <a:pPr marL="137160" indent="0">
              <a:buNone/>
            </a:pP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9648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TRẢ LỜI CÂU HỎI TUẦN 1</a:t>
            </a:r>
            <a:endParaRPr lang="en-US" dirty="0"/>
          </a:p>
        </p:txBody>
      </p:sp>
      <p:sp>
        <p:nvSpPr>
          <p:cNvPr id="3" name="Content Placeholder 2"/>
          <p:cNvSpPr>
            <a:spLocks noGrp="1"/>
          </p:cNvSpPr>
          <p:nvPr>
            <p:ph idx="1"/>
          </p:nvPr>
        </p:nvSpPr>
        <p:spPr/>
        <p:txBody>
          <a:bodyPr/>
          <a:lstStyle/>
          <a:p>
            <a:r>
              <a:rPr lang="en-US" dirty="0" smtClean="0"/>
              <a:t>Có những loại cảm biến điện cực nào?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467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21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a:bodyPr>
          <a:lstStyle/>
          <a:p>
            <a:pPr marL="137160" indent="0">
              <a:buNone/>
            </a:pPr>
            <a:r>
              <a:rPr lang="en-US" sz="2400" dirty="0" smtClean="0">
                <a:latin typeface="Times New Roman" pitchFamily="18" charset="0"/>
                <a:cs typeface="Times New Roman" pitchFamily="18" charset="0"/>
              </a:rPr>
              <a:t>Cảm biến Galvanic: dùng 2 điện cực anode (Zn), cathode (Ag) và </a:t>
            </a:r>
            <a:r>
              <a:rPr lang="en-US" sz="2400" dirty="0" err="1"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 điện phân là </a:t>
            </a:r>
            <a:r>
              <a:rPr lang="en-US" sz="2400" dirty="0" err="1" smtClean="0">
                <a:latin typeface="Times New Roman" pitchFamily="18" charset="0"/>
                <a:cs typeface="Times New Roman" pitchFamily="18" charset="0"/>
              </a:rPr>
              <a:t>KCl</a:t>
            </a:r>
            <a:r>
              <a:rPr lang="en-US"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 Nguyên tắc của cảm biến mạ điện là nó sử dụng 2 loại kim loại khác nhau và sự khác biệt trong chúng với chất điện phân dẫn đến điện áp điện. Điện áp điện từ này là khoảng 0.8 V, đủ để vận hành cảm biến. </a:t>
            </a:r>
            <a:endParaRPr lang="en-US" sz="2400" dirty="0" smtClean="0">
              <a:latin typeface="Times New Roman" pitchFamily="18" charset="0"/>
              <a:cs typeface="Times New Roman" pitchFamily="18" charset="0"/>
            </a:endParaRPr>
          </a:p>
          <a:p>
            <a:pPr marL="137160" indent="0">
              <a:buNone/>
            </a:pPr>
            <a:r>
              <a:rPr lang="en-US" sz="2400" dirty="0" smtClean="0">
                <a:latin typeface="Times New Roman" pitchFamily="18" charset="0"/>
                <a:cs typeface="Times New Roman" pitchFamily="18" charset="0"/>
              </a:rPr>
              <a:t>=&gt; </a:t>
            </a:r>
            <a:r>
              <a:rPr lang="vi-VN" sz="2400" dirty="0" smtClean="0">
                <a:latin typeface="Times New Roman" pitchFamily="18" charset="0"/>
                <a:cs typeface="Times New Roman" pitchFamily="18" charset="0"/>
              </a:rPr>
              <a:t>Do </a:t>
            </a:r>
            <a:r>
              <a:rPr lang="vi-VN" sz="2400" dirty="0">
                <a:latin typeface="Times New Roman" pitchFamily="18" charset="0"/>
                <a:cs typeface="Times New Roman" pitchFamily="18" charset="0"/>
              </a:rPr>
              <a:t>đó lợi thế lớn nhất của cảm biến điện là không cần nguồn điện bên ngoài và không có thời gian khởi động</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137160" indent="0">
              <a:buNone/>
            </a:pPr>
            <a:endParaRPr lang="en-US" sz="2400" dirty="0" smtClean="0">
              <a:latin typeface="Times New Roman" pitchFamily="18" charset="0"/>
              <a:cs typeface="Times New Roman" pitchFamily="18" charset="0"/>
            </a:endParaRPr>
          </a:p>
          <a:p>
            <a:pPr marL="137160" indent="0">
              <a:buNone/>
            </a:pPr>
            <a:endParaRPr lang="en-US" sz="2400" dirty="0">
              <a:latin typeface="Times New Roman" pitchFamily="18" charset="0"/>
              <a:cs typeface="Times New Roman" pitchFamily="18" charset="0"/>
            </a:endParaRPr>
          </a:p>
          <a:p>
            <a:pPr marL="137160" indent="0">
              <a:buNone/>
            </a:pPr>
            <a:r>
              <a:rPr lang="en-US" sz="2400" dirty="0" smtClean="0">
                <a:latin typeface="Times New Roman" pitchFamily="18" charset="0"/>
                <a:cs typeface="Times New Roman" pitchFamily="18" charset="0"/>
              </a:rPr>
              <a:t>Cảm biến </a:t>
            </a:r>
            <a:r>
              <a:rPr lang="en-US" sz="2400" dirty="0" err="1" smtClean="0">
                <a:latin typeface="Times New Roman" pitchFamily="18" charset="0"/>
                <a:cs typeface="Times New Roman" pitchFamily="18" charset="0"/>
              </a:rPr>
              <a:t>polarographic</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dùng 2 điện cực anode (Ag), cathode (Au) và </a:t>
            </a:r>
            <a:r>
              <a:rPr lang="en-US" sz="2400" dirty="0" err="1"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 điện phân là </a:t>
            </a:r>
            <a:r>
              <a:rPr lang="en-US" sz="2400" dirty="0" err="1" smtClean="0">
                <a:latin typeface="Times New Roman" pitchFamily="18" charset="0"/>
                <a:cs typeface="Times New Roman" pitchFamily="18" charset="0"/>
              </a:rPr>
              <a:t>KCl</a:t>
            </a:r>
            <a:r>
              <a:rPr lang="en-US" sz="2400" dirty="0" smtClean="0">
                <a:latin typeface="Times New Roman" pitchFamily="18" charset="0"/>
                <a:cs typeface="Times New Roman" pitchFamily="18" charset="0"/>
              </a:rPr>
              <a:t>. Để cảm biến hoạt động, ta cần đặt vào cảm biến một điện áp 0.8 V không đổi.</a:t>
            </a:r>
          </a:p>
          <a:p>
            <a:pPr marL="137160" indent="0">
              <a:buNone/>
            </a:pPr>
            <a:r>
              <a:rPr lang="en-US" sz="2400" dirty="0" smtClean="0">
                <a:latin typeface="Times New Roman" pitchFamily="18" charset="0"/>
                <a:cs typeface="Times New Roman" pitchFamily="18" charset="0"/>
              </a:rPr>
              <a:t>=&gt; Cần dùng nguồn bên ngoài và cần có thời gian để khởi động </a:t>
            </a:r>
          </a:p>
          <a:p>
            <a:pPr marL="137160" indent="0">
              <a:buNone/>
            </a:pPr>
            <a:endParaRPr lang="vi-VN" sz="2400" dirty="0"/>
          </a:p>
        </p:txBody>
      </p:sp>
    </p:spTree>
    <p:extLst>
      <p:ext uri="{BB962C8B-B14F-4D97-AF65-F5344CB8AC3E}">
        <p14:creationId xmlns:p14="http://schemas.microsoft.com/office/powerpoint/2010/main" val="253685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04800"/>
            <a:ext cx="7162800" cy="35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46" y="4267200"/>
            <a:ext cx="7310907"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10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BÙ NHIỆT ĐỘ</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pPr marL="137160" indent="0">
                  <a:buNone/>
                </a:pPr>
                <a:r>
                  <a:rPr lang="en-US" dirty="0" smtClean="0"/>
                  <a:t>Bù nhiệt độ là phương pháp được sử dụng để điều chỉnh hiệu suất của hệ thống giúp bù đắp các tác động do sự thay đổi nhiệt độ gây </a:t>
                </a:r>
                <a:r>
                  <a:rPr lang="en-US" dirty="0" err="1" smtClean="0"/>
                  <a:t>ra.</a:t>
                </a:r>
                <a:endParaRPr lang="en-US" dirty="0" smtClean="0"/>
              </a:p>
              <a:p>
                <a:pPr marL="137160" indent="0">
                  <a:buNone/>
                </a:pPr>
                <a:r>
                  <a:rPr lang="en-US" dirty="0" smtClean="0"/>
                  <a:t>VD: Nước thường ở 25</a:t>
                </a:r>
                <a14:m>
                  <m:oMath xmlns:m="http://schemas.openxmlformats.org/officeDocument/2006/math">
                    <m:r>
                      <a:rPr lang="en-US" i="1" smtClean="0">
                        <a:latin typeface="Cambria Math"/>
                        <a:ea typeface="Cambria Math"/>
                      </a:rPr>
                      <m:t>°</m:t>
                    </m:r>
                    <m:r>
                      <a:rPr lang="en-US" b="0" i="1" smtClean="0">
                        <a:latin typeface="Cambria Math"/>
                        <a:ea typeface="Cambria Math"/>
                      </a:rPr>
                      <m:t>𝐶</m:t>
                    </m:r>
                  </m:oMath>
                </a14:m>
                <a:r>
                  <a:rPr lang="en-US" dirty="0" smtClean="0"/>
                  <a:t> thì DO = 8.26 mg/L. Khi nhiệt độ thay đổi, thermistor trong CS511 sẽ phản ứng và bù đắp sự thay đổi đó.</a:t>
                </a:r>
              </a:p>
              <a:p>
                <a:pPr marL="137160" indent="0">
                  <a:buNone/>
                </a:pPr>
                <a:r>
                  <a:rPr lang="en-US" dirty="0" smtClean="0"/>
                  <a:t>Tuy nhiên, sự bù đắp nhiệt độ này chỉ diễn ra trên một khoảng nhiệt độ nhất định gọi là phạm vi bù nhiệt độ.</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t="-1425" r="-1185"/>
                </a:stretch>
              </a:blipFill>
            </p:spPr>
            <p:txBody>
              <a:bodyPr/>
              <a:lstStyle/>
              <a:p>
                <a:r>
                  <a:rPr lang="en-US">
                    <a:noFill/>
                  </a:rPr>
                  <a:t> </a:t>
                </a:r>
              </a:p>
            </p:txBody>
          </p:sp>
        </mc:Fallback>
      </mc:AlternateContent>
    </p:spTree>
    <p:extLst>
      <p:ext uri="{BB962C8B-B14F-4D97-AF65-F5344CB8AC3E}">
        <p14:creationId xmlns:p14="http://schemas.microsoft.com/office/powerpoint/2010/main" val="61878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MẠCH CHUYỂN ĐỔI TÍN HIỆU</a:t>
            </a:r>
            <a:endParaRPr lang="en-US" dirty="0"/>
          </a:p>
        </p:txBody>
      </p:sp>
      <p:sp>
        <p:nvSpPr>
          <p:cNvPr id="3" name="Content Placeholder 2"/>
          <p:cNvSpPr>
            <a:spLocks noGrp="1"/>
          </p:cNvSpPr>
          <p:nvPr>
            <p:ph idx="1"/>
          </p:nvPr>
        </p:nvSpPr>
        <p:spPr/>
        <p:txBody>
          <a:bodyPr/>
          <a:lstStyle/>
          <a:p>
            <a:pPr marL="137160" indent="0">
              <a:buNone/>
            </a:pPr>
            <a:r>
              <a:rPr lang="en-US" dirty="0" smtClean="0"/>
              <a:t>Thông số của mạch chuyển đổi tín hiệu tín hiệu</a:t>
            </a:r>
          </a:p>
          <a:p>
            <a:r>
              <a:rPr lang="en-US" dirty="0" smtClean="0"/>
              <a:t>Đầu kết nối với cảm biến  </a:t>
            </a:r>
            <a:r>
              <a:rPr lang="en-US" dirty="0"/>
              <a:t>là BNC</a:t>
            </a:r>
          </a:p>
          <a:p>
            <a:r>
              <a:rPr lang="en-US" dirty="0"/>
              <a:t>Board chuyển đổi tín hiệu có:</a:t>
            </a:r>
          </a:p>
          <a:p>
            <a:pPr lvl="1"/>
            <a:r>
              <a:rPr lang="en-US" dirty="0"/>
              <a:t>Điện áp cung cấp: 3,3 – 5 V</a:t>
            </a:r>
          </a:p>
          <a:p>
            <a:pPr lvl="1"/>
            <a:r>
              <a:rPr lang="en-US" dirty="0"/>
              <a:t>Tín hiệu đầu ra: </a:t>
            </a:r>
            <a:r>
              <a:rPr lang="en-US" dirty="0" smtClean="0"/>
              <a:t>analog 0 – 3 V</a:t>
            </a:r>
          </a:p>
          <a:p>
            <a:pPr lvl="1"/>
            <a:r>
              <a:rPr lang="en-US" dirty="0" smtClean="0"/>
              <a:t>Đầu nối tín hiệu: PH2.0 - 3P</a:t>
            </a:r>
          </a:p>
        </p:txBody>
      </p:sp>
    </p:spTree>
    <p:extLst>
      <p:ext uri="{BB962C8B-B14F-4D97-AF65-F5344CB8AC3E}">
        <p14:creationId xmlns:p14="http://schemas.microsoft.com/office/powerpoint/2010/main" val="85658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Sơ đồ nguyên lý</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701" y="1905000"/>
            <a:ext cx="730567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77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TÍNH TOÁN CÁC THÔNG SỐ CỦA MẠCH KHUẾCH ĐẠI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Mạch trên gồm 3 phần: mạch khuếch đại dùng op-amp TP5551, mạch lọc thông thấp RC và mạch cấp nguồn 5V</a:t>
                </a:r>
              </a:p>
              <a:p>
                <a:r>
                  <a:rPr lang="en-US" dirty="0" smtClean="0"/>
                  <a:t>Xét về mạch lọc thông thấp RC:</a:t>
                </a:r>
              </a:p>
              <a:p>
                <a:pPr lvl="1"/>
                <a:r>
                  <a:rPr lang="en-US" dirty="0"/>
                  <a:t>Hằng số thời gian:  = 2,2 * </a:t>
                </a:r>
                <a14:m>
                  <m:oMath xmlns:m="http://schemas.openxmlformats.org/officeDocument/2006/math">
                    <m:sSup>
                      <m:sSupPr>
                        <m:ctrlPr>
                          <a:rPr lang="en-US" i="1">
                            <a:latin typeface="Cambria Math"/>
                          </a:rPr>
                        </m:ctrlPr>
                      </m:sSupPr>
                      <m:e>
                        <m:r>
                          <a:rPr lang="en-US" i="1">
                            <a:latin typeface="Cambria Math"/>
                          </a:rPr>
                          <m:t>10</m:t>
                        </m:r>
                      </m:e>
                      <m:sup>
                        <m:r>
                          <a:rPr lang="en-US" i="1">
                            <a:latin typeface="Cambria Math"/>
                          </a:rPr>
                          <m:t>−6</m:t>
                        </m:r>
                      </m:sup>
                    </m:sSup>
                  </m:oMath>
                </a14:m>
                <a:r>
                  <a:rPr lang="en-US" dirty="0"/>
                  <a:t>(s)</a:t>
                </a:r>
              </a:p>
              <a:p>
                <a:pPr lvl="1"/>
                <a:r>
                  <a:rPr lang="en-US" dirty="0"/>
                  <a:t>Tần số cắt: </a:t>
                </a:r>
                <a14:m>
                  <m:oMath xmlns:m="http://schemas.openxmlformats.org/officeDocument/2006/math">
                    <m:sSub>
                      <m:sSubPr>
                        <m:ctrlPr>
                          <a:rPr lang="en-US" i="1">
                            <a:latin typeface="Cambria Math"/>
                          </a:rPr>
                        </m:ctrlPr>
                      </m:sSubPr>
                      <m:e>
                        <m:r>
                          <a:rPr lang="en-US" i="1">
                            <a:latin typeface="Cambria Math"/>
                          </a:rPr>
                          <m:t>𝑓</m:t>
                        </m:r>
                      </m:e>
                      <m:sub>
                        <m:r>
                          <a:rPr lang="en-US" i="1">
                            <a:latin typeface="Cambria Math"/>
                          </a:rPr>
                          <m:t>𝑐</m:t>
                        </m:r>
                      </m:sub>
                    </m:sSub>
                    <m:r>
                      <a:rPr lang="en-US" i="1">
                        <a:latin typeface="Cambria Math"/>
                      </a:rPr>
                      <m:t>=144,</m:t>
                    </m:r>
                  </m:oMath>
                </a14:m>
                <a:r>
                  <a:rPr lang="en-US" dirty="0"/>
                  <a:t>686 (KHz</a:t>
                </a:r>
                <a:r>
                  <a:rPr lang="en-US" dirty="0" smtClean="0"/>
                  <a:t>)</a:t>
                </a:r>
              </a:p>
              <a:p>
                <a:r>
                  <a:rPr lang="en-US" dirty="0"/>
                  <a:t>Xét mạch khuếch đại op-amp</a:t>
                </a:r>
                <a:r>
                  <a:rPr lang="en-US" dirty="0" smtClean="0"/>
                  <a:t>:</a:t>
                </a:r>
              </a:p>
              <a:p>
                <a:pPr lvl="1"/>
                <a:r>
                  <a:rPr lang="en-US" dirty="0" smtClean="0"/>
                  <a:t>Hệ số khuếch đại: A = 36,59 (lần)</a:t>
                </a:r>
              </a:p>
              <a:p>
                <a:pPr lvl="1"/>
                <a14:m>
                  <m:oMath xmlns:m="http://schemas.openxmlformats.org/officeDocument/2006/math">
                    <m:sSub>
                      <m:sSubPr>
                        <m:ctrlPr>
                          <a:rPr lang="en-US" i="1" smtClean="0">
                            <a:latin typeface="Cambria Math"/>
                          </a:rPr>
                        </m:ctrlPr>
                      </m:sSubPr>
                      <m:e>
                        <m:r>
                          <a:rPr lang="en-US" b="0" i="1" smtClean="0">
                            <a:latin typeface="Cambria Math"/>
                          </a:rPr>
                          <m:t>𝑣</m:t>
                        </m:r>
                      </m:e>
                      <m:sub>
                        <m:r>
                          <a:rPr lang="en-US" b="0" i="1" smtClean="0">
                            <a:latin typeface="Cambria Math"/>
                          </a:rPr>
                          <m:t>𝑜𝑢𝑡</m:t>
                        </m:r>
                      </m:sub>
                    </m:sSub>
                  </m:oMath>
                </a14:m>
                <a:r>
                  <a:rPr lang="en-US" dirty="0" smtClean="0"/>
                  <a:t> = (</a:t>
                </a:r>
                <a14:m>
                  <m:oMath xmlns:m="http://schemas.openxmlformats.org/officeDocument/2006/math">
                    <m:f>
                      <m:fPr>
                        <m:ctrlPr>
                          <a:rPr lang="en-US" i="1" smtClean="0">
                            <a:latin typeface="Cambria Math"/>
                          </a:rPr>
                        </m:ctrlPr>
                      </m:fPr>
                      <m:num>
                        <m:sSub>
                          <m:sSubPr>
                            <m:ctrlPr>
                              <a:rPr lang="en-US" i="1" smtClean="0">
                                <a:latin typeface="Cambria Math"/>
                              </a:rPr>
                            </m:ctrlPr>
                          </m:sSubPr>
                          <m:e>
                            <m:r>
                              <a:rPr lang="en-US" b="0" i="1" smtClean="0">
                                <a:latin typeface="Cambria Math"/>
                              </a:rPr>
                              <m:t>𝑅</m:t>
                            </m:r>
                          </m:e>
                          <m:sub>
                            <m:r>
                              <a:rPr lang="en-US" b="0" i="1" smtClean="0">
                                <a:latin typeface="Cambria Math"/>
                              </a:rPr>
                              <m:t>2</m:t>
                            </m:r>
                          </m:sub>
                        </m:sSub>
                      </m:num>
                      <m:den>
                        <m:sSub>
                          <m:sSubPr>
                            <m:ctrlPr>
                              <a:rPr lang="en-US" i="1" smtClean="0">
                                <a:latin typeface="Cambria Math"/>
                              </a:rPr>
                            </m:ctrlPr>
                          </m:sSubPr>
                          <m:e>
                            <m:r>
                              <a:rPr lang="en-US" b="0" i="1" smtClean="0">
                                <a:latin typeface="Cambria Math"/>
                              </a:rPr>
                              <m:t>𝑅</m:t>
                            </m:r>
                          </m:e>
                          <m:sub>
                            <m:r>
                              <a:rPr lang="en-US" b="0" i="1" smtClean="0">
                                <a:latin typeface="Cambria Math"/>
                              </a:rPr>
                              <m:t>1</m:t>
                            </m:r>
                          </m:sub>
                        </m:sSub>
                      </m:den>
                    </m:f>
                  </m:oMath>
                </a14:m>
                <a:r>
                  <a:rPr lang="en-US" dirty="0" smtClean="0"/>
                  <a:t>+1)*(</a:t>
                </a:r>
                <a14:m>
                  <m:oMath xmlns:m="http://schemas.openxmlformats.org/officeDocument/2006/math">
                    <m:f>
                      <m:fPr>
                        <m:ctrlPr>
                          <a:rPr lang="en-US" i="1" dirty="0" smtClean="0">
                            <a:latin typeface="Cambria Math"/>
                          </a:rPr>
                        </m:ctrlPr>
                      </m:fPr>
                      <m:num>
                        <m:sSub>
                          <m:sSubPr>
                            <m:ctrlPr>
                              <a:rPr lang="en-US" i="1" dirty="0" smtClean="0">
                                <a:latin typeface="Cambria Math"/>
                              </a:rPr>
                            </m:ctrlPr>
                          </m:sSubPr>
                          <m:e>
                            <m:r>
                              <a:rPr lang="en-US" b="0" i="1" dirty="0" smtClean="0">
                                <a:latin typeface="Cambria Math"/>
                              </a:rPr>
                              <m:t>𝑅</m:t>
                            </m:r>
                          </m:e>
                          <m:sub>
                            <m:r>
                              <a:rPr lang="en-US" b="0" i="1" dirty="0" smtClean="0">
                                <a:latin typeface="Cambria Math"/>
                              </a:rPr>
                              <m:t>5</m:t>
                            </m:r>
                          </m:sub>
                        </m:sSub>
                        <m:r>
                          <a:rPr lang="en-US" b="0" i="1" dirty="0" smtClean="0">
                            <a:latin typeface="Cambria Math"/>
                          </a:rPr>
                          <m:t>+</m:t>
                        </m:r>
                        <m:sSub>
                          <m:sSubPr>
                            <m:ctrlPr>
                              <a:rPr lang="en-US" b="0" i="1" dirty="0" smtClean="0">
                                <a:latin typeface="Cambria Math"/>
                              </a:rPr>
                            </m:ctrlPr>
                          </m:sSubPr>
                          <m:e>
                            <m:r>
                              <a:rPr lang="en-US" b="0" i="1" dirty="0" smtClean="0">
                                <a:latin typeface="Cambria Math"/>
                              </a:rPr>
                              <m:t>𝑅</m:t>
                            </m:r>
                          </m:e>
                          <m:sub>
                            <m:r>
                              <a:rPr lang="en-US" b="0" i="1" dirty="0" smtClean="0">
                                <a:latin typeface="Cambria Math"/>
                              </a:rPr>
                              <m:t>6</m:t>
                            </m:r>
                          </m:sub>
                        </m:sSub>
                      </m:num>
                      <m:den>
                        <m:sSub>
                          <m:sSubPr>
                            <m:ctrlPr>
                              <a:rPr lang="en-US" i="1" dirty="0" smtClean="0">
                                <a:latin typeface="Cambria Math"/>
                              </a:rPr>
                            </m:ctrlPr>
                          </m:sSubPr>
                          <m:e>
                            <m:r>
                              <a:rPr lang="en-US" b="0" i="1" dirty="0" smtClean="0">
                                <a:latin typeface="Cambria Math"/>
                              </a:rPr>
                              <m:t>𝑅</m:t>
                            </m:r>
                          </m:e>
                          <m:sub>
                            <m:r>
                              <a:rPr lang="en-US" b="0" i="1" dirty="0" smtClean="0">
                                <a:latin typeface="Cambria Math"/>
                              </a:rPr>
                              <m:t>6</m:t>
                            </m:r>
                          </m:sub>
                        </m:sSub>
                      </m:den>
                    </m:f>
                  </m:oMath>
                </a14:m>
                <a:r>
                  <a:rPr lang="en-US" dirty="0" smtClean="0"/>
                  <a:t>)*</a:t>
                </a:r>
                <a14:m>
                  <m:oMath xmlns:m="http://schemas.openxmlformats.org/officeDocument/2006/math">
                    <m:sSub>
                      <m:sSubPr>
                        <m:ctrlPr>
                          <a:rPr lang="en-US" i="1" dirty="0" smtClean="0">
                            <a:latin typeface="Cambria Math"/>
                          </a:rPr>
                        </m:ctrlPr>
                      </m:sSubPr>
                      <m:e>
                        <m:r>
                          <a:rPr lang="en-US" b="0" i="1" dirty="0" smtClean="0">
                            <a:latin typeface="Cambria Math"/>
                          </a:rPr>
                          <m:t>𝑣</m:t>
                        </m:r>
                      </m:e>
                      <m:sub>
                        <m:r>
                          <a:rPr lang="en-US" b="0" i="1" dirty="0" smtClean="0">
                            <a:latin typeface="Cambria Math"/>
                          </a:rPr>
                          <m:t>𝑖𝑛</m:t>
                        </m:r>
                      </m:sub>
                    </m:sSub>
                  </m:oMath>
                </a14:m>
                <a:endParaRPr lang="en-US" dirty="0" smtClean="0"/>
              </a:p>
              <a:p>
                <a:pPr marL="585216"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425"/>
                </a:stretch>
              </a:blipFill>
            </p:spPr>
            <p:txBody>
              <a:bodyPr/>
              <a:lstStyle/>
              <a:p>
                <a:r>
                  <a:rPr lang="en-US">
                    <a:noFill/>
                  </a:rPr>
                  <a:t> </a:t>
                </a:r>
              </a:p>
            </p:txBody>
          </p:sp>
        </mc:Fallback>
      </mc:AlternateContent>
    </p:spTree>
    <p:extLst>
      <p:ext uri="{BB962C8B-B14F-4D97-AF65-F5344CB8AC3E}">
        <p14:creationId xmlns:p14="http://schemas.microsoft.com/office/powerpoint/2010/main" val="429083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4266</TotalTime>
  <Words>503</Words>
  <Application>Microsoft Office PowerPoint</Application>
  <PresentationFormat>On-screen Show (4:3)</PresentationFormat>
  <Paragraphs>36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BÁO CÁO TUẦN 3</vt:lpstr>
      <vt:lpstr>TRẢ LỜI CÂU HỎI TUẦN 1</vt:lpstr>
      <vt:lpstr>TRẢ LỜI CÂU HỎI TUẦN 1</vt:lpstr>
      <vt:lpstr>PowerPoint Presentation</vt:lpstr>
      <vt:lpstr>PowerPoint Presentation</vt:lpstr>
      <vt:lpstr>BÙ NHIỆT ĐỘ</vt:lpstr>
      <vt:lpstr>MẠCH CHUYỂN ĐỔI TÍN HIỆU</vt:lpstr>
      <vt:lpstr>Sơ đồ nguyên lý</vt:lpstr>
      <vt:lpstr>TÍNH TOÁN CÁC THÔNG SỐ CỦA MẠCH KHUẾCH ĐẠI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TUẦN 2</dc:title>
  <dc:creator>Tran Khanh</dc:creator>
  <cp:lastModifiedBy>Tran Khanh</cp:lastModifiedBy>
  <cp:revision>49</cp:revision>
  <dcterms:created xsi:type="dcterms:W3CDTF">2018-07-16T08:19:15Z</dcterms:created>
  <dcterms:modified xsi:type="dcterms:W3CDTF">2018-08-06T10:23:03Z</dcterms:modified>
</cp:coreProperties>
</file>