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8" r:id="rId2"/>
    <p:sldId id="286" r:id="rId3"/>
    <p:sldId id="292" r:id="rId4"/>
    <p:sldId id="291" r:id="rId5"/>
    <p:sldId id="293" r:id="rId6"/>
    <p:sldId id="294" r:id="rId7"/>
    <p:sldId id="260" r:id="rId8"/>
    <p:sldId id="295" r:id="rId9"/>
    <p:sldId id="261" r:id="rId10"/>
    <p:sldId id="262" r:id="rId11"/>
    <p:sldId id="296" r:id="rId12"/>
    <p:sldId id="299" r:id="rId13"/>
    <p:sldId id="297" r:id="rId14"/>
    <p:sldId id="300" r:id="rId15"/>
    <p:sldId id="298" r:id="rId16"/>
    <p:sldId id="301" r:id="rId17"/>
    <p:sldId id="276" r:id="rId18"/>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5F5F5F"/>
    <a:srgbClr val="808080"/>
    <a:srgbClr val="000000"/>
    <a:srgbClr val="CC0000"/>
    <a:srgbClr val="5EB4B4"/>
    <a:srgbClr val="7AA05C"/>
    <a:srgbClr val="589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p:cViewPr varScale="1">
        <p:scale>
          <a:sx n="89" d="100"/>
          <a:sy n="89" d="100"/>
        </p:scale>
        <p:origin x="749" y="7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en-US"/>
          </a:p>
        </p:txBody>
      </p:sp>
      <p:sp>
        <p:nvSpPr>
          <p:cNvPr id="1167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1167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en-US"/>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fld id="{32811BE7-3B79-471C-BFB9-9BF4A3663EF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en-US"/>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1044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en-US"/>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fld id="{FAE8A755-86AA-47F6-B413-93EA9BCCC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39" name="Picture 67"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286250" cy="6880225"/>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dt" sz="half" idx="2"/>
          </p:nvPr>
        </p:nvSpPr>
        <p:spPr bwMode="gray">
          <a:xfrm>
            <a:off x="228600" y="6553200"/>
            <a:ext cx="2133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0">
                <a:solidFill>
                  <a:schemeClr val="bg1"/>
                </a:solidFill>
              </a:defRPr>
            </a:lvl1pPr>
          </a:lstStyle>
          <a:p>
            <a:endParaRPr lang="en-US" altLang="en-US"/>
          </a:p>
        </p:txBody>
      </p:sp>
      <p:sp>
        <p:nvSpPr>
          <p:cNvPr id="3077" name="Rectangle 5"/>
          <p:cNvSpPr>
            <a:spLocks noGrp="1" noChangeArrowheads="1"/>
          </p:cNvSpPr>
          <p:nvPr>
            <p:ph type="ftr" sz="quarter" idx="3"/>
          </p:nvPr>
        </p:nvSpPr>
        <p:spPr bwMode="gray">
          <a:xfrm>
            <a:off x="3200400" y="6553200"/>
            <a:ext cx="2895600" cy="2444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endParaRPr lang="en-US" altLang="en-US"/>
          </a:p>
        </p:txBody>
      </p:sp>
      <p:sp>
        <p:nvSpPr>
          <p:cNvPr id="3078" name="Rectangle 6"/>
          <p:cNvSpPr>
            <a:spLocks noGrp="1" noChangeArrowheads="1"/>
          </p:cNvSpPr>
          <p:nvPr>
            <p:ph type="sldNum" sz="quarter" idx="4"/>
          </p:nvPr>
        </p:nvSpPr>
        <p:spPr/>
        <p:txBody>
          <a:bodyPr/>
          <a:lstStyle>
            <a:lvl1pPr>
              <a:defRPr/>
            </a:lvl1pPr>
          </a:lstStyle>
          <a:p>
            <a:fld id="{C89DD66C-44E4-408B-8D5A-186F4127D16F}" type="slidenum">
              <a:rPr lang="en-US" altLang="en-US"/>
              <a:pPr/>
              <a:t>‹#›</a:t>
            </a:fld>
            <a:endParaRPr lang="en-US" altLang="en-US"/>
          </a:p>
        </p:txBody>
      </p:sp>
      <p:sp>
        <p:nvSpPr>
          <p:cNvPr id="3074" name="Rectangle 2"/>
          <p:cNvSpPr>
            <a:spLocks noGrp="1" noChangeArrowheads="1"/>
          </p:cNvSpPr>
          <p:nvPr>
            <p:ph type="ctrTitle"/>
          </p:nvPr>
        </p:nvSpPr>
        <p:spPr>
          <a:xfrm>
            <a:off x="4343400" y="2895600"/>
            <a:ext cx="4038600" cy="685800"/>
          </a:xfrm>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lstStyle>
            <a:lvl1pPr algn="r">
              <a:defRPr sz="3600">
                <a:solidFill>
                  <a:schemeClr val="accent1"/>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4343400" y="4038600"/>
            <a:ext cx="4038600" cy="533400"/>
          </a:xfrm>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0" scaled="1"/>
                </a:gradFill>
              </a14:hiddenFill>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lvl1pPr marL="0" indent="0" algn="r">
              <a:buFont typeface="Wingdings" panose="05000000000000000000" pitchFamily="2" charset="2"/>
              <a:buNone/>
              <a:defRPr sz="1600"/>
            </a:lvl1pPr>
          </a:lstStyle>
          <a:p>
            <a:pPr lvl="0"/>
            <a:r>
              <a:rPr lang="en-US" altLang="en-US" noProof="0" smtClean="0"/>
              <a:t>Click to edit Master subtitle style</a:t>
            </a:r>
          </a:p>
        </p:txBody>
      </p:sp>
      <p:sp>
        <p:nvSpPr>
          <p:cNvPr id="3126" name="AutoShape 54"/>
          <p:cNvSpPr>
            <a:spLocks noChangeArrowheads="1"/>
          </p:cNvSpPr>
          <p:nvPr/>
        </p:nvSpPr>
        <p:spPr bwMode="auto">
          <a:xfrm>
            <a:off x="152400" y="228600"/>
            <a:ext cx="8839200" cy="6324600"/>
          </a:xfrm>
          <a:prstGeom prst="roundRect">
            <a:avLst>
              <a:gd name="adj" fmla="val 4569"/>
            </a:avLst>
          </a:prstGeom>
          <a:noFill/>
          <a:ln w="28575">
            <a:solidFill>
              <a:schemeClr val="bg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40" name="Picture 68" descr="logo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388" y="392113"/>
            <a:ext cx="866775" cy="773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84B3DD7-88E4-4C57-A515-487ADE4E3755}" type="slidenum">
              <a:rPr lang="en-US" altLang="en-US"/>
              <a:pPr/>
              <a:t>‹#›</a:t>
            </a:fld>
            <a:endParaRPr lang="en-US" altLang="en-US"/>
          </a:p>
        </p:txBody>
      </p:sp>
    </p:spTree>
    <p:extLst>
      <p:ext uri="{BB962C8B-B14F-4D97-AF65-F5344CB8AC3E}">
        <p14:creationId xmlns:p14="http://schemas.microsoft.com/office/powerpoint/2010/main" val="336876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5275" y="714375"/>
            <a:ext cx="2062163" cy="5610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14375"/>
            <a:ext cx="6035675" cy="5610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53FF7D7-732F-430F-BB16-C9FED5E5AF90}" type="slidenum">
              <a:rPr lang="en-US" altLang="en-US"/>
              <a:pPr/>
              <a:t>‹#›</a:t>
            </a:fld>
            <a:endParaRPr lang="en-US" altLang="en-US"/>
          </a:p>
        </p:txBody>
      </p:sp>
    </p:spTree>
    <p:extLst>
      <p:ext uri="{BB962C8B-B14F-4D97-AF65-F5344CB8AC3E}">
        <p14:creationId xmlns:p14="http://schemas.microsoft.com/office/powerpoint/2010/main" val="391898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714375"/>
            <a:ext cx="76406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005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005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781800" y="6553200"/>
            <a:ext cx="2133600" cy="244475"/>
          </a:xfrm>
        </p:spPr>
        <p:txBody>
          <a:bodyPr/>
          <a:lstStyle>
            <a:lvl1pPr>
              <a:defRPr/>
            </a:lvl1pPr>
          </a:lstStyle>
          <a:p>
            <a:fld id="{AEDE270E-9CD5-4BD4-9342-64C78F2D9364}" type="slidenum">
              <a:rPr lang="en-US" altLang="en-US"/>
              <a:pPr/>
              <a:t>‹#›</a:t>
            </a:fld>
            <a:endParaRPr lang="en-US" altLang="en-US"/>
          </a:p>
        </p:txBody>
      </p:sp>
    </p:spTree>
    <p:extLst>
      <p:ext uri="{BB962C8B-B14F-4D97-AF65-F5344CB8AC3E}">
        <p14:creationId xmlns:p14="http://schemas.microsoft.com/office/powerpoint/2010/main" val="175167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714375"/>
            <a:ext cx="76406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153400" cy="4876800"/>
          </a:xfrm>
        </p:spPr>
        <p:txBody>
          <a:bodyPr/>
          <a:lstStyle/>
          <a:p>
            <a:r>
              <a:rPr lang="en-US" smtClean="0"/>
              <a:t>Click icon to add table</a:t>
            </a:r>
            <a:endParaRPr lang="en-US"/>
          </a:p>
        </p:txBody>
      </p:sp>
      <p:sp>
        <p:nvSpPr>
          <p:cNvPr id="4" name="Slide Number Placeholder 3"/>
          <p:cNvSpPr>
            <a:spLocks noGrp="1"/>
          </p:cNvSpPr>
          <p:nvPr>
            <p:ph type="sldNum" sz="quarter" idx="10"/>
          </p:nvPr>
        </p:nvSpPr>
        <p:spPr>
          <a:xfrm>
            <a:off x="6781800" y="6553200"/>
            <a:ext cx="2133600" cy="244475"/>
          </a:xfrm>
        </p:spPr>
        <p:txBody>
          <a:bodyPr/>
          <a:lstStyle>
            <a:lvl1pPr>
              <a:defRPr/>
            </a:lvl1pPr>
          </a:lstStyle>
          <a:p>
            <a:fld id="{24C09FB2-B249-47CB-8EC4-902240509F2C}" type="slidenum">
              <a:rPr lang="en-US" altLang="en-US"/>
              <a:pPr/>
              <a:t>‹#›</a:t>
            </a:fld>
            <a:endParaRPr lang="en-US" altLang="en-US"/>
          </a:p>
        </p:txBody>
      </p:sp>
    </p:spTree>
    <p:extLst>
      <p:ext uri="{BB962C8B-B14F-4D97-AF65-F5344CB8AC3E}">
        <p14:creationId xmlns:p14="http://schemas.microsoft.com/office/powerpoint/2010/main" val="341466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7CC80B6-76B9-44A3-B5A3-C70EE4AF0F74}" type="slidenum">
              <a:rPr lang="en-US" altLang="en-US"/>
              <a:pPr/>
              <a:t>‹#›</a:t>
            </a:fld>
            <a:endParaRPr lang="en-US" altLang="en-US"/>
          </a:p>
        </p:txBody>
      </p:sp>
    </p:spTree>
    <p:extLst>
      <p:ext uri="{BB962C8B-B14F-4D97-AF65-F5344CB8AC3E}">
        <p14:creationId xmlns:p14="http://schemas.microsoft.com/office/powerpoint/2010/main" val="14901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fld id="{4E249E1C-DD25-4C90-B6CE-95EA8BE8560D}" type="slidenum">
              <a:rPr lang="en-US" altLang="en-US"/>
              <a:pPr/>
              <a:t>‹#›</a:t>
            </a:fld>
            <a:endParaRPr lang="en-US" altLang="en-US"/>
          </a:p>
        </p:txBody>
      </p:sp>
    </p:spTree>
    <p:extLst>
      <p:ext uri="{BB962C8B-B14F-4D97-AF65-F5344CB8AC3E}">
        <p14:creationId xmlns:p14="http://schemas.microsoft.com/office/powerpoint/2010/main" val="378115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005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005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0B8CAD19-EB46-451A-8F6D-4BF886AF1635}" type="slidenum">
              <a:rPr lang="en-US" altLang="en-US"/>
              <a:pPr/>
              <a:t>‹#›</a:t>
            </a:fld>
            <a:endParaRPr lang="en-US" altLang="en-US"/>
          </a:p>
        </p:txBody>
      </p:sp>
    </p:spTree>
    <p:extLst>
      <p:ext uri="{BB962C8B-B14F-4D97-AF65-F5344CB8AC3E}">
        <p14:creationId xmlns:p14="http://schemas.microsoft.com/office/powerpoint/2010/main" val="2344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C61E28D-9D69-4307-BA01-65A482BA8AC4}" type="slidenum">
              <a:rPr lang="en-US" altLang="en-US"/>
              <a:pPr/>
              <a:t>‹#›</a:t>
            </a:fld>
            <a:endParaRPr lang="en-US" altLang="en-US"/>
          </a:p>
        </p:txBody>
      </p:sp>
    </p:spTree>
    <p:extLst>
      <p:ext uri="{BB962C8B-B14F-4D97-AF65-F5344CB8AC3E}">
        <p14:creationId xmlns:p14="http://schemas.microsoft.com/office/powerpoint/2010/main" val="297505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5325161-FAE4-443E-9BB4-44CB3C7F8846}" type="slidenum">
              <a:rPr lang="en-US" altLang="en-US"/>
              <a:pPr/>
              <a:t>‹#›</a:t>
            </a:fld>
            <a:endParaRPr lang="en-US" altLang="en-US"/>
          </a:p>
        </p:txBody>
      </p:sp>
    </p:spTree>
    <p:extLst>
      <p:ext uri="{BB962C8B-B14F-4D97-AF65-F5344CB8AC3E}">
        <p14:creationId xmlns:p14="http://schemas.microsoft.com/office/powerpoint/2010/main" val="178866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CD97815-447A-453B-B06B-8F0C233DB662}" type="slidenum">
              <a:rPr lang="en-US" altLang="en-US"/>
              <a:pPr/>
              <a:t>‹#›</a:t>
            </a:fld>
            <a:endParaRPr lang="en-US" altLang="en-US"/>
          </a:p>
        </p:txBody>
      </p:sp>
    </p:spTree>
    <p:extLst>
      <p:ext uri="{BB962C8B-B14F-4D97-AF65-F5344CB8AC3E}">
        <p14:creationId xmlns:p14="http://schemas.microsoft.com/office/powerpoint/2010/main" val="35487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EB46159C-0C7E-4E9D-8ACB-F622ACC2161C}" type="slidenum">
              <a:rPr lang="en-US" altLang="en-US"/>
              <a:pPr/>
              <a:t>‹#›</a:t>
            </a:fld>
            <a:endParaRPr lang="en-US" altLang="en-US"/>
          </a:p>
        </p:txBody>
      </p:sp>
    </p:spTree>
    <p:extLst>
      <p:ext uri="{BB962C8B-B14F-4D97-AF65-F5344CB8AC3E}">
        <p14:creationId xmlns:p14="http://schemas.microsoft.com/office/powerpoint/2010/main" val="364461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70B9738E-59D5-4626-A9DF-D350BE624B2B}" type="slidenum">
              <a:rPr lang="en-US" altLang="en-US"/>
              <a:pPr/>
              <a:t>‹#›</a:t>
            </a:fld>
            <a:endParaRPr lang="en-US" altLang="en-US"/>
          </a:p>
        </p:txBody>
      </p:sp>
    </p:spTree>
    <p:extLst>
      <p:ext uri="{BB962C8B-B14F-4D97-AF65-F5344CB8AC3E}">
        <p14:creationId xmlns:p14="http://schemas.microsoft.com/office/powerpoint/2010/main" val="395920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07" name="Object 83"/>
          <p:cNvPicPr>
            <a:picLocks noChangeAspect="1" noChangeArrowheads="1"/>
          </p:cNvPicPr>
          <p:nvPr/>
        </p:nvPicPr>
        <p:blipFill>
          <a:blip r:embed="rId15">
            <a:extLst>
              <a:ext uri="{28A0092B-C50C-407E-A947-70E740481C1C}">
                <a14:useLocalDpi xmlns:a14="http://schemas.microsoft.com/office/drawing/2010/main" val="0"/>
              </a:ext>
            </a:extLst>
          </a:blip>
          <a:srcRect l="48021"/>
          <a:stretch>
            <a:fillRect/>
          </a:stretch>
        </p:blipFill>
        <p:spPr bwMode="auto">
          <a:xfrm>
            <a:off x="5105400" y="609600"/>
            <a:ext cx="3876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5" name="Object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609600"/>
            <a:ext cx="7458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6"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6019800"/>
            <a:ext cx="685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bwMode="gray">
          <a:xfrm>
            <a:off x="1066800" y="714375"/>
            <a:ext cx="7640638" cy="5334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gray">
          <a:xfrm>
            <a:off x="457200" y="1447800"/>
            <a:ext cx="8153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92" name="AutoShape 68"/>
          <p:cNvSpPr>
            <a:spLocks noChangeArrowheads="1"/>
          </p:cNvSpPr>
          <p:nvPr/>
        </p:nvSpPr>
        <p:spPr bwMode="auto">
          <a:xfrm>
            <a:off x="152400" y="228600"/>
            <a:ext cx="8839200" cy="6324600"/>
          </a:xfrm>
          <a:prstGeom prst="roundRect">
            <a:avLst>
              <a:gd name="adj" fmla="val 4569"/>
            </a:avLst>
          </a:pr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Rectangle 75"/>
          <p:cNvSpPr>
            <a:spLocks noChangeArrowheads="1"/>
          </p:cNvSpPr>
          <p:nvPr/>
        </p:nvSpPr>
        <p:spPr bwMode="gray">
          <a:xfrm>
            <a:off x="2286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altLang="en-US" sz="1000" b="0"/>
          </a:p>
        </p:txBody>
      </p:sp>
      <p:sp>
        <p:nvSpPr>
          <p:cNvPr id="1100" name="Rectangle 76"/>
          <p:cNvSpPr>
            <a:spLocks noChangeArrowheads="1"/>
          </p:cNvSpPr>
          <p:nvPr/>
        </p:nvSpPr>
        <p:spPr bwMode="gray">
          <a:xfrm>
            <a:off x="3200400" y="65532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sz="1000" b="0"/>
          </a:p>
        </p:txBody>
      </p:sp>
      <p:sp>
        <p:nvSpPr>
          <p:cNvPr id="1101" name="Rectangle 77"/>
          <p:cNvSpPr>
            <a:spLocks noGrp="1" noChangeArrowheads="1"/>
          </p:cNvSpPr>
          <p:nvPr>
            <p:ph type="sldNum" sz="quarter" idx="4"/>
          </p:nvPr>
        </p:nvSpPr>
        <p:spPr bwMode="gray">
          <a:xfrm>
            <a:off x="67818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620FDED6-2F0F-446A-8A74-163B6631028E}" type="slidenum">
              <a:rPr lang="en-US" altLang="en-US"/>
              <a:pPr/>
              <a:t>‹#›</a:t>
            </a:fld>
            <a:endParaRPr lang="en-US" altLang="en-US"/>
          </a:p>
        </p:txBody>
      </p:sp>
      <p:pic>
        <p:nvPicPr>
          <p:cNvPr id="1108" name="Picture 84" descr="logo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15188" y="266700"/>
            <a:ext cx="357187" cy="3175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logo chu vuong 8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3325" y="333375"/>
            <a:ext cx="1381125" cy="1984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Verdana" panose="020B0604030504040204" pitchFamily="34" charset="0"/>
        </a:defRPr>
      </a:lvl2pPr>
      <a:lvl3pPr algn="l" rtl="0" eaLnBrk="1" fontAlgn="base" hangingPunct="1">
        <a:spcBef>
          <a:spcPct val="0"/>
        </a:spcBef>
        <a:spcAft>
          <a:spcPct val="0"/>
        </a:spcAft>
        <a:defRPr sz="2800" b="1">
          <a:solidFill>
            <a:schemeClr val="bg1"/>
          </a:solidFill>
          <a:latin typeface="Verdana" panose="020B0604030504040204" pitchFamily="34" charset="0"/>
        </a:defRPr>
      </a:lvl3pPr>
      <a:lvl4pPr algn="l" rtl="0" eaLnBrk="1" fontAlgn="base" hangingPunct="1">
        <a:spcBef>
          <a:spcPct val="0"/>
        </a:spcBef>
        <a:spcAft>
          <a:spcPct val="0"/>
        </a:spcAft>
        <a:defRPr sz="2800" b="1">
          <a:solidFill>
            <a:schemeClr val="bg1"/>
          </a:solidFill>
          <a:latin typeface="Verdana" panose="020B0604030504040204" pitchFamily="34" charset="0"/>
        </a:defRPr>
      </a:lvl4pPr>
      <a:lvl5pPr algn="l" rtl="0" eaLnBrk="1" fontAlgn="base" hangingPunct="1">
        <a:spcBef>
          <a:spcPct val="0"/>
        </a:spcBef>
        <a:spcAft>
          <a:spcPct val="0"/>
        </a:spcAft>
        <a:defRPr sz="2800" b="1">
          <a:solidFill>
            <a:schemeClr val="bg1"/>
          </a:solidFill>
          <a:latin typeface="Verdana" panose="020B0604030504040204" pitchFamily="34" charset="0"/>
        </a:defRPr>
      </a:lvl5pPr>
      <a:lvl6pPr marL="457200" algn="l" rtl="0" eaLnBrk="1" fontAlgn="base" hangingPunct="1">
        <a:spcBef>
          <a:spcPct val="0"/>
        </a:spcBef>
        <a:spcAft>
          <a:spcPct val="0"/>
        </a:spcAft>
        <a:defRPr sz="2800" b="1">
          <a:solidFill>
            <a:schemeClr val="bg1"/>
          </a:solidFill>
          <a:latin typeface="Verdana" panose="020B0604030504040204" pitchFamily="34" charset="0"/>
        </a:defRPr>
      </a:lvl6pPr>
      <a:lvl7pPr marL="914400" algn="l" rtl="0" eaLnBrk="1" fontAlgn="base" hangingPunct="1">
        <a:spcBef>
          <a:spcPct val="0"/>
        </a:spcBef>
        <a:spcAft>
          <a:spcPct val="0"/>
        </a:spcAft>
        <a:defRPr sz="2800" b="1">
          <a:solidFill>
            <a:schemeClr val="bg1"/>
          </a:solidFill>
          <a:latin typeface="Verdana" panose="020B0604030504040204" pitchFamily="34" charset="0"/>
        </a:defRPr>
      </a:lvl7pPr>
      <a:lvl8pPr marL="1371600" algn="l" rtl="0" eaLnBrk="1" fontAlgn="base" hangingPunct="1">
        <a:spcBef>
          <a:spcPct val="0"/>
        </a:spcBef>
        <a:spcAft>
          <a:spcPct val="0"/>
        </a:spcAft>
        <a:defRPr sz="2800" b="1">
          <a:solidFill>
            <a:schemeClr val="bg1"/>
          </a:solidFill>
          <a:latin typeface="Verdana" panose="020B0604030504040204" pitchFamily="34" charset="0"/>
        </a:defRPr>
      </a:lvl8pPr>
      <a:lvl9pPr marL="1828800" algn="l" rtl="0" eaLnBrk="1" fontAlgn="base" hangingPunct="1">
        <a:spcBef>
          <a:spcPct val="0"/>
        </a:spcBef>
        <a:spcAft>
          <a:spcPct val="0"/>
        </a:spcAft>
        <a:defRPr sz="28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noChangeArrowheads="1"/>
          </p:cNvSpPr>
          <p:nvPr>
            <p:ph type="ctrTitle"/>
          </p:nvPr>
        </p:nvSpPr>
        <p:spPr>
          <a:xfrm>
            <a:off x="4756030" y="1676400"/>
            <a:ext cx="4038600" cy="2729159"/>
          </a:xfrm>
        </p:spPr>
        <p:txBody>
          <a:bodyPr/>
          <a:lstStyle/>
          <a:p>
            <a:pPr algn="l"/>
            <a:r>
              <a:rPr lang="en-US" altLang="en-US" sz="2000" dirty="0" err="1" smtClean="0">
                <a:solidFill>
                  <a:schemeClr val="accent2"/>
                </a:solidFill>
              </a:rPr>
              <a:t>Báo</a:t>
            </a:r>
            <a:r>
              <a:rPr lang="en-US" altLang="en-US" sz="2000" dirty="0" smtClean="0">
                <a:solidFill>
                  <a:schemeClr val="accent2"/>
                </a:solidFill>
              </a:rPr>
              <a:t> </a:t>
            </a:r>
            <a:r>
              <a:rPr lang="en-US" altLang="en-US" sz="2000" dirty="0" err="1" smtClean="0">
                <a:solidFill>
                  <a:schemeClr val="accent2"/>
                </a:solidFill>
              </a:rPr>
              <a:t>cáo</a:t>
            </a:r>
            <a:r>
              <a:rPr lang="en-US" altLang="en-US" sz="2000" dirty="0" smtClean="0">
                <a:solidFill>
                  <a:schemeClr val="accent2"/>
                </a:solidFill>
              </a:rPr>
              <a:t> </a:t>
            </a:r>
            <a:r>
              <a:rPr lang="en-US" altLang="en-US" sz="2000" dirty="0" err="1" smtClean="0">
                <a:solidFill>
                  <a:schemeClr val="accent2"/>
                </a:solidFill>
              </a:rPr>
              <a:t>nghiên</a:t>
            </a:r>
            <a:r>
              <a:rPr lang="en-US" altLang="en-US" sz="2000" dirty="0" smtClean="0">
                <a:solidFill>
                  <a:schemeClr val="accent2"/>
                </a:solidFill>
              </a:rPr>
              <a:t> </a:t>
            </a:r>
            <a:r>
              <a:rPr lang="en-US" altLang="en-US" sz="2000" dirty="0" err="1" smtClean="0">
                <a:solidFill>
                  <a:schemeClr val="accent2"/>
                </a:solidFill>
              </a:rPr>
              <a:t>cứu</a:t>
            </a:r>
            <a:r>
              <a:rPr lang="en-US" altLang="en-US" sz="3200" dirty="0" smtClean="0"/>
              <a:t> </a:t>
            </a:r>
            <a:r>
              <a:rPr lang="en-US" altLang="en-US" sz="3200" dirty="0" smtClean="0">
                <a:solidFill>
                  <a:schemeClr val="accent2">
                    <a:lumMod val="50000"/>
                  </a:schemeClr>
                </a:solidFill>
              </a:rPr>
              <a:t>CẢM BIẾN ĐO ĐỘ DẪN ĐIỆN</a:t>
            </a:r>
            <a:endParaRPr lang="en-US" altLang="en-US" sz="3200" dirty="0">
              <a:solidFill>
                <a:schemeClr val="accent2">
                  <a:lumMod val="50000"/>
                </a:schemeClr>
              </a:solidFill>
            </a:endParaRPr>
          </a:p>
        </p:txBody>
      </p:sp>
      <p:sp>
        <p:nvSpPr>
          <p:cNvPr id="110597" name="Rectangle 5"/>
          <p:cNvSpPr>
            <a:spLocks noGrp="1" noChangeArrowheads="1"/>
          </p:cNvSpPr>
          <p:nvPr>
            <p:ph type="subTitle" idx="1"/>
          </p:nvPr>
        </p:nvSpPr>
        <p:spPr>
          <a:xfrm>
            <a:off x="4756030" y="5867400"/>
            <a:ext cx="4038600" cy="533400"/>
          </a:xfrm>
        </p:spPr>
        <p:txBody>
          <a:bodyPr/>
          <a:lstStyle/>
          <a:p>
            <a:r>
              <a:rPr lang="en-US" altLang="en-US" dirty="0" err="1" smtClean="0"/>
              <a:t>Người</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Giang </a:t>
            </a:r>
            <a:r>
              <a:rPr lang="en-US" altLang="en-US" dirty="0" err="1" smtClean="0"/>
              <a:t>Trương</a:t>
            </a:r>
            <a:endParaRPr lang="en-US" alt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355600"/>
            <a:ext cx="1143000" cy="1143000"/>
          </a:xfrm>
          <a:prstGeom prst="rect">
            <a:avLst/>
          </a:prstGeom>
        </p:spPr>
      </p:pic>
      <p:sp>
        <p:nvSpPr>
          <p:cNvPr id="3" name="TextBox 2"/>
          <p:cNvSpPr txBox="1"/>
          <p:nvPr/>
        </p:nvSpPr>
        <p:spPr>
          <a:xfrm>
            <a:off x="7364090" y="1313934"/>
            <a:ext cx="1556837" cy="369332"/>
          </a:xfrm>
          <a:prstGeom prst="rect">
            <a:avLst/>
          </a:prstGeom>
          <a:noFill/>
        </p:spPr>
        <p:txBody>
          <a:bodyPr wrap="none" rtlCol="0">
            <a:spAutoFit/>
          </a:bodyPr>
          <a:lstStyle/>
          <a:p>
            <a:r>
              <a:rPr lang="en-US" dirty="0" err="1" smtClean="0"/>
              <a:t>CloudFERMI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barn(inVertical)">
                                      <p:cBhvr>
                                        <p:cTn id="12" dur="500"/>
                                        <p:tgtEl>
                                          <p:spTgt spid="11059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0597">
                                            <p:txEl>
                                              <p:pRg st="0" end="0"/>
                                            </p:txEl>
                                          </p:spTgt>
                                        </p:tgtEl>
                                        <p:attrNameLst>
                                          <p:attrName>style.visibility</p:attrName>
                                        </p:attrNameLst>
                                      </p:cBhvr>
                                      <p:to>
                                        <p:strVal val="visible"/>
                                      </p:to>
                                    </p:set>
                                    <p:animEffect transition="in" filter="circle(in)">
                                      <p:cBhvr>
                                        <p:cTn id="17" dur="2000"/>
                                        <p:tgtEl>
                                          <p:spTgt spid="1105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dirty="0" err="1" smtClean="0"/>
              <a:t>Đầu</a:t>
            </a:r>
            <a:r>
              <a:rPr lang="en-US" altLang="en-US" dirty="0" smtClean="0"/>
              <a:t> </a:t>
            </a:r>
            <a:r>
              <a:rPr lang="en-US" altLang="en-US" dirty="0" err="1" smtClean="0"/>
              <a:t>dò</a:t>
            </a:r>
            <a:r>
              <a:rPr lang="en-US" altLang="en-US" dirty="0" smtClean="0"/>
              <a:t> </a:t>
            </a:r>
            <a:endParaRPr lang="en-US" altLang="en-US" sz="1600" dirty="0"/>
          </a:p>
        </p:txBody>
      </p:sp>
      <p:sp>
        <p:nvSpPr>
          <p:cNvPr id="2" name="TextBox 1"/>
          <p:cNvSpPr txBox="1"/>
          <p:nvPr/>
        </p:nvSpPr>
        <p:spPr>
          <a:xfrm>
            <a:off x="4648200" y="2362200"/>
            <a:ext cx="3886199" cy="2031325"/>
          </a:xfrm>
          <a:prstGeom prst="rect">
            <a:avLst/>
          </a:prstGeom>
          <a:noFill/>
        </p:spPr>
        <p:txBody>
          <a:bodyPr wrap="square" rtlCol="0">
            <a:spAutoFit/>
          </a:bodyPr>
          <a:lstStyle/>
          <a:p>
            <a:pPr algn="l"/>
            <a:r>
              <a:rPr lang="vi-VN" b="0" dirty="0" smtClean="0"/>
              <a:t>Độ chính xác của vật liệu làm đầu dò quyết định đến độ chính xác của cảm biến. Khoảng cách của 2 cực đầu dò ảnh hướng đến độ chính xác của kết quả, ở đây chúng ta sử dụng đầu dò có khoảng cách cực là 2,54mm, độ dài dây là 80cm</a:t>
            </a:r>
            <a:endParaRPr lang="en-US" b="0" dirty="0"/>
          </a:p>
        </p:txBody>
      </p:sp>
      <p:pic>
        <p:nvPicPr>
          <p:cNvPr id="3" name="Picture 2"/>
          <p:cNvPicPr>
            <a:picLocks noChangeAspect="1"/>
          </p:cNvPicPr>
          <p:nvPr/>
        </p:nvPicPr>
        <p:blipFill>
          <a:blip r:embed="rId2"/>
          <a:stretch>
            <a:fillRect/>
          </a:stretch>
        </p:blipFill>
        <p:spPr>
          <a:xfrm>
            <a:off x="457200" y="1828800"/>
            <a:ext cx="3947497" cy="35290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arn(inVertical)">
                                      <p:cBhvr>
                                        <p:cTn id="7" dur="500"/>
                                        <p:tgtEl>
                                          <p:spTgt spid="716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Thông</a:t>
            </a:r>
            <a:r>
              <a:rPr lang="en-US" dirty="0" smtClean="0"/>
              <a:t> </a:t>
            </a:r>
            <a:r>
              <a:rPr lang="en-US" dirty="0" err="1" smtClean="0"/>
              <a:t>số</a:t>
            </a:r>
            <a:endParaRPr lang="en-US" dirty="0"/>
          </a:p>
        </p:txBody>
      </p:sp>
      <p:sp>
        <p:nvSpPr>
          <p:cNvPr id="3" name="Content Placeholder 2"/>
          <p:cNvSpPr>
            <a:spLocks noGrp="1"/>
          </p:cNvSpPr>
          <p:nvPr>
            <p:ph idx="1"/>
          </p:nvPr>
        </p:nvSpPr>
        <p:spPr/>
        <p:txBody>
          <a:bodyPr/>
          <a:lstStyle/>
          <a:p>
            <a:r>
              <a:rPr lang="en-US" sz="2000" dirty="0" err="1" smtClean="0"/>
              <a:t>Điện</a:t>
            </a:r>
            <a:r>
              <a:rPr lang="en-US" sz="2000" dirty="0" smtClean="0"/>
              <a:t> </a:t>
            </a:r>
            <a:r>
              <a:rPr lang="en-US" sz="2000" dirty="0" err="1" smtClean="0"/>
              <a:t>áp</a:t>
            </a:r>
            <a:r>
              <a:rPr lang="en-US" sz="2000" dirty="0" smtClean="0"/>
              <a:t> </a:t>
            </a:r>
            <a:r>
              <a:rPr lang="en-US" sz="2000" dirty="0" err="1" smtClean="0"/>
              <a:t>hoạt</a:t>
            </a:r>
            <a:r>
              <a:rPr lang="en-US" sz="2000" dirty="0" smtClean="0"/>
              <a:t> </a:t>
            </a:r>
            <a:r>
              <a:rPr lang="en-US" sz="2000" dirty="0" err="1" smtClean="0"/>
              <a:t>động</a:t>
            </a:r>
            <a:r>
              <a:rPr lang="en-US" sz="2000" dirty="0" smtClean="0"/>
              <a:t>: +5.00 V</a:t>
            </a:r>
          </a:p>
          <a:p>
            <a:r>
              <a:rPr lang="en-US" sz="2000" dirty="0" err="1" smtClean="0"/>
              <a:t>Dải</a:t>
            </a:r>
            <a:r>
              <a:rPr lang="en-US" sz="2000" dirty="0" smtClean="0"/>
              <a:t> </a:t>
            </a:r>
            <a:r>
              <a:rPr lang="en-US" sz="2000" dirty="0" err="1" smtClean="0"/>
              <a:t>đo</a:t>
            </a:r>
            <a:r>
              <a:rPr lang="en-US" sz="2000" dirty="0" smtClean="0"/>
              <a:t>: 1ms / cm - 20ms / cm</a:t>
            </a:r>
          </a:p>
          <a:p>
            <a:r>
              <a:rPr lang="en-US" sz="2000" dirty="0" err="1" smtClean="0"/>
              <a:t>Nhiệt</a:t>
            </a:r>
            <a:r>
              <a:rPr lang="en-US" sz="2000" dirty="0" smtClean="0"/>
              <a:t> </a:t>
            </a:r>
            <a:r>
              <a:rPr lang="en-US" sz="2000" dirty="0" err="1" smtClean="0"/>
              <a:t>độ</a:t>
            </a:r>
            <a:r>
              <a:rPr lang="en-US" sz="2000" dirty="0" smtClean="0"/>
              <a:t> </a:t>
            </a:r>
            <a:r>
              <a:rPr lang="en-US" sz="2000" dirty="0" err="1" smtClean="0"/>
              <a:t>hoạt</a:t>
            </a:r>
            <a:r>
              <a:rPr lang="en-US" sz="2000" dirty="0" smtClean="0"/>
              <a:t> </a:t>
            </a:r>
            <a:r>
              <a:rPr lang="en-US" sz="2000" dirty="0" err="1" smtClean="0"/>
              <a:t>động</a:t>
            </a:r>
            <a:r>
              <a:rPr lang="en-US" sz="2000" dirty="0" smtClean="0"/>
              <a:t>: 5 - 40 ℃</a:t>
            </a:r>
          </a:p>
          <a:p>
            <a:r>
              <a:rPr lang="en-US" sz="2000" dirty="0" err="1" smtClean="0"/>
              <a:t>Độ</a:t>
            </a:r>
            <a:r>
              <a:rPr lang="en-US" sz="2000" dirty="0" smtClean="0"/>
              <a:t> </a:t>
            </a:r>
            <a:r>
              <a:rPr lang="en-US" sz="2000" dirty="0" err="1" smtClean="0"/>
              <a:t>chính</a:t>
            </a:r>
            <a:r>
              <a:rPr lang="en-US" sz="2000" dirty="0" smtClean="0"/>
              <a:t> </a:t>
            </a:r>
            <a:r>
              <a:rPr lang="en-US" sz="2000" dirty="0" err="1" smtClean="0"/>
              <a:t>xác</a:t>
            </a:r>
            <a:r>
              <a:rPr lang="en-US" sz="2000" dirty="0" smtClean="0"/>
              <a:t>: &lt;± 10% F.S (</a:t>
            </a:r>
            <a:r>
              <a:rPr lang="en-US" sz="2000" dirty="0" err="1" smtClean="0"/>
              <a:t>sử</a:t>
            </a:r>
            <a:r>
              <a:rPr lang="en-US" sz="2000" dirty="0" smtClean="0"/>
              <a:t> </a:t>
            </a:r>
            <a:r>
              <a:rPr lang="en-US" sz="2000" dirty="0" err="1" smtClean="0"/>
              <a:t>dụng</a:t>
            </a:r>
            <a:r>
              <a:rPr lang="en-US" sz="2000" dirty="0" smtClean="0"/>
              <a:t> Arduino 10 bits ADC)</a:t>
            </a:r>
          </a:p>
          <a:p>
            <a:r>
              <a:rPr lang="en-US" sz="2000" dirty="0" err="1" smtClean="0"/>
              <a:t>Giao</a:t>
            </a:r>
            <a:r>
              <a:rPr lang="en-US" sz="2000" dirty="0" smtClean="0"/>
              <a:t> </a:t>
            </a:r>
            <a:r>
              <a:rPr lang="en-US" sz="2000" dirty="0" err="1" smtClean="0"/>
              <a:t>diện</a:t>
            </a:r>
            <a:r>
              <a:rPr lang="en-US" sz="2000" dirty="0" smtClean="0"/>
              <a:t> PH2.0 (pin 3 </a:t>
            </a:r>
            <a:r>
              <a:rPr lang="en-US" sz="2000" dirty="0" err="1" smtClean="0"/>
              <a:t>chân</a:t>
            </a:r>
            <a:r>
              <a:rPr lang="en-US" sz="2000" dirty="0" smtClean="0"/>
              <a:t>)</a:t>
            </a:r>
          </a:p>
          <a:p>
            <a:r>
              <a:rPr lang="en-US" sz="2000" dirty="0" err="1" smtClean="0"/>
              <a:t>Điện</a:t>
            </a:r>
            <a:r>
              <a:rPr lang="en-US" sz="2000" dirty="0" smtClean="0"/>
              <a:t> </a:t>
            </a:r>
            <a:r>
              <a:rPr lang="en-US" sz="2000" dirty="0" err="1" smtClean="0"/>
              <a:t>cực</a:t>
            </a:r>
            <a:r>
              <a:rPr lang="en-US" sz="2000" dirty="0" smtClean="0"/>
              <a:t> </a:t>
            </a:r>
            <a:r>
              <a:rPr lang="en-US" sz="2000" dirty="0" err="1" smtClean="0"/>
              <a:t>dẫn</a:t>
            </a:r>
            <a:r>
              <a:rPr lang="en-US" sz="2000" dirty="0" smtClean="0"/>
              <a:t> </a:t>
            </a:r>
            <a:r>
              <a:rPr lang="en-US" sz="2000" dirty="0" err="1" smtClean="0"/>
              <a:t>điện</a:t>
            </a:r>
            <a:r>
              <a:rPr lang="en-US" sz="2000" dirty="0" smtClean="0"/>
              <a:t> (</a:t>
            </a:r>
            <a:r>
              <a:rPr lang="en-US" sz="2000" dirty="0" err="1" smtClean="0"/>
              <a:t>Điện</a:t>
            </a:r>
            <a:r>
              <a:rPr lang="en-US" sz="2000" dirty="0" smtClean="0"/>
              <a:t> </a:t>
            </a:r>
            <a:r>
              <a:rPr lang="en-US" sz="2000" dirty="0" err="1" smtClean="0"/>
              <a:t>cực</a:t>
            </a:r>
            <a:r>
              <a:rPr lang="en-US" sz="2000" dirty="0" smtClean="0"/>
              <a:t> </a:t>
            </a:r>
            <a:r>
              <a:rPr lang="en-US" sz="2000" dirty="0" err="1" smtClean="0"/>
              <a:t>không</a:t>
            </a:r>
            <a:r>
              <a:rPr lang="en-US" sz="2000" dirty="0" smtClean="0"/>
              <a:t> </a:t>
            </a:r>
            <a:r>
              <a:rPr lang="en-US" sz="2000" dirty="0" err="1" smtClean="0"/>
              <a:t>đổi</a:t>
            </a:r>
            <a:r>
              <a:rPr lang="en-US" sz="2000" dirty="0" smtClean="0"/>
              <a:t> K = 1, </a:t>
            </a:r>
            <a:r>
              <a:rPr lang="en-US" sz="2000" dirty="0" err="1" smtClean="0"/>
              <a:t>đầu</a:t>
            </a:r>
            <a:r>
              <a:rPr lang="en-US" sz="2000" dirty="0" smtClean="0"/>
              <a:t> </a:t>
            </a:r>
            <a:r>
              <a:rPr lang="en-US" sz="2000" dirty="0" err="1" smtClean="0"/>
              <a:t>nối</a:t>
            </a:r>
            <a:r>
              <a:rPr lang="en-US" sz="2000" dirty="0" smtClean="0"/>
              <a:t> BNC)</a:t>
            </a:r>
          </a:p>
          <a:p>
            <a:r>
              <a:rPr lang="en-US" sz="2000" dirty="0" err="1" smtClean="0"/>
              <a:t>Chiều</a:t>
            </a:r>
            <a:r>
              <a:rPr lang="en-US" sz="2000" dirty="0" smtClean="0"/>
              <a:t> </a:t>
            </a:r>
            <a:r>
              <a:rPr lang="en-US" sz="2000" dirty="0" err="1" smtClean="0"/>
              <a:t>dài</a:t>
            </a:r>
            <a:r>
              <a:rPr lang="en-US" sz="2000" dirty="0" smtClean="0"/>
              <a:t> </a:t>
            </a:r>
            <a:r>
              <a:rPr lang="en-US" sz="2000" dirty="0" err="1" smtClean="0"/>
              <a:t>cáp</a:t>
            </a:r>
            <a:r>
              <a:rPr lang="en-US" sz="2000" dirty="0" smtClean="0"/>
              <a:t> </a:t>
            </a:r>
            <a:r>
              <a:rPr lang="en-US" sz="2000" dirty="0" err="1" smtClean="0"/>
              <a:t>điện</a:t>
            </a:r>
            <a:r>
              <a:rPr lang="en-US" sz="2000" dirty="0" smtClean="0"/>
              <a:t> </a:t>
            </a:r>
            <a:r>
              <a:rPr lang="en-US" sz="2000" dirty="0" err="1" smtClean="0"/>
              <a:t>cực</a:t>
            </a:r>
            <a:r>
              <a:rPr lang="en-US" sz="2000" dirty="0" smtClean="0"/>
              <a:t>: </a:t>
            </a:r>
            <a:r>
              <a:rPr lang="en-US" sz="2000" dirty="0" err="1" smtClean="0"/>
              <a:t>khoảng</a:t>
            </a:r>
            <a:r>
              <a:rPr lang="en-US" sz="2000" dirty="0" smtClean="0"/>
              <a:t> 60cm (23,62 ")</a:t>
            </a:r>
          </a:p>
          <a:p>
            <a:endParaRPr lang="en-US" dirty="0"/>
          </a:p>
        </p:txBody>
      </p:sp>
    </p:spTree>
    <p:extLst>
      <p:ext uri="{BB962C8B-B14F-4D97-AF65-F5344CB8AC3E}">
        <p14:creationId xmlns:p14="http://schemas.microsoft.com/office/powerpoint/2010/main" val="417815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tạo</a:t>
            </a:r>
            <a:endParaRPr lang="en-US" dirty="0"/>
          </a:p>
        </p:txBody>
      </p:sp>
      <p:sp>
        <p:nvSpPr>
          <p:cNvPr id="3" name="Content Placeholder 2"/>
          <p:cNvSpPr>
            <a:spLocks noGrp="1"/>
          </p:cNvSpPr>
          <p:nvPr>
            <p:ph idx="1"/>
          </p:nvPr>
        </p:nvSpPr>
        <p:spPr/>
        <p:txBody>
          <a:bodyPr/>
          <a:lstStyle/>
          <a:p>
            <a:r>
              <a:rPr lang="vi-VN" sz="1800" dirty="0" smtClean="0"/>
              <a:t>Có ba phần chính cho mạch. Bộ dao động sóng sin, vòng lặp thu được và bộ chuyển đổi AC sang DC.</a:t>
            </a:r>
          </a:p>
          <a:p>
            <a:r>
              <a:rPr lang="vi-VN" sz="1800" dirty="0" smtClean="0"/>
              <a:t>Sử dụng một tín hiệu AC để đo độ dẫn của muối, do đó nhận ra sự cần thiết cho các dao động để tạo ra một sóng sin sạch. Mạch dao động được sử dụng ở đây là thiết kế cầu Wein rất phổ biến.</a:t>
            </a:r>
          </a:p>
          <a:p>
            <a:r>
              <a:rPr lang="vi-VN" sz="1800" dirty="0" smtClean="0"/>
              <a:t>The Gain Loop: Để đo độ dẫn, xem nó như một điện trở không xác định. Đầu dò tạo nên một chân của bộ chia điện áp trên vòng lặp của op-amps. Vì vậy, miễn là không có độ dẫn giữa các đầu dò, đầu ra của op-amp sẽ bằng bất cứ điều gì là trên đầu vào + pin 5v . </a:t>
            </a:r>
          </a:p>
          <a:p>
            <a:endParaRPr lang="en-US" sz="1800" dirty="0"/>
          </a:p>
        </p:txBody>
      </p:sp>
    </p:spTree>
    <p:extLst>
      <p:ext uri="{BB962C8B-B14F-4D97-AF65-F5344CB8AC3E}">
        <p14:creationId xmlns:p14="http://schemas.microsoft.com/office/powerpoint/2010/main" val="351378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endParaRPr lang="en-US" dirty="0"/>
          </a:p>
        </p:txBody>
      </p:sp>
      <p:pic>
        <p:nvPicPr>
          <p:cNvPr id="4" name="Picture 3"/>
          <p:cNvPicPr>
            <a:picLocks noChangeAspect="1"/>
          </p:cNvPicPr>
          <p:nvPr/>
        </p:nvPicPr>
        <p:blipFill>
          <a:blip r:embed="rId2"/>
          <a:stretch>
            <a:fillRect/>
          </a:stretch>
        </p:blipFill>
        <p:spPr>
          <a:xfrm>
            <a:off x="457200" y="1524000"/>
            <a:ext cx="8382000" cy="1871634"/>
          </a:xfrm>
          <a:prstGeom prst="rect">
            <a:avLst/>
          </a:prstGeom>
        </p:spPr>
      </p:pic>
      <p:sp>
        <p:nvSpPr>
          <p:cNvPr id="5" name="TextBox 4"/>
          <p:cNvSpPr txBox="1"/>
          <p:nvPr/>
        </p:nvSpPr>
        <p:spPr>
          <a:xfrm>
            <a:off x="457200" y="3671859"/>
            <a:ext cx="7391400" cy="2668423"/>
          </a:xfrm>
          <a:prstGeom prst="rect">
            <a:avLst/>
          </a:prstGeom>
          <a:noFill/>
        </p:spPr>
        <p:txBody>
          <a:bodyPr wrap="square" rtlCol="0">
            <a:spAutoFit/>
          </a:bodyPr>
          <a:lstStyle/>
          <a:p>
            <a:pPr algn="l">
              <a:lnSpc>
                <a:spcPct val="107000"/>
              </a:lnSpc>
              <a:spcAft>
                <a:spcPts val="800"/>
              </a:spcAft>
            </a:pP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Trước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hết</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hãy</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mở</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sơ</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đồ</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và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tìm</a:t>
            </a:r>
            <a:r>
              <a:rPr lang="en-US" sz="1800" dirty="0" smtClean="0">
                <a:effectLst/>
                <a:latin typeface="Calibri" panose="020F0502020204030204" pitchFamily="34" charset="0"/>
                <a:ea typeface="Calibri" panose="020F0502020204030204" pitchFamily="34" charset="0"/>
                <a:cs typeface="Calibri" panose="020F0502020204030204" pitchFamily="34" charset="0"/>
              </a:rPr>
              <a:t> chip U3B.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Nó</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bao</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gồm</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mạch</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thu</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nhỏ</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ngược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lại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Chức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năng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truyền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smtClean="0">
                <a:effectLst/>
                <a:latin typeface="Calibri" panose="020F0502020204030204" pitchFamily="34" charset="0"/>
                <a:ea typeface="Calibri" panose="020F0502020204030204" pitchFamily="34" charset="0"/>
                <a:cs typeface="Calibri" panose="020F0502020204030204" pitchFamily="34" charset="0"/>
              </a:rPr>
              <a:t>Vo = R7 / R * Vi</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một</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kháng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phản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hồi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và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giá</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trị</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của</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nó</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hằng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số</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theo</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sơ</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đồ</a:t>
            </a:r>
            <a:r>
              <a:rPr lang="en-US" sz="1800" dirty="0" smtClean="0">
                <a:effectLst/>
                <a:latin typeface="Calibri" panose="020F0502020204030204" pitchFamily="34" charset="0"/>
                <a:ea typeface="Calibri" panose="020F0502020204030204" pitchFamily="34" charset="0"/>
                <a:cs typeface="Calibri" panose="020F0502020204030204" pitchFamily="34" charset="0"/>
              </a:rPr>
              <a:t>. R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điện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trở</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khi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điện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cực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được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chèn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vào</a:t>
            </a:r>
            <a:r>
              <a:rPr lang="en-US" sz="1800" dirty="0" smtClean="0">
                <a:effectLst/>
                <a:latin typeface="Calibri" panose="020F0502020204030204" pitchFamily="34" charset="0"/>
                <a:ea typeface="Calibri" panose="020F0502020204030204" pitchFamily="34" charset="0"/>
                <a:cs typeface="Calibri" panose="020F0502020204030204" pitchFamily="34" charset="0"/>
              </a:rPr>
              <a:t> dung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dịch</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nước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Giá</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trị</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của</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nó</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liên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quan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đến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độ</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dẫn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điện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của</a:t>
            </a:r>
            <a:r>
              <a:rPr lang="en-US" sz="1800" dirty="0" smtClean="0">
                <a:effectLst/>
                <a:latin typeface="Calibri" panose="020F0502020204030204" pitchFamily="34" charset="0"/>
                <a:ea typeface="Calibri" panose="020F0502020204030204" pitchFamily="34" charset="0"/>
                <a:cs typeface="Calibri" panose="020F0502020204030204" pitchFamily="34" charset="0"/>
              </a:rPr>
              <a:t> dung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dịch</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nước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R7 / R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được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gọi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là</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phóng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đại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Khi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R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được</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thay</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đổi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độ</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phóng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đại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cũng</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thay</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đổi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do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đó</a:t>
            </a:r>
            <a:r>
              <a:rPr lang="en-US" sz="1800" dirty="0" smtClean="0">
                <a:effectLst/>
                <a:latin typeface="Calibri" panose="020F0502020204030204" pitchFamily="34" charset="0"/>
                <a:ea typeface="Calibri" panose="020F0502020204030204" pitchFamily="34" charset="0"/>
                <a:cs typeface="Calibri" panose="020F0502020204030204" pitchFamily="34" charset="0"/>
              </a:rPr>
              <a:t> Vo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thay</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đổi</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Vì</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vậy</a:t>
            </a:r>
            <a:r>
              <a:rPr lang="en-US" sz="1800" dirty="0" smtClean="0">
                <a:effectLst/>
                <a:latin typeface="Calibri" panose="020F0502020204030204" pitchFamily="34" charset="0"/>
                <a:ea typeface="Calibri" panose="020F0502020204030204" pitchFamily="34" charset="0"/>
                <a:cs typeface="Calibri" panose="020F0502020204030204" pitchFamily="34" charset="0"/>
              </a:rPr>
              <a:t> Vo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có</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liên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quan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đến</a:t>
            </a:r>
            <a:r>
              <a:rPr lang="en-US" sz="1800" dirty="0" smtClean="0">
                <a:effectLst/>
                <a:latin typeface="Calibri" panose="020F0502020204030204" pitchFamily="34" charset="0"/>
                <a:ea typeface="Calibri" panose="020F0502020204030204" pitchFamily="34" charset="0"/>
                <a:cs typeface="Calibri" panose="020F0502020204030204" pitchFamily="34" charset="0"/>
              </a:rPr>
              <a:t> 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25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Sản</a:t>
            </a:r>
            <a:r>
              <a:rPr lang="en-US" dirty="0" smtClean="0"/>
              <a:t> </a:t>
            </a:r>
            <a:r>
              <a:rPr lang="en-US" dirty="0" err="1" smtClean="0"/>
              <a:t>phẩm</a:t>
            </a:r>
            <a:endParaRPr lang="en-US" dirty="0"/>
          </a:p>
        </p:txBody>
      </p:sp>
      <p:pic>
        <p:nvPicPr>
          <p:cNvPr id="6" name="Picture 5"/>
          <p:cNvPicPr>
            <a:picLocks noChangeAspect="1"/>
          </p:cNvPicPr>
          <p:nvPr/>
        </p:nvPicPr>
        <p:blipFill>
          <a:blip r:embed="rId2"/>
          <a:stretch>
            <a:fillRect/>
          </a:stretch>
        </p:blipFill>
        <p:spPr>
          <a:xfrm>
            <a:off x="1600200" y="1676400"/>
            <a:ext cx="5257800" cy="3943350"/>
          </a:xfrm>
          <a:prstGeom prst="rect">
            <a:avLst/>
          </a:prstGeom>
        </p:spPr>
      </p:pic>
    </p:spTree>
    <p:extLst>
      <p:ext uri="{BB962C8B-B14F-4D97-AF65-F5344CB8AC3E}">
        <p14:creationId xmlns:p14="http://schemas.microsoft.com/office/powerpoint/2010/main" val="35247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Vấn</a:t>
            </a:r>
            <a:r>
              <a:rPr lang="en-US" dirty="0" smtClean="0"/>
              <a:t> </a:t>
            </a:r>
            <a:r>
              <a:rPr lang="en-US" dirty="0" err="1" smtClean="0"/>
              <a:t>đề</a:t>
            </a:r>
            <a:r>
              <a:rPr lang="en-US" dirty="0" smtClean="0"/>
              <a:t> </a:t>
            </a:r>
            <a:r>
              <a:rPr lang="en-US" dirty="0" err="1" smtClean="0"/>
              <a:t>gặp</a:t>
            </a:r>
            <a:r>
              <a:rPr lang="en-US" dirty="0" smtClean="0"/>
              <a:t> </a:t>
            </a:r>
            <a:r>
              <a:rPr lang="en-US" dirty="0" err="1" smtClean="0"/>
              <a:t>phải</a:t>
            </a:r>
            <a:endParaRPr lang="en-US" dirty="0"/>
          </a:p>
        </p:txBody>
      </p:sp>
      <p:sp>
        <p:nvSpPr>
          <p:cNvPr id="3" name="Content Placeholder 2"/>
          <p:cNvSpPr>
            <a:spLocks noGrp="1"/>
          </p:cNvSpPr>
          <p:nvPr>
            <p:ph idx="1"/>
          </p:nvPr>
        </p:nvSpPr>
        <p:spPr/>
        <p:txBody>
          <a:bodyPr/>
          <a:lstStyle/>
          <a:p>
            <a:r>
              <a:rPr lang="vi-VN" sz="1800" dirty="0" smtClean="0"/>
              <a:t>Độ chính xác: độ chính xác sẽ dựa vào vật liệu làm đầu dò, tốt nhất là vàng nhưng chi phí cao. Khoảng cách sẽ 2 cực đầu dò cũng ảnh hưởng đến độ chính xác của kết quả. Những bộ khuếch đại trong mạch cũng là vấn đề cần được xem xét khi nó ảnh hưởng lớn đến độ chính xác.</a:t>
            </a:r>
          </a:p>
          <a:p>
            <a:r>
              <a:rPr lang="vi-VN" sz="1800" dirty="0" smtClean="0"/>
              <a:t>Khả năng thương mại: Việc làm một thiết bị để đo độ dẫn điện trong phòng thí nghiệm cho đến một thiết bị bán ra thị trường nó rất xa. Ảnh hưởng đến độ chính xác, giá thành, khả năng làm việc cũng như độ bền của thiết bị, vì vậy để đưa sản phẩm EC meter mà mình nghiên cứu trong báo cáo này đưa vào thương mại thì cần được sự nghiên cứu lại của cả team.</a:t>
            </a:r>
          </a:p>
          <a:p>
            <a:r>
              <a:rPr lang="vi-VN" sz="1800" dirty="0" smtClean="0"/>
              <a:t>Sự cần thiết của EC meter: Cần thiết trong trồng rau sạch, nuôi trồng thủy sản, ảnh hưởng đến chất lượng sản phẩm.</a:t>
            </a:r>
          </a:p>
          <a:p>
            <a:endParaRPr lang="en-US" sz="1800" dirty="0"/>
          </a:p>
        </p:txBody>
      </p:sp>
    </p:spTree>
    <p:extLst>
      <p:ext uri="{BB962C8B-B14F-4D97-AF65-F5344CB8AC3E}">
        <p14:creationId xmlns:p14="http://schemas.microsoft.com/office/powerpoint/2010/main" val="198938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sz="2000" dirty="0" err="1"/>
              <a:t>Kết</a:t>
            </a:r>
            <a:r>
              <a:rPr lang="en-US" sz="2000" dirty="0"/>
              <a:t> </a:t>
            </a:r>
            <a:r>
              <a:rPr lang="en-US" sz="2000" dirty="0" err="1"/>
              <a:t>thúc</a:t>
            </a:r>
            <a:r>
              <a:rPr lang="en-US" sz="2000" dirty="0"/>
              <a:t> </a:t>
            </a:r>
            <a:r>
              <a:rPr lang="en-US" sz="2000" dirty="0" err="1"/>
              <a:t>tuần</a:t>
            </a:r>
            <a:r>
              <a:rPr lang="en-US" sz="2000" dirty="0"/>
              <a:t> </a:t>
            </a:r>
            <a:r>
              <a:rPr lang="en-US" sz="2000" dirty="0" err="1"/>
              <a:t>đầu</a:t>
            </a:r>
            <a:r>
              <a:rPr lang="en-US" sz="2000" dirty="0"/>
              <a:t> </a:t>
            </a:r>
            <a:r>
              <a:rPr lang="en-US" sz="2000" dirty="0" err="1"/>
              <a:t>thực</a:t>
            </a:r>
            <a:r>
              <a:rPr lang="en-US" sz="2000" dirty="0"/>
              <a:t> </a:t>
            </a:r>
            <a:r>
              <a:rPr lang="en-US" sz="2000" dirty="0" err="1"/>
              <a:t>tập</a:t>
            </a:r>
            <a:r>
              <a:rPr lang="en-US" sz="2000" dirty="0"/>
              <a:t> </a:t>
            </a:r>
            <a:r>
              <a:rPr lang="en-US" sz="2000" dirty="0" err="1"/>
              <a:t>tại</a:t>
            </a:r>
            <a:r>
              <a:rPr lang="en-US" sz="2000" dirty="0"/>
              <a:t> </a:t>
            </a:r>
            <a:r>
              <a:rPr lang="en-US" sz="2000" dirty="0" err="1"/>
              <a:t>Công</a:t>
            </a:r>
            <a:r>
              <a:rPr lang="en-US" sz="2000" dirty="0"/>
              <a:t> ty </a:t>
            </a:r>
            <a:r>
              <a:rPr lang="en-US" sz="2000" dirty="0" err="1"/>
              <a:t>CloudFERMI</a:t>
            </a:r>
            <a:r>
              <a:rPr lang="en-US" sz="2000" dirty="0"/>
              <a:t>, </a:t>
            </a:r>
            <a:r>
              <a:rPr lang="en-US" sz="2000" dirty="0" err="1"/>
              <a:t>em</a:t>
            </a:r>
            <a:r>
              <a:rPr lang="en-US" sz="2000" dirty="0"/>
              <a:t> </a:t>
            </a:r>
            <a:r>
              <a:rPr lang="en-US" sz="2000" dirty="0" err="1"/>
              <a:t>cảm</a:t>
            </a:r>
            <a:r>
              <a:rPr lang="en-US" sz="2000" dirty="0"/>
              <a:t> </a:t>
            </a:r>
            <a:r>
              <a:rPr lang="en-US" sz="2000" dirty="0" err="1"/>
              <a:t>ơn</a:t>
            </a:r>
            <a:r>
              <a:rPr lang="en-US" sz="2000" dirty="0"/>
              <a:t> </a:t>
            </a:r>
            <a:r>
              <a:rPr lang="en-US" sz="2000" dirty="0" err="1"/>
              <a:t>anh</a:t>
            </a:r>
            <a:r>
              <a:rPr lang="en-US" sz="2000" dirty="0"/>
              <a:t> </a:t>
            </a:r>
            <a:r>
              <a:rPr lang="en-US" sz="2000" dirty="0" err="1"/>
              <a:t>Cương</a:t>
            </a:r>
            <a:r>
              <a:rPr lang="en-US" sz="2000" dirty="0"/>
              <a:t> </a:t>
            </a:r>
            <a:r>
              <a:rPr lang="en-US" sz="2000" dirty="0" err="1"/>
              <a:t>đã</a:t>
            </a:r>
            <a:r>
              <a:rPr lang="en-US" sz="2000" dirty="0"/>
              <a:t> </a:t>
            </a:r>
            <a:r>
              <a:rPr lang="en-US" sz="2000" dirty="0" err="1"/>
              <a:t>tận</a:t>
            </a:r>
            <a:r>
              <a:rPr lang="en-US" sz="2000" dirty="0"/>
              <a:t> </a:t>
            </a:r>
            <a:r>
              <a:rPr lang="en-US" sz="2000" dirty="0" err="1"/>
              <a:t>tình</a:t>
            </a:r>
            <a:r>
              <a:rPr lang="en-US" sz="2000" dirty="0"/>
              <a:t> </a:t>
            </a:r>
            <a:r>
              <a:rPr lang="en-US" sz="2000" dirty="0" err="1"/>
              <a:t>chỉ</a:t>
            </a:r>
            <a:r>
              <a:rPr lang="en-US" sz="2000" dirty="0"/>
              <a:t> </a:t>
            </a:r>
            <a:r>
              <a:rPr lang="en-US" sz="2000" dirty="0" err="1"/>
              <a:t>bảo</a:t>
            </a:r>
            <a:r>
              <a:rPr lang="en-US" sz="2000" dirty="0"/>
              <a:t> </a:t>
            </a:r>
            <a:r>
              <a:rPr lang="en-US" sz="2000" dirty="0" err="1"/>
              <a:t>hướng</a:t>
            </a:r>
            <a:r>
              <a:rPr lang="en-US" sz="2000" dirty="0"/>
              <a:t> </a:t>
            </a:r>
            <a:r>
              <a:rPr lang="en-US" sz="2000" dirty="0" err="1"/>
              <a:t>nghiên</a:t>
            </a:r>
            <a:r>
              <a:rPr lang="en-US" sz="2000" dirty="0"/>
              <a:t> </a:t>
            </a:r>
            <a:r>
              <a:rPr lang="en-US" sz="2000" dirty="0" err="1"/>
              <a:t>cứu</a:t>
            </a:r>
            <a:r>
              <a:rPr lang="en-US" sz="2000" dirty="0"/>
              <a:t> </a:t>
            </a:r>
            <a:r>
              <a:rPr lang="en-US" sz="2000" dirty="0" err="1"/>
              <a:t>cũng</a:t>
            </a:r>
            <a:r>
              <a:rPr lang="en-US" sz="2000" dirty="0"/>
              <a:t> </a:t>
            </a:r>
            <a:r>
              <a:rPr lang="en-US" sz="2000" dirty="0" err="1"/>
              <a:t>như</a:t>
            </a:r>
            <a:r>
              <a:rPr lang="en-US" sz="2000" dirty="0"/>
              <a:t> </a:t>
            </a:r>
            <a:r>
              <a:rPr lang="en-US" sz="2000" dirty="0" err="1"/>
              <a:t>là</a:t>
            </a:r>
            <a:r>
              <a:rPr lang="en-US" sz="2000" dirty="0"/>
              <a:t> </a:t>
            </a:r>
            <a:r>
              <a:rPr lang="en-US" sz="2000" dirty="0" err="1"/>
              <a:t>cách</a:t>
            </a:r>
            <a:r>
              <a:rPr lang="en-US" sz="2000" dirty="0"/>
              <a:t> </a:t>
            </a:r>
            <a:r>
              <a:rPr lang="en-US" sz="2000" dirty="0" err="1"/>
              <a:t>nhìn</a:t>
            </a:r>
            <a:r>
              <a:rPr lang="en-US" sz="2000" dirty="0"/>
              <a:t> </a:t>
            </a:r>
            <a:r>
              <a:rPr lang="en-US" sz="2000" dirty="0" err="1"/>
              <a:t>nhận</a:t>
            </a:r>
            <a:r>
              <a:rPr lang="en-US" sz="2000" dirty="0"/>
              <a:t> </a:t>
            </a:r>
            <a:r>
              <a:rPr lang="en-US" sz="2000" dirty="0" err="1"/>
              <a:t>một</a:t>
            </a:r>
            <a:r>
              <a:rPr lang="en-US" sz="2000" dirty="0"/>
              <a:t> </a:t>
            </a:r>
            <a:r>
              <a:rPr lang="en-US" sz="2000" dirty="0" err="1"/>
              <a:t>vấn</a:t>
            </a:r>
            <a:r>
              <a:rPr lang="en-US" sz="2000" dirty="0"/>
              <a:t> </a:t>
            </a:r>
            <a:r>
              <a:rPr lang="en-US" sz="2000" dirty="0" err="1"/>
              <a:t>đề</a:t>
            </a:r>
            <a:r>
              <a:rPr lang="en-US" sz="2000" dirty="0"/>
              <a:t>. </a:t>
            </a:r>
            <a:r>
              <a:rPr lang="en-US" sz="2000" dirty="0" err="1"/>
              <a:t>Mục</a:t>
            </a:r>
            <a:r>
              <a:rPr lang="en-US" sz="2000" dirty="0"/>
              <a:t> </a:t>
            </a:r>
            <a:r>
              <a:rPr lang="en-US" sz="2000" dirty="0" err="1"/>
              <a:t>tiêu</a:t>
            </a:r>
            <a:r>
              <a:rPr lang="en-US" sz="2000" dirty="0"/>
              <a:t> </a:t>
            </a:r>
            <a:r>
              <a:rPr lang="en-US" sz="2000" dirty="0" err="1"/>
              <a:t>tuần</a:t>
            </a:r>
            <a:r>
              <a:rPr lang="en-US" sz="2000" dirty="0"/>
              <a:t> 2 </a:t>
            </a:r>
            <a:r>
              <a:rPr lang="en-US" sz="2000" dirty="0" err="1"/>
              <a:t>là</a:t>
            </a:r>
            <a:r>
              <a:rPr lang="en-US" sz="2000" dirty="0"/>
              <a:t> </a:t>
            </a:r>
            <a:r>
              <a:rPr lang="en-US" sz="2000" dirty="0" err="1"/>
              <a:t>thực</a:t>
            </a:r>
            <a:r>
              <a:rPr lang="en-US" sz="2000" dirty="0"/>
              <a:t> </a:t>
            </a:r>
            <a:r>
              <a:rPr lang="en-US" sz="2000" dirty="0" err="1"/>
              <a:t>hiện</a:t>
            </a:r>
            <a:r>
              <a:rPr lang="en-US" sz="2000" dirty="0"/>
              <a:t> </a:t>
            </a:r>
            <a:r>
              <a:rPr lang="en-US" sz="2000" dirty="0" err="1"/>
              <a:t>phần</a:t>
            </a:r>
            <a:r>
              <a:rPr lang="en-US" sz="2000" dirty="0"/>
              <a:t> hardware </a:t>
            </a:r>
            <a:r>
              <a:rPr lang="en-US" sz="2000" dirty="0" err="1"/>
              <a:t>của</a:t>
            </a:r>
            <a:r>
              <a:rPr lang="en-US" sz="2000" dirty="0"/>
              <a:t> </a:t>
            </a:r>
            <a:r>
              <a:rPr lang="en-US" sz="2000" dirty="0" err="1"/>
              <a:t>cảm</a:t>
            </a:r>
            <a:r>
              <a:rPr lang="en-US" sz="2000" dirty="0"/>
              <a:t> </a:t>
            </a:r>
            <a:r>
              <a:rPr lang="en-US" sz="2000" dirty="0" err="1"/>
              <a:t>biến</a:t>
            </a:r>
            <a:r>
              <a:rPr lang="en-US" sz="2000" dirty="0"/>
              <a:t>, test </a:t>
            </a:r>
            <a:r>
              <a:rPr lang="en-US" sz="2000" dirty="0" err="1"/>
              <a:t>cảm</a:t>
            </a:r>
            <a:r>
              <a:rPr lang="en-US" sz="2000" dirty="0"/>
              <a:t> </a:t>
            </a:r>
            <a:r>
              <a:rPr lang="en-US" sz="2000" dirty="0" err="1"/>
              <a:t>biến</a:t>
            </a:r>
            <a:r>
              <a:rPr lang="en-US" sz="2000" dirty="0"/>
              <a:t> </a:t>
            </a:r>
            <a:r>
              <a:rPr lang="en-US" sz="2000" dirty="0" err="1"/>
              <a:t>và</a:t>
            </a:r>
            <a:r>
              <a:rPr lang="en-US" sz="2000" dirty="0"/>
              <a:t> </a:t>
            </a:r>
            <a:r>
              <a:rPr lang="en-US" sz="2000" dirty="0" err="1"/>
              <a:t>bắt</a:t>
            </a:r>
            <a:r>
              <a:rPr lang="en-US" sz="2000" dirty="0"/>
              <a:t> </a:t>
            </a:r>
            <a:r>
              <a:rPr lang="en-US" sz="2000" dirty="0" err="1"/>
              <a:t>đầu</a:t>
            </a:r>
            <a:r>
              <a:rPr lang="en-US" sz="2000" dirty="0"/>
              <a:t> </a:t>
            </a:r>
            <a:r>
              <a:rPr lang="en-US" sz="2000" dirty="0" err="1"/>
              <a:t>kết</a:t>
            </a:r>
            <a:r>
              <a:rPr lang="en-US" sz="2000" dirty="0"/>
              <a:t> </a:t>
            </a:r>
            <a:r>
              <a:rPr lang="en-US" sz="2000" dirty="0" err="1"/>
              <a:t>hợp</a:t>
            </a:r>
            <a:r>
              <a:rPr lang="en-US" sz="2000" dirty="0"/>
              <a:t> </a:t>
            </a:r>
            <a:r>
              <a:rPr lang="en-US" sz="2000" dirty="0" err="1"/>
              <a:t>với</a:t>
            </a:r>
            <a:r>
              <a:rPr lang="en-US" sz="2000" dirty="0"/>
              <a:t> </a:t>
            </a:r>
            <a:r>
              <a:rPr lang="en-US" sz="2000" dirty="0" err="1"/>
              <a:t>những</a:t>
            </a:r>
            <a:r>
              <a:rPr lang="en-US" sz="2000" dirty="0"/>
              <a:t> </a:t>
            </a:r>
            <a:r>
              <a:rPr lang="en-US" sz="2000" dirty="0" err="1"/>
              <a:t>cảm</a:t>
            </a:r>
            <a:r>
              <a:rPr lang="en-US" sz="2000" dirty="0"/>
              <a:t> </a:t>
            </a:r>
            <a:r>
              <a:rPr lang="en-US" sz="2000" dirty="0" err="1"/>
              <a:t>biến</a:t>
            </a:r>
            <a:r>
              <a:rPr lang="en-US" sz="2000" dirty="0"/>
              <a:t> </a:t>
            </a:r>
            <a:r>
              <a:rPr lang="en-US" sz="2000" dirty="0" err="1"/>
              <a:t>của</a:t>
            </a:r>
            <a:r>
              <a:rPr lang="en-US" sz="2000" dirty="0"/>
              <a:t> </a:t>
            </a:r>
            <a:r>
              <a:rPr lang="en-US" sz="2000" dirty="0" err="1"/>
              <a:t>các</a:t>
            </a:r>
            <a:r>
              <a:rPr lang="en-US" sz="2000" dirty="0"/>
              <a:t> </a:t>
            </a:r>
            <a:r>
              <a:rPr lang="en-US" sz="2000" dirty="0" err="1"/>
              <a:t>thành</a:t>
            </a:r>
            <a:r>
              <a:rPr lang="en-US" sz="2000" dirty="0"/>
              <a:t> </a:t>
            </a:r>
            <a:r>
              <a:rPr lang="en-US" sz="2000" dirty="0" err="1"/>
              <a:t>viên</a:t>
            </a:r>
            <a:r>
              <a:rPr lang="en-US" sz="2000" dirty="0"/>
              <a:t> </a:t>
            </a:r>
            <a:r>
              <a:rPr lang="en-US" sz="2000" dirty="0" err="1"/>
              <a:t>trong</a:t>
            </a:r>
            <a:r>
              <a:rPr lang="en-US" sz="2000" dirty="0"/>
              <a:t> team Sensor.</a:t>
            </a:r>
          </a:p>
          <a:p>
            <a:pPr marL="0" indent="0">
              <a:buNone/>
            </a:pPr>
            <a:endParaRPr lang="en-US" sz="2000" dirty="0"/>
          </a:p>
        </p:txBody>
      </p:sp>
    </p:spTree>
    <p:extLst>
      <p:ext uri="{BB962C8B-B14F-4D97-AF65-F5344CB8AC3E}">
        <p14:creationId xmlns:p14="http://schemas.microsoft.com/office/powerpoint/2010/main" val="121449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White">
          <a:xfrm>
            <a:off x="4648200" y="2078487"/>
            <a:ext cx="3886200" cy="533400"/>
          </a:xfrm>
          <a:prstGeom prst="rect">
            <a:avLst/>
          </a:prstGeom>
        </p:spPr>
        <p:txBody>
          <a:bodyPr wrap="none" fromWordArt="1">
            <a:prstTxWarp prst="textDeflate">
              <a:avLst>
                <a:gd name="adj" fmla="val 0"/>
              </a:avLst>
            </a:prstTxWarp>
          </a:bodyPr>
          <a:lstStyle/>
          <a:p>
            <a:pPr algn="ctr"/>
            <a:r>
              <a:rPr lang="en-US"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UVN Ban Tay"/>
              </a:rPr>
              <a:t>Thank You !</a:t>
            </a:r>
          </a:p>
        </p:txBody>
      </p:sp>
      <p:sp>
        <p:nvSpPr>
          <p:cNvPr id="86025" name="Rectangle 9"/>
          <p:cNvSpPr>
            <a:spLocks noGrp="1" noChangeArrowheads="1"/>
          </p:cNvSpPr>
          <p:nvPr>
            <p:ph type="subTitle" idx="1"/>
          </p:nvPr>
        </p:nvSpPr>
        <p:spPr>
          <a:xfrm>
            <a:off x="4724400" y="5943600"/>
            <a:ext cx="4038600" cy="533400"/>
          </a:xfrm>
        </p:spPr>
        <p:txBody>
          <a:bodyPr/>
          <a:lstStyle/>
          <a:p>
            <a:r>
              <a:rPr lang="en-US" altLang="en-US" dirty="0" err="1" smtClean="0"/>
              <a:t>Người</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Giang </a:t>
            </a:r>
            <a:r>
              <a:rPr lang="en-US" altLang="en-US" dirty="0" err="1" smtClean="0"/>
              <a:t>Trương</a:t>
            </a:r>
            <a:endParaRPr lang="en-US" altLang="en-US" dirty="0"/>
          </a:p>
        </p:txBody>
      </p:sp>
      <p:pic>
        <p:nvPicPr>
          <p:cNvPr id="2" name="Picture 1"/>
          <p:cNvPicPr>
            <a:picLocks noChangeAspect="1"/>
          </p:cNvPicPr>
          <p:nvPr/>
        </p:nvPicPr>
        <p:blipFill>
          <a:blip r:embed="rId2"/>
          <a:stretch>
            <a:fillRect/>
          </a:stretch>
        </p:blipFill>
        <p:spPr>
          <a:xfrm>
            <a:off x="7696200" y="381000"/>
            <a:ext cx="1140051" cy="1146147"/>
          </a:xfrm>
          <a:prstGeom prst="rect">
            <a:avLst/>
          </a:prstGeom>
        </p:spPr>
      </p:pic>
      <p:sp>
        <p:nvSpPr>
          <p:cNvPr id="7" name="TextBox 6"/>
          <p:cNvSpPr txBox="1"/>
          <p:nvPr/>
        </p:nvSpPr>
        <p:spPr>
          <a:xfrm>
            <a:off x="7364090" y="1313934"/>
            <a:ext cx="1556837" cy="369332"/>
          </a:xfrm>
          <a:prstGeom prst="rect">
            <a:avLst/>
          </a:prstGeom>
          <a:noFill/>
        </p:spPr>
        <p:txBody>
          <a:bodyPr wrap="none" rtlCol="0">
            <a:spAutoFit/>
          </a:bodyPr>
          <a:lstStyle/>
          <a:p>
            <a:r>
              <a:rPr lang="en-US" dirty="0" err="1" smtClean="0"/>
              <a:t>CloudFERMI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86021"/>
                                        </p:tgtEl>
                                        <p:attrNameLst>
                                          <p:attrName>style.color</p:attrName>
                                        </p:attrNameLst>
                                      </p:cBhvr>
                                      <p:to>
                                        <a:schemeClr val="bg1"/>
                                      </p:to>
                                    </p:animClr>
                                    <p:animClr clrSpc="rgb" dir="cw">
                                      <p:cBhvr>
                                        <p:cTn id="12" dur="250" autoRev="1" fill="remove"/>
                                        <p:tgtEl>
                                          <p:spTgt spid="86021"/>
                                        </p:tgtEl>
                                        <p:attrNameLst>
                                          <p:attrName>fillcolor</p:attrName>
                                        </p:attrNameLst>
                                      </p:cBhvr>
                                      <p:to>
                                        <a:schemeClr val="bg1"/>
                                      </p:to>
                                    </p:animClr>
                                    <p:set>
                                      <p:cBhvr>
                                        <p:cTn id="13" dur="250" autoRev="1" fill="remove"/>
                                        <p:tgtEl>
                                          <p:spTgt spid="86021"/>
                                        </p:tgtEl>
                                        <p:attrNameLst>
                                          <p:attrName>fill.type</p:attrName>
                                        </p:attrNameLst>
                                      </p:cBhvr>
                                      <p:to>
                                        <p:strVal val="solid"/>
                                      </p:to>
                                    </p:set>
                                    <p:set>
                                      <p:cBhvr>
                                        <p:cTn id="14" dur="250" autoRev="1" fill="remove"/>
                                        <p:tgtEl>
                                          <p:spTgt spid="8602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6025">
                                            <p:txEl>
                                              <p:pRg st="0" end="0"/>
                                            </p:txEl>
                                          </p:spTgt>
                                        </p:tgtEl>
                                        <p:attrNameLst>
                                          <p:attrName>style.visibility</p:attrName>
                                        </p:attrNameLst>
                                      </p:cBhvr>
                                      <p:to>
                                        <p:strVal val="visible"/>
                                      </p:to>
                                    </p:set>
                                    <p:animEffect transition="in" filter="fade">
                                      <p:cBhvr>
                                        <p:cTn id="19" dur="1000"/>
                                        <p:tgtEl>
                                          <p:spTgt spid="86025">
                                            <p:txEl>
                                              <p:pRg st="0" end="0"/>
                                            </p:txEl>
                                          </p:spTgt>
                                        </p:tgtEl>
                                      </p:cBhvr>
                                    </p:animEffect>
                                    <p:anim calcmode="lin" valueType="num">
                                      <p:cBhvr>
                                        <p:cTn id="20" dur="1000" fill="hold"/>
                                        <p:tgtEl>
                                          <p:spTgt spid="8602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60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5"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a:t>Contents</a:t>
            </a:r>
          </a:p>
        </p:txBody>
      </p:sp>
      <p:grpSp>
        <p:nvGrpSpPr>
          <p:cNvPr id="102404" name="Group 4"/>
          <p:cNvGrpSpPr>
            <a:grpSpLocks/>
          </p:cNvGrpSpPr>
          <p:nvPr/>
        </p:nvGrpSpPr>
        <p:grpSpPr bwMode="auto">
          <a:xfrm>
            <a:off x="2133600" y="1905000"/>
            <a:ext cx="4724400" cy="685800"/>
            <a:chOff x="1296" y="1824"/>
            <a:chExt cx="2976" cy="432"/>
          </a:xfrm>
        </p:grpSpPr>
        <p:sp>
          <p:nvSpPr>
            <p:cNvPr id="102405"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102406"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102407" name="Text Box 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err="1" smtClean="0">
                  <a:solidFill>
                    <a:srgbClr val="000000"/>
                  </a:solidFill>
                </a:rPr>
                <a:t>Chỉ</a:t>
              </a:r>
              <a:r>
                <a:rPr lang="en-US" altLang="en-US" dirty="0" smtClean="0">
                  <a:solidFill>
                    <a:srgbClr val="000000"/>
                  </a:solidFill>
                </a:rPr>
                <a:t> </a:t>
              </a:r>
              <a:r>
                <a:rPr lang="en-US" altLang="en-US" dirty="0" err="1" smtClean="0">
                  <a:solidFill>
                    <a:srgbClr val="000000"/>
                  </a:solidFill>
                </a:rPr>
                <a:t>số</a:t>
              </a:r>
              <a:r>
                <a:rPr lang="en-US" altLang="en-US" dirty="0" smtClean="0">
                  <a:solidFill>
                    <a:srgbClr val="000000"/>
                  </a:solidFill>
                </a:rPr>
                <a:t> TDS </a:t>
              </a:r>
              <a:r>
                <a:rPr lang="en-US" altLang="en-US" dirty="0" err="1" smtClean="0">
                  <a:solidFill>
                    <a:srgbClr val="000000"/>
                  </a:solidFill>
                </a:rPr>
                <a:t>và</a:t>
              </a:r>
              <a:r>
                <a:rPr lang="en-US" altLang="en-US" dirty="0" smtClean="0">
                  <a:solidFill>
                    <a:srgbClr val="000000"/>
                  </a:solidFill>
                </a:rPr>
                <a:t> EC</a:t>
              </a:r>
              <a:endParaRPr lang="en-US" altLang="en-US" dirty="0">
                <a:solidFill>
                  <a:srgbClr val="000000"/>
                </a:solidFill>
              </a:endParaRPr>
            </a:p>
          </p:txBody>
        </p:sp>
        <p:sp>
          <p:nvSpPr>
            <p:cNvPr id="102408"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b="0">
                  <a:solidFill>
                    <a:schemeClr val="bg1"/>
                  </a:solidFill>
                </a:rPr>
                <a:t>1</a:t>
              </a:r>
            </a:p>
          </p:txBody>
        </p:sp>
      </p:grpSp>
      <p:grpSp>
        <p:nvGrpSpPr>
          <p:cNvPr id="102409" name="Group 9"/>
          <p:cNvGrpSpPr>
            <a:grpSpLocks/>
          </p:cNvGrpSpPr>
          <p:nvPr/>
        </p:nvGrpSpPr>
        <p:grpSpPr bwMode="auto">
          <a:xfrm>
            <a:off x="2133600" y="2743200"/>
            <a:ext cx="4724400" cy="685800"/>
            <a:chOff x="1296" y="1824"/>
            <a:chExt cx="2976" cy="432"/>
          </a:xfrm>
        </p:grpSpPr>
        <p:sp>
          <p:nvSpPr>
            <p:cNvPr id="102410"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102411"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102412"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smtClean="0">
                  <a:solidFill>
                    <a:srgbClr val="000000"/>
                  </a:solidFill>
                </a:rPr>
                <a:t>EC Sensor </a:t>
              </a:r>
              <a:endParaRPr lang="en-US" altLang="en-US" dirty="0">
                <a:solidFill>
                  <a:srgbClr val="000000"/>
                </a:solidFill>
              </a:endParaRPr>
            </a:p>
          </p:txBody>
        </p:sp>
        <p:sp>
          <p:nvSpPr>
            <p:cNvPr id="102413"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b="0">
                  <a:solidFill>
                    <a:schemeClr val="bg1"/>
                  </a:solidFill>
                </a:rPr>
                <a:t>2</a:t>
              </a:r>
            </a:p>
          </p:txBody>
        </p:sp>
      </p:grpSp>
      <p:grpSp>
        <p:nvGrpSpPr>
          <p:cNvPr id="102414" name="Group 14"/>
          <p:cNvGrpSpPr>
            <a:grpSpLocks/>
          </p:cNvGrpSpPr>
          <p:nvPr/>
        </p:nvGrpSpPr>
        <p:grpSpPr bwMode="auto">
          <a:xfrm>
            <a:off x="2133600" y="3581400"/>
            <a:ext cx="4724400" cy="685800"/>
            <a:chOff x="1296" y="1824"/>
            <a:chExt cx="2976" cy="432"/>
          </a:xfrm>
        </p:grpSpPr>
        <p:sp>
          <p:nvSpPr>
            <p:cNvPr id="102415"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102416"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102417" name="Text Box 17"/>
            <p:cNvSpPr txBox="1">
              <a:spLocks noChangeArrowheads="1"/>
            </p:cNvSpPr>
            <p:nvPr/>
          </p:nvSpPr>
          <p:spPr bwMode="gray">
            <a:xfrm>
              <a:off x="1728" y="191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err="1" smtClean="0">
                  <a:solidFill>
                    <a:srgbClr val="000000"/>
                  </a:solidFill>
                </a:rPr>
                <a:t>Vấn</a:t>
              </a:r>
              <a:r>
                <a:rPr lang="en-US" altLang="en-US" dirty="0" smtClean="0">
                  <a:solidFill>
                    <a:srgbClr val="000000"/>
                  </a:solidFill>
                </a:rPr>
                <a:t> </a:t>
              </a:r>
              <a:r>
                <a:rPr lang="en-US" altLang="en-US" dirty="0" err="1" smtClean="0">
                  <a:solidFill>
                    <a:srgbClr val="000000"/>
                  </a:solidFill>
                </a:rPr>
                <a:t>đề</a:t>
              </a:r>
              <a:r>
                <a:rPr lang="en-US" altLang="en-US" dirty="0" smtClean="0">
                  <a:solidFill>
                    <a:srgbClr val="000000"/>
                  </a:solidFill>
                </a:rPr>
                <a:t> </a:t>
              </a:r>
              <a:r>
                <a:rPr lang="en-US" altLang="en-US" dirty="0" err="1" smtClean="0">
                  <a:solidFill>
                    <a:srgbClr val="000000"/>
                  </a:solidFill>
                </a:rPr>
                <a:t>gặp</a:t>
              </a:r>
              <a:r>
                <a:rPr lang="en-US" altLang="en-US" dirty="0" smtClean="0">
                  <a:solidFill>
                    <a:srgbClr val="000000"/>
                  </a:solidFill>
                </a:rPr>
                <a:t> </a:t>
              </a:r>
              <a:r>
                <a:rPr lang="en-US" altLang="en-US" dirty="0" err="1" smtClean="0">
                  <a:solidFill>
                    <a:srgbClr val="000000"/>
                  </a:solidFill>
                </a:rPr>
                <a:t>phải</a:t>
              </a:r>
              <a:endParaRPr lang="en-US" altLang="en-US" dirty="0">
                <a:solidFill>
                  <a:srgbClr val="000000"/>
                </a:solidFill>
              </a:endParaRPr>
            </a:p>
          </p:txBody>
        </p:sp>
        <p:sp>
          <p:nvSpPr>
            <p:cNvPr id="102418"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b="0">
                  <a:solidFill>
                    <a:schemeClr val="bg1"/>
                  </a:solidFill>
                </a:rPr>
                <a:t>3</a:t>
              </a:r>
            </a:p>
          </p:txBody>
        </p:sp>
      </p:grpSp>
      <p:grpSp>
        <p:nvGrpSpPr>
          <p:cNvPr id="102419" name="Group 19"/>
          <p:cNvGrpSpPr>
            <a:grpSpLocks/>
          </p:cNvGrpSpPr>
          <p:nvPr/>
        </p:nvGrpSpPr>
        <p:grpSpPr bwMode="auto">
          <a:xfrm>
            <a:off x="2133600" y="4495800"/>
            <a:ext cx="4724400" cy="685800"/>
            <a:chOff x="1296" y="1824"/>
            <a:chExt cx="2976" cy="432"/>
          </a:xfrm>
        </p:grpSpPr>
        <p:sp>
          <p:nvSpPr>
            <p:cNvPr id="102420"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102421"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102422"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err="1" smtClean="0">
                  <a:solidFill>
                    <a:srgbClr val="000000"/>
                  </a:solidFill>
                </a:rPr>
                <a:t>Mục</a:t>
              </a:r>
              <a:r>
                <a:rPr lang="en-US" altLang="en-US" dirty="0" smtClean="0">
                  <a:solidFill>
                    <a:srgbClr val="000000"/>
                  </a:solidFill>
                </a:rPr>
                <a:t> </a:t>
              </a:r>
              <a:r>
                <a:rPr lang="en-US" altLang="en-US" dirty="0" err="1" smtClean="0">
                  <a:solidFill>
                    <a:srgbClr val="000000"/>
                  </a:solidFill>
                </a:rPr>
                <a:t>tiêu</a:t>
              </a:r>
              <a:endParaRPr lang="en-US" altLang="en-US" dirty="0">
                <a:solidFill>
                  <a:srgbClr val="000000"/>
                </a:solidFill>
              </a:endParaRPr>
            </a:p>
          </p:txBody>
        </p:sp>
        <p:sp>
          <p:nvSpPr>
            <p:cNvPr id="102423"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b="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arn(inVertical)">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wipe(down)">
                                      <p:cBhvr>
                                        <p:cTn id="12" dur="500"/>
                                        <p:tgtEl>
                                          <p:spTgt spid="102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09"/>
                                        </p:tgtEl>
                                        <p:attrNameLst>
                                          <p:attrName>style.visibility</p:attrName>
                                        </p:attrNameLst>
                                      </p:cBhvr>
                                      <p:to>
                                        <p:strVal val="visible"/>
                                      </p:to>
                                    </p:set>
                                    <p:animEffect transition="in" filter="wipe(down)">
                                      <p:cBhvr>
                                        <p:cTn id="17" dur="500"/>
                                        <p:tgtEl>
                                          <p:spTgt spid="1024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14"/>
                                        </p:tgtEl>
                                        <p:attrNameLst>
                                          <p:attrName>style.visibility</p:attrName>
                                        </p:attrNameLst>
                                      </p:cBhvr>
                                      <p:to>
                                        <p:strVal val="visible"/>
                                      </p:to>
                                    </p:set>
                                    <p:animEffect transition="in" filter="wipe(down)">
                                      <p:cBhvr>
                                        <p:cTn id="22" dur="500"/>
                                        <p:tgtEl>
                                          <p:spTgt spid="1024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419"/>
                                        </p:tgtEl>
                                        <p:attrNameLst>
                                          <p:attrName>style.visibility</p:attrName>
                                        </p:attrNameLst>
                                      </p:cBhvr>
                                      <p:to>
                                        <p:strVal val="visible"/>
                                      </p:to>
                                    </p:set>
                                    <p:animEffect transition="in" filter="wipe(down)">
                                      <p:cBhvr>
                                        <p:cTn id="27" dur="500"/>
                                        <p:tgtEl>
                                          <p:spTgt spid="10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pic>
        <p:nvPicPr>
          <p:cNvPr id="5" name="Picture 4"/>
          <p:cNvPicPr>
            <a:picLocks noChangeAspect="1"/>
          </p:cNvPicPr>
          <p:nvPr/>
        </p:nvPicPr>
        <p:blipFill>
          <a:blip r:embed="rId2"/>
          <a:stretch>
            <a:fillRect/>
          </a:stretch>
        </p:blipFill>
        <p:spPr>
          <a:xfrm>
            <a:off x="0" y="21566"/>
            <a:ext cx="9144000" cy="6858000"/>
          </a:xfrm>
          <a:prstGeom prst="rect">
            <a:avLst/>
          </a:prstGeom>
        </p:spPr>
      </p:pic>
    </p:spTree>
    <p:extLst>
      <p:ext uri="{BB962C8B-B14F-4D97-AF65-F5344CB8AC3E}">
        <p14:creationId xmlns:p14="http://schemas.microsoft.com/office/powerpoint/2010/main" val="378695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algn="l" rotWithShape="0">
              <a:prstClr val="black">
                <a:alpha val="40000"/>
              </a:prstClr>
            </a:outerShdw>
          </a:effectLst>
        </p:spPr>
        <p:txBody>
          <a:bodyPr/>
          <a:lstStyle/>
          <a:p>
            <a:r>
              <a:rPr lang="en-US" altLang="en-US" dirty="0" err="1" smtClean="0"/>
              <a:t>Chỉ</a:t>
            </a:r>
            <a:r>
              <a:rPr lang="en-US" altLang="en-US" dirty="0" smtClean="0"/>
              <a:t> </a:t>
            </a:r>
            <a:r>
              <a:rPr lang="en-US" altLang="en-US" dirty="0" err="1" smtClean="0"/>
              <a:t>số</a:t>
            </a:r>
            <a:r>
              <a:rPr lang="en-US" altLang="en-US" dirty="0" smtClean="0"/>
              <a:t> TDS </a:t>
            </a:r>
            <a:r>
              <a:rPr lang="en-US" altLang="en-US" dirty="0" err="1" smtClean="0"/>
              <a:t>và</a:t>
            </a:r>
            <a:r>
              <a:rPr lang="en-US" altLang="en-US" dirty="0" smtClean="0"/>
              <a:t> EC</a:t>
            </a:r>
            <a:endParaRPr lang="en-US" dirty="0"/>
          </a:p>
        </p:txBody>
      </p:sp>
      <p:sp>
        <p:nvSpPr>
          <p:cNvPr id="3" name="Content Placeholder 2"/>
          <p:cNvSpPr>
            <a:spLocks noGrp="1"/>
          </p:cNvSpPr>
          <p:nvPr>
            <p:ph idx="1"/>
          </p:nvPr>
        </p:nvSpPr>
        <p:spPr>
          <a:xfrm>
            <a:off x="457200" y="1447800"/>
            <a:ext cx="8153400" cy="4114800"/>
          </a:xfrm>
        </p:spPr>
        <p:txBody>
          <a:bodyPr/>
          <a:lstStyle/>
          <a:p>
            <a:r>
              <a:rPr lang="vi-VN" sz="1800" dirty="0" smtClean="0"/>
              <a:t>TDS (Total Dissolved Solids): Tổng lượng chất rắn hoà tan là tổng lượng chất rắn có trong một dung dịch.</a:t>
            </a:r>
          </a:p>
          <a:p>
            <a:r>
              <a:rPr lang="vi-VN" sz="1800" dirty="0" smtClean="0"/>
              <a:t> Đơn vị tính TDS là: ppm</a:t>
            </a:r>
          </a:p>
          <a:p>
            <a:r>
              <a:rPr lang="vi-VN" sz="1800" dirty="0" smtClean="0"/>
              <a:t>EC (Electrical Conductivity): Độ dẫn điện được định nghĩa là là khả năng của một môi trường cho phép sự di chuyển của các hạt điện tích qua nó, khi có lực tác động vào các hạt. Dòng điện di chuyển qua nước có sự hiện diện của muối với nồng độ cao (EC cao), và dòng điện bị giới hạn bởi nước tinh khiết (EC thấp).</a:t>
            </a:r>
          </a:p>
          <a:p>
            <a:r>
              <a:rPr lang="vi-VN" sz="1800" dirty="0" smtClean="0"/>
              <a:t>Đơn vị tính EC là: microSiemens (µS) và milliSiemens (mS); 1000 microSiemens (µS)= 1 milliSiemen (mS).</a:t>
            </a:r>
          </a:p>
          <a:p>
            <a:endParaRPr lang="en-US" dirty="0"/>
          </a:p>
        </p:txBody>
      </p:sp>
      <p:pic>
        <p:nvPicPr>
          <p:cNvPr id="4" name="Picture 3"/>
          <p:cNvPicPr>
            <a:picLocks noChangeAspect="1"/>
          </p:cNvPicPr>
          <p:nvPr/>
        </p:nvPicPr>
        <p:blipFill>
          <a:blip r:embed="rId2"/>
          <a:stretch>
            <a:fillRect/>
          </a:stretch>
        </p:blipFill>
        <p:spPr>
          <a:xfrm>
            <a:off x="609600" y="4800600"/>
            <a:ext cx="7315200" cy="1600200"/>
          </a:xfrm>
          <a:prstGeom prst="rect">
            <a:avLst/>
          </a:prstGeom>
        </p:spPr>
      </p:pic>
    </p:spTree>
    <p:extLst>
      <p:ext uri="{BB962C8B-B14F-4D97-AF65-F5344CB8AC3E}">
        <p14:creationId xmlns:p14="http://schemas.microsoft.com/office/powerpoint/2010/main" val="55787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153400" cy="4724400"/>
          </a:xfrm>
        </p:spPr>
        <p:txBody>
          <a:bodyPr/>
          <a:lstStyle/>
          <a:p>
            <a:r>
              <a:rPr lang="en-US" sz="1800" dirty="0" err="1" smtClean="0"/>
              <a:t>Mối</a:t>
            </a:r>
            <a:r>
              <a:rPr lang="en-US" sz="1800" dirty="0" smtClean="0"/>
              <a:t> </a:t>
            </a:r>
            <a:r>
              <a:rPr lang="en-US" sz="1800" dirty="0" err="1" smtClean="0"/>
              <a:t>quan</a:t>
            </a:r>
            <a:r>
              <a:rPr lang="en-US" sz="1800" dirty="0" smtClean="0"/>
              <a:t> </a:t>
            </a:r>
            <a:r>
              <a:rPr lang="en-US" sz="1800" dirty="0" err="1" smtClean="0"/>
              <a:t>hệ</a:t>
            </a:r>
            <a:r>
              <a:rPr lang="en-US" sz="1800" dirty="0" smtClean="0"/>
              <a:t> </a:t>
            </a:r>
            <a:r>
              <a:rPr lang="en-US" sz="1800" dirty="0" err="1" smtClean="0"/>
              <a:t>giữa</a:t>
            </a:r>
            <a:r>
              <a:rPr lang="en-US" sz="1800" dirty="0" smtClean="0"/>
              <a:t> EC </a:t>
            </a:r>
            <a:r>
              <a:rPr lang="en-US" sz="1800" dirty="0" err="1" smtClean="0"/>
              <a:t>và</a:t>
            </a:r>
            <a:r>
              <a:rPr lang="en-US" sz="1800" dirty="0" smtClean="0"/>
              <a:t> TDS:</a:t>
            </a:r>
          </a:p>
          <a:p>
            <a:r>
              <a:rPr lang="vi-VN" sz="1800" dirty="0" smtClean="0"/>
              <a:t>Tổng lượng chất rắn hòa tan tỉ lệ thuận với dộ dẫn điện của nó, vì vậy lượng chất rắn cao độ dẫn điện sẽ cao. Khi các muối hoà tan trong nước chúng trở thành các "ion"  mang điện tích âm, dương nên chúng có khả năng dẫn điện.</a:t>
            </a:r>
            <a:endParaRPr lang="en-US" sz="1800" dirty="0" smtClean="0"/>
          </a:p>
          <a:p>
            <a:r>
              <a:rPr lang="vi-VN" sz="1800" dirty="0" smtClean="0"/>
              <a:t>Mặc dù có một mối tương quan giữa EC và TDS nhưng chúng không giống nhau. TDS và EC là 2 tham số riêng biệt. TDS là tổng lượng chất rắn hoà tan trong nước. EC là khả năng của các chất có thể gây ra dòng điện.</a:t>
            </a:r>
            <a:endParaRPr lang="en-US" sz="1800" dirty="0" smtClean="0"/>
          </a:p>
          <a:p>
            <a:r>
              <a:rPr lang="vi-VN" sz="1800" dirty="0" smtClean="0"/>
              <a:t>Chúng ta có thể tính TDS dựa trên độ dẫn của nước vì các nguyên tử Hydrogen và Oxygen trong H2O hầu hết không mang điện. Giá trị EC của hầu hết các kim loại, chất khoáng và muối sẽ mang điện. Máy sẽ đo giá trị EC này và chuyển đổi sang giá trị TDS. Vì các kim loại, chất khoáng và muối khác nhau sẽ dẫn điện ít hay nhiều hơn, nên các hệ số chuyển đổi khác nhau sẽ được sử dụng.</a:t>
            </a:r>
            <a:endParaRPr lang="en-US" sz="1800" dirty="0"/>
          </a:p>
        </p:txBody>
      </p:sp>
      <p:sp>
        <p:nvSpPr>
          <p:cNvPr id="4" name="Title 1"/>
          <p:cNvSpPr>
            <a:spLocks noGrp="1"/>
          </p:cNvSpPr>
          <p:nvPr>
            <p:ph type="title"/>
          </p:nvPr>
        </p:nvSpPr>
        <p:spPr>
          <a:effectLst>
            <a:outerShdw blurRad="50800" dist="38100" algn="l" rotWithShape="0">
              <a:prstClr val="black">
                <a:alpha val="40000"/>
              </a:prstClr>
            </a:outerShdw>
          </a:effectLst>
        </p:spPr>
        <p:txBody>
          <a:bodyPr/>
          <a:lstStyle/>
          <a:p>
            <a:r>
              <a:rPr lang="en-US" altLang="en-US" dirty="0" err="1" smtClean="0"/>
              <a:t>Chỉ</a:t>
            </a:r>
            <a:r>
              <a:rPr lang="en-US" altLang="en-US" dirty="0" smtClean="0"/>
              <a:t> </a:t>
            </a:r>
            <a:r>
              <a:rPr lang="en-US" altLang="en-US" dirty="0" err="1" smtClean="0"/>
              <a:t>số</a:t>
            </a:r>
            <a:r>
              <a:rPr lang="en-US" altLang="en-US" dirty="0" smtClean="0"/>
              <a:t> TDS </a:t>
            </a:r>
            <a:r>
              <a:rPr lang="en-US" altLang="en-US" dirty="0" err="1" smtClean="0"/>
              <a:t>và</a:t>
            </a:r>
            <a:r>
              <a:rPr lang="en-US" altLang="en-US" dirty="0" smtClean="0"/>
              <a:t> EC</a:t>
            </a:r>
            <a:endParaRPr lang="en-US" dirty="0"/>
          </a:p>
        </p:txBody>
      </p:sp>
    </p:spTree>
    <p:extLst>
      <p:ext uri="{BB962C8B-B14F-4D97-AF65-F5344CB8AC3E}">
        <p14:creationId xmlns:p14="http://schemas.microsoft.com/office/powerpoint/2010/main" val="136053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err="1"/>
              <a:t>Mối</a:t>
            </a:r>
            <a:r>
              <a:rPr lang="en-US" sz="1800" dirty="0"/>
              <a:t> </a:t>
            </a:r>
            <a:r>
              <a:rPr lang="en-US" sz="1800" dirty="0" err="1"/>
              <a:t>quan</a:t>
            </a:r>
            <a:r>
              <a:rPr lang="en-US" sz="1800" dirty="0"/>
              <a:t> </a:t>
            </a:r>
            <a:r>
              <a:rPr lang="en-US" sz="1800" dirty="0" err="1"/>
              <a:t>hệ</a:t>
            </a:r>
            <a:r>
              <a:rPr lang="en-US" sz="1800" dirty="0"/>
              <a:t> </a:t>
            </a:r>
            <a:r>
              <a:rPr lang="en-US" sz="1800" dirty="0" err="1"/>
              <a:t>giữa</a:t>
            </a:r>
            <a:r>
              <a:rPr lang="en-US" sz="1800" dirty="0"/>
              <a:t> EC </a:t>
            </a:r>
            <a:r>
              <a:rPr lang="en-US" sz="1800" dirty="0" err="1"/>
              <a:t>và</a:t>
            </a:r>
            <a:r>
              <a:rPr lang="en-US" sz="1800" dirty="0"/>
              <a:t> TDS:</a:t>
            </a:r>
          </a:p>
          <a:p>
            <a:r>
              <a:rPr lang="vi-VN" sz="1800" dirty="0" smtClean="0"/>
              <a:t>Chúng ta có thể tính TDS dựa trên độ dẫn của nước vì các nguyên tử Hydrogen và Oxygen trong H2O hầu hết không mang điện. Giá trị EC của hầu hết các kim loại, chất khoáng và muối sẽ mang điện. Máy sẽ đo giá trị EC này và chuyển đổi sang giá trị TDS. Vì các kim loại, chất khoáng và muối khác nhau sẽ dẫn điện ít hay nhiều hơn, nên các hệ số chuyển đổi khác nhau sẽ được sử dụng.</a:t>
            </a:r>
          </a:p>
          <a:p>
            <a:r>
              <a:rPr lang="vi-VN" sz="1800" dirty="0" smtClean="0"/>
              <a:t>EC cho biết muối hòa tan nhiều như thế nào trong dung dịch. Đó là lý do tại sao EC liên quan đến TDS (total dissolved solids) hoặc là độ mặn (lượng muối trong dung dịch). Biết được mức EC sẽ giúp ích cho việc sản xuất và giám sát dinh dưỡng đầu vào. Độ ẩm ở đất có lượng muối cao sẽ không di chuyển vào rễ cây, gây ra các triệu chứng hạn thậm chí khi có nhiều nước.</a:t>
            </a:r>
          </a:p>
          <a:p>
            <a:endParaRPr lang="en-US" dirty="0"/>
          </a:p>
        </p:txBody>
      </p:sp>
      <p:sp>
        <p:nvSpPr>
          <p:cNvPr id="4"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altLang="en-US" dirty="0" err="1" smtClean="0"/>
              <a:t>Chỉ</a:t>
            </a:r>
            <a:r>
              <a:rPr lang="en-US" altLang="en-US" dirty="0" smtClean="0"/>
              <a:t> </a:t>
            </a:r>
            <a:r>
              <a:rPr lang="en-US" altLang="en-US" dirty="0" err="1" smtClean="0"/>
              <a:t>số</a:t>
            </a:r>
            <a:r>
              <a:rPr lang="en-US" altLang="en-US" dirty="0" smtClean="0"/>
              <a:t> TDS </a:t>
            </a:r>
            <a:r>
              <a:rPr lang="en-US" altLang="en-US" dirty="0" err="1" smtClean="0"/>
              <a:t>và</a:t>
            </a:r>
            <a:r>
              <a:rPr lang="en-US" altLang="en-US" dirty="0" smtClean="0"/>
              <a:t> EC</a:t>
            </a:r>
            <a:endParaRPr lang="en-US" dirty="0"/>
          </a:p>
        </p:txBody>
      </p:sp>
    </p:spTree>
    <p:extLst>
      <p:ext uri="{BB962C8B-B14F-4D97-AF65-F5344CB8AC3E}">
        <p14:creationId xmlns:p14="http://schemas.microsoft.com/office/powerpoint/2010/main" val="11730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z="3200" dirty="0" smtClean="0"/>
              <a:t>EC Senor</a:t>
            </a:r>
            <a:endParaRPr lang="en-US" altLang="en-US" sz="1800" dirty="0"/>
          </a:p>
        </p:txBody>
      </p:sp>
      <p:grpSp>
        <p:nvGrpSpPr>
          <p:cNvPr id="69653" name="Group 21"/>
          <p:cNvGrpSpPr>
            <a:grpSpLocks/>
          </p:cNvGrpSpPr>
          <p:nvPr/>
        </p:nvGrpSpPr>
        <p:grpSpPr bwMode="auto">
          <a:xfrm>
            <a:off x="1143000" y="3352800"/>
            <a:ext cx="2486025" cy="2667000"/>
            <a:chOff x="720" y="2112"/>
            <a:chExt cx="1566" cy="1680"/>
          </a:xfrm>
        </p:grpSpPr>
        <p:sp>
          <p:nvSpPr>
            <p:cNvPr id="69637" name="AutoShape 5"/>
            <p:cNvSpPr>
              <a:spLocks noChangeArrowheads="1"/>
            </p:cNvSpPr>
            <p:nvPr/>
          </p:nvSpPr>
          <p:spPr bwMode="auto">
            <a:xfrm>
              <a:off x="720" y="2112"/>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b="0">
                <a:latin typeface="Verdana" panose="020B0604030504040204" pitchFamily="34" charset="0"/>
              </a:endParaRPr>
            </a:p>
          </p:txBody>
        </p:sp>
        <p:sp>
          <p:nvSpPr>
            <p:cNvPr id="69638" name="Text Box 6"/>
            <p:cNvSpPr txBox="1">
              <a:spLocks noChangeArrowheads="1"/>
            </p:cNvSpPr>
            <p:nvPr/>
          </p:nvSpPr>
          <p:spPr bwMode="auto">
            <a:xfrm>
              <a:off x="1002" y="2769"/>
              <a:ext cx="128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dirty="0" smtClean="0">
                  <a:solidFill>
                    <a:srgbClr val="000000"/>
                  </a:solidFill>
                </a:rPr>
                <a:t>Ý </a:t>
              </a:r>
              <a:r>
                <a:rPr lang="en-US" altLang="en-US" sz="2000" dirty="0" err="1" smtClean="0">
                  <a:solidFill>
                    <a:srgbClr val="000000"/>
                  </a:solidFill>
                </a:rPr>
                <a:t>tưởng</a:t>
              </a:r>
              <a:endParaRPr lang="en-US" altLang="en-US" sz="2000" dirty="0">
                <a:solidFill>
                  <a:srgbClr val="000000"/>
                </a:solidFill>
              </a:endParaRPr>
            </a:p>
            <a:p>
              <a:pPr algn="l" eaLnBrk="0" hangingPunct="0"/>
              <a:endParaRPr lang="en-US" altLang="en-US" sz="1400" b="0" dirty="0">
                <a:solidFill>
                  <a:srgbClr val="000000"/>
                </a:solidFill>
              </a:endParaRPr>
            </a:p>
          </p:txBody>
        </p:sp>
      </p:grpSp>
      <p:sp>
        <p:nvSpPr>
          <p:cNvPr id="69639" name="Freeform 7"/>
          <p:cNvSpPr>
            <a:spLocks/>
          </p:cNvSpPr>
          <p:nvPr/>
        </p:nvSpPr>
        <p:spPr bwMode="gray">
          <a:xfrm>
            <a:off x="3222625" y="325596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868863"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9655" name="Group 23"/>
          <p:cNvGrpSpPr>
            <a:grpSpLocks/>
          </p:cNvGrpSpPr>
          <p:nvPr/>
        </p:nvGrpSpPr>
        <p:grpSpPr bwMode="auto">
          <a:xfrm>
            <a:off x="3048000" y="1628775"/>
            <a:ext cx="2998788" cy="1601788"/>
            <a:chOff x="1920" y="1026"/>
            <a:chExt cx="1889" cy="1009"/>
          </a:xfrm>
        </p:grpSpPr>
        <p:grpSp>
          <p:nvGrpSpPr>
            <p:cNvPr id="69642" name="Group 10"/>
            <p:cNvGrpSpPr>
              <a:grpSpLocks/>
            </p:cNvGrpSpPr>
            <p:nvPr/>
          </p:nvGrpSpPr>
          <p:grpSpPr bwMode="auto">
            <a:xfrm>
              <a:off x="1920" y="1026"/>
              <a:ext cx="1889" cy="1009"/>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2286" y="1152"/>
              <a:ext cx="10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dirty="0" smtClean="0">
                  <a:solidFill>
                    <a:srgbClr val="000000"/>
                  </a:solidFill>
                </a:rPr>
                <a:t>EC Sensor</a:t>
              </a:r>
              <a:endParaRPr lang="en-US" altLang="en-US" sz="1400" b="0" dirty="0">
                <a:solidFill>
                  <a:srgbClr val="000000"/>
                </a:solidFill>
              </a:endParaRPr>
            </a:p>
          </p:txBody>
        </p:sp>
      </p:grpSp>
      <p:grpSp>
        <p:nvGrpSpPr>
          <p:cNvPr id="69654" name="Group 22"/>
          <p:cNvGrpSpPr>
            <a:grpSpLocks/>
          </p:cNvGrpSpPr>
          <p:nvPr/>
        </p:nvGrpSpPr>
        <p:grpSpPr bwMode="auto">
          <a:xfrm>
            <a:off x="5562600" y="3352800"/>
            <a:ext cx="2286000" cy="2667000"/>
            <a:chOff x="3504" y="2112"/>
            <a:chExt cx="1440" cy="1680"/>
          </a:xfrm>
        </p:grpSpPr>
        <p:sp>
          <p:nvSpPr>
            <p:cNvPr id="69635" name="AutoShape 3"/>
            <p:cNvSpPr>
              <a:spLocks noChangeArrowheads="1"/>
            </p:cNvSpPr>
            <p:nvPr/>
          </p:nvSpPr>
          <p:spPr bwMode="auto">
            <a:xfrm>
              <a:off x="3504" y="2112"/>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b="0">
                <a:latin typeface="Verdana" panose="020B0604030504040204" pitchFamily="34" charset="0"/>
              </a:endParaRPr>
            </a:p>
          </p:txBody>
        </p:sp>
        <p:sp>
          <p:nvSpPr>
            <p:cNvPr id="69652" name="Text Box 20"/>
            <p:cNvSpPr txBox="1">
              <a:spLocks noChangeArrowheads="1"/>
            </p:cNvSpPr>
            <p:nvPr/>
          </p:nvSpPr>
          <p:spPr bwMode="auto">
            <a:xfrm>
              <a:off x="3600" y="2238"/>
              <a:ext cx="1284"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dirty="0" smtClean="0">
                  <a:solidFill>
                    <a:srgbClr val="000000"/>
                  </a:solidFill>
                </a:rPr>
                <a:t>EC Sensor</a:t>
              </a:r>
            </a:p>
            <a:p>
              <a:pPr marL="342900" indent="-342900" algn="l" eaLnBrk="0" hangingPunct="0">
                <a:buFont typeface="Arial" panose="020B0604020202020204" pitchFamily="34" charset="0"/>
                <a:buChar char="•"/>
              </a:pPr>
              <a:r>
                <a:rPr lang="en-US" altLang="en-US" sz="2000" dirty="0" err="1" smtClean="0">
                  <a:solidFill>
                    <a:srgbClr val="000000"/>
                  </a:solidFill>
                </a:rPr>
                <a:t>Đầu</a:t>
              </a:r>
              <a:r>
                <a:rPr lang="en-US" altLang="en-US" sz="2000" dirty="0" smtClean="0">
                  <a:solidFill>
                    <a:srgbClr val="000000"/>
                  </a:solidFill>
                </a:rPr>
                <a:t> </a:t>
              </a:r>
              <a:r>
                <a:rPr lang="en-US" altLang="en-US" sz="2000" dirty="0" err="1" smtClean="0">
                  <a:solidFill>
                    <a:srgbClr val="000000"/>
                  </a:solidFill>
                </a:rPr>
                <a:t>dò</a:t>
              </a:r>
              <a:endParaRPr lang="en-US" altLang="en-US" sz="2000" dirty="0" smtClean="0">
                <a:solidFill>
                  <a:srgbClr val="000000"/>
                </a:solidFill>
              </a:endParaRPr>
            </a:p>
            <a:p>
              <a:pPr marL="342900" indent="-342900" algn="l" eaLnBrk="0" hangingPunct="0">
                <a:buFont typeface="Arial" panose="020B0604020202020204" pitchFamily="34" charset="0"/>
                <a:buChar char="•"/>
              </a:pPr>
              <a:r>
                <a:rPr lang="en-US" i="1" dirty="0" err="1"/>
                <a:t>Các</a:t>
              </a:r>
              <a:r>
                <a:rPr lang="en-US" i="1" dirty="0"/>
                <a:t> </a:t>
              </a:r>
              <a:r>
                <a:rPr lang="en-US" i="1" dirty="0" err="1"/>
                <a:t>thông</a:t>
              </a:r>
              <a:r>
                <a:rPr lang="en-US" i="1" dirty="0"/>
                <a:t> </a:t>
              </a:r>
              <a:r>
                <a:rPr lang="en-US" i="1" dirty="0" err="1" smtClean="0"/>
                <a:t>số</a:t>
              </a:r>
              <a:endParaRPr lang="en-US" i="1" dirty="0" smtClean="0"/>
            </a:p>
            <a:p>
              <a:pPr marL="342900" indent="-342900" algn="l" eaLnBrk="0" hangingPunct="0">
                <a:buFont typeface="Arial" panose="020B0604020202020204" pitchFamily="34" charset="0"/>
                <a:buChar char="•"/>
              </a:pPr>
              <a:r>
                <a:rPr lang="en-US" altLang="en-US" sz="2000" dirty="0" err="1" smtClean="0">
                  <a:solidFill>
                    <a:srgbClr val="000000"/>
                  </a:solidFill>
                </a:rPr>
                <a:t>Nguyên</a:t>
              </a:r>
              <a:r>
                <a:rPr lang="en-US" altLang="en-US" sz="2000" dirty="0" smtClean="0">
                  <a:solidFill>
                    <a:srgbClr val="000000"/>
                  </a:solidFill>
                </a:rPr>
                <a:t> </a:t>
              </a:r>
              <a:r>
                <a:rPr lang="en-US" altLang="en-US" sz="2000" dirty="0" err="1" smtClean="0">
                  <a:solidFill>
                    <a:srgbClr val="000000"/>
                  </a:solidFill>
                </a:rPr>
                <a:t>lý</a:t>
              </a:r>
              <a:r>
                <a:rPr lang="en-US" altLang="en-US" sz="2000" dirty="0" smtClean="0">
                  <a:solidFill>
                    <a:srgbClr val="000000"/>
                  </a:solidFill>
                </a:rPr>
                <a:t> </a:t>
              </a:r>
              <a:r>
                <a:rPr lang="en-US" altLang="en-US" sz="2000" dirty="0" err="1" smtClean="0">
                  <a:solidFill>
                    <a:srgbClr val="000000"/>
                  </a:solidFill>
                </a:rPr>
                <a:t>và</a:t>
              </a:r>
              <a:r>
                <a:rPr lang="en-US" altLang="en-US" sz="2000" dirty="0" smtClean="0">
                  <a:solidFill>
                    <a:srgbClr val="000000"/>
                  </a:solidFill>
                </a:rPr>
                <a:t> </a:t>
              </a:r>
              <a:r>
                <a:rPr lang="en-US" altLang="en-US" sz="2000" dirty="0" err="1" smtClean="0">
                  <a:solidFill>
                    <a:srgbClr val="000000"/>
                  </a:solidFill>
                </a:rPr>
                <a:t>cấu</a:t>
              </a:r>
              <a:r>
                <a:rPr lang="en-US" altLang="en-US" sz="2000" dirty="0" smtClean="0">
                  <a:solidFill>
                    <a:srgbClr val="000000"/>
                  </a:solidFill>
                </a:rPr>
                <a:t> </a:t>
              </a:r>
              <a:r>
                <a:rPr lang="en-US" altLang="en-US" sz="2000" dirty="0" err="1" smtClean="0">
                  <a:solidFill>
                    <a:srgbClr val="000000"/>
                  </a:solidFill>
                </a:rPr>
                <a:t>tạo</a:t>
              </a:r>
              <a:r>
                <a:rPr lang="en-US" altLang="en-US" sz="2000" dirty="0" smtClean="0">
                  <a:solidFill>
                    <a:srgbClr val="000000"/>
                  </a:solidFill>
                </a:rPr>
                <a:t> </a:t>
              </a:r>
              <a:endParaRPr lang="en-US" altLang="en-US" sz="2000" dirty="0">
                <a:solidFill>
                  <a:srgbClr val="000000"/>
                </a:solidFill>
              </a:endParaRPr>
            </a:p>
            <a:p>
              <a:pPr marL="285750" indent="-285750" algn="l" eaLnBrk="0" hangingPunct="0">
                <a:buFont typeface="Arial" panose="020B0604020202020204" pitchFamily="34" charset="0"/>
                <a:buChar char="•"/>
              </a:pPr>
              <a:endParaRPr lang="en-US" altLang="en-US" sz="1400" b="0" dirty="0">
                <a:solidFill>
                  <a:srgbClr val="000000"/>
                </a:solidFill>
              </a:endParaRPr>
            </a:p>
          </p:txBody>
        </p:sp>
      </p:grpSp>
      <p:sp>
        <p:nvSpPr>
          <p:cNvPr id="69641" name="Freeform 9"/>
          <p:cNvSpPr>
            <a:spLocks/>
          </p:cNvSpPr>
          <p:nvPr/>
        </p:nvSpPr>
        <p:spPr bwMode="gray">
          <a:xfrm flipH="1">
            <a:off x="4875213" y="32559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arn(inVertical)">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9655"/>
                                        </p:tgtEl>
                                        <p:attrNameLst>
                                          <p:attrName>style.visibility</p:attrName>
                                        </p:attrNameLst>
                                      </p:cBhvr>
                                      <p:to>
                                        <p:strVal val="visible"/>
                                      </p:to>
                                    </p:set>
                                    <p:animEffect transition="in" filter="barn(inVertical)">
                                      <p:cBhvr>
                                        <p:cTn id="12" dur="500"/>
                                        <p:tgtEl>
                                          <p:spTgt spid="69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639"/>
                                        </p:tgtEl>
                                        <p:attrNameLst>
                                          <p:attrName>style.visibility</p:attrName>
                                        </p:attrNameLst>
                                      </p:cBhvr>
                                      <p:to>
                                        <p:strVal val="visible"/>
                                      </p:to>
                                    </p:set>
                                    <p:animEffect transition="in" filter="wipe(down)">
                                      <p:cBhvr>
                                        <p:cTn id="17" dur="500"/>
                                        <p:tgtEl>
                                          <p:spTgt spid="696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9653"/>
                                        </p:tgtEl>
                                        <p:attrNameLst>
                                          <p:attrName>style.visibility</p:attrName>
                                        </p:attrNameLst>
                                      </p:cBhvr>
                                      <p:to>
                                        <p:strVal val="visible"/>
                                      </p:to>
                                    </p:set>
                                    <p:animEffect transition="in" filter="barn(inVertical)">
                                      <p:cBhvr>
                                        <p:cTn id="22" dur="500"/>
                                        <p:tgtEl>
                                          <p:spTgt spid="696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9641"/>
                                        </p:tgtEl>
                                        <p:attrNameLst>
                                          <p:attrName>style.visibility</p:attrName>
                                        </p:attrNameLst>
                                      </p:cBhvr>
                                      <p:to>
                                        <p:strVal val="visible"/>
                                      </p:to>
                                    </p:set>
                                    <p:animEffect transition="in" filter="wipe(down)">
                                      <p:cBhvr>
                                        <p:cTn id="27" dur="500"/>
                                        <p:tgtEl>
                                          <p:spTgt spid="696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9654"/>
                                        </p:tgtEl>
                                        <p:attrNameLst>
                                          <p:attrName>style.visibility</p:attrName>
                                        </p:attrNameLst>
                                      </p:cBhvr>
                                      <p:to>
                                        <p:strVal val="visible"/>
                                      </p:to>
                                    </p:set>
                                    <p:animEffect transition="in" filter="wipe(down)">
                                      <p:cBhvr>
                                        <p:cTn id="32" dur="500"/>
                                        <p:tgtEl>
                                          <p:spTgt spid="69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9" grpId="0" animBg="1"/>
      <p:bldP spid="696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Ý tưởng</a:t>
            </a:r>
            <a:endParaRPr lang="en-US" dirty="0"/>
          </a:p>
        </p:txBody>
      </p:sp>
      <p:pic>
        <p:nvPicPr>
          <p:cNvPr id="4" name="Content Placeholder 3"/>
          <p:cNvPicPr>
            <a:picLocks noGrp="1" noChangeAspect="1"/>
          </p:cNvPicPr>
          <p:nvPr>
            <p:ph idx="1"/>
          </p:nvPr>
        </p:nvPicPr>
        <p:blipFill>
          <a:blip r:embed="rId2"/>
          <a:stretch>
            <a:fillRect/>
          </a:stretch>
        </p:blipFill>
        <p:spPr>
          <a:xfrm>
            <a:off x="762000" y="2057400"/>
            <a:ext cx="7848600" cy="2514600"/>
          </a:xfrm>
          <a:prstGeom prst="rect">
            <a:avLst/>
          </a:prstGeom>
        </p:spPr>
      </p:pic>
    </p:spTree>
    <p:extLst>
      <p:ext uri="{BB962C8B-B14F-4D97-AF65-F5344CB8AC3E}">
        <p14:creationId xmlns:p14="http://schemas.microsoft.com/office/powerpoint/2010/main" val="125595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2981" y="710285"/>
            <a:ext cx="7640638" cy="533400"/>
          </a:xfrm>
        </p:spPr>
        <p:txBody>
          <a:bodyPr/>
          <a:lstStyle/>
          <a:p>
            <a:r>
              <a:rPr lang="en-US" altLang="en-US" dirty="0"/>
              <a:t> </a:t>
            </a:r>
            <a:r>
              <a:rPr lang="en-US" altLang="en-US" dirty="0" smtClean="0"/>
              <a:t>EC Sensor</a:t>
            </a:r>
            <a:endParaRPr lang="en-US" altLang="en-US" dirty="0"/>
          </a:p>
        </p:txBody>
      </p:sp>
      <p:grpSp>
        <p:nvGrpSpPr>
          <p:cNvPr id="70659" name="Group 3"/>
          <p:cNvGrpSpPr>
            <a:grpSpLocks/>
          </p:cNvGrpSpPr>
          <p:nvPr/>
        </p:nvGrpSpPr>
        <p:grpSpPr bwMode="auto">
          <a:xfrm>
            <a:off x="762000" y="2057400"/>
            <a:ext cx="6781800" cy="3886200"/>
            <a:chOff x="480" y="1296"/>
            <a:chExt cx="4272" cy="2448"/>
          </a:xfrm>
        </p:grpSpPr>
        <p:sp>
          <p:nvSpPr>
            <p:cNvPr id="70660"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70661" name="Oval 5"/>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en-US" altLang="en-US" b="0"/>
            </a:p>
          </p:txBody>
        </p:sp>
        <p:sp>
          <p:nvSpPr>
            <p:cNvPr id="70662" name="Oval 6"/>
            <p:cNvSpPr>
              <a:spLocks noChangeArrowheads="1"/>
            </p:cNvSpPr>
            <p:nvPr/>
          </p:nvSpPr>
          <p:spPr bwMode="gray">
            <a:xfrm>
              <a:off x="993"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en-US" altLang="en-US" b="0"/>
            </a:p>
          </p:txBody>
        </p:sp>
        <p:sp>
          <p:nvSpPr>
            <p:cNvPr id="70663" name="Oval 7"/>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en-US" altLang="en-US" b="0"/>
            </a:p>
          </p:txBody>
        </p:sp>
        <p:sp>
          <p:nvSpPr>
            <p:cNvPr id="70664" name="Oval 8"/>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en-US" altLang="en-US" b="0"/>
            </a:p>
          </p:txBody>
        </p:sp>
        <p:sp>
          <p:nvSpPr>
            <p:cNvPr id="70665" name="Oval 9"/>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en-US" altLang="en-US" b="0"/>
            </a:p>
          </p:txBody>
        </p:sp>
        <p:sp>
          <p:nvSpPr>
            <p:cNvPr id="70666" name="Text Box 10"/>
            <p:cNvSpPr txBox="1">
              <a:spLocks noChangeArrowheads="1"/>
            </p:cNvSpPr>
            <p:nvPr/>
          </p:nvSpPr>
          <p:spPr bwMode="white">
            <a:xfrm>
              <a:off x="978" y="2333"/>
              <a:ext cx="74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sz="1400" i="1" dirty="0" err="1" smtClean="0">
                  <a:solidFill>
                    <a:schemeClr val="bg1"/>
                  </a:solidFill>
                  <a:latin typeface="Verdana" panose="020B0604030504040204" pitchFamily="34" charset="0"/>
                </a:rPr>
                <a:t>Sản</a:t>
              </a:r>
              <a:r>
                <a:rPr lang="en-US" altLang="en-US" sz="1400" i="1" dirty="0" smtClean="0">
                  <a:solidFill>
                    <a:schemeClr val="bg1"/>
                  </a:solidFill>
                  <a:latin typeface="Verdana" panose="020B0604030504040204" pitchFamily="34" charset="0"/>
                </a:rPr>
                <a:t> </a:t>
              </a:r>
              <a:r>
                <a:rPr lang="en-US" altLang="en-US" sz="1400" i="1" dirty="0" err="1" smtClean="0">
                  <a:solidFill>
                    <a:schemeClr val="bg1"/>
                  </a:solidFill>
                  <a:latin typeface="Verdana" panose="020B0604030504040204" pitchFamily="34" charset="0"/>
                </a:rPr>
                <a:t>phẩm</a:t>
              </a:r>
              <a:endParaRPr lang="en-US" altLang="en-US" sz="1400" i="1" dirty="0">
                <a:solidFill>
                  <a:schemeClr val="bg1"/>
                </a:solidFill>
                <a:latin typeface="Verdana" panose="020B0604030504040204" pitchFamily="34" charset="0"/>
              </a:endParaRPr>
            </a:p>
          </p:txBody>
        </p:sp>
        <p:sp>
          <p:nvSpPr>
            <p:cNvPr id="70667" name="Text Box 11"/>
            <p:cNvSpPr txBox="1">
              <a:spLocks noChangeArrowheads="1"/>
            </p:cNvSpPr>
            <p:nvPr/>
          </p:nvSpPr>
          <p:spPr bwMode="white">
            <a:xfrm>
              <a:off x="2486" y="1510"/>
              <a:ext cx="64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square">
              <a:spAutoFit/>
            </a:bodyPr>
            <a:lstStyle/>
            <a:p>
              <a:pPr algn="l" eaLnBrk="0" hangingPunct="0"/>
              <a:r>
                <a:rPr lang="en-US" altLang="en-US" sz="1400" i="1" dirty="0" err="1" smtClean="0">
                  <a:solidFill>
                    <a:schemeClr val="bg1"/>
                  </a:solidFill>
                  <a:latin typeface="Verdana" panose="020B0604030504040204" pitchFamily="34" charset="0"/>
                </a:rPr>
                <a:t>Đầu</a:t>
              </a:r>
              <a:r>
                <a:rPr lang="en-US" altLang="en-US" sz="1400" i="1" dirty="0" smtClean="0">
                  <a:solidFill>
                    <a:schemeClr val="bg1"/>
                  </a:solidFill>
                  <a:latin typeface="Verdana" panose="020B0604030504040204" pitchFamily="34" charset="0"/>
                </a:rPr>
                <a:t> </a:t>
              </a:r>
              <a:r>
                <a:rPr lang="en-US" altLang="en-US" sz="1400" i="1" dirty="0" err="1" smtClean="0">
                  <a:solidFill>
                    <a:schemeClr val="bg1"/>
                  </a:solidFill>
                  <a:latin typeface="Verdana" panose="020B0604030504040204" pitchFamily="34" charset="0"/>
                </a:rPr>
                <a:t>dò</a:t>
              </a:r>
              <a:r>
                <a:rPr lang="en-US" altLang="en-US" sz="1400" i="1" dirty="0" smtClean="0">
                  <a:solidFill>
                    <a:schemeClr val="bg1"/>
                  </a:solidFill>
                  <a:latin typeface="Verdana" panose="020B0604030504040204" pitchFamily="34" charset="0"/>
                </a:rPr>
                <a:t> </a:t>
              </a:r>
              <a:endParaRPr lang="en-US" altLang="en-US" sz="1400" i="1" dirty="0">
                <a:solidFill>
                  <a:schemeClr val="bg1"/>
                </a:solidFill>
                <a:latin typeface="Verdana" panose="020B0604030504040204" pitchFamily="34" charset="0"/>
              </a:endParaRPr>
            </a:p>
          </p:txBody>
        </p:sp>
        <p:sp>
          <p:nvSpPr>
            <p:cNvPr id="70668" name="Text Box 12"/>
            <p:cNvSpPr txBox="1">
              <a:spLocks noChangeArrowheads="1"/>
            </p:cNvSpPr>
            <p:nvPr/>
          </p:nvSpPr>
          <p:spPr bwMode="white">
            <a:xfrm>
              <a:off x="4101" y="1643"/>
              <a:ext cx="62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sz="1400" i="1" dirty="0" err="1">
                  <a:solidFill>
                    <a:schemeClr val="bg1"/>
                  </a:solidFill>
                </a:rPr>
                <a:t>T</a:t>
              </a:r>
              <a:r>
                <a:rPr lang="en-US" sz="1400" i="1" dirty="0" err="1" smtClean="0">
                  <a:solidFill>
                    <a:schemeClr val="bg1"/>
                  </a:solidFill>
                </a:rPr>
                <a:t>hông</a:t>
              </a:r>
              <a:r>
                <a:rPr lang="en-US" sz="1400" i="1" dirty="0" smtClean="0">
                  <a:solidFill>
                    <a:schemeClr val="bg1"/>
                  </a:solidFill>
                </a:rPr>
                <a:t> </a:t>
              </a:r>
              <a:r>
                <a:rPr lang="en-US" sz="1400" i="1" dirty="0" err="1">
                  <a:solidFill>
                    <a:schemeClr val="bg1"/>
                  </a:solidFill>
                </a:rPr>
                <a:t>số</a:t>
              </a:r>
              <a:endParaRPr lang="en-US" altLang="en-US" sz="1400" dirty="0">
                <a:solidFill>
                  <a:schemeClr val="bg1"/>
                </a:solidFill>
                <a:latin typeface="Verdana" panose="020B0604030504040204" pitchFamily="34" charset="0"/>
              </a:endParaRPr>
            </a:p>
          </p:txBody>
        </p:sp>
        <p:sp>
          <p:nvSpPr>
            <p:cNvPr id="70669" name="Text Box 13"/>
            <p:cNvSpPr txBox="1">
              <a:spLocks noChangeArrowheads="1"/>
            </p:cNvSpPr>
            <p:nvPr/>
          </p:nvSpPr>
          <p:spPr bwMode="white">
            <a:xfrm>
              <a:off x="3032" y="2953"/>
              <a:ext cx="75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sz="1400" i="1" dirty="0" err="1" smtClean="0">
                  <a:solidFill>
                    <a:schemeClr val="bg1"/>
                  </a:solidFill>
                  <a:latin typeface="Verdana" panose="020B0604030504040204" pitchFamily="34" charset="0"/>
                </a:rPr>
                <a:t>Nguyên</a:t>
              </a:r>
              <a:r>
                <a:rPr lang="en-US" altLang="en-US" sz="1400" i="1" dirty="0" smtClean="0">
                  <a:solidFill>
                    <a:schemeClr val="accent2">
                      <a:lumMod val="50000"/>
                    </a:schemeClr>
                  </a:solidFill>
                  <a:latin typeface="Verdana" panose="020B0604030504040204" pitchFamily="34" charset="0"/>
                </a:rPr>
                <a:t> </a:t>
              </a:r>
              <a:r>
                <a:rPr lang="en-US" altLang="en-US" sz="1400" i="1" dirty="0" err="1" smtClean="0">
                  <a:solidFill>
                    <a:schemeClr val="bg1"/>
                  </a:solidFill>
                  <a:latin typeface="Verdana" panose="020B0604030504040204" pitchFamily="34" charset="0"/>
                </a:rPr>
                <a:t>lý</a:t>
              </a:r>
              <a:endParaRPr lang="en-US" altLang="en-US" sz="1400" i="1" dirty="0">
                <a:solidFill>
                  <a:schemeClr val="bg1"/>
                </a:solidFill>
                <a:latin typeface="Verdana" panose="020B0604030504040204" pitchFamily="34" charset="0"/>
              </a:endParaRPr>
            </a:p>
          </p:txBody>
        </p:sp>
        <p:sp>
          <p:nvSpPr>
            <p:cNvPr id="70670" name="Text Box 14"/>
            <p:cNvSpPr txBox="1">
              <a:spLocks noChangeArrowheads="1"/>
            </p:cNvSpPr>
            <p:nvPr/>
          </p:nvSpPr>
          <p:spPr bwMode="white">
            <a:xfrm>
              <a:off x="1485" y="3280"/>
              <a:ext cx="7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i="1" dirty="0" err="1">
                  <a:solidFill>
                    <a:schemeClr val="bg1"/>
                  </a:solidFill>
                  <a:latin typeface="Verdana" panose="020B0604030504040204" pitchFamily="34" charset="0"/>
                </a:rPr>
                <a:t>C</a:t>
              </a:r>
              <a:r>
                <a:rPr lang="en-US" altLang="en-US" i="1" dirty="0" err="1" smtClean="0">
                  <a:solidFill>
                    <a:schemeClr val="bg1"/>
                  </a:solidFill>
                  <a:latin typeface="Verdana" panose="020B0604030504040204" pitchFamily="34" charset="0"/>
                </a:rPr>
                <a:t>ấu</a:t>
              </a:r>
              <a:r>
                <a:rPr lang="en-US" altLang="en-US" i="1" dirty="0" smtClean="0">
                  <a:solidFill>
                    <a:schemeClr val="bg1"/>
                  </a:solidFill>
                  <a:latin typeface="Verdana" panose="020B0604030504040204" pitchFamily="34" charset="0"/>
                </a:rPr>
                <a:t> </a:t>
              </a:r>
              <a:r>
                <a:rPr lang="en-US" altLang="en-US" i="1" dirty="0" err="1" smtClean="0">
                  <a:solidFill>
                    <a:schemeClr val="bg1"/>
                  </a:solidFill>
                  <a:latin typeface="Verdana" panose="020B0604030504040204" pitchFamily="34" charset="0"/>
                </a:rPr>
                <a:t>tạo</a:t>
              </a:r>
              <a:endParaRPr lang="en-US" altLang="en-US" i="1" dirty="0">
                <a:solidFill>
                  <a:schemeClr val="bg1"/>
                </a:solidFill>
                <a:latin typeface="Verdana" panose="020B0604030504040204" pitchFamily="34" charset="0"/>
              </a:endParaRPr>
            </a:p>
          </p:txBody>
        </p:sp>
        <p:sp>
          <p:nvSpPr>
            <p:cNvPr id="70671" name="Text Box 15"/>
            <p:cNvSpPr txBox="1">
              <a:spLocks noChangeArrowheads="1"/>
            </p:cNvSpPr>
            <p:nvPr/>
          </p:nvSpPr>
          <p:spPr bwMode="auto">
            <a:xfrm>
              <a:off x="2160" y="2304"/>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r>
                <a:rPr lang="en-US" altLang="en-US" sz="2800" dirty="0" err="1" smtClean="0">
                  <a:solidFill>
                    <a:schemeClr val="accent2">
                      <a:lumMod val="50000"/>
                    </a:schemeClr>
                  </a:solidFill>
                </a:rPr>
                <a:t>Nội</a:t>
              </a:r>
              <a:r>
                <a:rPr lang="en-US" altLang="en-US" sz="2800" dirty="0" smtClean="0">
                  <a:solidFill>
                    <a:schemeClr val="accent2">
                      <a:lumMod val="50000"/>
                    </a:schemeClr>
                  </a:solidFill>
                </a:rPr>
                <a:t> dung</a:t>
              </a:r>
              <a:endParaRPr lang="en-US" altLang="en-US" sz="2800" dirty="0">
                <a:solidFill>
                  <a:schemeClr val="accent2">
                    <a:lumMod val="50000"/>
                  </a:schemeClr>
                </a:solidFill>
              </a:endParaRPr>
            </a:p>
          </p:txBody>
        </p:sp>
        <p:sp>
          <p:nvSpPr>
            <p:cNvPr id="70672" name="Line 16"/>
            <p:cNvSpPr>
              <a:spLocks noChangeShapeType="1"/>
            </p:cNvSpPr>
            <p:nvPr/>
          </p:nvSpPr>
          <p:spPr bwMode="black">
            <a:xfrm>
              <a:off x="1639" y="1545"/>
              <a:ext cx="1025" cy="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70673" name="AutoShape 17"/>
            <p:cNvCxnSpPr>
              <a:cxnSpLocks noChangeShapeType="1"/>
            </p:cNvCxnSpPr>
            <p:nvPr/>
          </p:nvCxnSpPr>
          <p:spPr bwMode="black">
            <a:xfrm flipH="1">
              <a:off x="559" y="1545"/>
              <a:ext cx="1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70674" name="Text Box 18"/>
            <p:cNvSpPr txBox="1">
              <a:spLocks noChangeArrowheads="1"/>
            </p:cNvSpPr>
            <p:nvPr/>
          </p:nvSpPr>
          <p:spPr bwMode="auto">
            <a:xfrm>
              <a:off x="480" y="1296"/>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1600" dirty="0" smtClean="0">
                  <a:solidFill>
                    <a:schemeClr val="accent2">
                      <a:lumMod val="50000"/>
                    </a:schemeClr>
                  </a:solidFill>
                  <a:latin typeface="Verdana" panose="020B0604030504040204" pitchFamily="34" charset="0"/>
                </a:rPr>
                <a:t>EC Sensor</a:t>
              </a:r>
              <a:endParaRPr lang="en-US" altLang="en-US" sz="1600" dirty="0">
                <a:solidFill>
                  <a:schemeClr val="accent2">
                    <a:lumMod val="50000"/>
                  </a:schemeClr>
                </a:solidFill>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circle(in)">
                                      <p:cBhvr>
                                        <p:cTn id="7" dur="20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38TGp_spraut_light _v2">
  <a:themeElements>
    <a:clrScheme name="238TGp_spraut_light _v2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fontScheme name="238TGp_spraut_light 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38TGp_spraut_light _v2 1">
        <a:dk1>
          <a:srgbClr val="000000"/>
        </a:dk1>
        <a:lt1>
          <a:srgbClr val="FFFFFF"/>
        </a:lt1>
        <a:dk2>
          <a:srgbClr val="1367BB"/>
        </a:dk2>
        <a:lt2>
          <a:srgbClr val="C0C0C0"/>
        </a:lt2>
        <a:accent1>
          <a:srgbClr val="009999"/>
        </a:accent1>
        <a:accent2>
          <a:srgbClr val="E06918"/>
        </a:accent2>
        <a:accent3>
          <a:srgbClr val="FFFFFF"/>
        </a:accent3>
        <a:accent4>
          <a:srgbClr val="000000"/>
        </a:accent4>
        <a:accent5>
          <a:srgbClr val="AACACA"/>
        </a:accent5>
        <a:accent6>
          <a:srgbClr val="CB5E15"/>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238TGp_spraut_light _v2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clrMap bg1="lt1" tx1="dk1" bg2="lt2" tx2="dk2" accent1="accent1" accent2="accent2" accent3="accent3" accent4="accent4" accent5="accent5" accent6="accent6" hlink="hlink" folHlink="folHlink"/>
    </a:extraClrScheme>
    <a:extraClrScheme>
      <a:clrScheme name="238TGp_spraut_light _v2 3">
        <a:dk1>
          <a:srgbClr val="30311D"/>
        </a:dk1>
        <a:lt1>
          <a:srgbClr val="FFFFFF"/>
        </a:lt1>
        <a:dk2>
          <a:srgbClr val="44808E"/>
        </a:dk2>
        <a:lt2>
          <a:srgbClr val="DDDDDD"/>
        </a:lt2>
        <a:accent1>
          <a:srgbClr val="D24F4C"/>
        </a:accent1>
        <a:accent2>
          <a:srgbClr val="276EEF"/>
        </a:accent2>
        <a:accent3>
          <a:srgbClr val="FFFFFF"/>
        </a:accent3>
        <a:accent4>
          <a:srgbClr val="272817"/>
        </a:accent4>
        <a:accent5>
          <a:srgbClr val="E5B2B2"/>
        </a:accent5>
        <a:accent6>
          <a:srgbClr val="2263D9"/>
        </a:accent6>
        <a:hlink>
          <a:srgbClr val="64C3F2"/>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PowerPoint Dep So 58</Template>
  <TotalTime>94</TotalTime>
  <Words>1279</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Verdana</vt:lpstr>
      <vt:lpstr>Wingdings</vt:lpstr>
      <vt:lpstr>238TGp_spraut_light _v2</vt:lpstr>
      <vt:lpstr>Báo cáo nghiên cứu CẢM BIẾN ĐO ĐỘ DẪN ĐIỆN</vt:lpstr>
      <vt:lpstr>Contents</vt:lpstr>
      <vt:lpstr>PowerPoint Presentation</vt:lpstr>
      <vt:lpstr>Chỉ số TDS và EC</vt:lpstr>
      <vt:lpstr>Chỉ số TDS và EC</vt:lpstr>
      <vt:lpstr>Chỉ số TDS và EC</vt:lpstr>
      <vt:lpstr>EC Senor</vt:lpstr>
      <vt:lpstr>Ý tưởng</vt:lpstr>
      <vt:lpstr> EC Sensor</vt:lpstr>
      <vt:lpstr>Đầu dò </vt:lpstr>
      <vt:lpstr>Thông số</vt:lpstr>
      <vt:lpstr>Cấu tạo</vt:lpstr>
      <vt:lpstr>Nguyên lý</vt:lpstr>
      <vt:lpstr>Sản phẩm</vt:lpstr>
      <vt:lpstr>Vấn đề gặp phải</vt:lpstr>
      <vt:lpstr>Mục tiêu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nghiên cứu CẢM BIẾN ĐO ĐỘ DẪN ĐIỆN</dc:title>
  <dc:creator>Truong Giang</dc:creator>
  <cp:lastModifiedBy>Truong Giang</cp:lastModifiedBy>
  <cp:revision>10</cp:revision>
  <dcterms:created xsi:type="dcterms:W3CDTF">2018-07-13T08:38:04Z</dcterms:created>
  <dcterms:modified xsi:type="dcterms:W3CDTF">2018-07-13T10:12:41Z</dcterms:modified>
</cp:coreProperties>
</file>