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3"/>
  </p:notesMasterIdLst>
  <p:sldIdLst>
    <p:sldId id="256" r:id="rId2"/>
    <p:sldId id="292" r:id="rId3"/>
    <p:sldId id="293" r:id="rId4"/>
    <p:sldId id="301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288" r:id="rId13"/>
    <p:sldId id="278" r:id="rId14"/>
    <p:sldId id="320" r:id="rId15"/>
    <p:sldId id="279" r:id="rId16"/>
    <p:sldId id="271" r:id="rId17"/>
    <p:sldId id="272" r:id="rId18"/>
    <p:sldId id="267" r:id="rId19"/>
    <p:sldId id="276" r:id="rId20"/>
    <p:sldId id="277" r:id="rId21"/>
    <p:sldId id="275" r:id="rId22"/>
    <p:sldId id="274" r:id="rId23"/>
    <p:sldId id="302" r:id="rId24"/>
    <p:sldId id="303" r:id="rId25"/>
    <p:sldId id="304" r:id="rId26"/>
    <p:sldId id="305" r:id="rId27"/>
    <p:sldId id="314" r:id="rId28"/>
    <p:sldId id="306" r:id="rId29"/>
    <p:sldId id="309" r:id="rId30"/>
    <p:sldId id="310" r:id="rId31"/>
    <p:sldId id="315" r:id="rId32"/>
    <p:sldId id="311" r:id="rId33"/>
    <p:sldId id="316" r:id="rId34"/>
    <p:sldId id="312" r:id="rId35"/>
    <p:sldId id="313" r:id="rId36"/>
    <p:sldId id="317" r:id="rId37"/>
    <p:sldId id="318" r:id="rId38"/>
    <p:sldId id="291" r:id="rId39"/>
    <p:sldId id="269" r:id="rId40"/>
    <p:sldId id="270" r:id="rId41"/>
    <p:sldId id="319" r:id="rId4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9" autoAdjust="0"/>
    <p:restoredTop sz="86522" autoAdjust="0"/>
  </p:normalViewPr>
  <p:slideViewPr>
    <p:cSldViewPr>
      <p:cViewPr>
        <p:scale>
          <a:sx n="107" d="100"/>
          <a:sy n="107" d="100"/>
        </p:scale>
        <p:origin x="-8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35D7981-B179-437F-8EAD-BFFFAF4B3FF6}" type="datetimeFigureOut">
              <a:rPr lang="en-US" smtClean="0"/>
              <a:pPr/>
              <a:t>6/7/13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2E1B372-5276-4FBC-8036-66F624E332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29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Your Clicker….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B372-5276-4FBC-8036-66F624E3326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 out who the audience is..?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B372-5276-4FBC-8036-66F624E3326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79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Card = Visual Clue to </a:t>
            </a:r>
            <a:r>
              <a:rPr lang="en-US" smtClean="0"/>
              <a:t>do something….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1B372-5276-4FBC-8036-66F624E3326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5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9FE7-6397-4D0C-AE83-BB4F911AC5CF}" type="datetimeFigureOut">
              <a:rPr lang="en-US" smtClean="0"/>
              <a:pPr/>
              <a:t>6/7/13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9306-EAC8-418F-95F5-01F092F190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9FE7-6397-4D0C-AE83-BB4F911AC5CF}" type="datetimeFigureOut">
              <a:rPr lang="en-US" smtClean="0"/>
              <a:pPr/>
              <a:t>6/7/13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9306-EAC8-418F-95F5-01F092F190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9FE7-6397-4D0C-AE83-BB4F911AC5CF}" type="datetimeFigureOut">
              <a:rPr lang="en-US" smtClean="0"/>
              <a:pPr/>
              <a:t>6/7/13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9306-EAC8-418F-95F5-01F092F190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9FE7-6397-4D0C-AE83-BB4F911AC5CF}" type="datetimeFigureOut">
              <a:rPr lang="en-US" smtClean="0"/>
              <a:pPr/>
              <a:t>6/7/13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9306-EAC8-418F-95F5-01F092F190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9FE7-6397-4D0C-AE83-BB4F911AC5CF}" type="datetimeFigureOut">
              <a:rPr lang="en-US" smtClean="0"/>
              <a:pPr/>
              <a:t>6/7/13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9306-EAC8-418F-95F5-01F092F190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9FE7-6397-4D0C-AE83-BB4F911AC5CF}" type="datetimeFigureOut">
              <a:rPr lang="en-US" smtClean="0"/>
              <a:pPr/>
              <a:t>6/7/13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9306-EAC8-418F-95F5-01F092F190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9FE7-6397-4D0C-AE83-BB4F911AC5CF}" type="datetimeFigureOut">
              <a:rPr lang="en-US" smtClean="0"/>
              <a:pPr/>
              <a:t>6/7/13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9306-EAC8-418F-95F5-01F092F190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9FE7-6397-4D0C-AE83-BB4F911AC5CF}" type="datetimeFigureOut">
              <a:rPr lang="en-US" smtClean="0"/>
              <a:pPr/>
              <a:t>6/7/13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9306-EAC8-418F-95F5-01F092F190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9FE7-6397-4D0C-AE83-BB4F911AC5CF}" type="datetimeFigureOut">
              <a:rPr lang="en-US" smtClean="0"/>
              <a:pPr/>
              <a:t>6/7/13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9306-EAC8-418F-95F5-01F092F190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9FE7-6397-4D0C-AE83-BB4F911AC5CF}" type="datetimeFigureOut">
              <a:rPr lang="en-US" smtClean="0"/>
              <a:pPr/>
              <a:t>6/7/13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9306-EAC8-418F-95F5-01F092F190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9FE7-6397-4D0C-AE83-BB4F911AC5CF}" type="datetimeFigureOut">
              <a:rPr lang="en-US" smtClean="0"/>
              <a:pPr/>
              <a:t>6/7/13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9306-EAC8-418F-95F5-01F092F190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FF99FE7-6397-4D0C-AE83-BB4F911AC5CF}" type="datetimeFigureOut">
              <a:rPr lang="en-US" smtClean="0"/>
              <a:pPr/>
              <a:t>6/7/13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8EE9306-EAC8-418F-95F5-01F092F190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Jonathan Mills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132290"/>
            <a:ext cx="8458200" cy="1793167"/>
          </a:xfrm>
        </p:spPr>
        <p:txBody>
          <a:bodyPr/>
          <a:lstStyle/>
          <a:p>
            <a:pPr marL="182880" indent="0">
              <a:buNone/>
            </a:pPr>
            <a:r>
              <a:rPr lang="en-US" dirty="0" smtClean="0"/>
              <a:t>Intro - Lean and </a:t>
            </a:r>
            <a:r>
              <a:rPr lang="en-US" dirty="0" err="1" smtClean="0"/>
              <a:t>Kanban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752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52600"/>
            <a:ext cx="7648539" cy="51054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5562600" y="381000"/>
            <a:ext cx="2667000" cy="990600"/>
          </a:xfrm>
          <a:prstGeom prst="wedgeRectCallout">
            <a:avLst>
              <a:gd name="adj1" fmla="val -40472"/>
              <a:gd name="adj2" fmla="val 17721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Empower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831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52600"/>
            <a:ext cx="7648539" cy="51054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5562600" y="381000"/>
            <a:ext cx="2667000" cy="990600"/>
          </a:xfrm>
          <a:prstGeom prst="wedgeRectCallout">
            <a:avLst>
              <a:gd name="adj1" fmla="val -40472"/>
              <a:gd name="adj2" fmla="val 17721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See The Whole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509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/>
              <a:t>Think big, </a:t>
            </a:r>
          </a:p>
          <a:p>
            <a:pPr>
              <a:buNone/>
            </a:pPr>
            <a:r>
              <a:rPr lang="en-US" sz="4400" dirty="0" smtClean="0"/>
              <a:t>		act small, </a:t>
            </a:r>
          </a:p>
          <a:p>
            <a:pPr>
              <a:buNone/>
            </a:pPr>
            <a:r>
              <a:rPr lang="en-US" sz="4400" dirty="0" smtClean="0"/>
              <a:t>			fail fast; </a:t>
            </a:r>
          </a:p>
          <a:p>
            <a:pPr>
              <a:buNone/>
            </a:pPr>
            <a:r>
              <a:rPr lang="en-US" sz="4400" dirty="0" smtClean="0"/>
              <a:t>				learn rapidly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74782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33400"/>
            <a:ext cx="4153270" cy="41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08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Kanban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34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362200"/>
            <a:ext cx="6512511" cy="1143000"/>
          </a:xfrm>
        </p:spPr>
        <p:txBody>
          <a:bodyPr/>
          <a:lstStyle/>
          <a:p>
            <a:pPr>
              <a:buNone/>
            </a:pPr>
            <a:r>
              <a:rPr lang="en-US" dirty="0"/>
              <a:t>Understanding Your Process in Reality</a:t>
            </a:r>
            <a:br>
              <a:rPr lang="en-US" dirty="0"/>
            </a:br>
            <a:r>
              <a:rPr lang="en-US" dirty="0"/>
              <a:t>Through Visual Queues…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Kanban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2" b="34174"/>
          <a:stretch/>
        </p:blipFill>
        <p:spPr>
          <a:xfrm>
            <a:off x="381000" y="838200"/>
            <a:ext cx="6021449" cy="29718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6705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57200"/>
            <a:ext cx="7416799" cy="5562600"/>
          </a:xfrm>
        </p:spPr>
      </p:pic>
    </p:spTree>
    <p:extLst>
      <p:ext uri="{BB962C8B-B14F-4D97-AF65-F5344CB8AC3E}">
        <p14:creationId xmlns:p14="http://schemas.microsoft.com/office/powerpoint/2010/main" val="421488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Kanban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"/>
            <a:ext cx="6400800" cy="4270534"/>
          </a:xfrm>
        </p:spPr>
      </p:pic>
    </p:spTree>
    <p:extLst>
      <p:ext uri="{BB962C8B-B14F-4D97-AF65-F5344CB8AC3E}">
        <p14:creationId xmlns:p14="http://schemas.microsoft.com/office/powerpoint/2010/main" val="1779250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Assembling a Prius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81000"/>
            <a:ext cx="5715000" cy="3810000"/>
          </a:xfrm>
        </p:spPr>
      </p:pic>
    </p:spTree>
    <p:extLst>
      <p:ext uri="{BB962C8B-B14F-4D97-AF65-F5344CB8AC3E}">
        <p14:creationId xmlns:p14="http://schemas.microsoft.com/office/powerpoint/2010/main" val="4279007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Who Is This Guy?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381000"/>
            <a:ext cx="6400800" cy="3474720"/>
          </a:xfrm>
        </p:spPr>
        <p:txBody>
          <a:bodyPr/>
          <a:lstStyle/>
          <a:p>
            <a:r>
              <a:rPr lang="en-US" dirty="0" smtClean="0"/>
              <a:t>Practice Director / </a:t>
            </a:r>
            <a:r>
              <a:rPr lang="en-US" dirty="0" err="1" smtClean="0"/>
              <a:t>AdventureTech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jonathanfmills</a:t>
            </a:r>
            <a:endParaRPr lang="en-US" dirty="0" smtClean="0"/>
          </a:p>
          <a:p>
            <a:r>
              <a:rPr lang="en-US" dirty="0" smtClean="0"/>
              <a:t>Jonathanfmills.com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3" t="6298" r="18446" b="487"/>
          <a:stretch/>
        </p:blipFill>
        <p:spPr>
          <a:xfrm>
            <a:off x="4953000" y="990600"/>
            <a:ext cx="3700298" cy="342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63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33400"/>
            <a:ext cx="6859649" cy="4992148"/>
          </a:xfrm>
        </p:spPr>
      </p:pic>
    </p:spTree>
    <p:extLst>
      <p:ext uri="{BB962C8B-B14F-4D97-AF65-F5344CB8AC3E}">
        <p14:creationId xmlns:p14="http://schemas.microsoft.com/office/powerpoint/2010/main" val="1637745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8531517" cy="5638800"/>
          </a:xfrm>
        </p:spPr>
      </p:pic>
    </p:spTree>
    <p:extLst>
      <p:ext uri="{BB962C8B-B14F-4D97-AF65-F5344CB8AC3E}">
        <p14:creationId xmlns:p14="http://schemas.microsoft.com/office/powerpoint/2010/main" val="2416273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Kanban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67000" y="2438400"/>
            <a:ext cx="3810000" cy="86868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Manufacturing != S</a:t>
            </a:r>
            <a:r>
              <a:rPr lang="en-US" baseline="0" dirty="0" smtClean="0"/>
              <a:t>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532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33400"/>
            <a:ext cx="4153270" cy="41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21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Kanban</a:t>
            </a:r>
            <a:r>
              <a:rPr lang="en-US" dirty="0" smtClean="0"/>
              <a:t> Principles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90600"/>
            <a:ext cx="3475037" cy="3475037"/>
          </a:xfrm>
        </p:spPr>
      </p:pic>
    </p:spTree>
    <p:extLst>
      <p:ext uri="{BB962C8B-B14F-4D97-AF65-F5344CB8AC3E}">
        <p14:creationId xmlns:p14="http://schemas.microsoft.com/office/powerpoint/2010/main" val="1169181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Kanban</a:t>
            </a:r>
            <a:r>
              <a:rPr lang="en-US" dirty="0" smtClean="0"/>
              <a:t> Principles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90600"/>
            <a:ext cx="3475037" cy="3475037"/>
          </a:xfrm>
        </p:spPr>
      </p:pic>
      <p:sp>
        <p:nvSpPr>
          <p:cNvPr id="3" name="Rounded Rectangular Callout 2"/>
          <p:cNvSpPr/>
          <p:nvPr/>
        </p:nvSpPr>
        <p:spPr>
          <a:xfrm>
            <a:off x="2438400" y="116519"/>
            <a:ext cx="2286000" cy="990600"/>
          </a:xfrm>
          <a:prstGeom prst="wedgeRoundRectCallout">
            <a:avLst>
              <a:gd name="adj1" fmla="val -49959"/>
              <a:gd name="adj2" fmla="val 16825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Visualize the Workflow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850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Does It Take?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What?</a:t>
            </a:r>
          </a:p>
          <a:p>
            <a:pPr marL="45720" indent="0">
              <a:buNone/>
            </a:pPr>
            <a:r>
              <a:rPr lang="en-US" dirty="0" smtClean="0"/>
              <a:t>How?</a:t>
            </a:r>
          </a:p>
          <a:p>
            <a:pPr marL="45720" indent="0">
              <a:buNone/>
            </a:pPr>
            <a:r>
              <a:rPr lang="en-US" dirty="0" smtClean="0"/>
              <a:t>Do</a:t>
            </a:r>
          </a:p>
          <a:p>
            <a:pPr marL="45720" indent="0">
              <a:buNone/>
            </a:pPr>
            <a:r>
              <a:rPr lang="en-US" dirty="0" smtClean="0"/>
              <a:t>Test</a:t>
            </a:r>
          </a:p>
          <a:p>
            <a:pPr marL="45720" indent="0">
              <a:buNone/>
            </a:pPr>
            <a:r>
              <a:rPr lang="en-US" dirty="0" smtClean="0"/>
              <a:t>Accept</a:t>
            </a:r>
          </a:p>
          <a:p>
            <a:pPr marL="45720" indent="0">
              <a:buNone/>
            </a:pPr>
            <a:r>
              <a:rPr lang="en-US" dirty="0" smtClean="0"/>
              <a:t>Deploy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812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51667165"/>
              </p:ext>
            </p:extLst>
          </p:nvPr>
        </p:nvGraphicFramePr>
        <p:xfrm>
          <a:off x="11784" y="0"/>
          <a:ext cx="9132211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216"/>
                <a:gridCol w="228600"/>
                <a:gridCol w="1130787"/>
                <a:gridCol w="240813"/>
                <a:gridCol w="1419589"/>
                <a:gridCol w="256811"/>
                <a:gridCol w="1403591"/>
                <a:gridCol w="272809"/>
                <a:gridCol w="1387593"/>
                <a:gridCol w="212607"/>
                <a:gridCol w="1447795"/>
              </a:tblGrid>
              <a:tr h="6858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What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How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81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1" y="457200"/>
            <a:ext cx="7416799" cy="5562600"/>
          </a:xfrm>
        </p:spPr>
      </p:pic>
    </p:spTree>
    <p:extLst>
      <p:ext uri="{BB962C8B-B14F-4D97-AF65-F5344CB8AC3E}">
        <p14:creationId xmlns:p14="http://schemas.microsoft.com/office/powerpoint/2010/main" val="1185009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88549803"/>
              </p:ext>
            </p:extLst>
          </p:nvPr>
        </p:nvGraphicFramePr>
        <p:xfrm>
          <a:off x="11784" y="0"/>
          <a:ext cx="9132211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216"/>
                <a:gridCol w="228600"/>
                <a:gridCol w="1130787"/>
                <a:gridCol w="240813"/>
                <a:gridCol w="1419589"/>
                <a:gridCol w="256811"/>
                <a:gridCol w="1403591"/>
                <a:gridCol w="272809"/>
                <a:gridCol w="1387593"/>
                <a:gridCol w="212607"/>
                <a:gridCol w="1447795"/>
              </a:tblGrid>
              <a:tr h="6858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What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How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08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Ground Rules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762000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/>
              <a:t>Kanban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6247124" y="1870501"/>
            <a:ext cx="1539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SDLC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789" y="1262062"/>
            <a:ext cx="2047873" cy="20478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14600" y="2916859"/>
            <a:ext cx="20377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Dogma</a:t>
            </a:r>
            <a:endParaRPr lang="en-US" sz="4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300" y="2146189"/>
            <a:ext cx="2372336" cy="237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98757162"/>
              </p:ext>
            </p:extLst>
          </p:nvPr>
        </p:nvGraphicFramePr>
        <p:xfrm>
          <a:off x="11784" y="0"/>
          <a:ext cx="9132211" cy="670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216"/>
                <a:gridCol w="228600"/>
                <a:gridCol w="1130787"/>
                <a:gridCol w="240813"/>
                <a:gridCol w="1419589"/>
                <a:gridCol w="256811"/>
                <a:gridCol w="1403591"/>
                <a:gridCol w="272809"/>
                <a:gridCol w="1387593"/>
                <a:gridCol w="212607"/>
                <a:gridCol w="1447795"/>
              </a:tblGrid>
              <a:tr h="6858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What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How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Not much to do.</a:t>
                      </a:r>
                    </a:p>
                    <a:p>
                      <a:r>
                        <a:rPr lang="en-US" sz="900" dirty="0" err="1" smtClean="0"/>
                        <a:t>Saddness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New Button</a:t>
                      </a:r>
                    </a:p>
                    <a:p>
                      <a:r>
                        <a:rPr lang="en-US" sz="900" dirty="0" smtClean="0"/>
                        <a:t>Jon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Email</a:t>
                      </a:r>
                      <a:r>
                        <a:rPr lang="en-US" sz="900" baseline="0" dirty="0" smtClean="0"/>
                        <a:t> Notification</a:t>
                      </a:r>
                    </a:p>
                    <a:p>
                      <a:r>
                        <a:rPr lang="en-US" sz="900" baseline="0" dirty="0" smtClean="0"/>
                        <a:t>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One</a:t>
                      </a:r>
                      <a:r>
                        <a:rPr lang="en-US" sz="900" baseline="0" dirty="0" smtClean="0"/>
                        <a:t> thing done</a:t>
                      </a:r>
                    </a:p>
                    <a:p>
                      <a:r>
                        <a:rPr lang="en-US" sz="900" baseline="0" dirty="0" smtClean="0"/>
                        <a:t>Sweet!</a:t>
                      </a:r>
                      <a:endParaRPr lang="en-US" sz="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Sort</a:t>
                      </a:r>
                      <a:r>
                        <a:rPr lang="en-US" sz="900" baseline="0" dirty="0" smtClean="0"/>
                        <a:t> Name</a:t>
                      </a:r>
                    </a:p>
                    <a:p>
                      <a:r>
                        <a:rPr lang="en-US" sz="900" baseline="0" dirty="0" smtClean="0"/>
                        <a:t>Richard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Customer Portal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Get</a:t>
                      </a:r>
                      <a:r>
                        <a:rPr lang="en-US" sz="900" baseline="0" dirty="0" smtClean="0"/>
                        <a:t> Address</a:t>
                      </a:r>
                    </a:p>
                    <a:p>
                      <a:r>
                        <a:rPr lang="en-US" sz="900" baseline="0" dirty="0" smtClean="0"/>
                        <a:t>Jack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New Button</a:t>
                      </a:r>
                    </a:p>
                    <a:p>
                      <a:r>
                        <a:rPr lang="en-US" sz="900" dirty="0" smtClean="0"/>
                        <a:t>Jon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New Menu</a:t>
                      </a:r>
                    </a:p>
                    <a:p>
                      <a:r>
                        <a:rPr lang="en-US" sz="900" dirty="0" smtClean="0"/>
                        <a:t>Jon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Sort</a:t>
                      </a:r>
                      <a:r>
                        <a:rPr lang="en-US" sz="900" baseline="0" dirty="0" smtClean="0"/>
                        <a:t> Name</a:t>
                      </a:r>
                    </a:p>
                    <a:p>
                      <a:r>
                        <a:rPr lang="en-US" sz="900" baseline="0" dirty="0" smtClean="0"/>
                        <a:t>Richard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Cust</a:t>
                      </a:r>
                      <a:r>
                        <a:rPr lang="en-US" sz="900" baseline="0" dirty="0" smtClean="0"/>
                        <a:t> Screen</a:t>
                      </a:r>
                    </a:p>
                    <a:p>
                      <a:r>
                        <a:rPr lang="en-US" sz="900" baseline="0" dirty="0" smtClean="0"/>
                        <a:t>Richard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Get</a:t>
                      </a:r>
                      <a:r>
                        <a:rPr lang="en-US" sz="900" baseline="0" dirty="0" smtClean="0"/>
                        <a:t> Address</a:t>
                      </a:r>
                    </a:p>
                    <a:p>
                      <a:r>
                        <a:rPr lang="en-US" sz="900" baseline="0" dirty="0" smtClean="0"/>
                        <a:t>Jack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Cool Web Service</a:t>
                      </a:r>
                    </a:p>
                    <a:p>
                      <a:r>
                        <a:rPr lang="en-US" sz="900" dirty="0" smtClean="0"/>
                        <a:t>Jack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New Menu</a:t>
                      </a:r>
                    </a:p>
                    <a:p>
                      <a:r>
                        <a:rPr lang="en-US" sz="900" dirty="0" smtClean="0"/>
                        <a:t>Jon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Test me please…</a:t>
                      </a:r>
                    </a:p>
                    <a:p>
                      <a:r>
                        <a:rPr lang="en-US" sz="900" dirty="0" smtClean="0"/>
                        <a:t>tester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Cust</a:t>
                      </a:r>
                      <a:r>
                        <a:rPr lang="en-US" sz="900" baseline="0" dirty="0" smtClean="0"/>
                        <a:t> Screen</a:t>
                      </a:r>
                    </a:p>
                    <a:p>
                      <a:r>
                        <a:rPr lang="en-US" sz="900" baseline="0" dirty="0" smtClean="0"/>
                        <a:t>Richard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Cool Web Service</a:t>
                      </a:r>
                    </a:p>
                    <a:p>
                      <a:r>
                        <a:rPr lang="en-US" sz="900" dirty="0" smtClean="0"/>
                        <a:t>Jack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Why is BU not</a:t>
                      </a:r>
                      <a:r>
                        <a:rPr lang="en-US" sz="900" baseline="0" dirty="0" smtClean="0"/>
                        <a:t> accepting?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008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Kanban</a:t>
            </a:r>
            <a:r>
              <a:rPr lang="en-US" dirty="0" smtClean="0"/>
              <a:t> Principles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90600"/>
            <a:ext cx="3475037" cy="3475037"/>
          </a:xfrm>
        </p:spPr>
      </p:pic>
      <p:sp>
        <p:nvSpPr>
          <p:cNvPr id="3" name="Rounded Rectangular Callout 2"/>
          <p:cNvSpPr/>
          <p:nvPr/>
        </p:nvSpPr>
        <p:spPr>
          <a:xfrm>
            <a:off x="2438400" y="116519"/>
            <a:ext cx="2286000" cy="990600"/>
          </a:xfrm>
          <a:prstGeom prst="wedgeRoundRectCallout">
            <a:avLst>
              <a:gd name="adj1" fmla="val -49959"/>
              <a:gd name="adj2" fmla="val 16825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Visualize the Workflow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3581400" y="1274685"/>
            <a:ext cx="2286000" cy="990600"/>
          </a:xfrm>
          <a:prstGeom prst="wedgeRoundRectCallout">
            <a:avLst>
              <a:gd name="adj1" fmla="val -97338"/>
              <a:gd name="adj2" fmla="val 6608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Limit WIP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266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66272767"/>
              </p:ext>
            </p:extLst>
          </p:nvPr>
        </p:nvGraphicFramePr>
        <p:xfrm>
          <a:off x="11784" y="0"/>
          <a:ext cx="9132211" cy="670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216"/>
                <a:gridCol w="228600"/>
                <a:gridCol w="1130787"/>
                <a:gridCol w="240813"/>
                <a:gridCol w="1419589"/>
                <a:gridCol w="256811"/>
                <a:gridCol w="1403591"/>
                <a:gridCol w="272809"/>
                <a:gridCol w="1387593"/>
                <a:gridCol w="212607"/>
                <a:gridCol w="1447795"/>
              </a:tblGrid>
              <a:tr h="6858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What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How(3)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Do (6)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Test 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Accept 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Not much to do.</a:t>
                      </a:r>
                    </a:p>
                    <a:p>
                      <a:r>
                        <a:rPr lang="en-US" sz="900" dirty="0" err="1" smtClean="0"/>
                        <a:t>Saddness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New Button</a:t>
                      </a:r>
                    </a:p>
                    <a:p>
                      <a:r>
                        <a:rPr lang="en-US" sz="900" dirty="0" smtClean="0"/>
                        <a:t>Jon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Email</a:t>
                      </a:r>
                      <a:r>
                        <a:rPr lang="en-US" sz="900" baseline="0" dirty="0" smtClean="0"/>
                        <a:t> Notification</a:t>
                      </a:r>
                    </a:p>
                    <a:p>
                      <a:r>
                        <a:rPr lang="en-US" sz="900" baseline="0" dirty="0" smtClean="0"/>
                        <a:t>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One</a:t>
                      </a:r>
                      <a:r>
                        <a:rPr lang="en-US" sz="900" baseline="0" dirty="0" smtClean="0"/>
                        <a:t> thing done</a:t>
                      </a:r>
                    </a:p>
                    <a:p>
                      <a:r>
                        <a:rPr lang="en-US" sz="900" baseline="0" dirty="0" smtClean="0"/>
                        <a:t>Sweet!</a:t>
                      </a:r>
                      <a:endParaRPr lang="en-US" sz="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Sort</a:t>
                      </a:r>
                      <a:r>
                        <a:rPr lang="en-US" sz="900" baseline="0" dirty="0" smtClean="0"/>
                        <a:t> Name</a:t>
                      </a:r>
                    </a:p>
                    <a:p>
                      <a:r>
                        <a:rPr lang="en-US" sz="900" baseline="0" dirty="0" smtClean="0"/>
                        <a:t>Richard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Customer Portal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Get</a:t>
                      </a:r>
                      <a:r>
                        <a:rPr lang="en-US" sz="900" baseline="0" dirty="0" smtClean="0"/>
                        <a:t> Address</a:t>
                      </a:r>
                    </a:p>
                    <a:p>
                      <a:r>
                        <a:rPr lang="en-US" sz="900" baseline="0" dirty="0" smtClean="0"/>
                        <a:t>Jack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New Button</a:t>
                      </a:r>
                    </a:p>
                    <a:p>
                      <a:r>
                        <a:rPr lang="en-US" sz="900" dirty="0" smtClean="0"/>
                        <a:t>Jon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New Menu</a:t>
                      </a:r>
                    </a:p>
                    <a:p>
                      <a:r>
                        <a:rPr lang="en-US" sz="900" dirty="0" smtClean="0"/>
                        <a:t>Jon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Sort</a:t>
                      </a:r>
                      <a:r>
                        <a:rPr lang="en-US" sz="900" baseline="0" dirty="0" smtClean="0"/>
                        <a:t> Name</a:t>
                      </a:r>
                    </a:p>
                    <a:p>
                      <a:r>
                        <a:rPr lang="en-US" sz="900" baseline="0" dirty="0" smtClean="0"/>
                        <a:t>Richard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Cust</a:t>
                      </a:r>
                      <a:r>
                        <a:rPr lang="en-US" sz="900" baseline="0" dirty="0" smtClean="0"/>
                        <a:t> Screen</a:t>
                      </a:r>
                    </a:p>
                    <a:p>
                      <a:r>
                        <a:rPr lang="en-US" sz="900" baseline="0" dirty="0" smtClean="0"/>
                        <a:t>Richard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Get</a:t>
                      </a:r>
                      <a:r>
                        <a:rPr lang="en-US" sz="900" baseline="0" dirty="0" smtClean="0"/>
                        <a:t> Address</a:t>
                      </a:r>
                    </a:p>
                    <a:p>
                      <a:r>
                        <a:rPr lang="en-US" sz="900" baseline="0" dirty="0" smtClean="0"/>
                        <a:t>Jack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Cool Web Service</a:t>
                      </a:r>
                    </a:p>
                    <a:p>
                      <a:r>
                        <a:rPr lang="en-US" sz="900" dirty="0" smtClean="0"/>
                        <a:t>Jack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New Menu</a:t>
                      </a:r>
                    </a:p>
                    <a:p>
                      <a:r>
                        <a:rPr lang="en-US" sz="900" dirty="0" smtClean="0"/>
                        <a:t>Jon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Test me please…</a:t>
                      </a:r>
                    </a:p>
                    <a:p>
                      <a:r>
                        <a:rPr lang="en-US" sz="900" dirty="0" smtClean="0"/>
                        <a:t>tester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Cust</a:t>
                      </a:r>
                      <a:r>
                        <a:rPr lang="en-US" sz="900" baseline="0" dirty="0" smtClean="0"/>
                        <a:t> Screen</a:t>
                      </a:r>
                    </a:p>
                    <a:p>
                      <a:r>
                        <a:rPr lang="en-US" sz="900" baseline="0" dirty="0" smtClean="0"/>
                        <a:t>Richard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Cool Web Service</a:t>
                      </a:r>
                    </a:p>
                    <a:p>
                      <a:r>
                        <a:rPr lang="en-US" sz="900" dirty="0" smtClean="0"/>
                        <a:t>Jack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Why is BU not</a:t>
                      </a:r>
                      <a:r>
                        <a:rPr lang="en-US" sz="900" baseline="0" dirty="0" smtClean="0"/>
                        <a:t> accepting?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16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Kanban</a:t>
            </a:r>
            <a:r>
              <a:rPr lang="en-US" dirty="0" smtClean="0"/>
              <a:t> Principles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90600"/>
            <a:ext cx="3475037" cy="3475037"/>
          </a:xfrm>
        </p:spPr>
      </p:pic>
      <p:sp>
        <p:nvSpPr>
          <p:cNvPr id="3" name="Rounded Rectangular Callout 2"/>
          <p:cNvSpPr/>
          <p:nvPr/>
        </p:nvSpPr>
        <p:spPr>
          <a:xfrm>
            <a:off x="2438400" y="116519"/>
            <a:ext cx="2286000" cy="990600"/>
          </a:xfrm>
          <a:prstGeom prst="wedgeRoundRectCallout">
            <a:avLst>
              <a:gd name="adj1" fmla="val -49959"/>
              <a:gd name="adj2" fmla="val 16825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Visualize the Workflow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3581400" y="1274685"/>
            <a:ext cx="2286000" cy="990600"/>
          </a:xfrm>
          <a:prstGeom prst="wedgeRoundRectCallout">
            <a:avLst>
              <a:gd name="adj1" fmla="val -97338"/>
              <a:gd name="adj2" fmla="val 6608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Limit WIP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753775" y="2417685"/>
            <a:ext cx="2286000" cy="990600"/>
          </a:xfrm>
          <a:prstGeom prst="wedgeRoundRectCallout">
            <a:avLst>
              <a:gd name="adj1" fmla="val -103552"/>
              <a:gd name="adj2" fmla="val -3608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Manage Flow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563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209577293"/>
              </p:ext>
            </p:extLst>
          </p:nvPr>
        </p:nvGraphicFramePr>
        <p:xfrm>
          <a:off x="11784" y="0"/>
          <a:ext cx="9132211" cy="670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216"/>
                <a:gridCol w="228600"/>
                <a:gridCol w="1130787"/>
                <a:gridCol w="240813"/>
                <a:gridCol w="1419589"/>
                <a:gridCol w="256811"/>
                <a:gridCol w="1403591"/>
                <a:gridCol w="272809"/>
                <a:gridCol w="1387593"/>
                <a:gridCol w="212607"/>
                <a:gridCol w="1447795"/>
              </a:tblGrid>
              <a:tr h="6858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What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How(3)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Do (6)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Test 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Accept 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Not much to do.</a:t>
                      </a:r>
                    </a:p>
                    <a:p>
                      <a:r>
                        <a:rPr lang="en-US" sz="900" dirty="0" err="1" smtClean="0"/>
                        <a:t>Saddness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New Button</a:t>
                      </a:r>
                    </a:p>
                    <a:p>
                      <a:r>
                        <a:rPr lang="en-US" sz="900" dirty="0" smtClean="0"/>
                        <a:t>Jon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Email</a:t>
                      </a:r>
                      <a:r>
                        <a:rPr lang="en-US" sz="900" baseline="0" dirty="0" smtClean="0"/>
                        <a:t> Notification</a:t>
                      </a:r>
                    </a:p>
                    <a:p>
                      <a:r>
                        <a:rPr lang="en-US" sz="900" baseline="0" dirty="0" smtClean="0"/>
                        <a:t>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One</a:t>
                      </a:r>
                      <a:r>
                        <a:rPr lang="en-US" sz="900" baseline="0" dirty="0" smtClean="0"/>
                        <a:t> thing done</a:t>
                      </a:r>
                    </a:p>
                    <a:p>
                      <a:r>
                        <a:rPr lang="en-US" sz="900" baseline="0" dirty="0" smtClean="0"/>
                        <a:t>Sweet!</a:t>
                      </a:r>
                      <a:endParaRPr lang="en-US" sz="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Sort</a:t>
                      </a:r>
                      <a:r>
                        <a:rPr lang="en-US" sz="900" baseline="0" dirty="0" smtClean="0"/>
                        <a:t> Name</a:t>
                      </a:r>
                    </a:p>
                    <a:p>
                      <a:r>
                        <a:rPr lang="en-US" sz="900" baseline="0" dirty="0" smtClean="0"/>
                        <a:t>Richard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Customer Portal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Get</a:t>
                      </a:r>
                      <a:r>
                        <a:rPr lang="en-US" sz="900" baseline="0" dirty="0" smtClean="0"/>
                        <a:t> Address</a:t>
                      </a:r>
                    </a:p>
                    <a:p>
                      <a:r>
                        <a:rPr lang="en-US" sz="900" baseline="0" dirty="0" smtClean="0"/>
                        <a:t>Jack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New Button</a:t>
                      </a:r>
                    </a:p>
                    <a:p>
                      <a:r>
                        <a:rPr lang="en-US" sz="900" dirty="0" smtClean="0"/>
                        <a:t>Jon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New Menu</a:t>
                      </a:r>
                    </a:p>
                    <a:p>
                      <a:r>
                        <a:rPr lang="en-US" sz="900" dirty="0" smtClean="0"/>
                        <a:t>Jon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Sort</a:t>
                      </a:r>
                      <a:r>
                        <a:rPr lang="en-US" sz="900" baseline="0" dirty="0" smtClean="0"/>
                        <a:t> Name</a:t>
                      </a:r>
                    </a:p>
                    <a:p>
                      <a:r>
                        <a:rPr lang="en-US" sz="900" baseline="0" dirty="0" smtClean="0"/>
                        <a:t>Richard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Cust</a:t>
                      </a:r>
                      <a:r>
                        <a:rPr lang="en-US" sz="900" baseline="0" dirty="0" smtClean="0"/>
                        <a:t> Screen</a:t>
                      </a:r>
                    </a:p>
                    <a:p>
                      <a:r>
                        <a:rPr lang="en-US" sz="900" baseline="0" dirty="0" smtClean="0"/>
                        <a:t>Richard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Get</a:t>
                      </a:r>
                      <a:r>
                        <a:rPr lang="en-US" sz="900" baseline="0" dirty="0" smtClean="0"/>
                        <a:t> Address</a:t>
                      </a:r>
                    </a:p>
                    <a:p>
                      <a:r>
                        <a:rPr lang="en-US" sz="900" baseline="0" dirty="0" smtClean="0"/>
                        <a:t>Jack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Cool Web Service</a:t>
                      </a:r>
                    </a:p>
                    <a:p>
                      <a:r>
                        <a:rPr lang="en-US" sz="900" dirty="0" smtClean="0"/>
                        <a:t>Jack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New Menu</a:t>
                      </a:r>
                    </a:p>
                    <a:p>
                      <a:r>
                        <a:rPr lang="en-US" sz="900" dirty="0" smtClean="0"/>
                        <a:t>Jon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Test me please…</a:t>
                      </a:r>
                    </a:p>
                    <a:p>
                      <a:r>
                        <a:rPr lang="en-US" sz="900" dirty="0" smtClean="0"/>
                        <a:t>tester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Cust</a:t>
                      </a:r>
                      <a:r>
                        <a:rPr lang="en-US" sz="900" baseline="0" dirty="0" smtClean="0"/>
                        <a:t> Screen</a:t>
                      </a:r>
                    </a:p>
                    <a:p>
                      <a:r>
                        <a:rPr lang="en-US" sz="900" baseline="0" dirty="0" smtClean="0"/>
                        <a:t>Richard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Cool Web Service</a:t>
                      </a:r>
                    </a:p>
                    <a:p>
                      <a:r>
                        <a:rPr lang="en-US" sz="900" dirty="0" smtClean="0"/>
                        <a:t>Jack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Why is BU not</a:t>
                      </a:r>
                      <a:r>
                        <a:rPr lang="en-US" sz="900" baseline="0" dirty="0" smtClean="0"/>
                        <a:t> accepting?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470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58940364"/>
              </p:ext>
            </p:extLst>
          </p:nvPr>
        </p:nvGraphicFramePr>
        <p:xfrm>
          <a:off x="11784" y="0"/>
          <a:ext cx="9132211" cy="670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216"/>
                <a:gridCol w="228600"/>
                <a:gridCol w="1130787"/>
                <a:gridCol w="240813"/>
                <a:gridCol w="1419589"/>
                <a:gridCol w="256811"/>
                <a:gridCol w="1403591"/>
                <a:gridCol w="272809"/>
                <a:gridCol w="1387593"/>
                <a:gridCol w="212607"/>
                <a:gridCol w="1447795"/>
              </a:tblGrid>
              <a:tr h="68580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What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How(3)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Do (6)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Test 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Accept 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Not much to do.</a:t>
                      </a:r>
                    </a:p>
                    <a:p>
                      <a:r>
                        <a:rPr lang="en-US" sz="900" dirty="0" err="1" smtClean="0"/>
                        <a:t>Saddness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New Button</a:t>
                      </a:r>
                    </a:p>
                    <a:p>
                      <a:r>
                        <a:rPr lang="en-US" sz="900" dirty="0" smtClean="0"/>
                        <a:t>Jon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Email</a:t>
                      </a:r>
                      <a:r>
                        <a:rPr lang="en-US" sz="900" baseline="0" dirty="0" smtClean="0"/>
                        <a:t> Notification</a:t>
                      </a:r>
                    </a:p>
                    <a:p>
                      <a:r>
                        <a:rPr lang="en-US" sz="900" baseline="0" dirty="0" smtClean="0"/>
                        <a:t>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One</a:t>
                      </a:r>
                      <a:r>
                        <a:rPr lang="en-US" sz="900" baseline="0" dirty="0" smtClean="0"/>
                        <a:t> thing done</a:t>
                      </a:r>
                    </a:p>
                    <a:p>
                      <a:r>
                        <a:rPr lang="en-US" sz="900" baseline="0" dirty="0" smtClean="0"/>
                        <a:t>Sweet!</a:t>
                      </a:r>
                      <a:endParaRPr lang="en-US" sz="9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Get</a:t>
                      </a:r>
                      <a:r>
                        <a:rPr lang="en-US" sz="900" baseline="0" dirty="0" smtClean="0"/>
                        <a:t> Address</a:t>
                      </a:r>
                    </a:p>
                    <a:p>
                      <a:r>
                        <a:rPr lang="en-US" sz="900" baseline="0" dirty="0" smtClean="0"/>
                        <a:t>Jack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Sort</a:t>
                      </a:r>
                      <a:r>
                        <a:rPr lang="en-US" sz="900" baseline="0" dirty="0" smtClean="0"/>
                        <a:t> Name</a:t>
                      </a:r>
                    </a:p>
                    <a:p>
                      <a:r>
                        <a:rPr lang="en-US" sz="900" baseline="0" dirty="0" smtClean="0"/>
                        <a:t>Richard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Customer Portal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New Menu</a:t>
                      </a:r>
                    </a:p>
                    <a:p>
                      <a:r>
                        <a:rPr lang="en-US" sz="900" dirty="0" smtClean="0"/>
                        <a:t>Jon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New Button</a:t>
                      </a:r>
                    </a:p>
                    <a:p>
                      <a:r>
                        <a:rPr lang="en-US" sz="900" dirty="0" smtClean="0"/>
                        <a:t>Jon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Cust</a:t>
                      </a:r>
                      <a:r>
                        <a:rPr lang="en-US" sz="900" baseline="0" dirty="0" smtClean="0"/>
                        <a:t> Screen</a:t>
                      </a:r>
                    </a:p>
                    <a:p>
                      <a:r>
                        <a:rPr lang="en-US" sz="900" baseline="0" dirty="0" smtClean="0"/>
                        <a:t>Richard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Sort</a:t>
                      </a:r>
                      <a:r>
                        <a:rPr lang="en-US" sz="900" baseline="0" dirty="0" smtClean="0"/>
                        <a:t> Name</a:t>
                      </a:r>
                    </a:p>
                    <a:p>
                      <a:r>
                        <a:rPr lang="en-US" sz="900" baseline="0" dirty="0" smtClean="0"/>
                        <a:t>Richard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Cool Web Service</a:t>
                      </a:r>
                    </a:p>
                    <a:p>
                      <a:r>
                        <a:rPr lang="en-US" sz="900" dirty="0" smtClean="0"/>
                        <a:t>Jack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Get</a:t>
                      </a:r>
                      <a:r>
                        <a:rPr lang="en-US" sz="900" baseline="0" dirty="0" smtClean="0"/>
                        <a:t> Address</a:t>
                      </a:r>
                    </a:p>
                    <a:p>
                      <a:r>
                        <a:rPr lang="en-US" sz="900" baseline="0" dirty="0" smtClean="0"/>
                        <a:t>Jack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Test me please…</a:t>
                      </a:r>
                    </a:p>
                    <a:p>
                      <a:r>
                        <a:rPr lang="en-US" sz="900" dirty="0" smtClean="0"/>
                        <a:t>tester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New Menu</a:t>
                      </a:r>
                    </a:p>
                    <a:p>
                      <a:r>
                        <a:rPr lang="en-US" sz="900" dirty="0" smtClean="0"/>
                        <a:t>Jon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 smtClean="0"/>
                        <a:t>Cust</a:t>
                      </a:r>
                      <a:r>
                        <a:rPr lang="en-US" sz="900" baseline="0" dirty="0" smtClean="0"/>
                        <a:t> Screen</a:t>
                      </a:r>
                    </a:p>
                    <a:p>
                      <a:r>
                        <a:rPr lang="en-US" sz="900" baseline="0" dirty="0" smtClean="0"/>
                        <a:t>Richard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Cool Web Service</a:t>
                      </a:r>
                    </a:p>
                    <a:p>
                      <a:r>
                        <a:rPr lang="en-US" sz="900" dirty="0" smtClean="0"/>
                        <a:t>Jack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Why is BU not</a:t>
                      </a:r>
                      <a:r>
                        <a:rPr lang="en-US" sz="900" baseline="0" dirty="0" smtClean="0"/>
                        <a:t> accepting?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094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Kanban</a:t>
            </a:r>
            <a:r>
              <a:rPr lang="en-US" dirty="0" smtClean="0"/>
              <a:t> Principles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90600"/>
            <a:ext cx="3475037" cy="3475037"/>
          </a:xfrm>
        </p:spPr>
      </p:pic>
      <p:sp>
        <p:nvSpPr>
          <p:cNvPr id="3" name="Rounded Rectangular Callout 2"/>
          <p:cNvSpPr/>
          <p:nvPr/>
        </p:nvSpPr>
        <p:spPr>
          <a:xfrm>
            <a:off x="2438400" y="116519"/>
            <a:ext cx="2286000" cy="990600"/>
          </a:xfrm>
          <a:prstGeom prst="wedgeRoundRectCallout">
            <a:avLst>
              <a:gd name="adj1" fmla="val -49959"/>
              <a:gd name="adj2" fmla="val 16825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Make Policies Explicit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056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Kanban</a:t>
            </a:r>
            <a:r>
              <a:rPr lang="en-US" dirty="0" smtClean="0"/>
              <a:t> Principles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90600"/>
            <a:ext cx="3475037" cy="3475037"/>
          </a:xfrm>
        </p:spPr>
      </p:pic>
      <p:sp>
        <p:nvSpPr>
          <p:cNvPr id="3" name="Rounded Rectangular Callout 2"/>
          <p:cNvSpPr/>
          <p:nvPr/>
        </p:nvSpPr>
        <p:spPr>
          <a:xfrm>
            <a:off x="2438400" y="116519"/>
            <a:ext cx="2286000" cy="990600"/>
          </a:xfrm>
          <a:prstGeom prst="wedgeRoundRectCallout">
            <a:avLst>
              <a:gd name="adj1" fmla="val -49959"/>
              <a:gd name="adj2" fmla="val 16825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Make Policies Explicit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3581400" y="1274685"/>
            <a:ext cx="2286000" cy="990600"/>
          </a:xfrm>
          <a:prstGeom prst="wedgeRoundRectCallout">
            <a:avLst>
              <a:gd name="adj1" fmla="val -97338"/>
              <a:gd name="adj2" fmla="val 6608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Improve Collaboratively</a:t>
            </a:r>
          </a:p>
        </p:txBody>
      </p:sp>
    </p:spTree>
    <p:extLst>
      <p:ext uri="{BB962C8B-B14F-4D97-AF65-F5344CB8AC3E}">
        <p14:creationId xmlns:p14="http://schemas.microsoft.com/office/powerpoint/2010/main" val="2395056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Kanban</a:t>
            </a:r>
            <a:r>
              <a:rPr lang="en-US" dirty="0" smtClean="0"/>
              <a:t>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 dirty="0" smtClean="0"/>
              <a:t>Improve </a:t>
            </a:r>
            <a:r>
              <a:rPr lang="en-US" i="1" dirty="0"/>
              <a:t>Collaboratively</a:t>
            </a:r>
            <a:r>
              <a:rPr lang="en-US" dirty="0"/>
              <a:t> 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small continuous, incremental and evolutionary changes that stick</a:t>
            </a:r>
          </a:p>
        </p:txBody>
      </p:sp>
    </p:spTree>
    <p:extLst>
      <p:ext uri="{BB962C8B-B14F-4D97-AF65-F5344CB8AC3E}">
        <p14:creationId xmlns:p14="http://schemas.microsoft.com/office/powerpoint/2010/main" val="3991758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Great, Now</a:t>
            </a:r>
            <a:r>
              <a:rPr lang="en-US" baseline="0" dirty="0" smtClean="0"/>
              <a:t> What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903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33400"/>
            <a:ext cx="4153270" cy="4153270"/>
          </a:xfrm>
        </p:spPr>
      </p:pic>
    </p:spTree>
    <p:extLst>
      <p:ext uri="{BB962C8B-B14F-4D97-AF65-F5344CB8AC3E}">
        <p14:creationId xmlns:p14="http://schemas.microsoft.com/office/powerpoint/2010/main" val="1782875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The Kanban Method</a:t>
            </a:r>
            <a:endParaRPr lang="en-US" sz="4400" dirty="0" smtClean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lvl="0" indent="0">
              <a:buNone/>
            </a:pPr>
            <a:r>
              <a:rPr lang="en-US" dirty="0" smtClean="0"/>
              <a:t>Start with what you</a:t>
            </a:r>
            <a:r>
              <a:rPr lang="en-US" baseline="0" dirty="0" smtClean="0"/>
              <a:t> do now</a:t>
            </a:r>
          </a:p>
          <a:p>
            <a:pPr marL="45720" lvl="0" indent="0">
              <a:buNone/>
            </a:pPr>
            <a:r>
              <a:rPr lang="en-US" baseline="0" dirty="0" smtClean="0"/>
              <a:t>Agree to pursue incremental change</a:t>
            </a:r>
          </a:p>
          <a:p>
            <a:pPr marL="45720" lvl="0" indent="0">
              <a:buNone/>
            </a:pPr>
            <a:r>
              <a:rPr lang="en-US" baseline="0" dirty="0" smtClean="0"/>
              <a:t>Respect the current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2794019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33400"/>
            <a:ext cx="4153270" cy="41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07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52600"/>
            <a:ext cx="7648539" cy="51054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5562600" y="381000"/>
            <a:ext cx="2667000" cy="990600"/>
          </a:xfrm>
          <a:prstGeom prst="wedgeRectCallout">
            <a:avLst>
              <a:gd name="adj1" fmla="val -40472"/>
              <a:gd name="adj2" fmla="val 17721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Lean?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151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52600"/>
            <a:ext cx="7648539" cy="51054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5562600" y="381000"/>
            <a:ext cx="2667000" cy="990600"/>
          </a:xfrm>
          <a:prstGeom prst="wedgeRectCallout">
            <a:avLst>
              <a:gd name="adj1" fmla="val -40472"/>
              <a:gd name="adj2" fmla="val 17721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Eliminate </a:t>
            </a:r>
            <a:r>
              <a:rPr lang="en-US" sz="2800" dirty="0" smtClean="0">
                <a:solidFill>
                  <a:schemeClr val="tx1"/>
                </a:solidFill>
              </a:rPr>
              <a:t>Waste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831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52600"/>
            <a:ext cx="7648539" cy="51054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5562600" y="381000"/>
            <a:ext cx="2819400" cy="1524000"/>
          </a:xfrm>
          <a:prstGeom prst="wedgeRectCallout">
            <a:avLst>
              <a:gd name="adj1" fmla="val -38367"/>
              <a:gd name="adj2" fmla="val 12580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Amplify </a:t>
            </a:r>
            <a:r>
              <a:rPr lang="en-US" sz="2800" dirty="0" smtClean="0">
                <a:solidFill>
                  <a:schemeClr val="tx1"/>
                </a:solidFill>
              </a:rPr>
              <a:t>Learning and Understanding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831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52600"/>
            <a:ext cx="7648539" cy="51054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5105400" y="381000"/>
            <a:ext cx="3657600" cy="990600"/>
          </a:xfrm>
          <a:prstGeom prst="wedgeRectCallout">
            <a:avLst>
              <a:gd name="adj1" fmla="val -40472"/>
              <a:gd name="adj2" fmla="val 17721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Decide at the Last Responsible Moment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831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52600"/>
            <a:ext cx="7648539" cy="51054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5562600" y="381000"/>
            <a:ext cx="2667000" cy="990600"/>
          </a:xfrm>
          <a:prstGeom prst="wedgeRectCallout">
            <a:avLst>
              <a:gd name="adj1" fmla="val -40472"/>
              <a:gd name="adj2" fmla="val 17721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Deliver Fast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831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9270</TotalTime>
  <Words>512</Words>
  <Application>Microsoft Macintosh PowerPoint</Application>
  <PresentationFormat>On-screen Show (4:3)</PresentationFormat>
  <Paragraphs>277</Paragraphs>
  <Slides>41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Slipstream</vt:lpstr>
      <vt:lpstr>Intro - Lean and Kanban</vt:lpstr>
      <vt:lpstr>Who Is This Guy?</vt:lpstr>
      <vt:lpstr>Ground Rules</vt:lpstr>
      <vt:lpstr>The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Lean</vt:lpstr>
      <vt:lpstr>The Problem</vt:lpstr>
      <vt:lpstr>Kanban</vt:lpstr>
      <vt:lpstr>Understanding Your Process in Reality Through Visual Queues…</vt:lpstr>
      <vt:lpstr>Kanban</vt:lpstr>
      <vt:lpstr>PowerPoint Presentation</vt:lpstr>
      <vt:lpstr>Kanban</vt:lpstr>
      <vt:lpstr>Assembling a Prius</vt:lpstr>
      <vt:lpstr>PowerPoint Presentation</vt:lpstr>
      <vt:lpstr>PowerPoint Presentation</vt:lpstr>
      <vt:lpstr>Kanban</vt:lpstr>
      <vt:lpstr>The Problem</vt:lpstr>
      <vt:lpstr>Kanban Principles</vt:lpstr>
      <vt:lpstr>Kanban Principles</vt:lpstr>
      <vt:lpstr>What Does It Take?</vt:lpstr>
      <vt:lpstr>PowerPoint Presentation</vt:lpstr>
      <vt:lpstr>PowerPoint Presentation</vt:lpstr>
      <vt:lpstr>PowerPoint Presentation</vt:lpstr>
      <vt:lpstr>PowerPoint Presentation</vt:lpstr>
      <vt:lpstr>Kanban Principles</vt:lpstr>
      <vt:lpstr>PowerPoint Presentation</vt:lpstr>
      <vt:lpstr>Kanban Principles</vt:lpstr>
      <vt:lpstr>PowerPoint Presentation</vt:lpstr>
      <vt:lpstr>PowerPoint Presentation</vt:lpstr>
      <vt:lpstr>Kanban Principles</vt:lpstr>
      <vt:lpstr>Kanban Principles</vt:lpstr>
      <vt:lpstr>Kanban Principles</vt:lpstr>
      <vt:lpstr>Great, Now What</vt:lpstr>
      <vt:lpstr>The Kanban Method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</dc:creator>
  <cp:lastModifiedBy>Jonathan Mills</cp:lastModifiedBy>
  <cp:revision>59</cp:revision>
  <dcterms:created xsi:type="dcterms:W3CDTF">2011-08-26T20:33:20Z</dcterms:created>
  <dcterms:modified xsi:type="dcterms:W3CDTF">2013-06-10T16:10:06Z</dcterms:modified>
</cp:coreProperties>
</file>