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5"/>
  </p:notesMasterIdLst>
  <p:sldIdLst>
    <p:sldId id="256" r:id="rId2"/>
    <p:sldId id="285" r:id="rId3"/>
    <p:sldId id="286" r:id="rId4"/>
    <p:sldId id="275" r:id="rId5"/>
    <p:sldId id="268" r:id="rId6"/>
    <p:sldId id="269" r:id="rId7"/>
    <p:sldId id="273" r:id="rId8"/>
    <p:sldId id="271" r:id="rId9"/>
    <p:sldId id="274" r:id="rId10"/>
    <p:sldId id="257" r:id="rId11"/>
    <p:sldId id="258" r:id="rId12"/>
    <p:sldId id="283" r:id="rId13"/>
    <p:sldId id="266" r:id="rId14"/>
    <p:sldId id="267" r:id="rId15"/>
    <p:sldId id="259" r:id="rId16"/>
    <p:sldId id="260" r:id="rId17"/>
    <p:sldId id="261" r:id="rId18"/>
    <p:sldId id="262" r:id="rId19"/>
    <p:sldId id="280" r:id="rId20"/>
    <p:sldId id="263" r:id="rId21"/>
    <p:sldId id="264" r:id="rId22"/>
    <p:sldId id="276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71" autoAdjust="0"/>
  </p:normalViewPr>
  <p:slideViewPr>
    <p:cSldViewPr>
      <p:cViewPr varScale="1">
        <p:scale>
          <a:sx n="90" d="100"/>
          <a:sy n="90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1A1B3-FEFF-4213-8A56-C6B5675647F9}" type="datetimeFigureOut">
              <a:rPr lang="en-US" smtClean="0"/>
              <a:t>5/16/14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ACDF-04FC-4DBB-B953-CCA52D382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2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://hbr.org/2011/12/first-lets-fire-all-the-managers/ar/1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en-US" smtClean="0"/>
              <a:t>the audience?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It’s the Good people that you want to focus on</a:t>
            </a:r>
          </a:p>
          <a:p>
            <a:r>
              <a:rPr lang="en-US" dirty="0" smtClean="0"/>
              <a:t>So often we spend</a:t>
            </a:r>
            <a:r>
              <a:rPr lang="en-US" baseline="0" dirty="0" smtClean="0"/>
              <a:t> all of our time on the problem people, we ignore the good ones, and that’s not the way it should be.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46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Productive and Results Oriented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Focus on what you want to achieve, and help achieve it; help employees prioritize.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be afraid 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a decision.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Nothing frustrates your team more than a manager that cant fight battles for them.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63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open and transparent.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Communication is two way. </a:t>
            </a:r>
          </a:p>
          <a:p>
            <a:r>
              <a:rPr lang="en-US" dirty="0" smtClean="0"/>
              <a:t>Active</a:t>
            </a:r>
            <a:r>
              <a:rPr lang="en-US" baseline="0" dirty="0" smtClean="0"/>
              <a:t> listen.</a:t>
            </a:r>
          </a:p>
          <a:p>
            <a:r>
              <a:rPr lang="en-US" baseline="0" dirty="0" smtClean="0"/>
              <a:t>Put your phone away and listen to what they are saying</a:t>
            </a:r>
          </a:p>
          <a:p>
            <a:r>
              <a:rPr lang="en-US" baseline="0" dirty="0" smtClean="0"/>
              <a:t>Sometimes they don’t want the answer, they just want to know you heard. </a:t>
            </a:r>
          </a:p>
          <a:p>
            <a:r>
              <a:rPr lang="en-US" baseline="0" dirty="0" smtClean="0"/>
              <a:t>Ask them what they need from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42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Marco,</a:t>
            </a:r>
            <a:r>
              <a:rPr lang="en-US" baseline="0" dirty="0" smtClean="0"/>
              <a:t> Boon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82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Marco,</a:t>
            </a:r>
            <a:r>
              <a:rPr lang="en-US" baseline="0" dirty="0" smtClean="0"/>
              <a:t> Boon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82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vision you create</a:t>
            </a:r>
            <a:r>
              <a:rPr lang="en-US" baseline="0" dirty="0" smtClean="0"/>
              <a:t> is not the teams vision!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7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</a:p>
          <a:p>
            <a:r>
              <a:rPr lang="en-US" dirty="0" smtClean="0"/>
              <a:t>As a manager, I should not have to supervise</a:t>
            </a:r>
            <a:r>
              <a:rPr lang="en-US" baseline="0" dirty="0" smtClean="0"/>
              <a:t> the work of others……</a:t>
            </a:r>
            <a:endParaRPr lang="en-US" dirty="0" smtClean="0"/>
          </a:p>
          <a:p>
            <a:r>
              <a:rPr lang="en-US" dirty="0" smtClean="0"/>
              <a:t>As a manager, I am responsible</a:t>
            </a:r>
            <a:r>
              <a:rPr lang="en-US" baseline="0" dirty="0" smtClean="0"/>
              <a:t> for making the team the most efficient team they can be</a:t>
            </a:r>
          </a:p>
          <a:p>
            <a:r>
              <a:rPr lang="en-US" baseline="0" dirty="0" smtClean="0"/>
              <a:t>Over the long term… Sticks don’t work over long term</a:t>
            </a:r>
          </a:p>
          <a:p>
            <a:r>
              <a:rPr lang="en-US" baseline="0" dirty="0" smtClean="0"/>
              <a:t>Make sure they want to come to work every morning</a:t>
            </a:r>
          </a:p>
          <a:p>
            <a:r>
              <a:rPr lang="en-US" baseline="0" dirty="0" smtClean="0"/>
              <a:t>Make sure they feel appreciated.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34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</a:t>
            </a:r>
            <a:r>
              <a:rPr lang="en-US" baseline="0" dirty="0" smtClean="0"/>
              <a:t> kind of crappy managers have these guys had?</a:t>
            </a: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http://hbr.org/2011/12/first-lets-fire-all-the-managers/ar/1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7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guys view Managers as task directors. That is not the 21</a:t>
            </a:r>
            <a:r>
              <a:rPr lang="en-US" baseline="30000" dirty="0" smtClean="0"/>
              <a:t>st</a:t>
            </a:r>
            <a:r>
              <a:rPr lang="en-US" baseline="0" dirty="0" smtClean="0"/>
              <a:t> century manager….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9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</a:p>
          <a:p>
            <a:r>
              <a:rPr lang="en-US" dirty="0" smtClean="0"/>
              <a:t>As a manager, I should not have to supervise</a:t>
            </a:r>
            <a:r>
              <a:rPr lang="en-US" baseline="0" dirty="0" smtClean="0"/>
              <a:t> the work of others……</a:t>
            </a:r>
            <a:endParaRPr lang="en-US" dirty="0" smtClean="0"/>
          </a:p>
          <a:p>
            <a:r>
              <a:rPr lang="en-US" dirty="0" smtClean="0"/>
              <a:t>As a manager, I am responsible</a:t>
            </a:r>
            <a:r>
              <a:rPr lang="en-US" baseline="0" dirty="0" smtClean="0"/>
              <a:t> for making the team the most efficient team they can be</a:t>
            </a:r>
          </a:p>
          <a:p>
            <a:r>
              <a:rPr lang="en-US" baseline="0" dirty="0" smtClean="0"/>
              <a:t>Over the long term… Sticks don’t work over long term</a:t>
            </a:r>
          </a:p>
          <a:p>
            <a:r>
              <a:rPr lang="en-US" baseline="0" dirty="0" smtClean="0"/>
              <a:t>Make sure they want to come to work every morning</a:t>
            </a:r>
          </a:p>
          <a:p>
            <a:r>
              <a:rPr lang="en-US" baseline="0" dirty="0" smtClean="0"/>
              <a:t>Make sure they feel appreciated.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34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guy, at a small advertising agency, who never had a good manager, once had this idea to get rid of all managers in his company.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Larry Page</a:t>
            </a:r>
          </a:p>
          <a:p>
            <a:r>
              <a:rPr lang="en-US" baseline="0" dirty="0" smtClean="0"/>
              <a:t>Eric Schmidt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result was Chaos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Google was lucky, because they could absorb the chaos… Most companies could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87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Years later, they ran a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77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people know how they are doing</a:t>
            </a:r>
            <a:r>
              <a:rPr lang="en-US" baseline="0" dirty="0" smtClean="0"/>
              <a:t> at all times.</a:t>
            </a:r>
          </a:p>
          <a:p>
            <a:r>
              <a:rPr lang="en-US" baseline="0" dirty="0" smtClean="0"/>
              <a:t>One on Ones are the most important thing you can do as a manager. </a:t>
            </a:r>
          </a:p>
          <a:p>
            <a:r>
              <a:rPr lang="en-US" baseline="0" dirty="0" smtClean="0"/>
              <a:t>Don’t ask a wide receiver to improve their throwing skills.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Empower your team and don’t micromanage.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 Directing teams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Coach them well, then let them play the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57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 interest in team-members success and personal well-being.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to know their personal lives, and make sure they feel welcome onto the team when new.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quality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people are not looking for a place to work. They are looking for a place to live. </a:t>
            </a: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them understand that they are not just cogs in the machine. They matter to you as people.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3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4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0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6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8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8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5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7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4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eg"/><Relationship Id="rId3" Type="http://schemas.openxmlformats.org/officeDocument/2006/relationships/image" Target="../media/image4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Relationship Id="rId3" Type="http://schemas.openxmlformats.org/officeDocument/2006/relationships/image" Target="../media/image4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9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4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4" Type="http://schemas.openxmlformats.org/officeDocument/2006/relationships/image" Target="../media/image38.jpeg"/><Relationship Id="rId5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Mills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6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152400"/>
            <a:ext cx="2073348" cy="19794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 a Good Coach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3650825" cy="36508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5137068" cy="34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Empower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22" y="-17092"/>
            <a:ext cx="7924800" cy="10246301"/>
          </a:xfrm>
        </p:spPr>
      </p:pic>
      <p:sp>
        <p:nvSpPr>
          <p:cNvPr id="5" name="TextBox 4"/>
          <p:cNvSpPr txBox="1"/>
          <p:nvPr/>
        </p:nvSpPr>
        <p:spPr>
          <a:xfrm>
            <a:off x="1600200" y="21336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Provide Specific Feedback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    Negative and Positive 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3457039"/>
            <a:ext cx="37353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One on Ones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4226480"/>
            <a:ext cx="5099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Focus on Strengths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732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152400"/>
            <a:ext cx="2073348" cy="19794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 a Good Coach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3650825" cy="3650825"/>
          </a:xfrm>
        </p:spPr>
      </p:pic>
    </p:spTree>
    <p:extLst>
      <p:ext uri="{BB962C8B-B14F-4D97-AF65-F5344CB8AC3E}">
        <p14:creationId xmlns:p14="http://schemas.microsoft.com/office/powerpoint/2010/main" val="112779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0"/>
            <a:ext cx="2759148" cy="144606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Be a good coach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4055986" cy="26971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76400"/>
            <a:ext cx="3556000" cy="50532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66800" y="457200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Be a Good Coach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2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76400" y="56827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Empower Your</a:t>
            </a:r>
            <a:br>
              <a:rPr lang="en-US" dirty="0" smtClean="0"/>
            </a:br>
            <a:r>
              <a:rPr lang="en-US" dirty="0" smtClean="0"/>
              <a:t> Players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97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5486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Ask About </a:t>
            </a:r>
            <a:br>
              <a:rPr lang="en-US" dirty="0" smtClean="0"/>
            </a:br>
            <a:r>
              <a:rPr lang="en-US" dirty="0" smtClean="0"/>
              <a:t>Their Dog…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800" y="304800"/>
            <a:ext cx="8940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859699"/>
            <a:ext cx="5410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Don’t Be </a:t>
            </a:r>
            <a:br>
              <a:rPr lang="en-US" dirty="0" smtClean="0"/>
            </a:br>
            <a:r>
              <a:rPr lang="en-US" dirty="0" smtClean="0"/>
              <a:t>a Doormat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-32238"/>
            <a:ext cx="9144000" cy="48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6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4" y="1295400"/>
            <a:ext cx="5029200" cy="1143000"/>
          </a:xfrm>
        </p:spPr>
        <p:txBody>
          <a:bodyPr/>
          <a:lstStyle/>
          <a:p>
            <a:r>
              <a:rPr lang="en-US" dirty="0" smtClean="0"/>
              <a:t>Communicate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4648200"/>
            <a:ext cx="1526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Listen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1573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 Their </a:t>
            </a:r>
            <a:br>
              <a:rPr lang="en-US" dirty="0" smtClean="0"/>
            </a:br>
            <a:r>
              <a:rPr lang="en-US" dirty="0" smtClean="0"/>
              <a:t>Career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482370"/>
            <a:ext cx="6684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What Do You Want To Be </a:t>
            </a:r>
          </a:p>
          <a:p>
            <a:pPr algn="ctr"/>
            <a:r>
              <a:rPr lang="en-US" sz="4800" b="1" dirty="0" smtClean="0"/>
              <a:t>When You Grow Up?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6716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 Their </a:t>
            </a:r>
            <a:br>
              <a:rPr lang="en-US" dirty="0" smtClean="0"/>
            </a:br>
            <a:r>
              <a:rPr lang="en-US" dirty="0" smtClean="0"/>
              <a:t>Career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747" y="3482370"/>
            <a:ext cx="67459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What Do You Want </a:t>
            </a:r>
            <a:r>
              <a:rPr lang="en-US" sz="4800" b="1" smtClean="0">
                <a:solidFill>
                  <a:schemeClr val="bg2">
                    <a:lumMod val="50000"/>
                  </a:schemeClr>
                </a:solidFill>
              </a:rPr>
              <a:t>To Do</a:t>
            </a:r>
            <a:endParaRPr lang="en-US" sz="4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4800" b="1" dirty="0" smtClean="0"/>
              <a:t>When You Grow Up?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223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4451"/>
              </p:ext>
            </p:extLst>
          </p:nvPr>
        </p:nvGraphicFramePr>
        <p:xfrm>
          <a:off x="85746" y="127139"/>
          <a:ext cx="8956888" cy="1540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/>
              </a:tblGrid>
              <a:tr h="1540503">
                <a:tc>
                  <a:txBody>
                    <a:bodyPr/>
                    <a:lstStyle/>
                    <a:p>
                      <a:pPr algn="l"/>
                      <a:r>
                        <a:rPr lang="en-US" sz="2400" u="sng" dirty="0" smtClean="0">
                          <a:solidFill>
                            <a:schemeClr val="accent6"/>
                          </a:solidFill>
                        </a:rPr>
                        <a:t>Titanium</a:t>
                      </a:r>
                      <a:r>
                        <a:rPr lang="en-US" sz="2400" u="sng" baseline="0" dirty="0" smtClean="0">
                          <a:solidFill>
                            <a:schemeClr val="accent6"/>
                          </a:solidFill>
                        </a:rPr>
                        <a:t> Sponsors</a:t>
                      </a:r>
                      <a:endParaRPr lang="en-US" sz="2400" u="sng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Picture 5" descr="AJi Softw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1" y="574458"/>
            <a:ext cx="2869405" cy="1007480"/>
          </a:xfrm>
          <a:prstGeom prst="rect">
            <a:avLst/>
          </a:prstGeom>
        </p:spPr>
      </p:pic>
      <p:pic>
        <p:nvPicPr>
          <p:cNvPr id="7" name="Picture 6" descr="AdventureTe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20" y="173036"/>
            <a:ext cx="1558713" cy="1454799"/>
          </a:xfrm>
          <a:prstGeom prst="rect">
            <a:avLst/>
          </a:prstGeom>
        </p:spPr>
      </p:pic>
      <p:pic>
        <p:nvPicPr>
          <p:cNvPr id="8" name="Picture 7" descr="Paige Technologi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33" y="183588"/>
            <a:ext cx="2280389" cy="1444247"/>
          </a:xfrm>
          <a:prstGeom prst="rect">
            <a:avLst/>
          </a:prstGeom>
        </p:spPr>
      </p:pic>
      <p:pic>
        <p:nvPicPr>
          <p:cNvPr id="9" name="Picture 8" descr="Valore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21" y="182922"/>
            <a:ext cx="2172680" cy="1448454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55292"/>
              </p:ext>
            </p:extLst>
          </p:nvPr>
        </p:nvGraphicFramePr>
        <p:xfrm>
          <a:off x="85746" y="1820653"/>
          <a:ext cx="8956888" cy="247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/>
              </a:tblGrid>
              <a:tr h="2478505">
                <a:tc>
                  <a:txBody>
                    <a:bodyPr/>
                    <a:lstStyle/>
                    <a:p>
                      <a:r>
                        <a:rPr lang="en-US" sz="2000" u="sng" dirty="0" smtClean="0">
                          <a:solidFill>
                            <a:srgbClr val="F79646"/>
                          </a:solidFill>
                        </a:rPr>
                        <a:t>Platinum</a:t>
                      </a:r>
                      <a:r>
                        <a:rPr lang="en-US" sz="2000" u="sng" baseline="0" dirty="0" smtClean="0">
                          <a:solidFill>
                            <a:srgbClr val="F79646"/>
                          </a:solidFill>
                        </a:rPr>
                        <a:t> Sponsors</a:t>
                      </a:r>
                      <a:endParaRPr lang="en-US" sz="2000" u="sng" dirty="0">
                        <a:solidFill>
                          <a:srgbClr val="F796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 descr="Adaptive Solutions Grou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8" y="2295319"/>
            <a:ext cx="2130693" cy="419037"/>
          </a:xfrm>
          <a:prstGeom prst="rect">
            <a:avLst/>
          </a:prstGeom>
        </p:spPr>
      </p:pic>
      <p:pic>
        <p:nvPicPr>
          <p:cNvPr id="12" name="Picture 11" descr="Balance Innovation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617" y="2330006"/>
            <a:ext cx="1209914" cy="956763"/>
          </a:xfrm>
          <a:prstGeom prst="rect">
            <a:avLst/>
          </a:prstGeom>
        </p:spPr>
      </p:pic>
      <p:pic>
        <p:nvPicPr>
          <p:cNvPr id="13" name="Picture 12" descr="DevExpres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83" y="2808388"/>
            <a:ext cx="2329697" cy="388283"/>
          </a:xfrm>
          <a:prstGeom prst="rect">
            <a:avLst/>
          </a:prstGeom>
        </p:spPr>
      </p:pic>
      <p:pic>
        <p:nvPicPr>
          <p:cNvPr id="14" name="Picture 13" descr="DS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207" y="1909763"/>
            <a:ext cx="1239523" cy="1115571"/>
          </a:xfrm>
          <a:prstGeom prst="rect">
            <a:avLst/>
          </a:prstGeom>
        </p:spPr>
      </p:pic>
      <p:pic>
        <p:nvPicPr>
          <p:cNvPr id="15" name="Picture 14" descr="Epiq Systems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816" y="2024013"/>
            <a:ext cx="1655306" cy="728335"/>
          </a:xfrm>
          <a:prstGeom prst="rect">
            <a:avLst/>
          </a:prstGeom>
        </p:spPr>
      </p:pic>
      <p:pic>
        <p:nvPicPr>
          <p:cNvPr id="16" name="Picture 15" descr="Jack Henry And Associates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4" y="3215130"/>
            <a:ext cx="2284193" cy="541680"/>
          </a:xfrm>
          <a:prstGeom prst="rect">
            <a:avLst/>
          </a:prstGeom>
        </p:spPr>
      </p:pic>
      <p:pic>
        <p:nvPicPr>
          <p:cNvPr id="17" name="Picture 16" descr="Kauffman Labs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534" y="3626366"/>
            <a:ext cx="2249973" cy="464994"/>
          </a:xfrm>
          <a:prstGeom prst="rect">
            <a:avLst/>
          </a:prstGeom>
        </p:spPr>
      </p:pic>
      <p:pic>
        <p:nvPicPr>
          <p:cNvPr id="18" name="Picture 17" descr="OReill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99" y="3643066"/>
            <a:ext cx="1620339" cy="448294"/>
          </a:xfrm>
          <a:prstGeom prst="rect">
            <a:avLst/>
          </a:prstGeom>
        </p:spPr>
      </p:pic>
      <p:pic>
        <p:nvPicPr>
          <p:cNvPr id="19" name="Picture 18" descr="Sprint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33" y="1894463"/>
            <a:ext cx="1791274" cy="779409"/>
          </a:xfrm>
          <a:prstGeom prst="rect">
            <a:avLst/>
          </a:prstGeom>
        </p:spPr>
      </p:pic>
      <p:pic>
        <p:nvPicPr>
          <p:cNvPr id="20" name="Picture 19" descr="Freightquot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816" y="3410154"/>
            <a:ext cx="1610961" cy="681206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3027"/>
              </p:ext>
            </p:extLst>
          </p:nvPr>
        </p:nvGraphicFramePr>
        <p:xfrm>
          <a:off x="85746" y="4498053"/>
          <a:ext cx="8956888" cy="2218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/>
              </a:tblGrid>
              <a:tr h="2218428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F79646"/>
                          </a:solidFill>
                        </a:rPr>
                        <a:t>Gold Sponsors</a:t>
                      </a:r>
                      <a:endParaRPr lang="en-US" u="sng" dirty="0">
                        <a:solidFill>
                          <a:srgbClr val="F796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2" name="Picture 21" descr="Advantage Tech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592" y="4605224"/>
            <a:ext cx="1569826" cy="514903"/>
          </a:xfrm>
          <a:prstGeom prst="rect">
            <a:avLst/>
          </a:prstGeom>
        </p:spPr>
      </p:pic>
      <p:pic>
        <p:nvPicPr>
          <p:cNvPr id="23" name="Picture 22" descr="Bradford and Galt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27" y="4605224"/>
            <a:ext cx="861694" cy="590876"/>
          </a:xfrm>
          <a:prstGeom prst="rect">
            <a:avLst/>
          </a:prstGeom>
        </p:spPr>
      </p:pic>
      <p:pic>
        <p:nvPicPr>
          <p:cNvPr id="24" name="Picture 23" descr="Centriq Training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642" y="4613162"/>
            <a:ext cx="1216306" cy="514903"/>
          </a:xfrm>
          <a:prstGeom prst="rect">
            <a:avLst/>
          </a:prstGeom>
        </p:spPr>
      </p:pic>
      <p:pic>
        <p:nvPicPr>
          <p:cNvPr id="25" name="Picture 24" descr="Cerner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8" y="4613163"/>
            <a:ext cx="1587892" cy="431000"/>
          </a:xfrm>
          <a:prstGeom prst="rect">
            <a:avLst/>
          </a:prstGeom>
        </p:spPr>
      </p:pic>
      <p:pic>
        <p:nvPicPr>
          <p:cNvPr id="26" name="Picture 25" descr="ComponentOne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7" y="4944478"/>
            <a:ext cx="709880" cy="624694"/>
          </a:xfrm>
          <a:prstGeom prst="rect">
            <a:avLst/>
          </a:prstGeom>
        </p:spPr>
      </p:pic>
      <p:pic>
        <p:nvPicPr>
          <p:cNvPr id="28" name="Picture 27" descr="DSI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95" y="5128273"/>
            <a:ext cx="1209501" cy="393171"/>
          </a:xfrm>
          <a:prstGeom prst="rect">
            <a:avLst/>
          </a:prstGeom>
        </p:spPr>
      </p:pic>
      <p:pic>
        <p:nvPicPr>
          <p:cNvPr id="29" name="Picture 28" descr="Garmin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440" y="5311926"/>
            <a:ext cx="1496173" cy="406104"/>
          </a:xfrm>
          <a:prstGeom prst="rect">
            <a:avLst/>
          </a:prstGeom>
        </p:spPr>
      </p:pic>
      <p:pic>
        <p:nvPicPr>
          <p:cNvPr id="30" name="Picture 29" descr="JetBrains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90" y="5324859"/>
            <a:ext cx="1034660" cy="393171"/>
          </a:xfrm>
          <a:prstGeom prst="rect">
            <a:avLst/>
          </a:prstGeom>
        </p:spPr>
      </p:pic>
      <p:pic>
        <p:nvPicPr>
          <p:cNvPr id="31" name="Picture 30" descr="Keyhole Software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426" y="4613163"/>
            <a:ext cx="1259866" cy="455952"/>
          </a:xfrm>
          <a:prstGeom prst="rect">
            <a:avLst/>
          </a:prstGeom>
        </p:spPr>
      </p:pic>
      <p:pic>
        <p:nvPicPr>
          <p:cNvPr id="32" name="Picture 31" descr="KU Edwards Campus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5" y="5828078"/>
            <a:ext cx="842725" cy="674180"/>
          </a:xfrm>
          <a:prstGeom prst="rect">
            <a:avLst/>
          </a:prstGeom>
        </p:spPr>
      </p:pic>
      <p:pic>
        <p:nvPicPr>
          <p:cNvPr id="33" name="Picture 32" descr="LRS Consulting Services.pn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01" y="5196100"/>
            <a:ext cx="1066338" cy="355446"/>
          </a:xfrm>
          <a:prstGeom prst="rect">
            <a:avLst/>
          </a:prstGeom>
        </p:spPr>
      </p:pic>
      <p:pic>
        <p:nvPicPr>
          <p:cNvPr id="34" name="Picture 33" descr="Microsoft.pn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365" y="5311926"/>
            <a:ext cx="1417795" cy="320017"/>
          </a:xfrm>
          <a:prstGeom prst="rect">
            <a:avLst/>
          </a:prstGeom>
        </p:spPr>
      </p:pic>
      <p:pic>
        <p:nvPicPr>
          <p:cNvPr id="35" name="Picture 34" descr="Multi Service.pn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85" y="5706863"/>
            <a:ext cx="2455713" cy="329767"/>
          </a:xfrm>
          <a:prstGeom prst="rect">
            <a:avLst/>
          </a:prstGeom>
        </p:spPr>
      </p:pic>
      <p:pic>
        <p:nvPicPr>
          <p:cNvPr id="36" name="Picture 35" descr="Netchemia.pn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02" y="5873975"/>
            <a:ext cx="1594781" cy="346295"/>
          </a:xfrm>
          <a:prstGeom prst="rect">
            <a:avLst/>
          </a:prstGeom>
        </p:spPr>
      </p:pic>
      <p:pic>
        <p:nvPicPr>
          <p:cNvPr id="37" name="Picture 36" descr="Oakwood Systems.pn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90" y="5790484"/>
            <a:ext cx="1587687" cy="399190"/>
          </a:xfrm>
          <a:prstGeom prst="rect">
            <a:avLst/>
          </a:prstGeom>
        </p:spPr>
      </p:pic>
      <p:pic>
        <p:nvPicPr>
          <p:cNvPr id="38" name="Picture 37" descr="Perceptive Software.png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73" y="6189672"/>
            <a:ext cx="1811996" cy="327885"/>
          </a:xfrm>
          <a:prstGeom prst="rect">
            <a:avLst/>
          </a:prstGeom>
        </p:spPr>
      </p:pic>
      <p:pic>
        <p:nvPicPr>
          <p:cNvPr id="39" name="Picture 38" descr="Stackify.pn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42" y="5790484"/>
            <a:ext cx="1120237" cy="374479"/>
          </a:xfrm>
          <a:prstGeom prst="rect">
            <a:avLst/>
          </a:prstGeom>
        </p:spPr>
      </p:pic>
      <p:pic>
        <p:nvPicPr>
          <p:cNvPr id="40" name="Picture 39" descr="TEKSystems.png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722" y="6255404"/>
            <a:ext cx="1347952" cy="365873"/>
          </a:xfrm>
          <a:prstGeom prst="rect">
            <a:avLst/>
          </a:prstGeom>
        </p:spPr>
      </p:pic>
      <p:pic>
        <p:nvPicPr>
          <p:cNvPr id="41" name="Picture 40" descr="Twilio.png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33" y="6241431"/>
            <a:ext cx="1315837" cy="439866"/>
          </a:xfrm>
          <a:prstGeom prst="rect">
            <a:avLst/>
          </a:prstGeom>
        </p:spPr>
      </p:pic>
      <p:pic>
        <p:nvPicPr>
          <p:cNvPr id="42" name="Picture 41" descr="UnitedLex.png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507" y="6255406"/>
            <a:ext cx="1315837" cy="3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4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Clear </a:t>
            </a:r>
            <a:br>
              <a:rPr lang="en-US" dirty="0" smtClean="0"/>
            </a:br>
            <a:r>
              <a:rPr lang="en-US" dirty="0" smtClean="0"/>
              <a:t>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"/>
            <a:ext cx="4876800" cy="32265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276600"/>
            <a:ext cx="4915507" cy="32712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4912207"/>
            <a:ext cx="220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and Strategy</a:t>
            </a:r>
          </a:p>
        </p:txBody>
      </p:sp>
    </p:spTree>
    <p:extLst>
      <p:ext uri="{BB962C8B-B14F-4D97-AF65-F5344CB8AC3E}">
        <p14:creationId xmlns:p14="http://schemas.microsoft.com/office/powerpoint/2010/main" val="39695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Know what you are talking about….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6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84972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2348" y="1905000"/>
            <a:ext cx="7751051" cy="347472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Director </a:t>
            </a:r>
            <a:r>
              <a:rPr lang="en-US" dirty="0" smtClean="0"/>
              <a:t>/ Paige Technologies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jonathanfmills</a:t>
            </a:r>
            <a:endParaRPr lang="en-US" dirty="0" smtClean="0"/>
          </a:p>
          <a:p>
            <a:r>
              <a:rPr lang="en-US" dirty="0" smtClean="0"/>
              <a:t>Jonathanfmills.com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3" t="6298" r="18446" b="487"/>
          <a:stretch/>
        </p:blipFill>
        <p:spPr>
          <a:xfrm>
            <a:off x="5257800" y="3124200"/>
            <a:ext cx="3700298" cy="342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Mills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4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Good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Mills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3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82" r="36808"/>
          <a:stretch/>
        </p:blipFill>
        <p:spPr bwMode="auto">
          <a:xfrm>
            <a:off x="381000" y="685800"/>
            <a:ext cx="3755877" cy="466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43400" y="609600"/>
            <a:ext cx="426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“How </a:t>
            </a:r>
            <a:r>
              <a:rPr lang="en-US" sz="2800" dirty="0"/>
              <a:t>a company can make profits with all these </a:t>
            </a:r>
            <a:endParaRPr lang="en-US" sz="2800" dirty="0" smtClean="0"/>
          </a:p>
          <a:p>
            <a:r>
              <a:rPr lang="en-US" sz="2800" dirty="0" smtClean="0"/>
              <a:t>PARASITES</a:t>
            </a:r>
            <a:r>
              <a:rPr lang="en-US" sz="2800" dirty="0"/>
              <a:t>  chatting and drinking </a:t>
            </a:r>
            <a:r>
              <a:rPr lang="en-US" sz="2800" dirty="0" smtClean="0"/>
              <a:t>coffee?”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4191000"/>
            <a:ext cx="403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countless hours </a:t>
            </a:r>
            <a:r>
              <a:rPr lang="en-US" sz="3200" b="1" dirty="0" smtClean="0"/>
              <a:t>that team leads … </a:t>
            </a:r>
            <a:endParaRPr lang="en-US" sz="3200" b="1" dirty="0"/>
          </a:p>
          <a:p>
            <a:r>
              <a:rPr lang="en-US" sz="3200" b="1" dirty="0"/>
              <a:t>devote to supervising the work…</a:t>
            </a:r>
          </a:p>
        </p:txBody>
      </p:sp>
    </p:spTree>
    <p:extLst>
      <p:ext uri="{BB962C8B-B14F-4D97-AF65-F5344CB8AC3E}">
        <p14:creationId xmlns:p14="http://schemas.microsoft.com/office/powerpoint/2010/main" val="1141239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"/>
            <a:ext cx="5943600" cy="742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4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2348" y="1905000"/>
            <a:ext cx="6912851" cy="347472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Director / Paige Technologies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jonathanfmills</a:t>
            </a:r>
            <a:endParaRPr lang="en-US" dirty="0" smtClean="0"/>
          </a:p>
          <a:p>
            <a:r>
              <a:rPr lang="en-US" dirty="0" smtClean="0"/>
              <a:t>Jonathanfmills.com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3" t="6298" r="18446" b="487"/>
          <a:stretch/>
        </p:blipFill>
        <p:spPr>
          <a:xfrm>
            <a:off x="5257800" y="3124200"/>
            <a:ext cx="3700298" cy="342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28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7" y="4968170"/>
            <a:ext cx="6034617" cy="25144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7265"/>
            <a:ext cx="3525671" cy="47244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371600"/>
            <a:ext cx="3272543" cy="49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4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534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152400"/>
            <a:ext cx="2971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Project Oxygen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8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3220</TotalTime>
  <Words>581</Words>
  <Application>Microsoft Macintosh PowerPoint</Application>
  <PresentationFormat>On-screen Show (4:3)</PresentationFormat>
  <Paragraphs>112</Paragraphs>
  <Slides>23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Managing Developers</vt:lpstr>
      <vt:lpstr>PowerPoint Presentation</vt:lpstr>
      <vt:lpstr>Managing Developers</vt:lpstr>
      <vt:lpstr>Managing Good Developers</vt:lpstr>
      <vt:lpstr>PowerPoint Presentation</vt:lpstr>
      <vt:lpstr>PowerPoint Presentation</vt:lpstr>
      <vt:lpstr>Who Is This Guy?</vt:lpstr>
      <vt:lpstr>PowerPoint Presentation</vt:lpstr>
      <vt:lpstr>Project Oxygen</vt:lpstr>
      <vt:lpstr>Be a Good Coach</vt:lpstr>
      <vt:lpstr>Empower</vt:lpstr>
      <vt:lpstr>Be a Good Coach</vt:lpstr>
      <vt:lpstr>Be a good coach</vt:lpstr>
      <vt:lpstr>Empower Your  Players</vt:lpstr>
      <vt:lpstr>Ask About  Their Dog…</vt:lpstr>
      <vt:lpstr>Don’t Be  a Doormat</vt:lpstr>
      <vt:lpstr>Communicate</vt:lpstr>
      <vt:lpstr>Develop Their  Career</vt:lpstr>
      <vt:lpstr>Develop Their  Career</vt:lpstr>
      <vt:lpstr>Clear  Vision</vt:lpstr>
      <vt:lpstr>Know what you are talking about….</vt:lpstr>
      <vt:lpstr>Questions?</vt:lpstr>
      <vt:lpstr>Who Is This Guy?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Agile Devs</dc:title>
  <dc:creator>Jon Mills</dc:creator>
  <cp:lastModifiedBy>Jon</cp:lastModifiedBy>
  <cp:revision>45</cp:revision>
  <dcterms:created xsi:type="dcterms:W3CDTF">2006-08-16T00:00:00Z</dcterms:created>
  <dcterms:modified xsi:type="dcterms:W3CDTF">2014-05-17T03:22:08Z</dcterms:modified>
</cp:coreProperties>
</file>