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9" r:id="rId3"/>
    <p:sldId id="272" r:id="rId4"/>
    <p:sldId id="270" r:id="rId5"/>
    <p:sldId id="268" r:id="rId6"/>
    <p:sldId id="267" r:id="rId7"/>
    <p:sldId id="271" r:id="rId8"/>
    <p:sldId id="273" r:id="rId9"/>
    <p:sldId id="274" r:id="rId10"/>
    <p:sldId id="258" r:id="rId11"/>
    <p:sldId id="275" r:id="rId12"/>
    <p:sldId id="276" r:id="rId13"/>
    <p:sldId id="259" r:id="rId14"/>
    <p:sldId id="260" r:id="rId15"/>
    <p:sldId id="261" r:id="rId16"/>
    <p:sldId id="262" r:id="rId17"/>
    <p:sldId id="263" r:id="rId18"/>
    <p:sldId id="277" r:id="rId19"/>
    <p:sldId id="264" r:id="rId20"/>
    <p:sldId id="265" r:id="rId21"/>
    <p:sldId id="280" r:id="rId22"/>
    <p:sldId id="279" r:id="rId23"/>
    <p:sldId id="282" r:id="rId24"/>
    <p:sldId id="281" r:id="rId25"/>
    <p:sldId id="266" r:id="rId26"/>
    <p:sldId id="283" r:id="rId27"/>
    <p:sldId id="284" r:id="rId28"/>
    <p:sldId id="285" r:id="rId29"/>
    <p:sldId id="287" r:id="rId30"/>
    <p:sldId id="286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9094AA-391B-4834-BC79-3F66531F967D}">
          <p14:sldIdLst>
            <p14:sldId id="256"/>
            <p14:sldId id="269"/>
            <p14:sldId id="272"/>
            <p14:sldId id="270"/>
            <p14:sldId id="268"/>
            <p14:sldId id="267"/>
            <p14:sldId id="271"/>
            <p14:sldId id="273"/>
            <p14:sldId id="274"/>
            <p14:sldId id="258"/>
            <p14:sldId id="275"/>
            <p14:sldId id="276"/>
            <p14:sldId id="259"/>
            <p14:sldId id="260"/>
            <p14:sldId id="261"/>
            <p14:sldId id="262"/>
            <p14:sldId id="263"/>
            <p14:sldId id="277"/>
            <p14:sldId id="264"/>
            <p14:sldId id="265"/>
            <p14:sldId id="280"/>
            <p14:sldId id="279"/>
            <p14:sldId id="282"/>
            <p14:sldId id="281"/>
            <p14:sldId id="266"/>
            <p14:sldId id="283"/>
            <p14:sldId id="284"/>
            <p14:sldId id="285"/>
            <p14:sldId id="287"/>
            <p14:sldId id="286"/>
            <p14:sldId id="28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314" autoAdjust="0"/>
  </p:normalViewPr>
  <p:slideViewPr>
    <p:cSldViewPr>
      <p:cViewPr varScale="1">
        <p:scale>
          <a:sx n="80" d="100"/>
          <a:sy n="80" d="100"/>
        </p:scale>
        <p:origin x="-10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A082D7-423F-475E-BA74-37BCE6056B1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81734FE-0273-46D8-8237-4BB171304D0D}">
      <dgm:prSet phldrT="[Text]"/>
      <dgm:spPr/>
      <dgm:t>
        <a:bodyPr/>
        <a:lstStyle/>
        <a:p>
          <a:r>
            <a:rPr lang="en-US" dirty="0" smtClean="0"/>
            <a:t>~ 5 </a:t>
          </a:r>
          <a:r>
            <a:rPr lang="en-US" dirty="0" err="1" smtClean="0"/>
            <a:t>Mos</a:t>
          </a:r>
          <a:endParaRPr lang="en-US" dirty="0"/>
        </a:p>
      </dgm:t>
    </dgm:pt>
    <dgm:pt modelId="{E7C8D46C-DA9D-4F4A-8371-57BDE7CBF89D}" type="parTrans" cxnId="{48012381-ADAB-4075-BAE7-658FFD8A5B30}">
      <dgm:prSet/>
      <dgm:spPr/>
      <dgm:t>
        <a:bodyPr/>
        <a:lstStyle/>
        <a:p>
          <a:endParaRPr lang="en-US"/>
        </a:p>
      </dgm:t>
    </dgm:pt>
    <dgm:pt modelId="{D47CB801-D665-47CE-AA3B-D2B4650F30F2}" type="sibTrans" cxnId="{48012381-ADAB-4075-BAE7-658FFD8A5B30}">
      <dgm:prSet/>
      <dgm:spPr/>
      <dgm:t>
        <a:bodyPr/>
        <a:lstStyle/>
        <a:p>
          <a:endParaRPr lang="en-US"/>
        </a:p>
      </dgm:t>
    </dgm:pt>
    <dgm:pt modelId="{AFD0B19B-1068-4FA8-A532-4DC21DD3E843}">
      <dgm:prSet phldrT="[Text]"/>
      <dgm:spPr/>
      <dgm:t>
        <a:bodyPr/>
        <a:lstStyle/>
        <a:p>
          <a:endParaRPr lang="en-US" dirty="0"/>
        </a:p>
      </dgm:t>
    </dgm:pt>
    <dgm:pt modelId="{FC673877-F474-4F3E-BAFD-0901561D05AE}" type="parTrans" cxnId="{7C7E8043-6A61-494E-8A4B-E13C0B9225F8}">
      <dgm:prSet/>
      <dgm:spPr/>
      <dgm:t>
        <a:bodyPr/>
        <a:lstStyle/>
        <a:p>
          <a:endParaRPr lang="en-US"/>
        </a:p>
      </dgm:t>
    </dgm:pt>
    <dgm:pt modelId="{732E7278-FF4D-42B7-99B1-D3A4BE3CEEB0}" type="sibTrans" cxnId="{7C7E8043-6A61-494E-8A4B-E13C0B9225F8}">
      <dgm:prSet/>
      <dgm:spPr/>
      <dgm:t>
        <a:bodyPr/>
        <a:lstStyle/>
        <a:p>
          <a:endParaRPr lang="en-US"/>
        </a:p>
      </dgm:t>
    </dgm:pt>
    <dgm:pt modelId="{B204B207-2815-49C4-BAE9-F98CA634DADA}">
      <dgm:prSet phldrT="[Text]"/>
      <dgm:spPr/>
      <dgm:t>
        <a:bodyPr/>
        <a:lstStyle/>
        <a:p>
          <a:r>
            <a:rPr lang="en-US" dirty="0" smtClean="0"/>
            <a:t>~2 </a:t>
          </a:r>
          <a:r>
            <a:rPr lang="en-US" dirty="0" err="1" smtClean="0"/>
            <a:t>Wks</a:t>
          </a:r>
          <a:endParaRPr lang="en-US" dirty="0"/>
        </a:p>
      </dgm:t>
    </dgm:pt>
    <dgm:pt modelId="{79D5EBDB-2A00-45A7-8234-444AFD5BD38F}" type="parTrans" cxnId="{1ACA288A-53B5-4A0E-8B4E-A8DFE8246F01}">
      <dgm:prSet/>
      <dgm:spPr/>
      <dgm:t>
        <a:bodyPr/>
        <a:lstStyle/>
        <a:p>
          <a:endParaRPr lang="en-US"/>
        </a:p>
      </dgm:t>
    </dgm:pt>
    <dgm:pt modelId="{927770A2-BCDC-46AB-B862-5EC4488CBF35}" type="sibTrans" cxnId="{1ACA288A-53B5-4A0E-8B4E-A8DFE8246F01}">
      <dgm:prSet/>
      <dgm:spPr/>
      <dgm:t>
        <a:bodyPr/>
        <a:lstStyle/>
        <a:p>
          <a:endParaRPr lang="en-US"/>
        </a:p>
      </dgm:t>
    </dgm:pt>
    <dgm:pt modelId="{BC57A98B-CDDC-4503-9F40-1D81458FF513}">
      <dgm:prSet phldrT="[Text]"/>
      <dgm:spPr/>
      <dgm:t>
        <a:bodyPr/>
        <a:lstStyle/>
        <a:p>
          <a:r>
            <a:rPr lang="en-US" dirty="0" smtClean="0"/>
            <a:t>1 </a:t>
          </a:r>
          <a:r>
            <a:rPr lang="en-US" dirty="0" err="1" smtClean="0"/>
            <a:t>Wk</a:t>
          </a:r>
          <a:endParaRPr lang="en-US" dirty="0"/>
        </a:p>
      </dgm:t>
    </dgm:pt>
    <dgm:pt modelId="{3B890A9E-19A1-4522-ACE0-9E5F0C3FEB01}" type="parTrans" cxnId="{B4F0BA1D-F335-4C8C-826B-5D720B5E0798}">
      <dgm:prSet/>
      <dgm:spPr/>
      <dgm:t>
        <a:bodyPr/>
        <a:lstStyle/>
        <a:p>
          <a:endParaRPr lang="en-US"/>
        </a:p>
      </dgm:t>
    </dgm:pt>
    <dgm:pt modelId="{3ACB1B82-4619-4084-88A8-7EAF6D5652A2}" type="sibTrans" cxnId="{B4F0BA1D-F335-4C8C-826B-5D720B5E0798}">
      <dgm:prSet/>
      <dgm:spPr/>
      <dgm:t>
        <a:bodyPr/>
        <a:lstStyle/>
        <a:p>
          <a:endParaRPr lang="en-US"/>
        </a:p>
      </dgm:t>
    </dgm:pt>
    <dgm:pt modelId="{B0C4BEF2-6E8C-4C68-95D4-0669A0D2B117}" type="pres">
      <dgm:prSet presAssocID="{ABA082D7-423F-475E-BA74-37BCE6056B1F}" presName="Name0" presStyleCnt="0">
        <dgm:presLayoutVars>
          <dgm:dir/>
          <dgm:resizeHandles val="exact"/>
        </dgm:presLayoutVars>
      </dgm:prSet>
      <dgm:spPr/>
    </dgm:pt>
    <dgm:pt modelId="{FF999BA0-1CBE-4955-AC39-F99381C9583A}" type="pres">
      <dgm:prSet presAssocID="{681734FE-0273-46D8-8237-4BB171304D0D}" presName="parTxOnly" presStyleLbl="node1" presStyleIdx="0" presStyleCnt="4" custScaleX="3093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D4D2F-64ED-446C-985E-63F9E73E1CD1}" type="pres">
      <dgm:prSet presAssocID="{D47CB801-D665-47CE-AA3B-D2B4650F30F2}" presName="parSpace" presStyleCnt="0"/>
      <dgm:spPr/>
    </dgm:pt>
    <dgm:pt modelId="{F0DEA34E-28AD-4356-94A0-6B788703E545}" type="pres">
      <dgm:prSet presAssocID="{B204B207-2815-49C4-BAE9-F98CA634DADA}" presName="parTxOnly" presStyleLbl="node1" presStyleIdx="1" presStyleCnt="4" custScaleX="1469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3C399C-82F4-46C1-895D-492DD3BD272B}" type="pres">
      <dgm:prSet presAssocID="{927770A2-BCDC-46AB-B862-5EC4488CBF35}" presName="parSpace" presStyleCnt="0"/>
      <dgm:spPr/>
    </dgm:pt>
    <dgm:pt modelId="{40151E48-7FC6-43BE-9460-E08C0BFE909B}" type="pres">
      <dgm:prSet presAssocID="{BC57A98B-CDDC-4503-9F40-1D81458FF513}" presName="parTxOnly" presStyleLbl="node1" presStyleIdx="2" presStyleCnt="4" custScaleX="1586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7BC89C-7FF8-4F36-B3FC-45C1BB539ABD}" type="pres">
      <dgm:prSet presAssocID="{3ACB1B82-4619-4084-88A8-7EAF6D5652A2}" presName="parSpace" presStyleCnt="0"/>
      <dgm:spPr/>
    </dgm:pt>
    <dgm:pt modelId="{99CDFCBF-8D36-4718-9779-11EDE5BF262E}" type="pres">
      <dgm:prSet presAssocID="{AFD0B19B-1068-4FA8-A532-4DC21DD3E843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15441E-AC0F-47AF-9D70-77DE6DA37E3E}" type="presOf" srcId="{ABA082D7-423F-475E-BA74-37BCE6056B1F}" destId="{B0C4BEF2-6E8C-4C68-95D4-0669A0D2B117}" srcOrd="0" destOrd="0" presId="urn:microsoft.com/office/officeart/2005/8/layout/hChevron3"/>
    <dgm:cxn modelId="{48012381-ADAB-4075-BAE7-658FFD8A5B30}" srcId="{ABA082D7-423F-475E-BA74-37BCE6056B1F}" destId="{681734FE-0273-46D8-8237-4BB171304D0D}" srcOrd="0" destOrd="0" parTransId="{E7C8D46C-DA9D-4F4A-8371-57BDE7CBF89D}" sibTransId="{D47CB801-D665-47CE-AA3B-D2B4650F30F2}"/>
    <dgm:cxn modelId="{7C7E8043-6A61-494E-8A4B-E13C0B9225F8}" srcId="{ABA082D7-423F-475E-BA74-37BCE6056B1F}" destId="{AFD0B19B-1068-4FA8-A532-4DC21DD3E843}" srcOrd="3" destOrd="0" parTransId="{FC673877-F474-4F3E-BAFD-0901561D05AE}" sibTransId="{732E7278-FF4D-42B7-99B1-D3A4BE3CEEB0}"/>
    <dgm:cxn modelId="{B29F7D93-15F3-4844-A64B-0D63AE7F35A2}" type="presOf" srcId="{681734FE-0273-46D8-8237-4BB171304D0D}" destId="{FF999BA0-1CBE-4955-AC39-F99381C9583A}" srcOrd="0" destOrd="0" presId="urn:microsoft.com/office/officeart/2005/8/layout/hChevron3"/>
    <dgm:cxn modelId="{68BB95B3-28A4-4811-837E-D840DCEF6C29}" type="presOf" srcId="{BC57A98B-CDDC-4503-9F40-1D81458FF513}" destId="{40151E48-7FC6-43BE-9460-E08C0BFE909B}" srcOrd="0" destOrd="0" presId="urn:microsoft.com/office/officeart/2005/8/layout/hChevron3"/>
    <dgm:cxn modelId="{1ACA288A-53B5-4A0E-8B4E-A8DFE8246F01}" srcId="{ABA082D7-423F-475E-BA74-37BCE6056B1F}" destId="{B204B207-2815-49C4-BAE9-F98CA634DADA}" srcOrd="1" destOrd="0" parTransId="{79D5EBDB-2A00-45A7-8234-444AFD5BD38F}" sibTransId="{927770A2-BCDC-46AB-B862-5EC4488CBF35}"/>
    <dgm:cxn modelId="{0A070E38-6134-44F9-9A90-0CE62C30B4B4}" type="presOf" srcId="{B204B207-2815-49C4-BAE9-F98CA634DADA}" destId="{F0DEA34E-28AD-4356-94A0-6B788703E545}" srcOrd="0" destOrd="0" presId="urn:microsoft.com/office/officeart/2005/8/layout/hChevron3"/>
    <dgm:cxn modelId="{DEF3D27D-5FCA-4945-8D31-DB0F2DD56E81}" type="presOf" srcId="{AFD0B19B-1068-4FA8-A532-4DC21DD3E843}" destId="{99CDFCBF-8D36-4718-9779-11EDE5BF262E}" srcOrd="0" destOrd="0" presId="urn:microsoft.com/office/officeart/2005/8/layout/hChevron3"/>
    <dgm:cxn modelId="{B4F0BA1D-F335-4C8C-826B-5D720B5E0798}" srcId="{ABA082D7-423F-475E-BA74-37BCE6056B1F}" destId="{BC57A98B-CDDC-4503-9F40-1D81458FF513}" srcOrd="2" destOrd="0" parTransId="{3B890A9E-19A1-4522-ACE0-9E5F0C3FEB01}" sibTransId="{3ACB1B82-4619-4084-88A8-7EAF6D5652A2}"/>
    <dgm:cxn modelId="{8528857B-D1FD-4637-9178-0A6024E4903C}" type="presParOf" srcId="{B0C4BEF2-6E8C-4C68-95D4-0669A0D2B117}" destId="{FF999BA0-1CBE-4955-AC39-F99381C9583A}" srcOrd="0" destOrd="0" presId="urn:microsoft.com/office/officeart/2005/8/layout/hChevron3"/>
    <dgm:cxn modelId="{FBD7462D-79D1-4464-A241-453062774F95}" type="presParOf" srcId="{B0C4BEF2-6E8C-4C68-95D4-0669A0D2B117}" destId="{597D4D2F-64ED-446C-985E-63F9E73E1CD1}" srcOrd="1" destOrd="0" presId="urn:microsoft.com/office/officeart/2005/8/layout/hChevron3"/>
    <dgm:cxn modelId="{6B2FBBB8-BFDC-426D-9D94-5ECB68E6156E}" type="presParOf" srcId="{B0C4BEF2-6E8C-4C68-95D4-0669A0D2B117}" destId="{F0DEA34E-28AD-4356-94A0-6B788703E545}" srcOrd="2" destOrd="0" presId="urn:microsoft.com/office/officeart/2005/8/layout/hChevron3"/>
    <dgm:cxn modelId="{DCA68FA9-0D07-4676-A77A-E78E9F771165}" type="presParOf" srcId="{B0C4BEF2-6E8C-4C68-95D4-0669A0D2B117}" destId="{133C399C-82F4-46C1-895D-492DD3BD272B}" srcOrd="3" destOrd="0" presId="urn:microsoft.com/office/officeart/2005/8/layout/hChevron3"/>
    <dgm:cxn modelId="{2B3717A9-0777-4EA8-9333-1F024AD88D33}" type="presParOf" srcId="{B0C4BEF2-6E8C-4C68-95D4-0669A0D2B117}" destId="{40151E48-7FC6-43BE-9460-E08C0BFE909B}" srcOrd="4" destOrd="0" presId="urn:microsoft.com/office/officeart/2005/8/layout/hChevron3"/>
    <dgm:cxn modelId="{A2CD0A0A-261A-49D3-B4DC-2851D84BCC93}" type="presParOf" srcId="{B0C4BEF2-6E8C-4C68-95D4-0669A0D2B117}" destId="{D67BC89C-7FF8-4F36-B3FC-45C1BB539ABD}" srcOrd="5" destOrd="0" presId="urn:microsoft.com/office/officeart/2005/8/layout/hChevron3"/>
    <dgm:cxn modelId="{1E70F910-B5EA-4ED9-9BAA-F554A4ECE54B}" type="presParOf" srcId="{B0C4BEF2-6E8C-4C68-95D4-0669A0D2B117}" destId="{99CDFCBF-8D36-4718-9779-11EDE5BF262E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99BA0-1CBE-4955-AC39-F99381C9583A}">
      <dsp:nvSpPr>
        <dsp:cNvPr id="0" name=""/>
        <dsp:cNvSpPr/>
      </dsp:nvSpPr>
      <dsp:spPr>
        <a:xfrm>
          <a:off x="2208" y="2014159"/>
          <a:ext cx="3848443" cy="49764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~ 5 </a:t>
          </a:r>
          <a:r>
            <a:rPr lang="en-US" sz="2500" kern="1200" dirty="0" err="1" smtClean="0"/>
            <a:t>Mos</a:t>
          </a:r>
          <a:endParaRPr lang="en-US" sz="2500" kern="1200" dirty="0"/>
        </a:p>
      </dsp:txBody>
      <dsp:txXfrm>
        <a:off x="2208" y="2014159"/>
        <a:ext cx="3724032" cy="497644"/>
      </dsp:txXfrm>
    </dsp:sp>
    <dsp:sp modelId="{F0DEA34E-28AD-4356-94A0-6B788703E545}">
      <dsp:nvSpPr>
        <dsp:cNvPr id="0" name=""/>
        <dsp:cNvSpPr/>
      </dsp:nvSpPr>
      <dsp:spPr>
        <a:xfrm>
          <a:off x="3601829" y="2014159"/>
          <a:ext cx="1828804" cy="4976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~2 </a:t>
          </a:r>
          <a:r>
            <a:rPr lang="en-US" sz="2500" kern="1200" dirty="0" err="1" smtClean="0"/>
            <a:t>Wks</a:t>
          </a:r>
          <a:endParaRPr lang="en-US" sz="2500" kern="1200" dirty="0"/>
        </a:p>
      </dsp:txBody>
      <dsp:txXfrm>
        <a:off x="3850651" y="2014159"/>
        <a:ext cx="1331160" cy="497644"/>
      </dsp:txXfrm>
    </dsp:sp>
    <dsp:sp modelId="{40151E48-7FC6-43BE-9460-E08C0BFE909B}">
      <dsp:nvSpPr>
        <dsp:cNvPr id="0" name=""/>
        <dsp:cNvSpPr/>
      </dsp:nvSpPr>
      <dsp:spPr>
        <a:xfrm>
          <a:off x="5181811" y="2014159"/>
          <a:ext cx="1974091" cy="4976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1 </a:t>
          </a:r>
          <a:r>
            <a:rPr lang="en-US" sz="2500" kern="1200" dirty="0" err="1" smtClean="0"/>
            <a:t>Wk</a:t>
          </a:r>
          <a:endParaRPr lang="en-US" sz="2500" kern="1200" dirty="0"/>
        </a:p>
      </dsp:txBody>
      <dsp:txXfrm>
        <a:off x="5430633" y="2014159"/>
        <a:ext cx="1476447" cy="497644"/>
      </dsp:txXfrm>
    </dsp:sp>
    <dsp:sp modelId="{99CDFCBF-8D36-4718-9779-11EDE5BF262E}">
      <dsp:nvSpPr>
        <dsp:cNvPr id="0" name=""/>
        <dsp:cNvSpPr/>
      </dsp:nvSpPr>
      <dsp:spPr>
        <a:xfrm>
          <a:off x="6907081" y="2014159"/>
          <a:ext cx="1244110" cy="4976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7155903" y="2014159"/>
        <a:ext cx="746466" cy="497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919DD-A7C5-4247-A1BF-2ABFA46F3297}" type="datetimeFigureOut">
              <a:rPr lang="en-US" smtClean="0"/>
              <a:t>6/8/13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2C18F-E830-4114-BDC0-BE3B63C86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11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Is</a:t>
            </a:r>
            <a:r>
              <a:rPr lang="en-US" baseline="0" dirty="0" smtClean="0"/>
              <a:t> the audience?</a:t>
            </a:r>
          </a:p>
          <a:p>
            <a:endParaRPr lang="en-US" dirty="0" smtClean="0"/>
          </a:p>
          <a:p>
            <a:r>
              <a:rPr lang="en-US" dirty="0" smtClean="0"/>
              <a:t>So many projects fail, because they are set up to fail.</a:t>
            </a:r>
          </a:p>
          <a:p>
            <a:endParaRPr lang="en-US" dirty="0" smtClean="0"/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 Center project, we finished the project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then found out what the ci center was….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Appreciate our customers….</a:t>
            </a:r>
          </a:p>
          <a:p>
            <a:endParaRPr lang="en-US" dirty="0" smtClean="0"/>
          </a:p>
          <a:p>
            <a:r>
              <a:rPr lang="en-US" dirty="0" smtClean="0"/>
              <a:t>If doing scrum, I would</a:t>
            </a:r>
            <a:r>
              <a:rPr lang="en-US" baseline="0" dirty="0" smtClean="0"/>
              <a:t> call this sprint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2C18F-E830-4114-BDC0-BE3B63C865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3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What’s in, and what’s out…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all agree on scope limits.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the things we are not sure about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2C18F-E830-4114-BDC0-BE3B63C865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4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is involved in the project?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is core?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is impacted?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impacts us?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them together, and get coffee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donughts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over the elevator pitch and the not list.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2C18F-E830-4114-BDC0-BE3B63C865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3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 out what you are thinking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you using… 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the maybes?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do it?</a:t>
            </a:r>
          </a:p>
          <a:p>
            <a:pPr lvl="3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 expectations around tools and technologies</a:t>
            </a:r>
          </a:p>
          <a:p>
            <a:pPr lvl="3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Visualizes assumptions around boundaries</a:t>
            </a:r>
          </a:p>
          <a:p>
            <a:pPr lvl="3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Communicates risk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it to the neighbors</a:t>
            </a:r>
          </a:p>
          <a:p>
            <a:pPr lvl="3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Why?</a:t>
            </a:r>
          </a:p>
          <a:p>
            <a:pPr lvl="4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them call you on bad decisions or assumptions</a:t>
            </a:r>
          </a:p>
          <a:p>
            <a:pPr lvl="4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are a hammer… Let the other tools help with solutions</a:t>
            </a:r>
          </a:p>
          <a:p>
            <a:pPr lvl="4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their insight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2C18F-E830-4114-BDC0-BE3B63C865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8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we worried about?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the risks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Why?</a:t>
            </a:r>
          </a:p>
          <a:p>
            <a:pPr lvl="3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Highlight the challenges</a:t>
            </a:r>
          </a:p>
          <a:p>
            <a:pPr lvl="3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out the crazy</a:t>
            </a:r>
          </a:p>
          <a:p>
            <a:pPr lvl="3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can make you feel better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that you have a list, what can you ignore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important</a:t>
            </a:r>
          </a:p>
          <a:p>
            <a:pPr lvl="3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can you do about it?</a:t>
            </a:r>
          </a:p>
          <a:p>
            <a:pPr lvl="3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can’t do anything about it, its not important.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Serenity Prayer…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2C18F-E830-4114-BDC0-BE3B63C865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62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 estimation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bigger it is, the more risk there is to the timeline.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2C18F-E830-4114-BDC0-BE3B63C865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49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important</a:t>
            </a:r>
          </a:p>
          <a:p>
            <a:pPr lvl="3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</a:t>
            </a:r>
          </a:p>
          <a:p>
            <a:pPr lvl="3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Budget</a:t>
            </a:r>
          </a:p>
          <a:p>
            <a:pPr lvl="3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</a:p>
          <a:p>
            <a:pPr lvl="3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Quality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ties…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in the bullet points… How flexible are they?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2C18F-E830-4114-BDC0-BE3B63C865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52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important</a:t>
            </a:r>
          </a:p>
          <a:p>
            <a:pPr lvl="3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</a:t>
            </a:r>
          </a:p>
          <a:p>
            <a:pPr lvl="3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Budget</a:t>
            </a:r>
          </a:p>
          <a:p>
            <a:pPr lvl="3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</a:p>
          <a:p>
            <a:pPr lvl="3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Quality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ties…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in the bullet points… How flexible are they?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2C18F-E830-4114-BDC0-BE3B63C8658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523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important</a:t>
            </a:r>
          </a:p>
          <a:p>
            <a:pPr lvl="3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</a:t>
            </a:r>
          </a:p>
          <a:p>
            <a:pPr lvl="3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Budget</a:t>
            </a:r>
          </a:p>
          <a:p>
            <a:pPr lvl="3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</a:p>
          <a:p>
            <a:pPr lvl="3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Quality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ties…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in the bullet points… How flexible are they?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2C18F-E830-4114-BDC0-BE3B63C8658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523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important</a:t>
            </a:r>
          </a:p>
          <a:p>
            <a:pPr lvl="3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</a:t>
            </a:r>
          </a:p>
          <a:p>
            <a:pPr lvl="3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Budget</a:t>
            </a:r>
          </a:p>
          <a:p>
            <a:pPr lvl="3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</a:p>
          <a:p>
            <a:pPr lvl="3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Quality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ties…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in the bullet points… How flexible are they?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2C18F-E830-4114-BDC0-BE3B63C8658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523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important</a:t>
            </a:r>
          </a:p>
          <a:p>
            <a:pPr lvl="3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</a:t>
            </a:r>
          </a:p>
          <a:p>
            <a:pPr lvl="3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Budget</a:t>
            </a:r>
          </a:p>
          <a:p>
            <a:pPr lvl="3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</a:p>
          <a:p>
            <a:pPr lvl="3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Quality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ties…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in the bullet points… How flexible are they?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2C18F-E830-4114-BDC0-BE3B63C8658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52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 why you do what</a:t>
            </a:r>
            <a:r>
              <a:rPr lang="en-US" baseline="0" dirty="0" smtClean="0"/>
              <a:t> you do….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2C18F-E830-4114-BDC0-BE3B63C865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160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Money</a:t>
            </a:r>
          </a:p>
          <a:p>
            <a:endParaRPr lang="en-US" dirty="0" smtClean="0"/>
          </a:p>
          <a:p>
            <a:r>
              <a:rPr lang="en-US" dirty="0" smtClean="0"/>
              <a:t>Here s how.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2C18F-E830-4114-BDC0-BE3B63C8658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775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is you’re a team?</a:t>
            </a:r>
          </a:p>
          <a:p>
            <a:r>
              <a:rPr lang="en-US" dirty="0" smtClean="0"/>
              <a:t>UI? </a:t>
            </a:r>
          </a:p>
          <a:p>
            <a:r>
              <a:rPr lang="en-US" dirty="0" err="1" smtClean="0"/>
              <a:t>Dev</a:t>
            </a:r>
            <a:r>
              <a:rPr lang="en-US" dirty="0" smtClean="0"/>
              <a:t>?</a:t>
            </a:r>
          </a:p>
          <a:p>
            <a:r>
              <a:rPr lang="en-US" dirty="0" smtClean="0"/>
              <a:t>PM?</a:t>
            </a:r>
          </a:p>
          <a:p>
            <a:r>
              <a:rPr lang="en-US" dirty="0" smtClean="0"/>
              <a:t>Test?</a:t>
            </a:r>
          </a:p>
          <a:p>
            <a:r>
              <a:rPr lang="en-US" dirty="0" smtClean="0"/>
              <a:t>Customer?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2C18F-E830-4114-BDC0-BE3B63C8658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066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calls the shots? </a:t>
            </a:r>
          </a:p>
          <a:p>
            <a:r>
              <a:rPr lang="en-US" dirty="0" smtClean="0"/>
              <a:t>Who is the product owner?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2C18F-E830-4114-BDC0-BE3B63C8658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01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Commit, But Know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2C18F-E830-4114-BDC0-BE3B63C8658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7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how we often feel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2C18F-E830-4114-BDC0-BE3B63C865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31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up, and go meet people.</a:t>
            </a:r>
          </a:p>
          <a:p>
            <a:pPr lvl="3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 have them come to you….</a:t>
            </a:r>
          </a:p>
          <a:p>
            <a:pPr lvl="3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to them</a:t>
            </a:r>
          </a:p>
          <a:p>
            <a:endParaRPr lang="en-US" dirty="0" smtClean="0"/>
          </a:p>
          <a:p>
            <a:r>
              <a:rPr lang="en-US" dirty="0" smtClean="0"/>
              <a:t>We go figure out who they are and what they do…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2C18F-E830-4114-BDC0-BE3B63C865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06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Toyota Way.</a:t>
            </a:r>
          </a:p>
          <a:p>
            <a:pPr lvl="4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chief Engineer 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Yuji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Yokoya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charged with designing the 2004 Toyota Sienna</a:t>
            </a:r>
          </a:p>
          <a:p>
            <a:pPr lvl="4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lived in Japan, they had no concept of North America</a:t>
            </a:r>
          </a:p>
          <a:p>
            <a:pPr lvl="4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drove through every state in the US, Mexico and Canada</a:t>
            </a:r>
          </a:p>
          <a:p>
            <a:pPr lvl="4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they found</a:t>
            </a:r>
          </a:p>
          <a:p>
            <a:pPr lvl="5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 crowned roads in snowy Canada led to excellent drift control, </a:t>
            </a:r>
            <a:endParaRPr lang="en-US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5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winds in Mississippi made him engineer for stability, </a:t>
            </a:r>
            <a:endParaRPr lang="en-US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5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Santa Fe's narrow streets enforced a tight turning radius. </a:t>
            </a:r>
            <a:endParaRPr lang="en-US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5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 observations at Home Depot led to a cargo bay that can take a 4x8' plywood sheet—</a:t>
            </a:r>
            <a:endParaRPr lang="en-US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5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Observations of how Americans eat and drink in the car much more than Japanese produced a car with 14 cup holders! </a:t>
            </a:r>
            <a:endParaRPr lang="en-US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2C18F-E830-4114-BDC0-BE3B63C865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15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Henry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out why we are doing what we are doing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result developer will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better more informed decisions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a better job of balancing conflicts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 up with better more innovated solutions because they have been empowered.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2C18F-E830-4114-BDC0-BE3B63C865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06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 me a 20 second description of the project?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2C18F-E830-4114-BDC0-BE3B63C865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09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result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Clarity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 about the customer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gets to the point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2C18F-E830-4114-BDC0-BE3B63C865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09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a box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the key product benefits?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Slogan?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a box…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2C18F-E830-4114-BDC0-BE3B63C865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5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jpg"/><Relationship Id="rId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Start Your Project Right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Mills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07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800600"/>
            <a:ext cx="6019800" cy="1143000"/>
          </a:xfrm>
        </p:spPr>
        <p:txBody>
          <a:bodyPr/>
          <a:lstStyle/>
          <a:p>
            <a:r>
              <a:rPr lang="en-US" dirty="0" smtClean="0"/>
              <a:t>Elevator Pitch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2"/>
          <a:stretch/>
        </p:blipFill>
        <p:spPr>
          <a:xfrm>
            <a:off x="4495800" y="529839"/>
            <a:ext cx="3483736" cy="4300924"/>
          </a:xfrm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774030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[Customer]</a:t>
            </a:r>
          </a:p>
          <a:p>
            <a:pPr marL="0" indent="0">
              <a:buNone/>
            </a:pPr>
            <a:r>
              <a:rPr lang="en-US" dirty="0" smtClean="0"/>
              <a:t>Who needs to [Need]</a:t>
            </a:r>
          </a:p>
          <a:p>
            <a:pPr marL="0" indent="0">
              <a:buNone/>
            </a:pPr>
            <a:r>
              <a:rPr lang="en-US" dirty="0" smtClean="0"/>
              <a:t>The [</a:t>
            </a:r>
            <a:r>
              <a:rPr lang="en-US" dirty="0"/>
              <a:t>P</a:t>
            </a:r>
            <a:r>
              <a:rPr lang="en-US" dirty="0" smtClean="0"/>
              <a:t>roduct Name]</a:t>
            </a:r>
          </a:p>
          <a:p>
            <a:pPr marL="0" indent="0">
              <a:buNone/>
            </a:pPr>
            <a:r>
              <a:rPr lang="en-US" dirty="0" smtClean="0"/>
              <a:t>Is a [Category]</a:t>
            </a:r>
          </a:p>
          <a:p>
            <a:pPr marL="0" indent="0">
              <a:buNone/>
            </a:pPr>
            <a:r>
              <a:rPr lang="en-US" dirty="0" smtClean="0"/>
              <a:t>That will [Key Benefit]</a:t>
            </a:r>
          </a:p>
          <a:p>
            <a:pPr marL="0" indent="0">
              <a:buNone/>
            </a:pPr>
            <a:r>
              <a:rPr lang="en-US" dirty="0" smtClean="0"/>
              <a:t>Unlike [Primary Alternative]</a:t>
            </a:r>
          </a:p>
          <a:p>
            <a:pPr marL="0" indent="0">
              <a:buNone/>
            </a:pPr>
            <a:r>
              <a:rPr lang="en-US" dirty="0" smtClean="0"/>
              <a:t>The new system will [Differentiator]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97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800600"/>
            <a:ext cx="6019800" cy="1143000"/>
          </a:xfrm>
        </p:spPr>
        <p:txBody>
          <a:bodyPr/>
          <a:lstStyle/>
          <a:p>
            <a:r>
              <a:rPr lang="en-US" dirty="0" smtClean="0"/>
              <a:t>Elevator Pitch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2"/>
          <a:stretch/>
        </p:blipFill>
        <p:spPr>
          <a:xfrm>
            <a:off x="4495800" y="529839"/>
            <a:ext cx="3483736" cy="4300924"/>
          </a:xfrm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30214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1905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 </a:t>
            </a:r>
            <a:br>
              <a:rPr lang="en-US" dirty="0" smtClean="0"/>
            </a:br>
            <a:r>
              <a:rPr lang="en-US" dirty="0" smtClean="0"/>
              <a:t>a Box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88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2446441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19200" y="685800"/>
            <a:ext cx="8229600" cy="1143000"/>
          </a:xfrm>
        </p:spPr>
        <p:txBody>
          <a:bodyPr/>
          <a:lstStyle/>
          <a:p>
            <a:r>
              <a:rPr lang="en-US" dirty="0" smtClean="0"/>
              <a:t>Create your Not List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479479"/>
              </p:ext>
            </p:extLst>
          </p:nvPr>
        </p:nvGraphicFramePr>
        <p:xfrm>
          <a:off x="2057400" y="2438400"/>
          <a:ext cx="6781800" cy="37337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390900"/>
                <a:gridCol w="3390900"/>
              </a:tblGrid>
              <a:tr h="15240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Out</a:t>
                      </a:r>
                      <a:endParaRPr lang="en-US" sz="2800" dirty="0"/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rPr lang="en-US" dirty="0" smtClean="0"/>
                        <a:t>Data Entry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Export Functionality</a:t>
                      </a:r>
                    </a:p>
                    <a:p>
                      <a:r>
                        <a:rPr lang="en-US" dirty="0" smtClean="0"/>
                        <a:t>Reporting</a:t>
                      </a:r>
                      <a:endParaRPr lang="en-US" dirty="0"/>
                    </a:p>
                  </a:txBody>
                  <a:tcPr/>
                </a:tc>
              </a:tr>
              <a:tr h="5638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Unresolved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4300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How do I see data?</a:t>
                      </a:r>
                    </a:p>
                    <a:p>
                      <a:r>
                        <a:rPr lang="en-US" dirty="0" smtClean="0"/>
                        <a:t>How do I know who you are?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79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286000"/>
            <a:ext cx="8229600" cy="1981200"/>
          </a:xfrm>
        </p:spPr>
        <p:txBody>
          <a:bodyPr>
            <a:normAutofit/>
          </a:bodyPr>
          <a:lstStyle/>
          <a:p>
            <a:r>
              <a:rPr lang="en-US" dirty="0" smtClean="0"/>
              <a:t>Meet Your</a:t>
            </a:r>
            <a:br>
              <a:rPr lang="en-US" dirty="0" smtClean="0"/>
            </a:br>
            <a:r>
              <a:rPr lang="en-US" dirty="0" smtClean="0"/>
              <a:t> Neighbors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4038600" cy="5435760"/>
          </a:xfrm>
        </p:spPr>
      </p:pic>
    </p:spTree>
    <p:extLst>
      <p:ext uri="{BB962C8B-B14F-4D97-AF65-F5344CB8AC3E}">
        <p14:creationId xmlns:p14="http://schemas.microsoft.com/office/powerpoint/2010/main" val="1788081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47800" y="228600"/>
            <a:ext cx="8229600" cy="1143000"/>
          </a:xfrm>
        </p:spPr>
        <p:txBody>
          <a:bodyPr/>
          <a:lstStyle/>
          <a:p>
            <a:r>
              <a:rPr lang="en-US" dirty="0" smtClean="0"/>
              <a:t>Show the 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219200"/>
            <a:ext cx="5857128" cy="4525963"/>
          </a:xfrm>
        </p:spPr>
      </p:pic>
    </p:spTree>
    <p:extLst>
      <p:ext uri="{BB962C8B-B14F-4D97-AF65-F5344CB8AC3E}">
        <p14:creationId xmlns:p14="http://schemas.microsoft.com/office/powerpoint/2010/main" val="143345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0" y="2743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keeps us </a:t>
            </a:r>
            <a:br>
              <a:rPr lang="en-US" dirty="0" smtClean="0"/>
            </a:br>
            <a:r>
              <a:rPr lang="en-US" dirty="0" smtClean="0"/>
              <a:t>up at night?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873" y="609600"/>
            <a:ext cx="5903430" cy="4525963"/>
          </a:xfrm>
        </p:spPr>
      </p:pic>
    </p:spTree>
    <p:extLst>
      <p:ext uri="{BB962C8B-B14F-4D97-AF65-F5344CB8AC3E}">
        <p14:creationId xmlns:p14="http://schemas.microsoft.com/office/powerpoint/2010/main" val="2482158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-31173"/>
            <a:ext cx="5188407" cy="6889173"/>
          </a:xfrm>
        </p:spPr>
      </p:pic>
    </p:spTree>
    <p:extLst>
      <p:ext uri="{BB962C8B-B14F-4D97-AF65-F5344CB8AC3E}">
        <p14:creationId xmlns:p14="http://schemas.microsoft.com/office/powerpoint/2010/main" val="2135372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it 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570454"/>
            <a:ext cx="2209800" cy="196672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57200"/>
            <a:ext cx="3025648" cy="22692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9" y="2438400"/>
            <a:ext cx="4147179" cy="2768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733800"/>
            <a:ext cx="3978419" cy="264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79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Who Is This Guy?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2349" y="1905000"/>
            <a:ext cx="6400800" cy="347472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Practice Director / </a:t>
            </a:r>
            <a:r>
              <a:rPr lang="en-US" dirty="0" err="1" smtClean="0"/>
              <a:t>AdventureTech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jonathanfmills</a:t>
            </a:r>
            <a:endParaRPr lang="en-US" dirty="0" smtClean="0"/>
          </a:p>
          <a:p>
            <a:r>
              <a:rPr lang="en-US" dirty="0" smtClean="0"/>
              <a:t>Jonathanfmills.com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3" t="6298" r="18446" b="487"/>
          <a:stretch/>
        </p:blipFill>
        <p:spPr>
          <a:xfrm>
            <a:off x="5257800" y="3124200"/>
            <a:ext cx="3700298" cy="342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61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Clear On Priorities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47900" y="1762991"/>
            <a:ext cx="4724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Scope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34045" y="3810000"/>
            <a:ext cx="4724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Quality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47900" y="2452255"/>
            <a:ext cx="4724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Budget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47900" y="3124200"/>
            <a:ext cx="4724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Time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542309" y="2088573"/>
            <a:ext cx="3200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42309" y="2763983"/>
            <a:ext cx="3200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42309" y="3442855"/>
            <a:ext cx="3200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42309" y="4104409"/>
            <a:ext cx="3200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722418" y="1974273"/>
            <a:ext cx="1524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729345" y="2649683"/>
            <a:ext cx="1524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729345" y="3314700"/>
            <a:ext cx="1524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743200" y="4000500"/>
            <a:ext cx="1524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73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Clear On Priorities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47900" y="1762991"/>
            <a:ext cx="4724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Scope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34045" y="3810000"/>
            <a:ext cx="4724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Quality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47900" y="2452255"/>
            <a:ext cx="4724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Budget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47900" y="3124200"/>
            <a:ext cx="4724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Time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542309" y="2088573"/>
            <a:ext cx="3200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42309" y="2763983"/>
            <a:ext cx="3200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42309" y="3442855"/>
            <a:ext cx="3200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42309" y="4104409"/>
            <a:ext cx="3200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410200" y="1974273"/>
            <a:ext cx="1524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729345" y="2649683"/>
            <a:ext cx="1524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729345" y="3314700"/>
            <a:ext cx="1524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743200" y="4000500"/>
            <a:ext cx="1524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48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Clear On Priorities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47900" y="1762991"/>
            <a:ext cx="4724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Scope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34045" y="3810000"/>
            <a:ext cx="4724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Quality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47900" y="2452255"/>
            <a:ext cx="4724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Budget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47900" y="3124200"/>
            <a:ext cx="4724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Time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542309" y="2088573"/>
            <a:ext cx="3200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42309" y="2763983"/>
            <a:ext cx="3200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42309" y="3442855"/>
            <a:ext cx="3200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42309" y="4104409"/>
            <a:ext cx="3200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410200" y="1974273"/>
            <a:ext cx="1524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757055" y="2642755"/>
            <a:ext cx="1524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410200" y="3328555"/>
            <a:ext cx="1524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736273" y="3979718"/>
            <a:ext cx="1524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99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Clear On Priorities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47900" y="1762991"/>
            <a:ext cx="4724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Scope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34045" y="3810000"/>
            <a:ext cx="4724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Quality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47900" y="2452255"/>
            <a:ext cx="4724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Budget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47900" y="3124200"/>
            <a:ext cx="4724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Time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542309" y="2088573"/>
            <a:ext cx="3200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42309" y="2763983"/>
            <a:ext cx="3200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42309" y="3442855"/>
            <a:ext cx="3200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42309" y="4104409"/>
            <a:ext cx="3200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724400" y="1974273"/>
            <a:ext cx="1524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757055" y="2642755"/>
            <a:ext cx="1524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410200" y="3328555"/>
            <a:ext cx="1524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736273" y="3979718"/>
            <a:ext cx="1524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74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Clear On Priorities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47900" y="1762991"/>
            <a:ext cx="4724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Scope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34045" y="3810000"/>
            <a:ext cx="4724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Quality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47900" y="2452255"/>
            <a:ext cx="4724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Budget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47900" y="3124200"/>
            <a:ext cx="4724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Time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542309" y="2088573"/>
            <a:ext cx="3200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42309" y="2763983"/>
            <a:ext cx="3200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42309" y="3442855"/>
            <a:ext cx="3200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42309" y="4104409"/>
            <a:ext cx="3200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720936" y="1974273"/>
            <a:ext cx="1524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066309" y="2642755"/>
            <a:ext cx="1524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410200" y="3328555"/>
            <a:ext cx="1524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743200" y="3990109"/>
            <a:ext cx="1524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71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What It Will Take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464269"/>
              </p:ext>
            </p:extLst>
          </p:nvPr>
        </p:nvGraphicFramePr>
        <p:xfrm>
          <a:off x="457200" y="1600200"/>
          <a:ext cx="81534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05000" y="2837764"/>
            <a:ext cx="1132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Build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375143" y="2837764"/>
            <a:ext cx="927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UAT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970971" y="2837761"/>
            <a:ext cx="1100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Train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680937" y="2837760"/>
            <a:ext cx="1136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Ship!</a:t>
            </a:r>
            <a:endParaRPr lang="en-US" sz="3600" dirty="0"/>
          </a:p>
        </p:txBody>
      </p:sp>
      <p:sp>
        <p:nvSpPr>
          <p:cNvPr id="9" name="Down Arrow 8"/>
          <p:cNvSpPr/>
          <p:nvPr/>
        </p:nvSpPr>
        <p:spPr>
          <a:xfrm>
            <a:off x="3765543" y="2703727"/>
            <a:ext cx="609600" cy="914400"/>
          </a:xfrm>
          <a:prstGeom prst="downArrow">
            <a:avLst/>
          </a:prstGeom>
          <a:ln cap="flat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313217" y="2675695"/>
            <a:ext cx="6096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7071337" y="2703729"/>
            <a:ext cx="6096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58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18" y="533400"/>
            <a:ext cx="4343400" cy="1477962"/>
          </a:xfrm>
        </p:spPr>
        <p:txBody>
          <a:bodyPr>
            <a:normAutofit/>
          </a:bodyPr>
          <a:lstStyle/>
          <a:p>
            <a:r>
              <a:rPr lang="en-US" dirty="0" smtClean="0"/>
              <a:t>Who Is Your </a:t>
            </a:r>
            <a:br>
              <a:rPr lang="en-US" dirty="0" smtClean="0"/>
            </a:br>
            <a:r>
              <a:rPr lang="en-US" dirty="0" smtClean="0"/>
              <a:t>A Team?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" b="9169"/>
          <a:stretch/>
        </p:blipFill>
        <p:spPr>
          <a:xfrm>
            <a:off x="2362200" y="2209800"/>
            <a:ext cx="6580909" cy="4426527"/>
          </a:xfrm>
        </p:spPr>
      </p:pic>
    </p:spTree>
    <p:extLst>
      <p:ext uri="{BB962C8B-B14F-4D97-AF65-F5344CB8AC3E}">
        <p14:creationId xmlns:p14="http://schemas.microsoft.com/office/powerpoint/2010/main" val="700551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914400"/>
            <a:ext cx="8229600" cy="1143000"/>
          </a:xfrm>
        </p:spPr>
        <p:txBody>
          <a:bodyPr/>
          <a:lstStyle/>
          <a:p>
            <a:r>
              <a:rPr lang="en-US" dirty="0" smtClean="0"/>
              <a:t>Who Is In Charge?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92" r="707" b="15699"/>
          <a:stretch/>
        </p:blipFill>
        <p:spPr>
          <a:xfrm>
            <a:off x="228600" y="2209800"/>
            <a:ext cx="7838209" cy="3771900"/>
          </a:xfrm>
        </p:spPr>
      </p:pic>
    </p:spTree>
    <p:extLst>
      <p:ext uri="{BB962C8B-B14F-4D97-AF65-F5344CB8AC3E}">
        <p14:creationId xmlns:p14="http://schemas.microsoft.com/office/powerpoint/2010/main" val="1482803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4953000"/>
            <a:ext cx="6248400" cy="1143000"/>
          </a:xfrm>
        </p:spPr>
        <p:txBody>
          <a:bodyPr/>
          <a:lstStyle/>
          <a:p>
            <a:r>
              <a:rPr lang="en-US" dirty="0" smtClean="0"/>
              <a:t>What’s It Cost?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5755236" cy="4525963"/>
          </a:xfrm>
        </p:spPr>
      </p:pic>
    </p:spTree>
    <p:extLst>
      <p:ext uri="{BB962C8B-B14F-4D97-AF65-F5344CB8AC3E}">
        <p14:creationId xmlns:p14="http://schemas.microsoft.com/office/powerpoint/2010/main" val="2985812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4953000"/>
            <a:ext cx="6248400" cy="1143000"/>
          </a:xfrm>
        </p:spPr>
        <p:txBody>
          <a:bodyPr/>
          <a:lstStyle/>
          <a:p>
            <a:r>
              <a:rPr lang="en-US" dirty="0" smtClean="0"/>
              <a:t>What’s It Cost?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4 People X</a:t>
            </a:r>
          </a:p>
          <a:p>
            <a:pPr marL="0" indent="0" algn="ctr">
              <a:buNone/>
            </a:pPr>
            <a:r>
              <a:rPr lang="en-US" dirty="0" smtClean="0"/>
              <a:t>5 Months X</a:t>
            </a:r>
          </a:p>
          <a:p>
            <a:pPr marL="0" indent="0" algn="ctr">
              <a:buNone/>
            </a:pPr>
            <a:r>
              <a:rPr lang="en-US" dirty="0" smtClean="0"/>
              <a:t>$ 100 An Hour </a:t>
            </a:r>
          </a:p>
          <a:p>
            <a:pPr marL="0" indent="0" algn="ctr">
              <a:buNone/>
            </a:pPr>
            <a:r>
              <a:rPr lang="en-US" dirty="0" smtClean="0"/>
              <a:t>$320 K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124200" y="3352800"/>
            <a:ext cx="29718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095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You Begin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it is</a:t>
            </a:r>
          </a:p>
          <a:p>
            <a:r>
              <a:rPr lang="en-US" dirty="0" smtClean="0"/>
              <a:t>What it isn’t </a:t>
            </a:r>
          </a:p>
          <a:p>
            <a:r>
              <a:rPr lang="en-US" dirty="0" smtClean="0"/>
              <a:t>What will it take?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072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Sure They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Timeframe</a:t>
            </a:r>
          </a:p>
          <a:p>
            <a:pPr marL="0" indent="0">
              <a:buNone/>
            </a:pPr>
            <a:r>
              <a:rPr lang="en-US" dirty="0" smtClean="0"/>
              <a:t>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02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9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2420391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200"/>
            <a:ext cx="8229600" cy="1143000"/>
          </a:xfrm>
        </p:spPr>
        <p:txBody>
          <a:bodyPr/>
          <a:lstStyle/>
          <a:p>
            <a:r>
              <a:rPr lang="en-US" dirty="0" smtClean="0"/>
              <a:t>I need a project….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590800"/>
            <a:ext cx="3262313" cy="360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91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838200"/>
            <a:ext cx="5208650" cy="4525963"/>
          </a:xfrm>
        </p:spPr>
      </p:pic>
    </p:spTree>
    <p:extLst>
      <p:ext uri="{BB962C8B-B14F-4D97-AF65-F5344CB8AC3E}">
        <p14:creationId xmlns:p14="http://schemas.microsoft.com/office/powerpoint/2010/main" val="1705711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52600"/>
            <a:ext cx="8229600" cy="2561463"/>
          </a:xfrm>
        </p:spPr>
      </p:pic>
    </p:spTree>
    <p:extLst>
      <p:ext uri="{BB962C8B-B14F-4D97-AF65-F5344CB8AC3E}">
        <p14:creationId xmlns:p14="http://schemas.microsoft.com/office/powerpoint/2010/main" val="2345753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838200"/>
            <a:ext cx="5208650" cy="4525963"/>
          </a:xfrm>
        </p:spPr>
      </p:pic>
    </p:spTree>
    <p:extLst>
      <p:ext uri="{BB962C8B-B14F-4D97-AF65-F5344CB8AC3E}">
        <p14:creationId xmlns:p14="http://schemas.microsoft.com/office/powerpoint/2010/main" val="3702840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34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2957189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838200"/>
            <a:ext cx="5208650" cy="4525963"/>
          </a:xfrm>
        </p:spPr>
      </p:pic>
    </p:spTree>
    <p:extLst>
      <p:ext uri="{BB962C8B-B14F-4D97-AF65-F5344CB8AC3E}">
        <p14:creationId xmlns:p14="http://schemas.microsoft.com/office/powerpoint/2010/main" val="2195856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874</Words>
  <Application>Microsoft Macintosh PowerPoint</Application>
  <PresentationFormat>On-screen Show (4:3)</PresentationFormat>
  <Paragraphs>226</Paragraphs>
  <Slides>31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Start Your Project Right</vt:lpstr>
      <vt:lpstr>Who Is This Guy?</vt:lpstr>
      <vt:lpstr>Before You Begin</vt:lpstr>
      <vt:lpstr>I need a project….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Elevator Pitch</vt:lpstr>
      <vt:lpstr>PowerPoint Presentation</vt:lpstr>
      <vt:lpstr>Elevator Pitch</vt:lpstr>
      <vt:lpstr>Design  a Box</vt:lpstr>
      <vt:lpstr>Create your Not List</vt:lpstr>
      <vt:lpstr>Meet Your  Neighbors</vt:lpstr>
      <vt:lpstr>Show the solution</vt:lpstr>
      <vt:lpstr>What keeps us  up at night?</vt:lpstr>
      <vt:lpstr>PowerPoint Presentation</vt:lpstr>
      <vt:lpstr>Size it up</vt:lpstr>
      <vt:lpstr>Be Clear On Priorities</vt:lpstr>
      <vt:lpstr>Be Clear On Priorities</vt:lpstr>
      <vt:lpstr>Be Clear On Priorities</vt:lpstr>
      <vt:lpstr>Be Clear On Priorities</vt:lpstr>
      <vt:lpstr>Be Clear On Priorities</vt:lpstr>
      <vt:lpstr>Show What It Will Take</vt:lpstr>
      <vt:lpstr>Who Is Your  A Team?</vt:lpstr>
      <vt:lpstr>Who Is In Charge?</vt:lpstr>
      <vt:lpstr>What’s It Cost?</vt:lpstr>
      <vt:lpstr>What’s It Cost?</vt:lpstr>
      <vt:lpstr>Make Sure They Know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Your Project Right</dc:title>
  <dc:creator>Jon Mills</dc:creator>
  <cp:lastModifiedBy>Jonathan Mills</cp:lastModifiedBy>
  <cp:revision>29</cp:revision>
  <dcterms:created xsi:type="dcterms:W3CDTF">2006-08-16T00:00:00Z</dcterms:created>
  <dcterms:modified xsi:type="dcterms:W3CDTF">2013-06-08T19:03:04Z</dcterms:modified>
</cp:coreProperties>
</file>