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9" r:id="rId4"/>
    <p:sldId id="273" r:id="rId5"/>
    <p:sldId id="263" r:id="rId6"/>
    <p:sldId id="264" r:id="rId7"/>
    <p:sldId id="258" r:id="rId8"/>
    <p:sldId id="260" r:id="rId9"/>
    <p:sldId id="261" r:id="rId10"/>
    <p:sldId id="265" r:id="rId11"/>
    <p:sldId id="266" r:id="rId12"/>
    <p:sldId id="267" r:id="rId13"/>
    <p:sldId id="269" r:id="rId14"/>
    <p:sldId id="268" r:id="rId15"/>
    <p:sldId id="270" r:id="rId16"/>
    <p:sldId id="271" r:id="rId17"/>
    <p:sldId id="272"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l.netherland@gmail.com" initials="k" lastIdx="1" clrIdx="0">
    <p:extLst>
      <p:ext uri="{19B8F6BF-5375-455C-9EA6-DF929625EA0E}">
        <p15:presenceInfo xmlns:p15="http://schemas.microsoft.com/office/powerpoint/2012/main" userId="8486980520105b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12/8/2019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0789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384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12/8/2019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921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12/8/2019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190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12/8/2019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3811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083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21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9076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7700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12/8/2019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44408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12/8/2019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0027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12/8/2019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497290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5" r:id="rId5"/>
    <p:sldLayoutId id="2147483679" r:id="rId6"/>
    <p:sldLayoutId id="2147483680" r:id="rId7"/>
    <p:sldLayoutId id="2147483681" r:id="rId8"/>
    <p:sldLayoutId id="2147483684" r:id="rId9"/>
    <p:sldLayoutId id="2147483682" r:id="rId10"/>
    <p:sldLayoutId id="2147483683"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hyperlink" Target="https://github.com/CloudIDEaaS/root" TargetMode="Externa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515FF2F-26BD-42C7-B93F-D7C5D0D2C18F}"/>
              </a:ext>
            </a:extLst>
          </p:cNvPr>
          <p:cNvPicPr>
            <a:picLocks noChangeAspect="1"/>
          </p:cNvPicPr>
          <p:nvPr/>
        </p:nvPicPr>
        <p:blipFill rotWithShape="1">
          <a:blip r:embed="rId2"/>
          <a:srcRect t="6068" b="8381"/>
          <a:stretch/>
        </p:blipFill>
        <p:spPr>
          <a:xfrm>
            <a:off x="20" y="10"/>
            <a:ext cx="12191980" cy="6857988"/>
          </a:xfrm>
          <a:prstGeom prst="rect">
            <a:avLst/>
          </a:prstGeom>
        </p:spPr>
      </p:pic>
      <p:sp>
        <p:nvSpPr>
          <p:cNvPr id="11" name="Rectangle 1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7D5EF09-E70B-4407-85E3-4AFC52C6C10E}"/>
              </a:ext>
            </a:extLst>
          </p:cNvPr>
          <p:cNvSpPr>
            <a:spLocks noGrp="1"/>
          </p:cNvSpPr>
          <p:nvPr>
            <p:ph type="ctrTitle"/>
          </p:nvPr>
        </p:nvSpPr>
        <p:spPr>
          <a:xfrm>
            <a:off x="837126" y="1419225"/>
            <a:ext cx="4320227" cy="2395117"/>
          </a:xfrm>
        </p:spPr>
        <p:txBody>
          <a:bodyPr>
            <a:normAutofit/>
          </a:bodyPr>
          <a:lstStyle/>
          <a:p>
            <a:r>
              <a:rPr lang="en-US" sz="4000" dirty="0">
                <a:solidFill>
                  <a:srgbClr val="FFFFFF"/>
                </a:solidFill>
              </a:rPr>
              <a:t>Hydra overview</a:t>
            </a:r>
          </a:p>
        </p:txBody>
      </p:sp>
      <p:sp>
        <p:nvSpPr>
          <p:cNvPr id="3" name="Subtitle 2">
            <a:extLst>
              <a:ext uri="{FF2B5EF4-FFF2-40B4-BE49-F238E27FC236}">
                <a16:creationId xmlns:a16="http://schemas.microsoft.com/office/drawing/2014/main" id="{9955D0C6-CD77-412A-9A2C-B5BDE93B1B66}"/>
              </a:ext>
            </a:extLst>
          </p:cNvPr>
          <p:cNvSpPr>
            <a:spLocks noGrp="1"/>
          </p:cNvSpPr>
          <p:nvPr>
            <p:ph type="subTitle" idx="1"/>
          </p:nvPr>
        </p:nvSpPr>
        <p:spPr>
          <a:xfrm>
            <a:off x="837126" y="3824577"/>
            <a:ext cx="4320228" cy="1614198"/>
          </a:xfrm>
        </p:spPr>
        <p:txBody>
          <a:bodyPr>
            <a:normAutofit/>
          </a:bodyPr>
          <a:lstStyle/>
          <a:p>
            <a:r>
              <a:rPr lang="en-US" sz="1800" dirty="0">
                <a:solidFill>
                  <a:srgbClr val="FFFFFF">
                    <a:alpha val="75000"/>
                  </a:srgbClr>
                </a:solidFill>
              </a:rPr>
              <a:t>Hydra – Used by non-developers to generate enterprise level apps for both web and mobile</a:t>
            </a:r>
          </a:p>
        </p:txBody>
      </p:sp>
      <p:pic>
        <p:nvPicPr>
          <p:cNvPr id="5" name="Picture 4">
            <a:extLst>
              <a:ext uri="{FF2B5EF4-FFF2-40B4-BE49-F238E27FC236}">
                <a16:creationId xmlns:a16="http://schemas.microsoft.com/office/drawing/2014/main" id="{E2CDFEE1-93B9-4E75-91A9-8F98883CA8A9}"/>
              </a:ext>
            </a:extLst>
          </p:cNvPr>
          <p:cNvPicPr>
            <a:picLocks noChangeAspect="1"/>
          </p:cNvPicPr>
          <p:nvPr/>
        </p:nvPicPr>
        <p:blipFill>
          <a:blip r:embed="rId3"/>
          <a:stretch>
            <a:fillRect/>
          </a:stretch>
        </p:blipFill>
        <p:spPr>
          <a:xfrm>
            <a:off x="2513012" y="1201254"/>
            <a:ext cx="1013006" cy="1011633"/>
          </a:xfrm>
          <a:prstGeom prst="rect">
            <a:avLst/>
          </a:prstGeom>
        </p:spPr>
      </p:pic>
    </p:spTree>
    <p:extLst>
      <p:ext uri="{BB962C8B-B14F-4D97-AF65-F5344CB8AC3E}">
        <p14:creationId xmlns:p14="http://schemas.microsoft.com/office/powerpoint/2010/main" val="11217366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29A6-8554-4D1C-8C25-A60A1CF57FB0}"/>
              </a:ext>
            </a:extLst>
          </p:cNvPr>
          <p:cNvSpPr>
            <a:spLocks noGrp="1"/>
          </p:cNvSpPr>
          <p:nvPr>
            <p:ph type="title"/>
          </p:nvPr>
        </p:nvSpPr>
        <p:spPr>
          <a:xfrm>
            <a:off x="548640" y="640080"/>
            <a:ext cx="11029616" cy="548640"/>
          </a:xfrm>
        </p:spPr>
        <p:txBody>
          <a:bodyPr/>
          <a:lstStyle/>
          <a:p>
            <a:r>
              <a:rPr lang="en-US" dirty="0"/>
              <a:t>Application – Weekly chore spreadsheet – planning event </a:t>
            </a:r>
          </a:p>
        </p:txBody>
      </p:sp>
      <p:sp>
        <p:nvSpPr>
          <p:cNvPr id="5" name="Content Placeholder 2">
            <a:extLst>
              <a:ext uri="{FF2B5EF4-FFF2-40B4-BE49-F238E27FC236}">
                <a16:creationId xmlns:a16="http://schemas.microsoft.com/office/drawing/2014/main" id="{FAB10CD4-57C6-4574-9747-B9032EB879AC}"/>
              </a:ext>
            </a:extLst>
          </p:cNvPr>
          <p:cNvSpPr>
            <a:spLocks noGrp="1"/>
          </p:cNvSpPr>
          <p:nvPr>
            <p:ph idx="1"/>
          </p:nvPr>
        </p:nvSpPr>
        <p:spPr>
          <a:xfrm>
            <a:off x="441491" y="2095500"/>
            <a:ext cx="11029615" cy="3192117"/>
          </a:xfrm>
        </p:spPr>
        <p:txBody>
          <a:bodyPr>
            <a:normAutofit/>
          </a:bodyPr>
          <a:lstStyle/>
          <a:p>
            <a:r>
              <a:rPr lang="en-US" sz="2800" dirty="0"/>
              <a:t>Developer – “I need to start saving versions of the spreadsheet in a source code repository so I can track the changes”</a:t>
            </a:r>
          </a:p>
          <a:p>
            <a:pPr lvl="1"/>
            <a:r>
              <a:rPr lang="en-US" sz="2200" dirty="0"/>
              <a:t>Tasks:</a:t>
            </a:r>
          </a:p>
          <a:p>
            <a:pPr lvl="2"/>
            <a:r>
              <a:rPr lang="en-US" sz="2000" dirty="0"/>
              <a:t>Set up source code repository – 3 days</a:t>
            </a:r>
          </a:p>
          <a:p>
            <a:endParaRPr lang="en-US" sz="2400" dirty="0"/>
          </a:p>
        </p:txBody>
      </p:sp>
    </p:spTree>
    <p:extLst>
      <p:ext uri="{BB962C8B-B14F-4D97-AF65-F5344CB8AC3E}">
        <p14:creationId xmlns:p14="http://schemas.microsoft.com/office/powerpoint/2010/main" val="3179369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29A6-8554-4D1C-8C25-A60A1CF57FB0}"/>
              </a:ext>
            </a:extLst>
          </p:cNvPr>
          <p:cNvSpPr>
            <a:spLocks noGrp="1"/>
          </p:cNvSpPr>
          <p:nvPr>
            <p:ph type="title"/>
          </p:nvPr>
        </p:nvSpPr>
        <p:spPr>
          <a:xfrm>
            <a:off x="548640" y="640080"/>
            <a:ext cx="11029616" cy="914400"/>
          </a:xfrm>
        </p:spPr>
        <p:txBody>
          <a:bodyPr/>
          <a:lstStyle/>
          <a:p>
            <a:r>
              <a:rPr lang="en-US" dirty="0"/>
              <a:t>Application General architecture – Weekly chore spreadsheet</a:t>
            </a:r>
          </a:p>
        </p:txBody>
      </p:sp>
      <p:cxnSp>
        <p:nvCxnSpPr>
          <p:cNvPr id="12" name="Straight Arrow Connector 11">
            <a:extLst>
              <a:ext uri="{FF2B5EF4-FFF2-40B4-BE49-F238E27FC236}">
                <a16:creationId xmlns:a16="http://schemas.microsoft.com/office/drawing/2014/main" id="{9421B62B-F79B-4B28-B799-B6FC3E2EFA06}"/>
              </a:ext>
            </a:extLst>
          </p:cNvPr>
          <p:cNvCxnSpPr>
            <a:cxnSpLocks/>
          </p:cNvCxnSpPr>
          <p:nvPr/>
        </p:nvCxnSpPr>
        <p:spPr>
          <a:xfrm flipH="1" flipV="1">
            <a:off x="4203700" y="3149602"/>
            <a:ext cx="2863850" cy="279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81E360D-ECF6-4002-B3B7-A386B6C1A683}"/>
              </a:ext>
            </a:extLst>
          </p:cNvPr>
          <p:cNvPicPr>
            <a:picLocks noChangeAspect="1"/>
          </p:cNvPicPr>
          <p:nvPr/>
        </p:nvPicPr>
        <p:blipFill>
          <a:blip r:embed="rId2"/>
          <a:stretch>
            <a:fillRect/>
          </a:stretch>
        </p:blipFill>
        <p:spPr>
          <a:xfrm>
            <a:off x="581192" y="2437822"/>
            <a:ext cx="3178744" cy="3466834"/>
          </a:xfrm>
          <a:prstGeom prst="rect">
            <a:avLst/>
          </a:prstGeom>
        </p:spPr>
      </p:pic>
      <p:pic>
        <p:nvPicPr>
          <p:cNvPr id="13" name="Picture 12">
            <a:extLst>
              <a:ext uri="{FF2B5EF4-FFF2-40B4-BE49-F238E27FC236}">
                <a16:creationId xmlns:a16="http://schemas.microsoft.com/office/drawing/2014/main" id="{1AC30DCA-DA46-4F20-8385-CC8A22FD1743}"/>
              </a:ext>
            </a:extLst>
          </p:cNvPr>
          <p:cNvPicPr>
            <a:picLocks noChangeAspect="1"/>
          </p:cNvPicPr>
          <p:nvPr/>
        </p:nvPicPr>
        <p:blipFill>
          <a:blip r:embed="rId3"/>
          <a:stretch>
            <a:fillRect/>
          </a:stretch>
        </p:blipFill>
        <p:spPr>
          <a:xfrm>
            <a:off x="7784267" y="2832099"/>
            <a:ext cx="2180166" cy="1599049"/>
          </a:xfrm>
          <a:prstGeom prst="rect">
            <a:avLst/>
          </a:prstGeom>
        </p:spPr>
      </p:pic>
      <p:pic>
        <p:nvPicPr>
          <p:cNvPr id="17" name="Picture 16">
            <a:extLst>
              <a:ext uri="{FF2B5EF4-FFF2-40B4-BE49-F238E27FC236}">
                <a16:creationId xmlns:a16="http://schemas.microsoft.com/office/drawing/2014/main" id="{D9948B50-796A-42FC-BD13-EC8F340945BE}"/>
              </a:ext>
            </a:extLst>
          </p:cNvPr>
          <p:cNvPicPr>
            <a:picLocks noChangeAspect="1"/>
          </p:cNvPicPr>
          <p:nvPr/>
        </p:nvPicPr>
        <p:blipFill>
          <a:blip r:embed="rId4"/>
          <a:stretch>
            <a:fillRect/>
          </a:stretch>
        </p:blipFill>
        <p:spPr>
          <a:xfrm>
            <a:off x="8641559" y="4025901"/>
            <a:ext cx="2645748" cy="1599049"/>
          </a:xfrm>
          <a:prstGeom prst="rect">
            <a:avLst/>
          </a:prstGeom>
        </p:spPr>
      </p:pic>
      <p:sp>
        <p:nvSpPr>
          <p:cNvPr id="19" name="TextBox 18">
            <a:extLst>
              <a:ext uri="{FF2B5EF4-FFF2-40B4-BE49-F238E27FC236}">
                <a16:creationId xmlns:a16="http://schemas.microsoft.com/office/drawing/2014/main" id="{8BECB58C-B207-412B-BFFE-6A8348A7FE61}"/>
              </a:ext>
            </a:extLst>
          </p:cNvPr>
          <p:cNvSpPr txBox="1"/>
          <p:nvPr/>
        </p:nvSpPr>
        <p:spPr>
          <a:xfrm>
            <a:off x="8006964" y="3289301"/>
            <a:ext cx="1733384" cy="430887"/>
          </a:xfrm>
          <a:prstGeom prst="rect">
            <a:avLst/>
          </a:prstGeom>
          <a:noFill/>
        </p:spPr>
        <p:txBody>
          <a:bodyPr wrap="square" rtlCol="0">
            <a:spAutoFit/>
          </a:bodyPr>
          <a:lstStyle/>
          <a:p>
            <a:r>
              <a:rPr lang="en-US" sz="1100" dirty="0"/>
              <a:t>Ken - Original Version</a:t>
            </a:r>
          </a:p>
          <a:p>
            <a:r>
              <a:rPr lang="en-US" sz="1100" dirty="0"/>
              <a:t>Check in on 12/7/2019</a:t>
            </a:r>
          </a:p>
        </p:txBody>
      </p:sp>
      <p:sp>
        <p:nvSpPr>
          <p:cNvPr id="20" name="TextBox 19">
            <a:extLst>
              <a:ext uri="{FF2B5EF4-FFF2-40B4-BE49-F238E27FC236}">
                <a16:creationId xmlns:a16="http://schemas.microsoft.com/office/drawing/2014/main" id="{6FE3177B-56C8-44F1-B75B-A0819E1B0432}"/>
              </a:ext>
            </a:extLst>
          </p:cNvPr>
          <p:cNvSpPr txBox="1"/>
          <p:nvPr/>
        </p:nvSpPr>
        <p:spPr>
          <a:xfrm>
            <a:off x="8759810" y="4554603"/>
            <a:ext cx="2409246" cy="430887"/>
          </a:xfrm>
          <a:prstGeom prst="rect">
            <a:avLst/>
          </a:prstGeom>
          <a:noFill/>
        </p:spPr>
        <p:txBody>
          <a:bodyPr wrap="square" rtlCol="0">
            <a:spAutoFit/>
          </a:bodyPr>
          <a:lstStyle/>
          <a:p>
            <a:r>
              <a:rPr lang="en-US" sz="1100" dirty="0"/>
              <a:t>Ken – Added “Create Week” button</a:t>
            </a:r>
          </a:p>
          <a:p>
            <a:r>
              <a:rPr lang="en-US" sz="1100" dirty="0"/>
              <a:t>Currently checked out</a:t>
            </a:r>
          </a:p>
        </p:txBody>
      </p:sp>
      <p:sp>
        <p:nvSpPr>
          <p:cNvPr id="21" name="Rectangle 20">
            <a:extLst>
              <a:ext uri="{FF2B5EF4-FFF2-40B4-BE49-F238E27FC236}">
                <a16:creationId xmlns:a16="http://schemas.microsoft.com/office/drawing/2014/main" id="{9B17427C-2F5F-4D0E-BEEC-CCFACE108820}"/>
              </a:ext>
            </a:extLst>
          </p:cNvPr>
          <p:cNvSpPr/>
          <p:nvPr/>
        </p:nvSpPr>
        <p:spPr>
          <a:xfrm>
            <a:off x="6451325" y="2297703"/>
            <a:ext cx="4616970" cy="646331"/>
          </a:xfrm>
          <a:prstGeom prst="rect">
            <a:avLst/>
          </a:prstGeom>
        </p:spPr>
        <p:txBody>
          <a:bodyPr wrap="none">
            <a:spAutoFit/>
          </a:bodyPr>
          <a:lstStyle/>
          <a:p>
            <a:r>
              <a:rPr lang="en-US" dirty="0">
                <a:solidFill>
                  <a:srgbClr val="0070C0"/>
                </a:solidFill>
                <a:latin typeface="Consolas" panose="020B0609020204030204" pitchFamily="49" charset="0"/>
                <a:hlinkClick r:id="rId5">
                  <a:extLst>
                    <a:ext uri="{A12FA001-AC4F-418D-AE19-62706E023703}">
                      <ahyp:hlinkClr xmlns:ahyp="http://schemas.microsoft.com/office/drawing/2018/hyperlinkcolor" val="tx"/>
                    </a:ext>
                  </a:extLst>
                </a:hlinkClick>
              </a:rPr>
              <a:t>https://github.com/CloudIDEaaS/root</a:t>
            </a:r>
            <a:endParaRPr lang="en-US" dirty="0">
              <a:solidFill>
                <a:srgbClr val="0070C0"/>
              </a:solidFill>
              <a:latin typeface="Consolas" panose="020B0609020204030204" pitchFamily="49" charset="0"/>
            </a:endParaRPr>
          </a:p>
          <a:p>
            <a:endParaRPr lang="en-US" dirty="0">
              <a:solidFill>
                <a:srgbClr val="0070C0"/>
              </a:solidFill>
            </a:endParaRPr>
          </a:p>
        </p:txBody>
      </p:sp>
      <p:sp>
        <p:nvSpPr>
          <p:cNvPr id="22" name="Speech Bubble: Rectangle with Corners Rounded 21">
            <a:extLst>
              <a:ext uri="{FF2B5EF4-FFF2-40B4-BE49-F238E27FC236}">
                <a16:creationId xmlns:a16="http://schemas.microsoft.com/office/drawing/2014/main" id="{3CCE8657-8F02-4A41-8208-E1EE56C99FD2}"/>
              </a:ext>
            </a:extLst>
          </p:cNvPr>
          <p:cNvSpPr/>
          <p:nvPr/>
        </p:nvSpPr>
        <p:spPr>
          <a:xfrm>
            <a:off x="3116911" y="4102873"/>
            <a:ext cx="2313830" cy="864252"/>
          </a:xfrm>
          <a:prstGeom prst="wedgeRoundRectCallout">
            <a:avLst>
              <a:gd name="adj1" fmla="val -43514"/>
              <a:gd name="adj2" fmla="val -1420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Not part of the application but a tool used for development</a:t>
            </a:r>
          </a:p>
        </p:txBody>
      </p:sp>
    </p:spTree>
    <p:extLst>
      <p:ext uri="{BB962C8B-B14F-4D97-AF65-F5344CB8AC3E}">
        <p14:creationId xmlns:p14="http://schemas.microsoft.com/office/powerpoint/2010/main" val="3224637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29A6-8554-4D1C-8C25-A60A1CF57FB0}"/>
              </a:ext>
            </a:extLst>
          </p:cNvPr>
          <p:cNvSpPr>
            <a:spLocks noGrp="1"/>
          </p:cNvSpPr>
          <p:nvPr>
            <p:ph type="title"/>
          </p:nvPr>
        </p:nvSpPr>
        <p:spPr>
          <a:xfrm>
            <a:off x="548640" y="640080"/>
            <a:ext cx="11029616" cy="548640"/>
          </a:xfrm>
        </p:spPr>
        <p:txBody>
          <a:bodyPr/>
          <a:lstStyle/>
          <a:p>
            <a:r>
              <a:rPr lang="en-US" dirty="0"/>
              <a:t>Application – Weekly chore spreadsheet – grooming event</a:t>
            </a:r>
          </a:p>
        </p:txBody>
      </p:sp>
      <p:sp>
        <p:nvSpPr>
          <p:cNvPr id="5" name="Content Placeholder 2">
            <a:extLst>
              <a:ext uri="{FF2B5EF4-FFF2-40B4-BE49-F238E27FC236}">
                <a16:creationId xmlns:a16="http://schemas.microsoft.com/office/drawing/2014/main" id="{FAB10CD4-57C6-4574-9747-B9032EB879AC}"/>
              </a:ext>
            </a:extLst>
          </p:cNvPr>
          <p:cNvSpPr>
            <a:spLocks noGrp="1"/>
          </p:cNvSpPr>
          <p:nvPr>
            <p:ph idx="1"/>
          </p:nvPr>
        </p:nvSpPr>
        <p:spPr>
          <a:xfrm>
            <a:off x="581191" y="2242975"/>
            <a:ext cx="11029615" cy="2724150"/>
          </a:xfrm>
        </p:spPr>
        <p:txBody>
          <a:bodyPr>
            <a:normAutofit lnSpcReduction="10000"/>
          </a:bodyPr>
          <a:lstStyle/>
          <a:p>
            <a:r>
              <a:rPr lang="en-US" sz="3200" dirty="0"/>
              <a:t>Product Owner</a:t>
            </a:r>
          </a:p>
          <a:p>
            <a:r>
              <a:rPr lang="en-US" sz="2800" dirty="0"/>
              <a:t>User Stories:</a:t>
            </a:r>
          </a:p>
          <a:p>
            <a:pPr lvl="2"/>
            <a:r>
              <a:rPr lang="en-US" sz="2400" dirty="0"/>
              <a:t>“As members of the family, I want to be able to enter information into the spreadsheet, sometimes at the same time.”</a:t>
            </a:r>
          </a:p>
          <a:p>
            <a:pPr lvl="2"/>
            <a:r>
              <a:rPr lang="en-US" sz="2400" dirty="0"/>
              <a:t>“As head of the household, I should have ability to see the updates”</a:t>
            </a:r>
          </a:p>
        </p:txBody>
      </p:sp>
    </p:spTree>
    <p:extLst>
      <p:ext uri="{BB962C8B-B14F-4D97-AF65-F5344CB8AC3E}">
        <p14:creationId xmlns:p14="http://schemas.microsoft.com/office/powerpoint/2010/main" val="4141887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29A6-8554-4D1C-8C25-A60A1CF57FB0}"/>
              </a:ext>
            </a:extLst>
          </p:cNvPr>
          <p:cNvSpPr>
            <a:spLocks noGrp="1"/>
          </p:cNvSpPr>
          <p:nvPr>
            <p:ph type="title"/>
          </p:nvPr>
        </p:nvSpPr>
        <p:spPr>
          <a:xfrm>
            <a:off x="548640" y="640080"/>
            <a:ext cx="11029616" cy="548640"/>
          </a:xfrm>
        </p:spPr>
        <p:txBody>
          <a:bodyPr/>
          <a:lstStyle/>
          <a:p>
            <a:r>
              <a:rPr lang="en-US" dirty="0"/>
              <a:t>Application – Weekly chore spreadsheet – planning event </a:t>
            </a:r>
          </a:p>
        </p:txBody>
      </p:sp>
      <p:sp>
        <p:nvSpPr>
          <p:cNvPr id="5" name="Content Placeholder 2">
            <a:extLst>
              <a:ext uri="{FF2B5EF4-FFF2-40B4-BE49-F238E27FC236}">
                <a16:creationId xmlns:a16="http://schemas.microsoft.com/office/drawing/2014/main" id="{FAB10CD4-57C6-4574-9747-B9032EB879AC}"/>
              </a:ext>
            </a:extLst>
          </p:cNvPr>
          <p:cNvSpPr>
            <a:spLocks noGrp="1"/>
          </p:cNvSpPr>
          <p:nvPr>
            <p:ph idx="1"/>
          </p:nvPr>
        </p:nvSpPr>
        <p:spPr>
          <a:xfrm>
            <a:off x="441491" y="2095500"/>
            <a:ext cx="11029615" cy="2485831"/>
          </a:xfrm>
        </p:spPr>
        <p:txBody>
          <a:bodyPr>
            <a:normAutofit/>
          </a:bodyPr>
          <a:lstStyle/>
          <a:p>
            <a:r>
              <a:rPr lang="en-US" sz="2800" dirty="0"/>
              <a:t>Developer – “I need to create a database to manage the concurrent changes”</a:t>
            </a:r>
          </a:p>
          <a:p>
            <a:pPr lvl="1"/>
            <a:r>
              <a:rPr lang="en-US" sz="2200" dirty="0"/>
              <a:t>Tasks:</a:t>
            </a:r>
          </a:p>
          <a:p>
            <a:pPr lvl="2"/>
            <a:r>
              <a:rPr lang="en-US" sz="2000" dirty="0"/>
              <a:t>Set up database – 5 days</a:t>
            </a:r>
          </a:p>
          <a:p>
            <a:endParaRPr lang="en-US" sz="2400" dirty="0"/>
          </a:p>
        </p:txBody>
      </p:sp>
    </p:spTree>
    <p:extLst>
      <p:ext uri="{BB962C8B-B14F-4D97-AF65-F5344CB8AC3E}">
        <p14:creationId xmlns:p14="http://schemas.microsoft.com/office/powerpoint/2010/main" val="213720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29A6-8554-4D1C-8C25-A60A1CF57FB0}"/>
              </a:ext>
            </a:extLst>
          </p:cNvPr>
          <p:cNvSpPr>
            <a:spLocks noGrp="1"/>
          </p:cNvSpPr>
          <p:nvPr>
            <p:ph type="title"/>
          </p:nvPr>
        </p:nvSpPr>
        <p:spPr>
          <a:xfrm>
            <a:off x="548640" y="640080"/>
            <a:ext cx="11029616" cy="914400"/>
          </a:xfrm>
        </p:spPr>
        <p:txBody>
          <a:bodyPr/>
          <a:lstStyle/>
          <a:p>
            <a:r>
              <a:rPr lang="en-US" dirty="0"/>
              <a:t>Application General architecture – Weekly chore spreadsheet</a:t>
            </a:r>
          </a:p>
        </p:txBody>
      </p:sp>
      <p:cxnSp>
        <p:nvCxnSpPr>
          <p:cNvPr id="12" name="Straight Arrow Connector 11">
            <a:extLst>
              <a:ext uri="{FF2B5EF4-FFF2-40B4-BE49-F238E27FC236}">
                <a16:creationId xmlns:a16="http://schemas.microsoft.com/office/drawing/2014/main" id="{9421B62B-F79B-4B28-B799-B6FC3E2EFA06}"/>
              </a:ext>
            </a:extLst>
          </p:cNvPr>
          <p:cNvCxnSpPr>
            <a:cxnSpLocks/>
          </p:cNvCxnSpPr>
          <p:nvPr/>
        </p:nvCxnSpPr>
        <p:spPr>
          <a:xfrm flipH="1" flipV="1">
            <a:off x="1940118" y="3204376"/>
            <a:ext cx="3498574" cy="1232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363B848-5082-4280-93BC-3212DBD1AC5A}"/>
              </a:ext>
            </a:extLst>
          </p:cNvPr>
          <p:cNvPicPr>
            <a:picLocks noChangeAspect="1"/>
          </p:cNvPicPr>
          <p:nvPr/>
        </p:nvPicPr>
        <p:blipFill>
          <a:blip r:embed="rId2"/>
          <a:stretch>
            <a:fillRect/>
          </a:stretch>
        </p:blipFill>
        <p:spPr>
          <a:xfrm>
            <a:off x="581192" y="2446826"/>
            <a:ext cx="3178744" cy="3466834"/>
          </a:xfrm>
          <a:prstGeom prst="rect">
            <a:avLst/>
          </a:prstGeom>
        </p:spPr>
      </p:pic>
      <p:pic>
        <p:nvPicPr>
          <p:cNvPr id="7" name="Picture 6">
            <a:extLst>
              <a:ext uri="{FF2B5EF4-FFF2-40B4-BE49-F238E27FC236}">
                <a16:creationId xmlns:a16="http://schemas.microsoft.com/office/drawing/2014/main" id="{C5FB08FA-F832-4599-98A1-34A110038E75}"/>
              </a:ext>
            </a:extLst>
          </p:cNvPr>
          <p:cNvPicPr>
            <a:picLocks noChangeAspect="1"/>
          </p:cNvPicPr>
          <p:nvPr/>
        </p:nvPicPr>
        <p:blipFill>
          <a:blip r:embed="rId3"/>
          <a:stretch>
            <a:fillRect/>
          </a:stretch>
        </p:blipFill>
        <p:spPr>
          <a:xfrm>
            <a:off x="6036247" y="3721055"/>
            <a:ext cx="2268146" cy="2192605"/>
          </a:xfrm>
          <a:prstGeom prst="rect">
            <a:avLst/>
          </a:prstGeom>
        </p:spPr>
      </p:pic>
    </p:spTree>
    <p:extLst>
      <p:ext uri="{BB962C8B-B14F-4D97-AF65-F5344CB8AC3E}">
        <p14:creationId xmlns:p14="http://schemas.microsoft.com/office/powerpoint/2010/main" val="1645684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29A6-8554-4D1C-8C25-A60A1CF57FB0}"/>
              </a:ext>
            </a:extLst>
          </p:cNvPr>
          <p:cNvSpPr>
            <a:spLocks noGrp="1"/>
          </p:cNvSpPr>
          <p:nvPr>
            <p:ph type="title"/>
          </p:nvPr>
        </p:nvSpPr>
        <p:spPr>
          <a:xfrm>
            <a:off x="548640" y="640080"/>
            <a:ext cx="11029616" cy="548640"/>
          </a:xfrm>
        </p:spPr>
        <p:txBody>
          <a:bodyPr/>
          <a:lstStyle/>
          <a:p>
            <a:r>
              <a:rPr lang="en-US" dirty="0"/>
              <a:t>Application – Weekly chore spreadsheet – grooming event</a:t>
            </a:r>
          </a:p>
        </p:txBody>
      </p:sp>
      <p:sp>
        <p:nvSpPr>
          <p:cNvPr id="5" name="Content Placeholder 2">
            <a:extLst>
              <a:ext uri="{FF2B5EF4-FFF2-40B4-BE49-F238E27FC236}">
                <a16:creationId xmlns:a16="http://schemas.microsoft.com/office/drawing/2014/main" id="{FAB10CD4-57C6-4574-9747-B9032EB879AC}"/>
              </a:ext>
            </a:extLst>
          </p:cNvPr>
          <p:cNvSpPr>
            <a:spLocks noGrp="1"/>
          </p:cNvSpPr>
          <p:nvPr>
            <p:ph idx="1"/>
          </p:nvPr>
        </p:nvSpPr>
        <p:spPr>
          <a:xfrm>
            <a:off x="581192" y="1776444"/>
            <a:ext cx="11029615" cy="2724150"/>
          </a:xfrm>
        </p:spPr>
        <p:txBody>
          <a:bodyPr>
            <a:normAutofit/>
          </a:bodyPr>
          <a:lstStyle/>
          <a:p>
            <a:r>
              <a:rPr lang="en-US" sz="3200" dirty="0"/>
              <a:t>Product Owner</a:t>
            </a:r>
          </a:p>
          <a:p>
            <a:r>
              <a:rPr lang="en-US" sz="2800" dirty="0"/>
              <a:t>User Stories:</a:t>
            </a:r>
          </a:p>
          <a:p>
            <a:pPr lvl="2"/>
            <a:r>
              <a:rPr lang="en-US" sz="2400" dirty="0"/>
              <a:t>“As head of the household, I want to be able to access the spreadsheet anywhere, at any time, from my laptop or my phone”</a:t>
            </a:r>
          </a:p>
        </p:txBody>
      </p:sp>
    </p:spTree>
    <p:extLst>
      <p:ext uri="{BB962C8B-B14F-4D97-AF65-F5344CB8AC3E}">
        <p14:creationId xmlns:p14="http://schemas.microsoft.com/office/powerpoint/2010/main" val="2935652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29A6-8554-4D1C-8C25-A60A1CF57FB0}"/>
              </a:ext>
            </a:extLst>
          </p:cNvPr>
          <p:cNvSpPr>
            <a:spLocks noGrp="1"/>
          </p:cNvSpPr>
          <p:nvPr>
            <p:ph type="title"/>
          </p:nvPr>
        </p:nvSpPr>
        <p:spPr>
          <a:xfrm>
            <a:off x="548640" y="640080"/>
            <a:ext cx="11029616" cy="548640"/>
          </a:xfrm>
        </p:spPr>
        <p:txBody>
          <a:bodyPr/>
          <a:lstStyle/>
          <a:p>
            <a:r>
              <a:rPr lang="en-US" dirty="0"/>
              <a:t>Application – Weekly chore spreadsheet – planning event </a:t>
            </a:r>
          </a:p>
        </p:txBody>
      </p:sp>
      <p:sp>
        <p:nvSpPr>
          <p:cNvPr id="5" name="Content Placeholder 2">
            <a:extLst>
              <a:ext uri="{FF2B5EF4-FFF2-40B4-BE49-F238E27FC236}">
                <a16:creationId xmlns:a16="http://schemas.microsoft.com/office/drawing/2014/main" id="{FAB10CD4-57C6-4574-9747-B9032EB879AC}"/>
              </a:ext>
            </a:extLst>
          </p:cNvPr>
          <p:cNvSpPr>
            <a:spLocks noGrp="1"/>
          </p:cNvSpPr>
          <p:nvPr>
            <p:ph idx="1"/>
          </p:nvPr>
        </p:nvSpPr>
        <p:spPr>
          <a:xfrm>
            <a:off x="441491" y="2095500"/>
            <a:ext cx="11029615" cy="3192117"/>
          </a:xfrm>
        </p:spPr>
        <p:txBody>
          <a:bodyPr>
            <a:normAutofit/>
          </a:bodyPr>
          <a:lstStyle/>
          <a:p>
            <a:r>
              <a:rPr lang="en-US" sz="2800" dirty="0"/>
              <a:t>Developer – “I need to create a service that can retrieve the spreadsheet from anywhere, with the ability to create, read, update, and delete data at any time”</a:t>
            </a:r>
          </a:p>
          <a:p>
            <a:pPr lvl="1"/>
            <a:r>
              <a:rPr lang="en-US" sz="2200" dirty="0"/>
              <a:t>Tasks:</a:t>
            </a:r>
          </a:p>
          <a:p>
            <a:pPr lvl="2"/>
            <a:r>
              <a:rPr lang="en-US" sz="2000" dirty="0"/>
              <a:t>Set up service layer – 10 days</a:t>
            </a:r>
          </a:p>
          <a:p>
            <a:endParaRPr lang="en-US" sz="2400" dirty="0"/>
          </a:p>
        </p:txBody>
      </p:sp>
    </p:spTree>
    <p:extLst>
      <p:ext uri="{BB962C8B-B14F-4D97-AF65-F5344CB8AC3E}">
        <p14:creationId xmlns:p14="http://schemas.microsoft.com/office/powerpoint/2010/main" val="646890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29A6-8554-4D1C-8C25-A60A1CF57FB0}"/>
              </a:ext>
            </a:extLst>
          </p:cNvPr>
          <p:cNvSpPr>
            <a:spLocks noGrp="1"/>
          </p:cNvSpPr>
          <p:nvPr>
            <p:ph type="title"/>
          </p:nvPr>
        </p:nvSpPr>
        <p:spPr>
          <a:xfrm>
            <a:off x="548640" y="640080"/>
            <a:ext cx="11029616" cy="914400"/>
          </a:xfrm>
        </p:spPr>
        <p:txBody>
          <a:bodyPr/>
          <a:lstStyle/>
          <a:p>
            <a:r>
              <a:rPr lang="en-US" dirty="0"/>
              <a:t>Application General architecture – Weekly chore spreadsheet</a:t>
            </a:r>
          </a:p>
        </p:txBody>
      </p:sp>
      <p:cxnSp>
        <p:nvCxnSpPr>
          <p:cNvPr id="12" name="Straight Arrow Connector 11">
            <a:extLst>
              <a:ext uri="{FF2B5EF4-FFF2-40B4-BE49-F238E27FC236}">
                <a16:creationId xmlns:a16="http://schemas.microsoft.com/office/drawing/2014/main" id="{9421B62B-F79B-4B28-B799-B6FC3E2EFA06}"/>
              </a:ext>
            </a:extLst>
          </p:cNvPr>
          <p:cNvCxnSpPr>
            <a:cxnSpLocks/>
          </p:cNvCxnSpPr>
          <p:nvPr/>
        </p:nvCxnSpPr>
        <p:spPr>
          <a:xfrm flipH="1" flipV="1">
            <a:off x="2067339" y="4102873"/>
            <a:ext cx="3371353" cy="333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26603CD-5825-4757-B83E-2E3639E744D5}"/>
              </a:ext>
            </a:extLst>
          </p:cNvPr>
          <p:cNvPicPr>
            <a:picLocks noChangeAspect="1"/>
          </p:cNvPicPr>
          <p:nvPr/>
        </p:nvPicPr>
        <p:blipFill>
          <a:blip r:embed="rId2"/>
          <a:stretch>
            <a:fillRect/>
          </a:stretch>
        </p:blipFill>
        <p:spPr>
          <a:xfrm>
            <a:off x="581192" y="2440239"/>
            <a:ext cx="3178744" cy="3466834"/>
          </a:xfrm>
          <a:prstGeom prst="rect">
            <a:avLst/>
          </a:prstGeom>
        </p:spPr>
      </p:pic>
      <p:sp>
        <p:nvSpPr>
          <p:cNvPr id="6" name="TextBox 5">
            <a:extLst>
              <a:ext uri="{FF2B5EF4-FFF2-40B4-BE49-F238E27FC236}">
                <a16:creationId xmlns:a16="http://schemas.microsoft.com/office/drawing/2014/main" id="{FE8EA85E-E883-425E-8DC2-845B67205B80}"/>
              </a:ext>
            </a:extLst>
          </p:cNvPr>
          <p:cNvSpPr txBox="1"/>
          <p:nvPr/>
        </p:nvSpPr>
        <p:spPr>
          <a:xfrm>
            <a:off x="6257677" y="2910177"/>
            <a:ext cx="3792772" cy="2862322"/>
          </a:xfrm>
          <a:prstGeom prst="rect">
            <a:avLst/>
          </a:prstGeom>
          <a:noFill/>
        </p:spPr>
        <p:txBody>
          <a:bodyPr wrap="square" rtlCol="0">
            <a:spAutoFit/>
          </a:bodyPr>
          <a:lstStyle/>
          <a:p>
            <a:r>
              <a:rPr lang="en-US" u="sng" dirty="0"/>
              <a:t>Service Methods</a:t>
            </a:r>
          </a:p>
          <a:p>
            <a:pPr marL="285750" indent="-285750">
              <a:buFont typeface="Arial" panose="020B0604020202020204" pitchFamily="34" charset="0"/>
              <a:buChar char="•"/>
            </a:pPr>
            <a:r>
              <a:rPr lang="en-US" dirty="0"/>
              <a:t>Get Spreadsheet</a:t>
            </a:r>
          </a:p>
          <a:p>
            <a:pPr marL="285750" indent="-285750">
              <a:buFont typeface="Arial" panose="020B0604020202020204" pitchFamily="34" charset="0"/>
              <a:buChar char="•"/>
            </a:pPr>
            <a:r>
              <a:rPr lang="en-US" dirty="0"/>
              <a:t>Create Chore</a:t>
            </a:r>
          </a:p>
          <a:p>
            <a:pPr marL="285750" indent="-285750">
              <a:buFont typeface="Arial" panose="020B0604020202020204" pitchFamily="34" charset="0"/>
              <a:buChar char="•"/>
            </a:pPr>
            <a:r>
              <a:rPr lang="en-US" dirty="0"/>
              <a:t>Read Chores</a:t>
            </a:r>
          </a:p>
          <a:p>
            <a:pPr marL="285750" indent="-285750">
              <a:buFont typeface="Arial" panose="020B0604020202020204" pitchFamily="34" charset="0"/>
              <a:buChar char="•"/>
            </a:pPr>
            <a:r>
              <a:rPr lang="en-US" dirty="0"/>
              <a:t>Update Chore</a:t>
            </a:r>
          </a:p>
          <a:p>
            <a:pPr marL="285750" indent="-285750">
              <a:buFont typeface="Arial" panose="020B0604020202020204" pitchFamily="34" charset="0"/>
              <a:buChar char="•"/>
            </a:pPr>
            <a:r>
              <a:rPr lang="en-US" dirty="0"/>
              <a:t>Delete Chore</a:t>
            </a:r>
          </a:p>
          <a:p>
            <a:pPr marL="285750" indent="-285750">
              <a:buFont typeface="Arial" panose="020B0604020202020204" pitchFamily="34" charset="0"/>
              <a:buChar char="•"/>
            </a:pPr>
            <a:r>
              <a:rPr lang="en-US" dirty="0"/>
              <a:t>Create Week</a:t>
            </a:r>
          </a:p>
          <a:p>
            <a:pPr marL="285750" indent="-285750">
              <a:buFont typeface="Arial" panose="020B0604020202020204" pitchFamily="34" charset="0"/>
              <a:buChar char="•"/>
            </a:pPr>
            <a:r>
              <a:rPr lang="en-US" dirty="0"/>
              <a:t>Read Weeks</a:t>
            </a:r>
          </a:p>
          <a:p>
            <a:pPr marL="285750" indent="-285750">
              <a:buFont typeface="Arial" panose="020B0604020202020204" pitchFamily="34" charset="0"/>
              <a:buChar char="•"/>
            </a:pPr>
            <a:r>
              <a:rPr lang="en-US" dirty="0"/>
              <a:t>Update Week</a:t>
            </a:r>
          </a:p>
          <a:p>
            <a:pPr marL="285750" indent="-285750">
              <a:buFont typeface="Arial" panose="020B0604020202020204" pitchFamily="34" charset="0"/>
              <a:buChar char="•"/>
            </a:pPr>
            <a:r>
              <a:rPr lang="en-US" dirty="0"/>
              <a:t>Delete Week</a:t>
            </a:r>
          </a:p>
        </p:txBody>
      </p:sp>
    </p:spTree>
    <p:extLst>
      <p:ext uri="{BB962C8B-B14F-4D97-AF65-F5344CB8AC3E}">
        <p14:creationId xmlns:p14="http://schemas.microsoft.com/office/powerpoint/2010/main" val="1124328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29A6-8554-4D1C-8C25-A60A1CF57FB0}"/>
              </a:ext>
            </a:extLst>
          </p:cNvPr>
          <p:cNvSpPr>
            <a:spLocks noGrp="1"/>
          </p:cNvSpPr>
          <p:nvPr>
            <p:ph type="title"/>
          </p:nvPr>
        </p:nvSpPr>
        <p:spPr>
          <a:xfrm>
            <a:off x="548640" y="640080"/>
            <a:ext cx="11029616" cy="548640"/>
          </a:xfrm>
        </p:spPr>
        <p:txBody>
          <a:bodyPr/>
          <a:lstStyle/>
          <a:p>
            <a:r>
              <a:rPr lang="en-US" dirty="0"/>
              <a:t>Hydra - Weekly chore application</a:t>
            </a:r>
          </a:p>
        </p:txBody>
      </p:sp>
      <p:sp>
        <p:nvSpPr>
          <p:cNvPr id="5" name="Thought Bubble: Cloud 4">
            <a:extLst>
              <a:ext uri="{FF2B5EF4-FFF2-40B4-BE49-F238E27FC236}">
                <a16:creationId xmlns:a16="http://schemas.microsoft.com/office/drawing/2014/main" id="{D2FB8D83-D872-4E73-A211-0C54BD958375}"/>
              </a:ext>
            </a:extLst>
          </p:cNvPr>
          <p:cNvSpPr/>
          <p:nvPr/>
        </p:nvSpPr>
        <p:spPr>
          <a:xfrm>
            <a:off x="749615" y="2756802"/>
            <a:ext cx="1956021" cy="1011633"/>
          </a:xfrm>
          <a:prstGeom prst="cloudCallout">
            <a:avLst>
              <a:gd name="adj1" fmla="val 36288"/>
              <a:gd name="adj2" fmla="val 1260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Thoughts and Ideas</a:t>
            </a:r>
          </a:p>
        </p:txBody>
      </p:sp>
      <p:cxnSp>
        <p:nvCxnSpPr>
          <p:cNvPr id="9" name="Straight Arrow Connector 8">
            <a:extLst>
              <a:ext uri="{FF2B5EF4-FFF2-40B4-BE49-F238E27FC236}">
                <a16:creationId xmlns:a16="http://schemas.microsoft.com/office/drawing/2014/main" id="{EF201F10-65B1-41EB-8E15-F21B14DDC59B}"/>
              </a:ext>
            </a:extLst>
          </p:cNvPr>
          <p:cNvCxnSpPr>
            <a:cxnSpLocks/>
          </p:cNvCxnSpPr>
          <p:nvPr/>
        </p:nvCxnSpPr>
        <p:spPr>
          <a:xfrm>
            <a:off x="2718446" y="4719782"/>
            <a:ext cx="1545644" cy="1847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E93E6EE-A40D-4384-943A-36A65DF06665}"/>
              </a:ext>
            </a:extLst>
          </p:cNvPr>
          <p:cNvCxnSpPr>
            <a:cxnSpLocks/>
          </p:cNvCxnSpPr>
          <p:nvPr/>
        </p:nvCxnSpPr>
        <p:spPr>
          <a:xfrm>
            <a:off x="7909283" y="4738255"/>
            <a:ext cx="14125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6AC1B12A-760B-4658-9A45-728ECCF40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3554" y="3768435"/>
            <a:ext cx="2100291" cy="1538124"/>
          </a:xfrm>
          <a:prstGeom prst="rect">
            <a:avLst/>
          </a:prstGeom>
        </p:spPr>
      </p:pic>
      <p:pic>
        <p:nvPicPr>
          <p:cNvPr id="10" name="Picture 9">
            <a:extLst>
              <a:ext uri="{FF2B5EF4-FFF2-40B4-BE49-F238E27FC236}">
                <a16:creationId xmlns:a16="http://schemas.microsoft.com/office/drawing/2014/main" id="{8CB77DEB-282B-4601-95D8-5858FE23F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928" y="1818023"/>
            <a:ext cx="3198144" cy="4290036"/>
          </a:xfrm>
          <a:prstGeom prst="rect">
            <a:avLst/>
          </a:prstGeom>
        </p:spPr>
      </p:pic>
    </p:spTree>
    <p:extLst>
      <p:ext uri="{BB962C8B-B14F-4D97-AF65-F5344CB8AC3E}">
        <p14:creationId xmlns:p14="http://schemas.microsoft.com/office/powerpoint/2010/main" val="2509416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29A6-8554-4D1C-8C25-A60A1CF57FB0}"/>
              </a:ext>
            </a:extLst>
          </p:cNvPr>
          <p:cNvSpPr>
            <a:spLocks noGrp="1"/>
          </p:cNvSpPr>
          <p:nvPr>
            <p:ph type="title"/>
          </p:nvPr>
        </p:nvSpPr>
        <p:spPr>
          <a:xfrm>
            <a:off x="548640" y="640080"/>
            <a:ext cx="11029616" cy="548640"/>
          </a:xfrm>
        </p:spPr>
        <p:txBody>
          <a:bodyPr/>
          <a:lstStyle/>
          <a:p>
            <a:r>
              <a:rPr lang="en-US" dirty="0"/>
              <a:t>Hydra - Architecture</a:t>
            </a:r>
          </a:p>
        </p:txBody>
      </p:sp>
      <p:pic>
        <p:nvPicPr>
          <p:cNvPr id="3" name="Picture 2">
            <a:extLst>
              <a:ext uri="{FF2B5EF4-FFF2-40B4-BE49-F238E27FC236}">
                <a16:creationId xmlns:a16="http://schemas.microsoft.com/office/drawing/2014/main" id="{3255B596-BF6F-42BB-84F8-3E20694CE697}"/>
              </a:ext>
            </a:extLst>
          </p:cNvPr>
          <p:cNvPicPr>
            <a:picLocks noChangeAspect="1"/>
          </p:cNvPicPr>
          <p:nvPr/>
        </p:nvPicPr>
        <p:blipFill>
          <a:blip r:embed="rId2"/>
          <a:stretch>
            <a:fillRect/>
          </a:stretch>
        </p:blipFill>
        <p:spPr>
          <a:xfrm>
            <a:off x="885630" y="1401936"/>
            <a:ext cx="10085331" cy="4815984"/>
          </a:xfrm>
          <a:prstGeom prst="rect">
            <a:avLst/>
          </a:prstGeom>
        </p:spPr>
      </p:pic>
    </p:spTree>
    <p:extLst>
      <p:ext uri="{BB962C8B-B14F-4D97-AF65-F5344CB8AC3E}">
        <p14:creationId xmlns:p14="http://schemas.microsoft.com/office/powerpoint/2010/main" val="3093942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29A6-8554-4D1C-8C25-A60A1CF57FB0}"/>
              </a:ext>
            </a:extLst>
          </p:cNvPr>
          <p:cNvSpPr>
            <a:spLocks noGrp="1"/>
          </p:cNvSpPr>
          <p:nvPr>
            <p:ph type="title"/>
          </p:nvPr>
        </p:nvSpPr>
        <p:spPr/>
        <p:txBody>
          <a:bodyPr/>
          <a:lstStyle/>
          <a:p>
            <a:r>
              <a:rPr lang="en-US" dirty="0"/>
              <a:t>Applications</a:t>
            </a:r>
          </a:p>
        </p:txBody>
      </p:sp>
      <p:pic>
        <p:nvPicPr>
          <p:cNvPr id="8" name="Picture 7">
            <a:extLst>
              <a:ext uri="{FF2B5EF4-FFF2-40B4-BE49-F238E27FC236}">
                <a16:creationId xmlns:a16="http://schemas.microsoft.com/office/drawing/2014/main" id="{E0403962-3698-4A5E-ADC9-2158562D8961}"/>
              </a:ext>
            </a:extLst>
          </p:cNvPr>
          <p:cNvPicPr>
            <a:picLocks noChangeAspect="1"/>
          </p:cNvPicPr>
          <p:nvPr/>
        </p:nvPicPr>
        <p:blipFill>
          <a:blip r:embed="rId2"/>
          <a:stretch>
            <a:fillRect/>
          </a:stretch>
        </p:blipFill>
        <p:spPr>
          <a:xfrm>
            <a:off x="1949836" y="3429001"/>
            <a:ext cx="3361636" cy="1890920"/>
          </a:xfrm>
          <a:prstGeom prst="rect">
            <a:avLst/>
          </a:prstGeom>
          <a:ln>
            <a:solidFill>
              <a:schemeClr val="accent1"/>
            </a:solidFill>
          </a:ln>
        </p:spPr>
      </p:pic>
      <p:pic>
        <p:nvPicPr>
          <p:cNvPr id="1026" name="Picture 2" descr="Image result for we chat">
            <a:extLst>
              <a:ext uri="{FF2B5EF4-FFF2-40B4-BE49-F238E27FC236}">
                <a16:creationId xmlns:a16="http://schemas.microsoft.com/office/drawing/2014/main" id="{3D9A3D7C-4537-435E-BEB2-B19464970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92" y="2857996"/>
            <a:ext cx="2560651" cy="16461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vice Detail Front">
            <a:extLst>
              <a:ext uri="{FF2B5EF4-FFF2-40B4-BE49-F238E27FC236}">
                <a16:creationId xmlns:a16="http://schemas.microsoft.com/office/drawing/2014/main" id="{7A50AF85-2CF3-410F-8DE2-CCEAE7306F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457" y="1636082"/>
            <a:ext cx="1560621" cy="29530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facebook home page">
            <a:extLst>
              <a:ext uri="{FF2B5EF4-FFF2-40B4-BE49-F238E27FC236}">
                <a16:creationId xmlns:a16="http://schemas.microsoft.com/office/drawing/2014/main" id="{12040B29-B0E8-4270-9097-EEE8DFDF04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6150" y="1560048"/>
            <a:ext cx="29527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learning management system grading system">
            <a:extLst>
              <a:ext uri="{FF2B5EF4-FFF2-40B4-BE49-F238E27FC236}">
                <a16:creationId xmlns:a16="http://schemas.microsoft.com/office/drawing/2014/main" id="{A31AFEC1-79D7-4CE4-BAF0-F396DBFA9B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1078" y="3114858"/>
            <a:ext cx="4973022" cy="3352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025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4E28E-C6CF-4723-8F18-168D59BA9E20}"/>
              </a:ext>
            </a:extLst>
          </p:cNvPr>
          <p:cNvSpPr>
            <a:spLocks noGrp="1"/>
          </p:cNvSpPr>
          <p:nvPr>
            <p:ph type="title"/>
          </p:nvPr>
        </p:nvSpPr>
        <p:spPr>
          <a:xfrm>
            <a:off x="548640" y="640080"/>
            <a:ext cx="11029616" cy="548640"/>
          </a:xfrm>
        </p:spPr>
        <p:txBody>
          <a:bodyPr/>
          <a:lstStyle/>
          <a:p>
            <a:r>
              <a:rPr lang="en-US" dirty="0"/>
              <a:t>Glossary</a:t>
            </a:r>
          </a:p>
        </p:txBody>
      </p:sp>
      <p:graphicFrame>
        <p:nvGraphicFramePr>
          <p:cNvPr id="4" name="Table 3">
            <a:extLst>
              <a:ext uri="{FF2B5EF4-FFF2-40B4-BE49-F238E27FC236}">
                <a16:creationId xmlns:a16="http://schemas.microsoft.com/office/drawing/2014/main" id="{DE9DC2CC-903B-41C5-8B24-98DD68149434}"/>
              </a:ext>
            </a:extLst>
          </p:cNvPr>
          <p:cNvGraphicFramePr>
            <a:graphicFrameLocks noGrp="1"/>
          </p:cNvGraphicFramePr>
          <p:nvPr>
            <p:extLst>
              <p:ext uri="{D42A27DB-BD31-4B8C-83A1-F6EECF244321}">
                <p14:modId xmlns:p14="http://schemas.microsoft.com/office/powerpoint/2010/main" val="703369472"/>
              </p:ext>
            </p:extLst>
          </p:nvPr>
        </p:nvGraphicFramePr>
        <p:xfrm>
          <a:off x="805126" y="1288439"/>
          <a:ext cx="8964025" cy="5465143"/>
        </p:xfrm>
        <a:graphic>
          <a:graphicData uri="http://schemas.openxmlformats.org/drawingml/2006/table">
            <a:tbl>
              <a:tblPr>
                <a:tableStyleId>{5C22544A-7EE6-4342-B048-85BDC9FD1C3A}</a:tableStyleId>
              </a:tblPr>
              <a:tblGrid>
                <a:gridCol w="1967326">
                  <a:extLst>
                    <a:ext uri="{9D8B030D-6E8A-4147-A177-3AD203B41FA5}">
                      <a16:colId xmlns:a16="http://schemas.microsoft.com/office/drawing/2014/main" val="2457604942"/>
                    </a:ext>
                  </a:extLst>
                </a:gridCol>
                <a:gridCol w="6996699">
                  <a:extLst>
                    <a:ext uri="{9D8B030D-6E8A-4147-A177-3AD203B41FA5}">
                      <a16:colId xmlns:a16="http://schemas.microsoft.com/office/drawing/2014/main" val="2800098042"/>
                    </a:ext>
                  </a:extLst>
                </a:gridCol>
              </a:tblGrid>
              <a:tr h="1072965">
                <a:tc>
                  <a:txBody>
                    <a:bodyPr/>
                    <a:lstStyle/>
                    <a:p>
                      <a:pPr algn="l" fontAlgn="t"/>
                      <a:r>
                        <a:rPr lang="en-US" sz="1050" u="none" strike="noStrike" dirty="0">
                          <a:effectLst/>
                        </a:rPr>
                        <a:t>DevOps</a:t>
                      </a:r>
                      <a:endParaRPr lang="en-US" sz="1050" b="0" i="0" u="none" strike="noStrike" dirty="0">
                        <a:solidFill>
                          <a:srgbClr val="000000"/>
                        </a:solidFill>
                        <a:effectLst/>
                        <a:latin typeface="Calibri" panose="020F0502020204030204" pitchFamily="34" charset="0"/>
                      </a:endParaRPr>
                    </a:p>
                  </a:txBody>
                  <a:tcPr marL="6298" marR="6298" marT="6298" marB="0"/>
                </a:tc>
                <a:tc>
                  <a:txBody>
                    <a:bodyPr/>
                    <a:lstStyle/>
                    <a:p>
                      <a:pPr algn="l" fontAlgn="t"/>
                      <a:r>
                        <a:rPr lang="en-US" sz="1050" u="none" strike="noStrike">
                          <a:effectLst/>
                        </a:rPr>
                        <a:t>Combination of development and operations.  Development is about creating and enhancing products.  Operations is about delivery of those products and their enhancements to the various environments:</a:t>
                      </a:r>
                      <a:br>
                        <a:rPr lang="en-US" sz="1050" u="none" strike="noStrike">
                          <a:effectLst/>
                        </a:rPr>
                      </a:br>
                      <a:r>
                        <a:rPr lang="en-US" sz="1050" u="none" strike="noStrike">
                          <a:effectLst/>
                        </a:rPr>
                        <a:t>Test - for testers</a:t>
                      </a:r>
                      <a:br>
                        <a:rPr lang="en-US" sz="1050" u="none" strike="noStrike">
                          <a:effectLst/>
                        </a:rPr>
                      </a:br>
                      <a:r>
                        <a:rPr lang="en-US" sz="1050" u="none" strike="noStrike">
                          <a:effectLst/>
                        </a:rPr>
                        <a:t>Production - for end users</a:t>
                      </a:r>
                      <a:br>
                        <a:rPr lang="en-US" sz="1050" u="none" strike="noStrike">
                          <a:effectLst/>
                        </a:rPr>
                      </a:br>
                      <a:br>
                        <a:rPr lang="en-US" sz="1050" u="none" strike="noStrike">
                          <a:effectLst/>
                        </a:rPr>
                      </a:br>
                      <a:r>
                        <a:rPr lang="en-US" sz="1050" u="none" strike="noStrike">
                          <a:effectLst/>
                        </a:rPr>
                        <a:t>DevOps centers around the combined cycle through automation, continuous delivery, and best practices.</a:t>
                      </a:r>
                      <a:endParaRPr lang="en-US" sz="1050" b="0" i="0" u="none" strike="noStrike">
                        <a:solidFill>
                          <a:srgbClr val="000000"/>
                        </a:solidFill>
                        <a:effectLst/>
                        <a:latin typeface="Calibri" panose="020F0502020204030204" pitchFamily="34" charset="0"/>
                      </a:endParaRPr>
                    </a:p>
                  </a:txBody>
                  <a:tcPr marL="6298" marR="6298" marT="6298" marB="0"/>
                </a:tc>
                <a:extLst>
                  <a:ext uri="{0D108BD9-81ED-4DB2-BD59-A6C34878D82A}">
                    <a16:rowId xmlns:a16="http://schemas.microsoft.com/office/drawing/2014/main" val="2679720456"/>
                  </a:ext>
                </a:extLst>
              </a:tr>
              <a:tr h="178828">
                <a:tc>
                  <a:txBody>
                    <a:bodyPr/>
                    <a:lstStyle/>
                    <a:p>
                      <a:pPr algn="l" fontAlgn="t"/>
                      <a:r>
                        <a:rPr lang="en-US" sz="1050" u="none" strike="noStrike">
                          <a:effectLst/>
                        </a:rPr>
                        <a:t>Target Application</a:t>
                      </a:r>
                      <a:endParaRPr lang="en-US" sz="1050" b="0" i="0" u="none" strike="noStrike">
                        <a:solidFill>
                          <a:srgbClr val="000000"/>
                        </a:solidFill>
                        <a:effectLst/>
                        <a:latin typeface="Calibri" panose="020F0502020204030204" pitchFamily="34" charset="0"/>
                      </a:endParaRPr>
                    </a:p>
                  </a:txBody>
                  <a:tcPr marL="6298" marR="6298" marT="6298" marB="0"/>
                </a:tc>
                <a:tc>
                  <a:txBody>
                    <a:bodyPr/>
                    <a:lstStyle/>
                    <a:p>
                      <a:pPr algn="l" fontAlgn="t"/>
                      <a:r>
                        <a:rPr lang="en-US" sz="1050" u="none" strike="noStrike">
                          <a:effectLst/>
                        </a:rPr>
                        <a:t>The application generated by Hydra</a:t>
                      </a:r>
                      <a:endParaRPr lang="en-US" sz="1050" b="0" i="0" u="none" strike="noStrike">
                        <a:solidFill>
                          <a:srgbClr val="000000"/>
                        </a:solidFill>
                        <a:effectLst/>
                        <a:latin typeface="Calibri" panose="020F0502020204030204" pitchFamily="34" charset="0"/>
                      </a:endParaRPr>
                    </a:p>
                  </a:txBody>
                  <a:tcPr marL="6298" marR="6298" marT="6298" marB="0"/>
                </a:tc>
                <a:extLst>
                  <a:ext uri="{0D108BD9-81ED-4DB2-BD59-A6C34878D82A}">
                    <a16:rowId xmlns:a16="http://schemas.microsoft.com/office/drawing/2014/main" val="983407597"/>
                  </a:ext>
                </a:extLst>
              </a:tr>
              <a:tr h="178828">
                <a:tc>
                  <a:txBody>
                    <a:bodyPr/>
                    <a:lstStyle/>
                    <a:p>
                      <a:pPr algn="l" fontAlgn="t"/>
                      <a:r>
                        <a:rPr lang="en-US" sz="1050" u="none" strike="noStrike">
                          <a:effectLst/>
                        </a:rPr>
                        <a:t>SQL</a:t>
                      </a:r>
                      <a:endParaRPr lang="en-US" sz="1050" b="0" i="0" u="none" strike="noStrike">
                        <a:solidFill>
                          <a:srgbClr val="000000"/>
                        </a:solidFill>
                        <a:effectLst/>
                        <a:latin typeface="Calibri" panose="020F0502020204030204" pitchFamily="34" charset="0"/>
                      </a:endParaRPr>
                    </a:p>
                  </a:txBody>
                  <a:tcPr marL="6298" marR="6298" marT="6298" marB="0"/>
                </a:tc>
                <a:tc>
                  <a:txBody>
                    <a:bodyPr/>
                    <a:lstStyle/>
                    <a:p>
                      <a:pPr algn="l" fontAlgn="t"/>
                      <a:r>
                        <a:rPr lang="en-US" sz="1050" u="none" strike="noStrike">
                          <a:effectLst/>
                        </a:rPr>
                        <a:t>Structured query language.  It’s a scripting language for databases</a:t>
                      </a:r>
                      <a:endParaRPr lang="en-US" sz="1050" b="0" i="0" u="none" strike="noStrike">
                        <a:solidFill>
                          <a:srgbClr val="000000"/>
                        </a:solidFill>
                        <a:effectLst/>
                        <a:latin typeface="Calibri" panose="020F0502020204030204" pitchFamily="34" charset="0"/>
                      </a:endParaRPr>
                    </a:p>
                  </a:txBody>
                  <a:tcPr marL="6298" marR="6298" marT="6298" marB="0"/>
                </a:tc>
                <a:extLst>
                  <a:ext uri="{0D108BD9-81ED-4DB2-BD59-A6C34878D82A}">
                    <a16:rowId xmlns:a16="http://schemas.microsoft.com/office/drawing/2014/main" val="169339306"/>
                  </a:ext>
                </a:extLst>
              </a:tr>
              <a:tr h="357655">
                <a:tc>
                  <a:txBody>
                    <a:bodyPr/>
                    <a:lstStyle/>
                    <a:p>
                      <a:pPr algn="l" fontAlgn="t"/>
                      <a:r>
                        <a:rPr lang="en-US" sz="1050" u="none" strike="noStrike">
                          <a:effectLst/>
                        </a:rPr>
                        <a:t>Azure</a:t>
                      </a:r>
                      <a:endParaRPr lang="en-US" sz="1050" b="0" i="0" u="none" strike="noStrike">
                        <a:solidFill>
                          <a:srgbClr val="000000"/>
                        </a:solidFill>
                        <a:effectLst/>
                        <a:latin typeface="Calibri" panose="020F0502020204030204" pitchFamily="34" charset="0"/>
                      </a:endParaRPr>
                    </a:p>
                  </a:txBody>
                  <a:tcPr marL="6298" marR="6298" marT="6298" marB="0"/>
                </a:tc>
                <a:tc>
                  <a:txBody>
                    <a:bodyPr/>
                    <a:lstStyle/>
                    <a:p>
                      <a:pPr algn="l" fontAlgn="t"/>
                      <a:r>
                        <a:rPr lang="en-US" sz="1050" u="none" strike="noStrike">
                          <a:effectLst/>
                        </a:rPr>
                        <a:t>A a cloud computing service created by Microsoft for building, testing, deploying, and managing applications and services through Microsoft-managed data centers</a:t>
                      </a:r>
                      <a:endParaRPr lang="en-US" sz="1050" b="0" i="0" u="none" strike="noStrike">
                        <a:solidFill>
                          <a:srgbClr val="000000"/>
                        </a:solidFill>
                        <a:effectLst/>
                        <a:latin typeface="Calibri" panose="020F0502020204030204" pitchFamily="34" charset="0"/>
                      </a:endParaRPr>
                    </a:p>
                  </a:txBody>
                  <a:tcPr marL="6298" marR="6298" marT="6298" marB="0"/>
                </a:tc>
                <a:extLst>
                  <a:ext uri="{0D108BD9-81ED-4DB2-BD59-A6C34878D82A}">
                    <a16:rowId xmlns:a16="http://schemas.microsoft.com/office/drawing/2014/main" val="3492201665"/>
                  </a:ext>
                </a:extLst>
              </a:tr>
              <a:tr h="357655">
                <a:tc>
                  <a:txBody>
                    <a:bodyPr/>
                    <a:lstStyle/>
                    <a:p>
                      <a:pPr algn="l" fontAlgn="t"/>
                      <a:r>
                        <a:rPr lang="en-US" sz="1050" u="none" strike="noStrike">
                          <a:effectLst/>
                        </a:rPr>
                        <a:t>Cloud computing</a:t>
                      </a:r>
                      <a:endParaRPr lang="en-US" sz="1050" b="0" i="0" u="none" strike="noStrike">
                        <a:solidFill>
                          <a:srgbClr val="000000"/>
                        </a:solidFill>
                        <a:effectLst/>
                        <a:latin typeface="Calibri" panose="020F0502020204030204" pitchFamily="34" charset="0"/>
                      </a:endParaRPr>
                    </a:p>
                  </a:txBody>
                  <a:tcPr marL="6298" marR="6298" marT="6298" marB="0"/>
                </a:tc>
                <a:tc>
                  <a:txBody>
                    <a:bodyPr/>
                    <a:lstStyle/>
                    <a:p>
                      <a:pPr algn="l" fontAlgn="t"/>
                      <a:r>
                        <a:rPr lang="en-US" sz="1050" u="none" strike="noStrike">
                          <a:effectLst/>
                        </a:rPr>
                        <a:t>Cloud computing is the on-demand availability of computer system resources, especially data storage and computing power, without direct active management by the user</a:t>
                      </a:r>
                      <a:endParaRPr lang="en-US" sz="1050" b="0" i="0" u="none" strike="noStrike">
                        <a:solidFill>
                          <a:srgbClr val="000000"/>
                        </a:solidFill>
                        <a:effectLst/>
                        <a:latin typeface="Calibri" panose="020F0502020204030204" pitchFamily="34" charset="0"/>
                      </a:endParaRPr>
                    </a:p>
                  </a:txBody>
                  <a:tcPr marL="6298" marR="6298" marT="6298" marB="0"/>
                </a:tc>
                <a:extLst>
                  <a:ext uri="{0D108BD9-81ED-4DB2-BD59-A6C34878D82A}">
                    <a16:rowId xmlns:a16="http://schemas.microsoft.com/office/drawing/2014/main" val="1382284425"/>
                  </a:ext>
                </a:extLst>
              </a:tr>
              <a:tr h="357655">
                <a:tc>
                  <a:txBody>
                    <a:bodyPr/>
                    <a:lstStyle/>
                    <a:p>
                      <a:pPr algn="l" fontAlgn="t"/>
                      <a:r>
                        <a:rPr lang="en-US" sz="1050" u="none" strike="noStrike">
                          <a:effectLst/>
                        </a:rPr>
                        <a:t>Github</a:t>
                      </a:r>
                      <a:endParaRPr lang="en-US" sz="1050" b="0" i="0" u="none" strike="noStrike">
                        <a:solidFill>
                          <a:srgbClr val="000000"/>
                        </a:solidFill>
                        <a:effectLst/>
                        <a:latin typeface="Calibri" panose="020F0502020204030204" pitchFamily="34" charset="0"/>
                      </a:endParaRPr>
                    </a:p>
                  </a:txBody>
                  <a:tcPr marL="6298" marR="6298" marT="6298" marB="0"/>
                </a:tc>
                <a:tc>
                  <a:txBody>
                    <a:bodyPr/>
                    <a:lstStyle/>
                    <a:p>
                      <a:pPr algn="l" fontAlgn="t"/>
                      <a:r>
                        <a:rPr lang="en-US" sz="1050" u="none" strike="noStrike">
                          <a:effectLst/>
                        </a:rPr>
                        <a:t>Provides hosting for software development version control using Git, a distributed version-control system for tracking changes in source code during software development</a:t>
                      </a:r>
                      <a:endParaRPr lang="en-US" sz="1050" b="0" i="0" u="none" strike="noStrike">
                        <a:solidFill>
                          <a:srgbClr val="000000"/>
                        </a:solidFill>
                        <a:effectLst/>
                        <a:latin typeface="Calibri" panose="020F0502020204030204" pitchFamily="34" charset="0"/>
                      </a:endParaRPr>
                    </a:p>
                  </a:txBody>
                  <a:tcPr marL="6298" marR="6298" marT="6298" marB="0"/>
                </a:tc>
                <a:extLst>
                  <a:ext uri="{0D108BD9-81ED-4DB2-BD59-A6C34878D82A}">
                    <a16:rowId xmlns:a16="http://schemas.microsoft.com/office/drawing/2014/main" val="2602820967"/>
                  </a:ext>
                </a:extLst>
              </a:tr>
              <a:tr h="178828">
                <a:tc>
                  <a:txBody>
                    <a:bodyPr/>
                    <a:lstStyle/>
                    <a:p>
                      <a:pPr algn="l" fontAlgn="t"/>
                      <a:r>
                        <a:rPr lang="en-US" sz="1050" u="none" strike="noStrike" dirty="0">
                          <a:effectLst/>
                        </a:rPr>
                        <a:t>npm</a:t>
                      </a:r>
                      <a:endParaRPr lang="en-US" sz="1050" b="0" i="0" u="none" strike="noStrike" dirty="0">
                        <a:solidFill>
                          <a:srgbClr val="000000"/>
                        </a:solidFill>
                        <a:effectLst/>
                        <a:latin typeface="Calibri" panose="020F0502020204030204" pitchFamily="34" charset="0"/>
                      </a:endParaRPr>
                    </a:p>
                  </a:txBody>
                  <a:tcPr marL="6298" marR="6298" marT="6298" marB="0"/>
                </a:tc>
                <a:tc>
                  <a:txBody>
                    <a:bodyPr/>
                    <a:lstStyle/>
                    <a:p>
                      <a:pPr algn="l" fontAlgn="t"/>
                      <a:r>
                        <a:rPr lang="en-US" sz="1050" u="none" strike="noStrike" dirty="0">
                          <a:effectLst/>
                        </a:rPr>
                        <a:t>npm (originally short for Node Package Manager) is a package manager for the JavaScript programming language.  Npm is the application source for the HydrCli</a:t>
                      </a:r>
                      <a:endParaRPr lang="en-US" sz="1050" b="0" i="0" u="none" strike="noStrike" dirty="0">
                        <a:solidFill>
                          <a:srgbClr val="000000"/>
                        </a:solidFill>
                        <a:effectLst/>
                        <a:latin typeface="Calibri" panose="020F0502020204030204" pitchFamily="34" charset="0"/>
                      </a:endParaRPr>
                    </a:p>
                  </a:txBody>
                  <a:tcPr marL="6298" marR="6298" marT="6298" marB="0"/>
                </a:tc>
                <a:extLst>
                  <a:ext uri="{0D108BD9-81ED-4DB2-BD59-A6C34878D82A}">
                    <a16:rowId xmlns:a16="http://schemas.microsoft.com/office/drawing/2014/main" val="1168043502"/>
                  </a:ext>
                </a:extLst>
              </a:tr>
              <a:tr h="668115">
                <a:tc>
                  <a:txBody>
                    <a:bodyPr/>
                    <a:lstStyle/>
                    <a:p>
                      <a:pPr algn="l" fontAlgn="t"/>
                      <a:r>
                        <a:rPr lang="en-US" sz="1050" u="none" strike="noStrike" dirty="0">
                          <a:effectLst/>
                        </a:rPr>
                        <a:t>HydraCli</a:t>
                      </a:r>
                      <a:endParaRPr lang="en-US" sz="1050" b="0" i="0" u="none" strike="noStrike" dirty="0">
                        <a:solidFill>
                          <a:srgbClr val="000000"/>
                        </a:solidFill>
                        <a:effectLst/>
                        <a:latin typeface="Calibri" panose="020F0502020204030204" pitchFamily="34" charset="0"/>
                      </a:endParaRPr>
                    </a:p>
                  </a:txBody>
                  <a:tcPr marL="6298" marR="6298" marT="6298" marB="0"/>
                </a:tc>
                <a:tc>
                  <a:txBody>
                    <a:bodyPr/>
                    <a:lstStyle/>
                    <a:p>
                      <a:pPr algn="l" fontAlgn="t"/>
                      <a:r>
                        <a:rPr lang="en-US" sz="1050" u="none" strike="noStrike" dirty="0">
                          <a:effectLst/>
                        </a:rPr>
                        <a:t>Hydra command line interface.  HydraCli is written in JavaScript for the Node runtime environment.  A command-line interface (CLI) is a means of interacting with a computer program where the user (or client) issues commands to the program in the form of successive lines of text (command lines).  The HydraCli allows application generation to happen via command line.</a:t>
                      </a:r>
                      <a:endParaRPr lang="en-US" sz="1050" b="0" i="0" u="none" strike="noStrike" dirty="0">
                        <a:solidFill>
                          <a:srgbClr val="000000"/>
                        </a:solidFill>
                        <a:effectLst/>
                        <a:latin typeface="Calibri" panose="020F0502020204030204" pitchFamily="34" charset="0"/>
                      </a:endParaRPr>
                    </a:p>
                  </a:txBody>
                  <a:tcPr marL="6298" marR="6298" marT="6298" marB="0"/>
                </a:tc>
                <a:extLst>
                  <a:ext uri="{0D108BD9-81ED-4DB2-BD59-A6C34878D82A}">
                    <a16:rowId xmlns:a16="http://schemas.microsoft.com/office/drawing/2014/main" val="1322617530"/>
                  </a:ext>
                </a:extLst>
              </a:tr>
              <a:tr h="178828">
                <a:tc>
                  <a:txBody>
                    <a:bodyPr/>
                    <a:lstStyle/>
                    <a:p>
                      <a:pPr algn="l" fontAlgn="t"/>
                      <a:r>
                        <a:rPr lang="en-US" sz="1050" u="none" strike="noStrike">
                          <a:effectLst/>
                        </a:rPr>
                        <a:t>Javascript</a:t>
                      </a:r>
                      <a:endParaRPr lang="en-US" sz="1050" b="0" i="0" u="none" strike="noStrike">
                        <a:solidFill>
                          <a:srgbClr val="000000"/>
                        </a:solidFill>
                        <a:effectLst/>
                        <a:latin typeface="Calibri" panose="020F0502020204030204" pitchFamily="34" charset="0"/>
                      </a:endParaRPr>
                    </a:p>
                  </a:txBody>
                  <a:tcPr marL="6298" marR="6298" marT="6298" marB="0"/>
                </a:tc>
                <a:tc>
                  <a:txBody>
                    <a:bodyPr/>
                    <a:lstStyle/>
                    <a:p>
                      <a:pPr algn="l" fontAlgn="t"/>
                      <a:r>
                        <a:rPr lang="en-US" sz="1050" u="none" strike="noStrike" dirty="0">
                          <a:effectLst/>
                        </a:rPr>
                        <a:t>programming language for the web and for mobile</a:t>
                      </a:r>
                      <a:endParaRPr lang="en-US" sz="1050" b="0" i="0" u="none" strike="noStrike" dirty="0">
                        <a:solidFill>
                          <a:srgbClr val="000000"/>
                        </a:solidFill>
                        <a:effectLst/>
                        <a:latin typeface="Calibri" panose="020F0502020204030204" pitchFamily="34" charset="0"/>
                      </a:endParaRPr>
                    </a:p>
                  </a:txBody>
                  <a:tcPr marL="6298" marR="6298" marT="6298" marB="0"/>
                </a:tc>
                <a:extLst>
                  <a:ext uri="{0D108BD9-81ED-4DB2-BD59-A6C34878D82A}">
                    <a16:rowId xmlns:a16="http://schemas.microsoft.com/office/drawing/2014/main" val="2169118978"/>
                  </a:ext>
                </a:extLst>
              </a:tr>
              <a:tr h="357655">
                <a:tc>
                  <a:txBody>
                    <a:bodyPr/>
                    <a:lstStyle/>
                    <a:p>
                      <a:pPr algn="l" fontAlgn="t"/>
                      <a:r>
                        <a:rPr lang="en-US" sz="1050" u="none" strike="noStrike">
                          <a:effectLst/>
                        </a:rPr>
                        <a:t>Hydra Business Modeler</a:t>
                      </a:r>
                      <a:endParaRPr lang="en-US" sz="1050" b="0" i="0" u="none" strike="noStrike">
                        <a:solidFill>
                          <a:srgbClr val="000000"/>
                        </a:solidFill>
                        <a:effectLst/>
                        <a:latin typeface="Calibri" panose="020F0502020204030204" pitchFamily="34" charset="0"/>
                      </a:endParaRPr>
                    </a:p>
                  </a:txBody>
                  <a:tcPr marL="6298" marR="6298" marT="6298" marB="0"/>
                </a:tc>
                <a:tc>
                  <a:txBody>
                    <a:bodyPr/>
                    <a:lstStyle/>
                    <a:p>
                      <a:pPr algn="l" fontAlgn="t"/>
                      <a:r>
                        <a:rPr lang="en-US" sz="1050" u="none" strike="noStrike" dirty="0">
                          <a:effectLst/>
                        </a:rPr>
                        <a:t>A web based application which allows a business professional to create a model of the business and use that information to generate an application via the Hydra system.</a:t>
                      </a:r>
                      <a:endParaRPr lang="en-US" sz="1050" b="0" i="0" u="none" strike="noStrike" dirty="0">
                        <a:solidFill>
                          <a:srgbClr val="000000"/>
                        </a:solidFill>
                        <a:effectLst/>
                        <a:latin typeface="Calibri" panose="020F0502020204030204" pitchFamily="34" charset="0"/>
                      </a:endParaRPr>
                    </a:p>
                  </a:txBody>
                  <a:tcPr marL="6298" marR="6298" marT="6298" marB="0"/>
                </a:tc>
                <a:extLst>
                  <a:ext uri="{0D108BD9-81ED-4DB2-BD59-A6C34878D82A}">
                    <a16:rowId xmlns:a16="http://schemas.microsoft.com/office/drawing/2014/main" val="1303907603"/>
                  </a:ext>
                </a:extLst>
              </a:tr>
              <a:tr h="178828">
                <a:tc>
                  <a:txBody>
                    <a:bodyPr/>
                    <a:lstStyle/>
                    <a:p>
                      <a:pPr algn="l" fontAlgn="t"/>
                      <a:r>
                        <a:rPr lang="en-US" sz="1050" u="none" strike="noStrike">
                          <a:effectLst/>
                        </a:rPr>
                        <a:t>Source Code</a:t>
                      </a:r>
                      <a:endParaRPr lang="en-US" sz="1050" b="0" i="0" u="none" strike="noStrike">
                        <a:solidFill>
                          <a:srgbClr val="000000"/>
                        </a:solidFill>
                        <a:effectLst/>
                        <a:latin typeface="Calibri" panose="020F0502020204030204" pitchFamily="34" charset="0"/>
                      </a:endParaRPr>
                    </a:p>
                  </a:txBody>
                  <a:tcPr marL="6298" marR="6298" marT="6298" marB="0"/>
                </a:tc>
                <a:tc>
                  <a:txBody>
                    <a:bodyPr/>
                    <a:lstStyle/>
                    <a:p>
                      <a:pPr algn="l" fontAlgn="t"/>
                      <a:r>
                        <a:rPr lang="en-US" sz="1050" u="none" strike="noStrike" dirty="0">
                          <a:effectLst/>
                        </a:rPr>
                        <a:t>Text based files that contain the programming code to create an application</a:t>
                      </a:r>
                      <a:endParaRPr lang="en-US" sz="1050" b="0" i="0" u="none" strike="noStrike" dirty="0">
                        <a:solidFill>
                          <a:srgbClr val="000000"/>
                        </a:solidFill>
                        <a:effectLst/>
                        <a:latin typeface="Calibri" panose="020F0502020204030204" pitchFamily="34" charset="0"/>
                      </a:endParaRPr>
                    </a:p>
                  </a:txBody>
                  <a:tcPr marL="6298" marR="6298" marT="6298" marB="0"/>
                </a:tc>
                <a:extLst>
                  <a:ext uri="{0D108BD9-81ED-4DB2-BD59-A6C34878D82A}">
                    <a16:rowId xmlns:a16="http://schemas.microsoft.com/office/drawing/2014/main" val="3992438056"/>
                  </a:ext>
                </a:extLst>
              </a:tr>
              <a:tr h="1251793">
                <a:tc>
                  <a:txBody>
                    <a:bodyPr/>
                    <a:lstStyle/>
                    <a:p>
                      <a:pPr algn="l" fontAlgn="t"/>
                      <a:r>
                        <a:rPr lang="en-US" sz="1050" u="none" strike="noStrike">
                          <a:effectLst/>
                        </a:rPr>
                        <a:t>Source Code Repository</a:t>
                      </a:r>
                      <a:endParaRPr lang="en-US" sz="1050" b="0" i="0" u="none" strike="noStrike">
                        <a:solidFill>
                          <a:srgbClr val="000000"/>
                        </a:solidFill>
                        <a:effectLst/>
                        <a:latin typeface="Calibri" panose="020F0502020204030204" pitchFamily="34" charset="0"/>
                      </a:endParaRPr>
                    </a:p>
                  </a:txBody>
                  <a:tcPr marL="6298" marR="6298" marT="6298" marB="0"/>
                </a:tc>
                <a:tc>
                  <a:txBody>
                    <a:bodyPr/>
                    <a:lstStyle/>
                    <a:p>
                      <a:pPr algn="l" fontAlgn="t"/>
                      <a:r>
                        <a:rPr lang="en-US" sz="1050" u="none" strike="noStrike" dirty="0">
                          <a:effectLst/>
                        </a:rPr>
                        <a:t>The main purpose of a repository is to store a set of files, as well as the history of changes made to those files (version control).  Version control is the ability to manage the change and configuration of an application. Versioning is a priceless process, especially when you have multiple developers working on a single application, because it allows them to easily share files. Without version control, developers will eventually step on each other’s toes and overwrite code changes that someone else may have completed without even realizing it. Using these systems allows you to check files out for modifications, then, during check-in, if the files have been changed by another user, you will be alerted and allowed to merge them.</a:t>
                      </a:r>
                      <a:endParaRPr lang="en-US" sz="1050" b="0" i="0" u="none" strike="noStrike" dirty="0">
                        <a:solidFill>
                          <a:srgbClr val="000000"/>
                        </a:solidFill>
                        <a:effectLst/>
                        <a:latin typeface="Calibri" panose="020F0502020204030204" pitchFamily="34" charset="0"/>
                      </a:endParaRPr>
                    </a:p>
                  </a:txBody>
                  <a:tcPr marL="6298" marR="6298" marT="6298" marB="0"/>
                </a:tc>
                <a:extLst>
                  <a:ext uri="{0D108BD9-81ED-4DB2-BD59-A6C34878D82A}">
                    <a16:rowId xmlns:a16="http://schemas.microsoft.com/office/drawing/2014/main" val="2246680445"/>
                  </a:ext>
                </a:extLst>
              </a:tr>
            </a:tbl>
          </a:graphicData>
        </a:graphic>
      </p:graphicFrame>
    </p:spTree>
    <p:extLst>
      <p:ext uri="{BB962C8B-B14F-4D97-AF65-F5344CB8AC3E}">
        <p14:creationId xmlns:p14="http://schemas.microsoft.com/office/powerpoint/2010/main" val="275038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29A6-8554-4D1C-8C25-A60A1CF57FB0}"/>
              </a:ext>
            </a:extLst>
          </p:cNvPr>
          <p:cNvSpPr>
            <a:spLocks noGrp="1"/>
          </p:cNvSpPr>
          <p:nvPr>
            <p:ph type="title"/>
          </p:nvPr>
        </p:nvSpPr>
        <p:spPr>
          <a:xfrm>
            <a:off x="548640" y="640080"/>
            <a:ext cx="11029616" cy="548640"/>
          </a:xfrm>
        </p:spPr>
        <p:txBody>
          <a:bodyPr/>
          <a:lstStyle/>
          <a:p>
            <a:r>
              <a:rPr lang="en-US" dirty="0"/>
              <a:t>Application idea - </a:t>
            </a:r>
          </a:p>
        </p:txBody>
      </p:sp>
      <p:sp>
        <p:nvSpPr>
          <p:cNvPr id="5" name="Content Placeholder 2">
            <a:extLst>
              <a:ext uri="{FF2B5EF4-FFF2-40B4-BE49-F238E27FC236}">
                <a16:creationId xmlns:a16="http://schemas.microsoft.com/office/drawing/2014/main" id="{FAB10CD4-57C6-4574-9747-B9032EB879AC}"/>
              </a:ext>
            </a:extLst>
          </p:cNvPr>
          <p:cNvSpPr>
            <a:spLocks noGrp="1"/>
          </p:cNvSpPr>
          <p:nvPr>
            <p:ph idx="1"/>
          </p:nvPr>
        </p:nvSpPr>
        <p:spPr>
          <a:xfrm>
            <a:off x="581191" y="2242975"/>
            <a:ext cx="11029615" cy="1581602"/>
          </a:xfrm>
        </p:spPr>
        <p:txBody>
          <a:bodyPr>
            <a:normAutofit/>
          </a:bodyPr>
          <a:lstStyle/>
          <a:p>
            <a:r>
              <a:rPr lang="en-US" sz="3200" dirty="0"/>
              <a:t>Product Owner – “I want a weekly chore application”</a:t>
            </a:r>
          </a:p>
        </p:txBody>
      </p:sp>
    </p:spTree>
    <p:extLst>
      <p:ext uri="{BB962C8B-B14F-4D97-AF65-F5344CB8AC3E}">
        <p14:creationId xmlns:p14="http://schemas.microsoft.com/office/powerpoint/2010/main" val="198947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29A6-8554-4D1C-8C25-A60A1CF57FB0}"/>
              </a:ext>
            </a:extLst>
          </p:cNvPr>
          <p:cNvSpPr>
            <a:spLocks noGrp="1"/>
          </p:cNvSpPr>
          <p:nvPr>
            <p:ph type="title"/>
          </p:nvPr>
        </p:nvSpPr>
        <p:spPr>
          <a:xfrm>
            <a:off x="548640" y="640080"/>
            <a:ext cx="11029616" cy="548640"/>
          </a:xfrm>
        </p:spPr>
        <p:txBody>
          <a:bodyPr/>
          <a:lstStyle/>
          <a:p>
            <a:r>
              <a:rPr lang="en-US" dirty="0"/>
              <a:t>Application – Weekly chore spreadsheet</a:t>
            </a:r>
          </a:p>
        </p:txBody>
      </p:sp>
      <p:sp>
        <p:nvSpPr>
          <p:cNvPr id="5" name="Content Placeholder 2">
            <a:extLst>
              <a:ext uri="{FF2B5EF4-FFF2-40B4-BE49-F238E27FC236}">
                <a16:creationId xmlns:a16="http://schemas.microsoft.com/office/drawing/2014/main" id="{FAB10CD4-57C6-4574-9747-B9032EB879AC}"/>
              </a:ext>
            </a:extLst>
          </p:cNvPr>
          <p:cNvSpPr>
            <a:spLocks noGrp="1"/>
          </p:cNvSpPr>
          <p:nvPr>
            <p:ph idx="1"/>
          </p:nvPr>
        </p:nvSpPr>
        <p:spPr>
          <a:xfrm>
            <a:off x="581191" y="2242975"/>
            <a:ext cx="11029615" cy="1573245"/>
          </a:xfrm>
        </p:spPr>
        <p:txBody>
          <a:bodyPr>
            <a:normAutofit/>
          </a:bodyPr>
          <a:lstStyle/>
          <a:p>
            <a:r>
              <a:rPr lang="en-US" sz="3200" dirty="0"/>
              <a:t>Scrum Master – “Let’s schedule some time to get the details of what you want” (Grooming)</a:t>
            </a:r>
          </a:p>
        </p:txBody>
      </p:sp>
    </p:spTree>
    <p:extLst>
      <p:ext uri="{BB962C8B-B14F-4D97-AF65-F5344CB8AC3E}">
        <p14:creationId xmlns:p14="http://schemas.microsoft.com/office/powerpoint/2010/main" val="2941166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29A6-8554-4D1C-8C25-A60A1CF57FB0}"/>
              </a:ext>
            </a:extLst>
          </p:cNvPr>
          <p:cNvSpPr>
            <a:spLocks noGrp="1"/>
          </p:cNvSpPr>
          <p:nvPr>
            <p:ph type="title"/>
          </p:nvPr>
        </p:nvSpPr>
        <p:spPr>
          <a:xfrm>
            <a:off x="548640" y="640080"/>
            <a:ext cx="11029616" cy="548640"/>
          </a:xfrm>
        </p:spPr>
        <p:txBody>
          <a:bodyPr/>
          <a:lstStyle/>
          <a:p>
            <a:r>
              <a:rPr lang="en-US" dirty="0"/>
              <a:t>Application – Weekly chore spreadsheet – Grooming event </a:t>
            </a:r>
          </a:p>
        </p:txBody>
      </p:sp>
      <p:sp>
        <p:nvSpPr>
          <p:cNvPr id="5" name="Content Placeholder 2">
            <a:extLst>
              <a:ext uri="{FF2B5EF4-FFF2-40B4-BE49-F238E27FC236}">
                <a16:creationId xmlns:a16="http://schemas.microsoft.com/office/drawing/2014/main" id="{FAB10CD4-57C6-4574-9747-B9032EB879AC}"/>
              </a:ext>
            </a:extLst>
          </p:cNvPr>
          <p:cNvSpPr>
            <a:spLocks noGrp="1"/>
          </p:cNvSpPr>
          <p:nvPr>
            <p:ph idx="1"/>
          </p:nvPr>
        </p:nvSpPr>
        <p:spPr>
          <a:xfrm>
            <a:off x="548640" y="1589831"/>
            <a:ext cx="11029615" cy="3497425"/>
          </a:xfrm>
        </p:spPr>
        <p:txBody>
          <a:bodyPr>
            <a:normAutofit fontScale="92500" lnSpcReduction="20000"/>
          </a:bodyPr>
          <a:lstStyle/>
          <a:p>
            <a:pPr marL="0" indent="0">
              <a:buNone/>
            </a:pPr>
            <a:r>
              <a:rPr lang="en-US" sz="3000" dirty="0"/>
              <a:t>User Story:</a:t>
            </a:r>
          </a:p>
          <a:p>
            <a:pPr lvl="2"/>
            <a:r>
              <a:rPr lang="en-US" sz="2400" dirty="0"/>
              <a:t>“As the head of the household, I want to track chores, who does each chore, and the planned time for when he/she will do it”</a:t>
            </a:r>
          </a:p>
          <a:p>
            <a:endParaRPr lang="en-US" sz="2800" dirty="0"/>
          </a:p>
          <a:p>
            <a:r>
              <a:rPr lang="en-US" sz="2800" dirty="0"/>
              <a:t>Scrum Master – “Developer, how difficult is this?”</a:t>
            </a:r>
          </a:p>
          <a:p>
            <a:r>
              <a:rPr lang="en-US" sz="2800" dirty="0"/>
              <a:t>Developer – “On a scale of 1-5, that is a 3 (story points)”</a:t>
            </a:r>
          </a:p>
          <a:p>
            <a:r>
              <a:rPr lang="en-US" sz="2800" dirty="0"/>
              <a:t>Scrum Master – “Developer, let’s schedule time to plan”</a:t>
            </a:r>
          </a:p>
          <a:p>
            <a:pPr lvl="2"/>
            <a:endParaRPr lang="en-US" sz="2400" dirty="0"/>
          </a:p>
        </p:txBody>
      </p:sp>
    </p:spTree>
    <p:extLst>
      <p:ext uri="{BB962C8B-B14F-4D97-AF65-F5344CB8AC3E}">
        <p14:creationId xmlns:p14="http://schemas.microsoft.com/office/powerpoint/2010/main" val="182980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29A6-8554-4D1C-8C25-A60A1CF57FB0}"/>
              </a:ext>
            </a:extLst>
          </p:cNvPr>
          <p:cNvSpPr>
            <a:spLocks noGrp="1"/>
          </p:cNvSpPr>
          <p:nvPr>
            <p:ph type="title"/>
          </p:nvPr>
        </p:nvSpPr>
        <p:spPr>
          <a:xfrm>
            <a:off x="548640" y="640080"/>
            <a:ext cx="11029616" cy="548640"/>
          </a:xfrm>
        </p:spPr>
        <p:txBody>
          <a:bodyPr/>
          <a:lstStyle/>
          <a:p>
            <a:r>
              <a:rPr lang="en-US" dirty="0"/>
              <a:t>Application – Weekly chore spreadsheet – planning event </a:t>
            </a:r>
          </a:p>
        </p:txBody>
      </p:sp>
      <p:sp>
        <p:nvSpPr>
          <p:cNvPr id="5" name="Content Placeholder 2">
            <a:extLst>
              <a:ext uri="{FF2B5EF4-FFF2-40B4-BE49-F238E27FC236}">
                <a16:creationId xmlns:a16="http://schemas.microsoft.com/office/drawing/2014/main" id="{FAB10CD4-57C6-4574-9747-B9032EB879AC}"/>
              </a:ext>
            </a:extLst>
          </p:cNvPr>
          <p:cNvSpPr>
            <a:spLocks noGrp="1"/>
          </p:cNvSpPr>
          <p:nvPr>
            <p:ph idx="1"/>
          </p:nvPr>
        </p:nvSpPr>
        <p:spPr>
          <a:xfrm>
            <a:off x="404169" y="1582316"/>
            <a:ext cx="11029615" cy="4406899"/>
          </a:xfrm>
        </p:spPr>
        <p:txBody>
          <a:bodyPr>
            <a:normAutofit/>
          </a:bodyPr>
          <a:lstStyle/>
          <a:p>
            <a:r>
              <a:rPr lang="en-US" sz="2800" dirty="0"/>
              <a:t>Scrum Master – “What tasks for this can you get done in 2 weeks?”</a:t>
            </a:r>
          </a:p>
          <a:p>
            <a:r>
              <a:rPr lang="en-US" sz="2800" dirty="0"/>
              <a:t>Developer</a:t>
            </a:r>
          </a:p>
          <a:p>
            <a:pPr lvl="1"/>
            <a:r>
              <a:rPr lang="en-US" sz="2200" dirty="0"/>
              <a:t>Tasks:</a:t>
            </a:r>
          </a:p>
          <a:p>
            <a:pPr lvl="2"/>
            <a:r>
              <a:rPr lang="en-US" sz="2000" dirty="0"/>
              <a:t>Create rows and columns – 3 days</a:t>
            </a:r>
          </a:p>
          <a:p>
            <a:pPr lvl="2"/>
            <a:r>
              <a:rPr lang="en-US" sz="2000" dirty="0"/>
              <a:t>Create task list – 2 days</a:t>
            </a:r>
          </a:p>
          <a:p>
            <a:pPr lvl="2"/>
            <a:r>
              <a:rPr lang="en-US" sz="2000" dirty="0"/>
              <a:t>Create done status visual – 2 days</a:t>
            </a:r>
          </a:p>
          <a:p>
            <a:pPr lvl="2"/>
            <a:r>
              <a:rPr lang="en-US" sz="2000" dirty="0"/>
              <a:t>Graphics – 3 day</a:t>
            </a:r>
          </a:p>
          <a:p>
            <a:endParaRPr lang="en-US" sz="2400" dirty="0"/>
          </a:p>
        </p:txBody>
      </p:sp>
    </p:spTree>
    <p:extLst>
      <p:ext uri="{BB962C8B-B14F-4D97-AF65-F5344CB8AC3E}">
        <p14:creationId xmlns:p14="http://schemas.microsoft.com/office/powerpoint/2010/main" val="201140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29A6-8554-4D1C-8C25-A60A1CF57FB0}"/>
              </a:ext>
            </a:extLst>
          </p:cNvPr>
          <p:cNvSpPr>
            <a:spLocks noGrp="1"/>
          </p:cNvSpPr>
          <p:nvPr>
            <p:ph type="title"/>
          </p:nvPr>
        </p:nvSpPr>
        <p:spPr>
          <a:xfrm>
            <a:off x="548640" y="640080"/>
            <a:ext cx="11027664" cy="548640"/>
          </a:xfrm>
        </p:spPr>
        <p:txBody>
          <a:bodyPr/>
          <a:lstStyle/>
          <a:p>
            <a:r>
              <a:rPr lang="en-US" dirty="0"/>
              <a:t>Application General architecture - simplified</a:t>
            </a:r>
          </a:p>
        </p:txBody>
      </p:sp>
      <p:pic>
        <p:nvPicPr>
          <p:cNvPr id="3" name="Picture 2">
            <a:extLst>
              <a:ext uri="{FF2B5EF4-FFF2-40B4-BE49-F238E27FC236}">
                <a16:creationId xmlns:a16="http://schemas.microsoft.com/office/drawing/2014/main" id="{8F06C803-BB42-4AAA-A597-EC5B51F8C7BC}"/>
              </a:ext>
            </a:extLst>
          </p:cNvPr>
          <p:cNvPicPr>
            <a:picLocks noChangeAspect="1"/>
          </p:cNvPicPr>
          <p:nvPr/>
        </p:nvPicPr>
        <p:blipFill>
          <a:blip r:embed="rId2"/>
          <a:stretch>
            <a:fillRect/>
          </a:stretch>
        </p:blipFill>
        <p:spPr>
          <a:xfrm>
            <a:off x="4506628" y="1695583"/>
            <a:ext cx="3178744" cy="3466834"/>
          </a:xfrm>
          <a:prstGeom prst="rect">
            <a:avLst/>
          </a:prstGeom>
        </p:spPr>
      </p:pic>
    </p:spTree>
    <p:extLst>
      <p:ext uri="{BB962C8B-B14F-4D97-AF65-F5344CB8AC3E}">
        <p14:creationId xmlns:p14="http://schemas.microsoft.com/office/powerpoint/2010/main" val="329347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29A6-8554-4D1C-8C25-A60A1CF57FB0}"/>
              </a:ext>
            </a:extLst>
          </p:cNvPr>
          <p:cNvSpPr>
            <a:spLocks noGrp="1"/>
          </p:cNvSpPr>
          <p:nvPr>
            <p:ph type="title"/>
          </p:nvPr>
        </p:nvSpPr>
        <p:spPr>
          <a:xfrm>
            <a:off x="548640" y="640080"/>
            <a:ext cx="11029616" cy="934161"/>
          </a:xfrm>
        </p:spPr>
        <p:txBody>
          <a:bodyPr/>
          <a:lstStyle/>
          <a:p>
            <a:r>
              <a:rPr lang="en-US" dirty="0"/>
              <a:t>Application General architecture – Weekly chore spreadsheet – review event</a:t>
            </a:r>
          </a:p>
        </p:txBody>
      </p:sp>
      <p:pic>
        <p:nvPicPr>
          <p:cNvPr id="8" name="Picture 7">
            <a:extLst>
              <a:ext uri="{FF2B5EF4-FFF2-40B4-BE49-F238E27FC236}">
                <a16:creationId xmlns:a16="http://schemas.microsoft.com/office/drawing/2014/main" id="{15CE6625-F1EB-4648-81DD-ACACC69D688C}"/>
              </a:ext>
            </a:extLst>
          </p:cNvPr>
          <p:cNvPicPr>
            <a:picLocks noChangeAspect="1"/>
          </p:cNvPicPr>
          <p:nvPr/>
        </p:nvPicPr>
        <p:blipFill>
          <a:blip r:embed="rId2"/>
          <a:stretch>
            <a:fillRect/>
          </a:stretch>
        </p:blipFill>
        <p:spPr>
          <a:xfrm>
            <a:off x="581192" y="2437822"/>
            <a:ext cx="3178744" cy="3466834"/>
          </a:xfrm>
          <a:prstGeom prst="rect">
            <a:avLst/>
          </a:prstGeom>
        </p:spPr>
      </p:pic>
      <p:pic>
        <p:nvPicPr>
          <p:cNvPr id="10" name="Picture 9">
            <a:extLst>
              <a:ext uri="{FF2B5EF4-FFF2-40B4-BE49-F238E27FC236}">
                <a16:creationId xmlns:a16="http://schemas.microsoft.com/office/drawing/2014/main" id="{531DEC67-3313-4B43-B9D5-B63609D45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6300" y="1890876"/>
            <a:ext cx="6350000" cy="4650349"/>
          </a:xfrm>
          <a:prstGeom prst="rect">
            <a:avLst/>
          </a:prstGeom>
        </p:spPr>
      </p:pic>
      <p:cxnSp>
        <p:nvCxnSpPr>
          <p:cNvPr id="12" name="Straight Arrow Connector 11">
            <a:extLst>
              <a:ext uri="{FF2B5EF4-FFF2-40B4-BE49-F238E27FC236}">
                <a16:creationId xmlns:a16="http://schemas.microsoft.com/office/drawing/2014/main" id="{9421B62B-F79B-4B28-B799-B6FC3E2EFA06}"/>
              </a:ext>
            </a:extLst>
          </p:cNvPr>
          <p:cNvCxnSpPr/>
          <p:nvPr/>
        </p:nvCxnSpPr>
        <p:spPr>
          <a:xfrm flipH="1">
            <a:off x="2387600" y="4171239"/>
            <a:ext cx="2044700" cy="934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016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29A6-8554-4D1C-8C25-A60A1CF57FB0}"/>
              </a:ext>
            </a:extLst>
          </p:cNvPr>
          <p:cNvSpPr>
            <a:spLocks noGrp="1"/>
          </p:cNvSpPr>
          <p:nvPr>
            <p:ph type="title"/>
          </p:nvPr>
        </p:nvSpPr>
        <p:spPr>
          <a:xfrm>
            <a:off x="548640" y="640080"/>
            <a:ext cx="11029616" cy="548640"/>
          </a:xfrm>
        </p:spPr>
        <p:txBody>
          <a:bodyPr/>
          <a:lstStyle/>
          <a:p>
            <a:r>
              <a:rPr lang="en-US" dirty="0"/>
              <a:t>Application – Weekly chore spreadsheet – grooming</a:t>
            </a:r>
          </a:p>
        </p:txBody>
      </p:sp>
      <p:sp>
        <p:nvSpPr>
          <p:cNvPr id="5" name="Content Placeholder 2">
            <a:extLst>
              <a:ext uri="{FF2B5EF4-FFF2-40B4-BE49-F238E27FC236}">
                <a16:creationId xmlns:a16="http://schemas.microsoft.com/office/drawing/2014/main" id="{FAB10CD4-57C6-4574-9747-B9032EB879AC}"/>
              </a:ext>
            </a:extLst>
          </p:cNvPr>
          <p:cNvSpPr>
            <a:spLocks noGrp="1"/>
          </p:cNvSpPr>
          <p:nvPr>
            <p:ph idx="1"/>
          </p:nvPr>
        </p:nvSpPr>
        <p:spPr>
          <a:xfrm>
            <a:off x="581191" y="2242975"/>
            <a:ext cx="11029615" cy="2724150"/>
          </a:xfrm>
        </p:spPr>
        <p:txBody>
          <a:bodyPr>
            <a:normAutofit/>
          </a:bodyPr>
          <a:lstStyle/>
          <a:p>
            <a:r>
              <a:rPr lang="en-US" sz="3200" dirty="0"/>
              <a:t>Product Owner – “Nice spreadsheet.  I want more”</a:t>
            </a:r>
          </a:p>
          <a:p>
            <a:pPr marL="324000" lvl="1" indent="0">
              <a:buNone/>
            </a:pPr>
            <a:r>
              <a:rPr lang="en-US" sz="2800" dirty="0"/>
              <a:t>User Story:</a:t>
            </a:r>
          </a:p>
          <a:p>
            <a:pPr lvl="2"/>
            <a:r>
              <a:rPr lang="en-US" sz="2400" dirty="0"/>
              <a:t>“As the head of the household, I want tabs for each weeks tasks”</a:t>
            </a:r>
          </a:p>
        </p:txBody>
      </p:sp>
    </p:spTree>
    <p:extLst>
      <p:ext uri="{BB962C8B-B14F-4D97-AF65-F5344CB8AC3E}">
        <p14:creationId xmlns:p14="http://schemas.microsoft.com/office/powerpoint/2010/main" val="2889885265"/>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243141"/>
      </a:dk2>
      <a:lt2>
        <a:srgbClr val="E8E2E4"/>
      </a:lt2>
      <a:accent1>
        <a:srgbClr val="81AA9C"/>
      </a:accent1>
      <a:accent2>
        <a:srgbClr val="76A8AD"/>
      </a:accent2>
      <a:accent3>
        <a:srgbClr val="89A4BF"/>
      </a:accent3>
      <a:accent4>
        <a:srgbClr val="7F84BA"/>
      </a:accent4>
      <a:accent5>
        <a:srgbClr val="A696C6"/>
      </a:accent5>
      <a:accent6>
        <a:srgbClr val="AB7FBA"/>
      </a:accent6>
      <a:hlink>
        <a:srgbClr val="AE6980"/>
      </a:hlink>
      <a:folHlink>
        <a:srgbClr val="7F7F7F"/>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255</TotalTime>
  <Words>996</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Nova Light</vt:lpstr>
      <vt:lpstr>Calibri</vt:lpstr>
      <vt:lpstr>Consolas</vt:lpstr>
      <vt:lpstr>Wingdings 2</vt:lpstr>
      <vt:lpstr>DividendVTI</vt:lpstr>
      <vt:lpstr>Hydra overview</vt:lpstr>
      <vt:lpstr>Applications</vt:lpstr>
      <vt:lpstr>Application idea - </vt:lpstr>
      <vt:lpstr>Application – Weekly chore spreadsheet</vt:lpstr>
      <vt:lpstr>Application – Weekly chore spreadsheet – Grooming event </vt:lpstr>
      <vt:lpstr>Application – Weekly chore spreadsheet – planning event </vt:lpstr>
      <vt:lpstr>Application General architecture - simplified</vt:lpstr>
      <vt:lpstr>Application General architecture – Weekly chore spreadsheet – review event</vt:lpstr>
      <vt:lpstr>Application – Weekly chore spreadsheet – grooming</vt:lpstr>
      <vt:lpstr>Application – Weekly chore spreadsheet – planning event </vt:lpstr>
      <vt:lpstr>Application General architecture – Weekly chore spreadsheet</vt:lpstr>
      <vt:lpstr>Application – Weekly chore spreadsheet – grooming event</vt:lpstr>
      <vt:lpstr>Application – Weekly chore spreadsheet – planning event </vt:lpstr>
      <vt:lpstr>Application General architecture – Weekly chore spreadsheet</vt:lpstr>
      <vt:lpstr>Application – Weekly chore spreadsheet – grooming event</vt:lpstr>
      <vt:lpstr>Application – Weekly chore spreadsheet – planning event </vt:lpstr>
      <vt:lpstr>Application General architecture – Weekly chore spreadsheet</vt:lpstr>
      <vt:lpstr>Hydra - Weekly chore application</vt:lpstr>
      <vt:lpstr>Hydra - Architecture</vt:lpstr>
      <vt:lpstr>Glossary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Hydra overview</dc:title>
  <dc:creator>ken.l.netherland@gmail.com</dc:creator>
  <cp:lastModifiedBy>ken.l.netherland@gmail.com</cp:lastModifiedBy>
  <cp:revision>18</cp:revision>
  <dcterms:created xsi:type="dcterms:W3CDTF">2019-12-07T20:42:46Z</dcterms:created>
  <dcterms:modified xsi:type="dcterms:W3CDTF">2019-12-09T02:39:08Z</dcterms:modified>
</cp:coreProperties>
</file>