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8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6664543770264016E-2"/>
          <c:y val="0.12344187806102801"/>
          <c:w val="0.87106415018986239"/>
          <c:h val="0.81032819255269495"/>
        </c:manualLayout>
      </c:layout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Sheet1!$A$50:$A$69</c:f>
              <c:numCache>
                <c:formatCode>General</c:formatCode>
                <c:ptCount val="20"/>
                <c:pt idx="0">
                  <c:v>3.6852169999999997E-2</c:v>
                </c:pt>
                <c:pt idx="1">
                  <c:v>3.6546059999999998E-2</c:v>
                </c:pt>
                <c:pt idx="2">
                  <c:v>3.8986460000000001E-2</c:v>
                </c:pt>
                <c:pt idx="3">
                  <c:v>3.8513060000000002E-2</c:v>
                </c:pt>
                <c:pt idx="4">
                  <c:v>4.6063649999999998E-2</c:v>
                </c:pt>
                <c:pt idx="5">
                  <c:v>4.6022250000000001E-2</c:v>
                </c:pt>
                <c:pt idx="6">
                  <c:v>3.0023749999999998E-2</c:v>
                </c:pt>
                <c:pt idx="7">
                  <c:v>3.3419110000000002E-2</c:v>
                </c:pt>
                <c:pt idx="8">
                  <c:v>3.900406E-2</c:v>
                </c:pt>
                <c:pt idx="9">
                  <c:v>3.9691339999999999E-2</c:v>
                </c:pt>
                <c:pt idx="10">
                  <c:v>3.8346199999999997E-2</c:v>
                </c:pt>
                <c:pt idx="11">
                  <c:v>4.0417559999999998E-2</c:v>
                </c:pt>
                <c:pt idx="12">
                  <c:v>3.8513770000000003E-2</c:v>
                </c:pt>
                <c:pt idx="13">
                  <c:v>3.9917059999999997E-2</c:v>
                </c:pt>
                <c:pt idx="14">
                  <c:v>3.8249619999999998E-2</c:v>
                </c:pt>
                <c:pt idx="15">
                  <c:v>4.0552110000000002E-2</c:v>
                </c:pt>
                <c:pt idx="16">
                  <c:v>6.6233440000000005E-2</c:v>
                </c:pt>
                <c:pt idx="17">
                  <c:v>5.1826209999999998E-2</c:v>
                </c:pt>
                <c:pt idx="18">
                  <c:v>5.5769020000000002E-2</c:v>
                </c:pt>
                <c:pt idx="19">
                  <c:v>5.9499000000000003E-2</c:v>
                </c:pt>
              </c:numCache>
            </c:numRef>
          </c:xVal>
          <c:yVal>
            <c:numRef>
              <c:f>Sheet1!$B$50:$B$69</c:f>
              <c:numCache>
                <c:formatCode>General</c:formatCode>
                <c:ptCount val="20"/>
                <c:pt idx="0">
                  <c:v>4.4831514059999996E-3</c:v>
                </c:pt>
                <c:pt idx="1">
                  <c:v>5.2951465080000003E-3</c:v>
                </c:pt>
                <c:pt idx="2">
                  <c:v>4.9422183000000003E-4</c:v>
                </c:pt>
                <c:pt idx="3">
                  <c:v>5.2873892790000002E-3</c:v>
                </c:pt>
                <c:pt idx="4">
                  <c:v>3.2333544600000001E-4</c:v>
                </c:pt>
                <c:pt idx="5">
                  <c:v>2.4984739099999999E-4</c:v>
                </c:pt>
                <c:pt idx="6">
                  <c:v>2.3147107700000001E-4</c:v>
                </c:pt>
                <c:pt idx="7">
                  <c:v>2.6086137200000001E-4</c:v>
                </c:pt>
                <c:pt idx="8">
                  <c:v>2.3918152458999999E-2</c:v>
                </c:pt>
                <c:pt idx="9">
                  <c:v>2.582839309E-3</c:v>
                </c:pt>
                <c:pt idx="10">
                  <c:v>2.9887847709999998E-2</c:v>
                </c:pt>
                <c:pt idx="11">
                  <c:v>3.5233115539999998E-3</c:v>
                </c:pt>
                <c:pt idx="12">
                  <c:v>2.4626161104E-2</c:v>
                </c:pt>
                <c:pt idx="13">
                  <c:v>2.2851422669999998E-3</c:v>
                </c:pt>
                <c:pt idx="14">
                  <c:v>2.6929104704E-2</c:v>
                </c:pt>
                <c:pt idx="15">
                  <c:v>2.659788271E-3</c:v>
                </c:pt>
                <c:pt idx="16">
                  <c:v>6.1940659750000003E-3</c:v>
                </c:pt>
                <c:pt idx="17">
                  <c:v>5.8340955900000003E-3</c:v>
                </c:pt>
                <c:pt idx="18">
                  <c:v>2.7553973800000002E-4</c:v>
                </c:pt>
                <c:pt idx="19">
                  <c:v>5.7679654099999998E-4</c:v>
                </c:pt>
              </c:numCache>
            </c:numRef>
          </c:yVal>
          <c:smooth val="0"/>
        </c:ser>
        <c:ser>
          <c:idx val="1"/>
          <c:order val="1"/>
          <c:tx>
            <c:v>系列2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Sheet1!$A$70:$A$79</c:f>
              <c:numCache>
                <c:formatCode>General</c:formatCode>
                <c:ptCount val="10"/>
                <c:pt idx="0">
                  <c:v>2.23434E-3</c:v>
                </c:pt>
                <c:pt idx="1">
                  <c:v>2.4773799999999999E-3</c:v>
                </c:pt>
                <c:pt idx="2">
                  <c:v>2.2350299999999998E-3</c:v>
                </c:pt>
                <c:pt idx="3">
                  <c:v>2.51199E-3</c:v>
                </c:pt>
                <c:pt idx="4">
                  <c:v>4.7359899999999998E-3</c:v>
                </c:pt>
                <c:pt idx="5">
                  <c:v>7.0581100000000003E-3</c:v>
                </c:pt>
                <c:pt idx="6">
                  <c:v>1.402317E-2</c:v>
                </c:pt>
                <c:pt idx="7">
                  <c:v>2.5035890000000002E-2</c:v>
                </c:pt>
                <c:pt idx="8">
                  <c:v>2.2737739999999999E-2</c:v>
                </c:pt>
                <c:pt idx="9">
                  <c:v>2.0163750000000001E-2</c:v>
                </c:pt>
              </c:numCache>
            </c:numRef>
          </c:xVal>
          <c:yVal>
            <c:numRef>
              <c:f>Sheet1!$B$70:$B$79</c:f>
              <c:numCache>
                <c:formatCode>General</c:formatCode>
                <c:ptCount val="10"/>
                <c:pt idx="0">
                  <c:v>3.6738622999999997E-5</c:v>
                </c:pt>
                <c:pt idx="1">
                  <c:v>2.9391227000000001E-5</c:v>
                </c:pt>
                <c:pt idx="2">
                  <c:v>2.9390903000000002E-5</c:v>
                </c:pt>
                <c:pt idx="3">
                  <c:v>2.2042940000000001E-5</c:v>
                </c:pt>
                <c:pt idx="4">
                  <c:v>9.8655202820000006E-3</c:v>
                </c:pt>
                <c:pt idx="5">
                  <c:v>5.1366842919999996E-3</c:v>
                </c:pt>
                <c:pt idx="6">
                  <c:v>7.2976607359999997E-3</c:v>
                </c:pt>
                <c:pt idx="7">
                  <c:v>2.1974064359999998E-3</c:v>
                </c:pt>
                <c:pt idx="8">
                  <c:v>1.46275641E-2</c:v>
                </c:pt>
                <c:pt idx="9">
                  <c:v>9.0014538299999997E-4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3806896"/>
        <c:axId val="314985392"/>
      </c:scatterChart>
      <c:valAx>
        <c:axId val="233806896"/>
        <c:scaling>
          <c:orientation val="minMax"/>
          <c:max val="7.0000000000000007E-2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4985392"/>
        <c:crosses val="autoZero"/>
        <c:crossBetween val="midCat"/>
      </c:valAx>
      <c:valAx>
        <c:axId val="314985392"/>
        <c:scaling>
          <c:orientation val="minMax"/>
          <c:max val="3.0000000000000006E-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3806896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4D12-F221-48B7-93B7-3FC0FD44B002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5813-67E6-4839-B931-2EC9FC719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197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4D12-F221-48B7-93B7-3FC0FD44B002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5813-67E6-4839-B931-2EC9FC719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458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4D12-F221-48B7-93B7-3FC0FD44B002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5813-67E6-4839-B931-2EC9FC719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877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4D12-F221-48B7-93B7-3FC0FD44B002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5813-67E6-4839-B931-2EC9FC719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609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4D12-F221-48B7-93B7-3FC0FD44B002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5813-67E6-4839-B931-2EC9FC719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454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4D12-F221-48B7-93B7-3FC0FD44B002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5813-67E6-4839-B931-2EC9FC719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568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4D12-F221-48B7-93B7-3FC0FD44B002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5813-67E6-4839-B931-2EC9FC719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65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4D12-F221-48B7-93B7-3FC0FD44B002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5813-67E6-4839-B931-2EC9FC719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492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4D12-F221-48B7-93B7-3FC0FD44B002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5813-67E6-4839-B931-2EC9FC719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088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4D12-F221-48B7-93B7-3FC0FD44B002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5813-67E6-4839-B931-2EC9FC719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735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4D12-F221-48B7-93B7-3FC0FD44B002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5813-67E6-4839-B931-2EC9FC719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91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D4D12-F221-48B7-93B7-3FC0FD44B002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15813-67E6-4839-B931-2EC9FC719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899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3026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数据分析</a:t>
            </a:r>
            <a:endParaRPr lang="zh-CN" altLang="en-US" sz="2000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42037" y="3240088"/>
            <a:ext cx="4752975" cy="2513598"/>
          </a:xfrm>
          <a:prstGeom prst="rect">
            <a:avLst/>
          </a:prstGeom>
        </p:spPr>
      </p:pic>
      <p:graphicFrame>
        <p:nvGraphicFramePr>
          <p:cNvPr id="5" name="内容占位符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30531925"/>
              </p:ext>
            </p:extLst>
          </p:nvPr>
        </p:nvGraphicFramePr>
        <p:xfrm>
          <a:off x="838200" y="2502747"/>
          <a:ext cx="4366846" cy="3674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38200" y="1579417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我们通过监测云公司提供的监测节点</a:t>
            </a:r>
            <a:r>
              <a:rPr lang="en-US" altLang="zh-CN" dirty="0" smtClean="0"/>
              <a:t>,</a:t>
            </a:r>
            <a:r>
              <a:rPr lang="zh-CN" altLang="en-US" dirty="0" smtClean="0"/>
              <a:t>获取到这些监测点的</a:t>
            </a:r>
            <a:r>
              <a:rPr lang="en-US" altLang="zh-CN" dirty="0" smtClean="0"/>
              <a:t>ICMP</a:t>
            </a:r>
            <a:r>
              <a:rPr lang="zh-CN" altLang="en-US" dirty="0" smtClean="0"/>
              <a:t>数据，对数据进行处理，通过</a:t>
            </a:r>
            <a:r>
              <a:rPr lang="en-US" altLang="zh-CN" dirty="0" smtClean="0"/>
              <a:t>K-Means</a:t>
            </a:r>
            <a:r>
              <a:rPr lang="zh-CN" altLang="en-US" dirty="0" smtClean="0"/>
              <a:t>聚类分析，监测点</a:t>
            </a:r>
            <a:r>
              <a:rPr lang="zh-CN" altLang="en-US" dirty="0"/>
              <a:t>大体</a:t>
            </a:r>
            <a:r>
              <a:rPr lang="zh-CN" altLang="en-US" dirty="0" smtClean="0"/>
              <a:t>分为两类，我们发现一类表现出来的特征为响应时间较短，另一类表现出来的特征为响应时间较长，同类监测点在</a:t>
            </a:r>
            <a:r>
              <a:rPr lang="zh-CN" altLang="en-US" dirty="0"/>
              <a:t>响</a:t>
            </a:r>
            <a:r>
              <a:rPr lang="zh-CN" altLang="en-US" dirty="0" smtClean="0"/>
              <a:t>应时间长短上表现出高度的相似性</a:t>
            </a:r>
            <a:r>
              <a:rPr lang="zh-CN" altLang="en-US" dirty="0" smtClean="0"/>
              <a:t>。从地域上响应时间短的点离监测点较近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3757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46372"/>
            <a:ext cx="10515600" cy="513649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数据分析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61999" y="1401288"/>
            <a:ext cx="6470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61999" y="1401288"/>
            <a:ext cx="10801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</a:t>
            </a:r>
            <a:r>
              <a:rPr lang="zh-CN" altLang="en-US" dirty="0" smtClean="0"/>
              <a:t>过对金和软件网站三个月监控数据的分析，一天之中网站加载，晚上达到最大速度的次数时白天达到最大速度次数的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倍，这个说明大部分时间是晚上加载速度快，白天加载速度慢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4657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223</Words>
  <Application>Microsoft Office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数据分析</vt:lpstr>
      <vt:lpstr>数据分析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Spark数据分析</dc:title>
  <dc:creator>JiaYuanxin</dc:creator>
  <cp:lastModifiedBy>JiaYuanxin</cp:lastModifiedBy>
  <cp:revision>17</cp:revision>
  <dcterms:created xsi:type="dcterms:W3CDTF">2016-07-28T05:55:43Z</dcterms:created>
  <dcterms:modified xsi:type="dcterms:W3CDTF">2016-07-28T14:10:32Z</dcterms:modified>
</cp:coreProperties>
</file>