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4" r:id="rId15"/>
    <p:sldId id="302" r:id="rId16"/>
    <p:sldId id="298" r:id="rId17"/>
    <p:sldId id="299" r:id="rId18"/>
    <p:sldId id="301" r:id="rId19"/>
    <p:sldId id="300" r:id="rId20"/>
    <p:sldId id="305" r:id="rId21"/>
    <p:sldId id="303" r:id="rId22"/>
    <p:sldId id="28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"/>
    <p:restoredTop sz="94709"/>
  </p:normalViewPr>
  <p:slideViewPr>
    <p:cSldViewPr snapToGrid="0">
      <p:cViewPr varScale="1">
        <p:scale>
          <a:sx n="275" d="100"/>
          <a:sy n="275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82576-C04F-3341-807E-AEBDCC13419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Middlewares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7169269" y="2136338"/>
            <a:ext cx="3568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following middleware takes care that the value of the field is always printed in upper case.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above middleware first invokes the next middleware, and by doing so, gives up control and lets the rest of the pipeline do its job.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777CF-2D77-BD4D-834C-B56F0FF5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82" y="1642918"/>
            <a:ext cx="5045364" cy="34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551710" y="1766884"/>
            <a:ext cx="9190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Pagination is one of the most common problems that we have to solve when implementing our backend.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challenge is to load from a large list of data exactly the data that should be displayed.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There are two common ways to implement pagination: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Connections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Offset-Pagination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 should be preferred to Offset Pagination.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 provide an abstraction which makes it easier to switch to another pagination mechanism later on.</a:t>
            </a:r>
          </a:p>
        </p:txBody>
      </p:sp>
    </p:spTree>
    <p:extLst>
      <p:ext uri="{BB962C8B-B14F-4D97-AF65-F5344CB8AC3E}">
        <p14:creationId xmlns:p14="http://schemas.microsoft.com/office/powerpoint/2010/main" val="182795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Pagination</a:t>
            </a:r>
            <a:r>
              <a:rPr lang="de-DE" dirty="0"/>
              <a:t>: Connections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300168" y="2147155"/>
            <a:ext cx="2396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 are a standardized way to expose pagination to clients.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Instead of returning a list of entries, we return a 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Connection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EB51E-4F0D-704C-A831-8806DFFA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2" y="1610925"/>
            <a:ext cx="6271750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Pagination</a:t>
            </a:r>
            <a:r>
              <a:rPr lang="de-DE" dirty="0"/>
              <a:t>: Offset-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300168" y="2147155"/>
            <a:ext cx="2396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requests parameters with a specific limit: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number of records that need to be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number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B651B-F23F-4E44-A3EE-0B27E30F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36" y="1714500"/>
            <a:ext cx="57375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Execute </a:t>
            </a:r>
            <a:r>
              <a:rPr lang="de-DE" dirty="0" err="1"/>
              <a:t>Pagination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12088-D40B-8445-80C2-E03A3642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61" y="2027382"/>
            <a:ext cx="3734328" cy="28032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549C9C-98E7-F141-98B6-E231A5EE56DE}"/>
              </a:ext>
            </a:extLst>
          </p:cNvPr>
          <p:cNvCxnSpPr>
            <a:cxnSpLocks/>
          </p:cNvCxnSpPr>
          <p:nvPr/>
        </p:nvCxnSpPr>
        <p:spPr>
          <a:xfrm flipV="1">
            <a:off x="5814291" y="1966801"/>
            <a:ext cx="0" cy="30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15E2F4-C612-AC4F-B274-301F0F8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04" y="1565019"/>
            <a:ext cx="2338998" cy="40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Projection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2059710" y="2621248"/>
            <a:ext cx="9190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Hot Chocolate projections directly projects incoming queries to the database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Goal: R</a:t>
            </a:r>
            <a:r>
              <a:rPr lang="en-GB" dirty="0">
                <a:latin typeface="Raleway" pitchFamily="2" charset="77"/>
              </a:rPr>
              <a:t>educe or even eliminate over or under fetching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Projections can be registered globally or on each separate field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Projections are required to send the filtering through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3902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5172364" y="2136338"/>
            <a:ext cx="5865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expose complex filter objects through your GraphQL API that translates to native database queries.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Filter implementation translates filters to expression trees that are applied to 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IQueryable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will inspect your .NET model and infer the possible filter operations from it.</a:t>
            </a:r>
          </a:p>
          <a:p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customize the filter with a fluent API to ignore some fields from your schema and which operation are allowed.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95A4C-4552-7B4A-9938-D128E695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3" y="1497174"/>
            <a:ext cx="3598296" cy="46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Custom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38842-82FC-B847-AE8E-E3E38976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1" y="2347961"/>
            <a:ext cx="4637851" cy="265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E6539-5494-ED4B-8636-55873E77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1" y="2245469"/>
            <a:ext cx="3635357" cy="256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51F311-ACB4-D842-A446-1B867D26D26F}"/>
              </a:ext>
            </a:extLst>
          </p:cNvPr>
          <p:cNvCxnSpPr>
            <a:cxnSpLocks/>
          </p:cNvCxnSpPr>
          <p:nvPr/>
        </p:nvCxnSpPr>
        <p:spPr>
          <a:xfrm flipV="1">
            <a:off x="6132946" y="2086874"/>
            <a:ext cx="0" cy="30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4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AAE54-07B3-9442-BED5-91F24CD8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5" y="1642280"/>
            <a:ext cx="6160655" cy="12708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A0B3A-3B7C-DA4E-AD32-294575055F95}"/>
              </a:ext>
            </a:extLst>
          </p:cNvPr>
          <p:cNvCxnSpPr>
            <a:cxnSpLocks/>
          </p:cNvCxnSpPr>
          <p:nvPr/>
        </p:nvCxnSpPr>
        <p:spPr>
          <a:xfrm flipH="1">
            <a:off x="1801090" y="3205019"/>
            <a:ext cx="886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BB5163-2E31-0A42-A0D9-2613C8BD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99" y="3429000"/>
            <a:ext cx="8083792" cy="25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</a:t>
            </a:r>
            <a:r>
              <a:rPr lang="de-DE" dirty="0" err="1"/>
              <a:t>Sorting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551710" y="1766884"/>
            <a:ext cx="919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Sorting means, you can order a list of elements ascending and descending.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default sort implementation translates sorting statements to expression trees that are applied to 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IQueryable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06F49-4BA2-8243-A839-596ADD6C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398" y="3429000"/>
            <a:ext cx="3429203" cy="14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4286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Structure of Hot Chocolate Project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Relay?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Middlewares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Pagination, Projection, Filters &amp; Sorting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next</a:t>
            </a:r>
            <a:r>
              <a:rPr lang="de-DE" b="1" dirty="0">
                <a:latin typeface="Raleway" pitchFamily="2" charset="77"/>
              </a:rPr>
              <a:t> 3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Use Filtering, Pagination &amp; Sorting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74671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basic filtering, sorting and pagination in our demo project</a:t>
            </a:r>
          </a:p>
        </p:txBody>
      </p:sp>
    </p:spTree>
    <p:extLst>
      <p:ext uri="{BB962C8B-B14F-4D97-AF65-F5344CB8AC3E}">
        <p14:creationId xmlns:p14="http://schemas.microsoft.com/office/powerpoint/2010/main" val="70014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#4: Middleware &amp; Filters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9111790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understand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middlewares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implement complex filters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251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☕️ Coffee Brake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639630" y="2476537"/>
            <a:ext cx="3220753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break for 15 min!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coffee!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 GraphQL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3840910" y="1512154"/>
            <a:ext cx="68964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structure your project with the following rules: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Collect all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one folder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DbContext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Data Entities in a Data Folder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All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Resolvers in one Folder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Separate all Query Topics (Speaker, Sessions, ..) in own Folders.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Queries, Mutation &amp; Subscriptions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Input &amp; Payload Definitions/Classes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FD682-0C14-B34D-AB84-89BDC4F3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563"/>
            <a:ext cx="2633868" cy="4437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A49F3-9FE8-CA45-9202-60E7795097BC}"/>
              </a:ext>
            </a:extLst>
          </p:cNvPr>
          <p:cNvSpPr txBox="1"/>
          <p:nvPr/>
        </p:nvSpPr>
        <p:spPr>
          <a:xfrm>
            <a:off x="3840910" y="5633726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Raleway" pitchFamily="2" charset="77"/>
              </a:rPr>
              <a:t>⚠️ This </a:t>
            </a:r>
            <a:r>
              <a:rPr lang="de-DE" i="1" dirty="0" err="1">
                <a:latin typeface="Raleway" pitchFamily="2" charset="77"/>
              </a:rPr>
              <a:t>is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only</a:t>
            </a:r>
            <a:r>
              <a:rPr lang="de-DE" i="1" dirty="0">
                <a:latin typeface="Raleway" pitchFamily="2" charset="77"/>
              </a:rPr>
              <a:t> a </a:t>
            </a:r>
            <a:r>
              <a:rPr lang="de-DE" i="1" dirty="0" err="1">
                <a:latin typeface="Raleway" pitchFamily="2" charset="77"/>
              </a:rPr>
              <a:t>suggestion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and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is</a:t>
            </a:r>
            <a:r>
              <a:rPr lang="de-DE" i="1" dirty="0">
                <a:latin typeface="Raleway" pitchFamily="2" charset="77"/>
              </a:rPr>
              <a:t> not </a:t>
            </a:r>
            <a:r>
              <a:rPr lang="de-DE" i="1" dirty="0" err="1">
                <a:latin typeface="Raleway" pitchFamily="2" charset="77"/>
              </a:rPr>
              <a:t>applicable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to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every</a:t>
            </a:r>
            <a:r>
              <a:rPr lang="de-DE" i="1" dirty="0">
                <a:latin typeface="Raleway" pitchFamily="2" charset="77"/>
              </a:rPr>
              <a:t> </a:t>
            </a:r>
            <a:r>
              <a:rPr lang="de-DE" i="1" dirty="0" err="1">
                <a:latin typeface="Raleway" pitchFamily="2" charset="77"/>
              </a:rPr>
              <a:t>scenario</a:t>
            </a:r>
            <a:endParaRPr lang="de-DE" i="1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Relay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29049" y="1983847"/>
            <a:ext cx="9624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Relay is a JavaScript framework for building data-driven React applications with GraphQL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Developed &amp; used by Facebook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Relay proposes some schema design principles for GraphQL servers in order to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more efficiently fetch,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refetch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cache entities on the client</a:t>
            </a:r>
          </a:p>
        </p:txBody>
      </p:sp>
    </p:spTree>
    <p:extLst>
      <p:ext uri="{BB962C8B-B14F-4D97-AF65-F5344CB8AC3E}">
        <p14:creationId xmlns:p14="http://schemas.microsoft.com/office/powerpoint/2010/main" val="75712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Global </a:t>
            </a:r>
            <a:r>
              <a:rPr lang="de-DE" dirty="0" err="1"/>
              <a:t>identifiers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29049" y="1983847"/>
            <a:ext cx="90444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 Fields are used by GraphQL clients to build a flat cache with the unique identifier.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can become a problem if two records of different types have the same IDs.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solving this problem with: Global identifiers.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global identifier is a base64 string which contains the following information: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Type of the entity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ID of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entitiy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	- Datatype of the ID</a:t>
            </a:r>
          </a:p>
        </p:txBody>
      </p:sp>
    </p:spTree>
    <p:extLst>
      <p:ext uri="{BB962C8B-B14F-4D97-AF65-F5344CB8AC3E}">
        <p14:creationId xmlns:p14="http://schemas.microsoft.com/office/powerpoint/2010/main" val="94227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Global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705958" y="2240720"/>
            <a:ext cx="3587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schema provide a standard mechanism for asking for an object by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Objects with identifiers are referred as “nodes”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BB88C-4441-1844-97FE-5F46558E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14" y="1983847"/>
            <a:ext cx="3587679" cy="22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Use Relay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798108" cy="142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Activate the Relay pattern in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basic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373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#3: GraphQL schema design approaches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805342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implement the node pattern and get your code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 a good structure.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29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GraphQL: Middlewares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F250DF67-D1FF-BA48-A09D-9F1B6BDED249}"/>
              </a:ext>
            </a:extLst>
          </p:cNvPr>
          <p:cNvSpPr txBox="1"/>
          <p:nvPr/>
        </p:nvSpPr>
        <p:spPr>
          <a:xfrm>
            <a:off x="1262613" y="1586684"/>
            <a:ext cx="35680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field middleware is one of the foundational components in Hot Chocolate.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For example: The ID transformation from internal IDs to global object identifiers, are a field middleware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middleware knows about the next middleware component in its chain 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FD906-52DC-2540-95EA-5EFC7B4A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14" y="2255982"/>
            <a:ext cx="4127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908</Words>
  <Application>Microsoft Macintosh PowerPoint</Application>
  <PresentationFormat>Widescreen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to structure a GraphQL Project</vt:lpstr>
      <vt:lpstr>GraphQL: Relay</vt:lpstr>
      <vt:lpstr>GraphQL: Global identifiers</vt:lpstr>
      <vt:lpstr>GraphQL: Global Object Identification</vt:lpstr>
      <vt:lpstr>👨‍🏫 Use Relay with Hot Chocolate</vt:lpstr>
      <vt:lpstr>👷‍♂️ Challenge #3: GraphQL schema design approaches</vt:lpstr>
      <vt:lpstr>GraphQL: Middlewares</vt:lpstr>
      <vt:lpstr>GraphQL: Middlewares </vt:lpstr>
      <vt:lpstr>GraphQL: Pagination </vt:lpstr>
      <vt:lpstr>Pagination: Connections </vt:lpstr>
      <vt:lpstr>Pagination: Offset-Pagination </vt:lpstr>
      <vt:lpstr>GraphQL: Execute Pagination </vt:lpstr>
      <vt:lpstr>GraphQL: Projection </vt:lpstr>
      <vt:lpstr>GraphQL: Filtering </vt:lpstr>
      <vt:lpstr>GraphQL: Custom Filtering </vt:lpstr>
      <vt:lpstr>GraphQL: Execution Filtering </vt:lpstr>
      <vt:lpstr>GraphQL: Sorting </vt:lpstr>
      <vt:lpstr>👨‍🏫 Use Filtering, Pagination &amp; Sorting with Hot Chocolate</vt:lpstr>
      <vt:lpstr>👷‍♂️ Challenge #4: Middleware &amp; Filters</vt:lpstr>
      <vt:lpstr>☕️ Coffee Brake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152</cp:revision>
  <dcterms:created xsi:type="dcterms:W3CDTF">2021-11-29T17:32:57Z</dcterms:created>
  <dcterms:modified xsi:type="dcterms:W3CDTF">2021-12-02T14:11:09Z</dcterms:modified>
</cp:coreProperties>
</file>