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305" r:id="rId5"/>
    <p:sldId id="306" r:id="rId6"/>
    <p:sldId id="303" r:id="rId7"/>
    <p:sldId id="307" r:id="rId8"/>
    <p:sldId id="308" r:id="rId9"/>
    <p:sldId id="28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  <a:srgbClr val="2B74B2"/>
    <a:srgbClr val="1AC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" autoAdjust="0"/>
    <p:restoredTop sz="94709"/>
  </p:normalViewPr>
  <p:slideViewPr>
    <p:cSldViewPr snapToGrid="0">
      <p:cViewPr varScale="1">
        <p:scale>
          <a:sx n="275" d="100"/>
          <a:sy n="275" d="100"/>
        </p:scale>
        <p:origin x="2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1DB-C9A5-E144-8B8D-A9F91D0FE356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2576-C04F-3341-807E-AEBDCC134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2" y="1"/>
            <a:ext cx="6678618" cy="6864772"/>
            <a:chOff x="-1585056" y="392272"/>
            <a:chExt cx="6652408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3330069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B79F4B-B65E-4698-893D-1A9BD2D0C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6" y="760814"/>
            <a:ext cx="3972141" cy="11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3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4E0CC-A064-46FE-9BB9-80D90E98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43769"/>
            <a:ext cx="6172200" cy="48732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0DFF4B-6D01-41D2-8474-59B95266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3771"/>
            <a:ext cx="3932237" cy="4873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EF695C2-62F9-4456-9198-2AD1BCBE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C6F74FF0-851A-430B-BA0B-17979E282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68D838-08BB-430B-897F-2B3DE206FF6C}"/>
              </a:ext>
            </a:extLst>
          </p:cNvPr>
          <p:cNvSpPr txBox="1">
            <a:spLocks/>
          </p:cNvSpPr>
          <p:nvPr userDrawn="1"/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Raleway" pitchFamily="2" charset="0"/>
                <a:ea typeface="+mj-ea"/>
                <a:cs typeface="+mj-cs"/>
              </a:defRPr>
            </a:lvl1pPr>
          </a:lstStyle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8957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740537-DD6E-42F5-B2AE-B37B847DF23C}"/>
              </a:ext>
            </a:extLst>
          </p:cNvPr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37968E-7299-4A8C-89D2-B9FB74556987}"/>
              </a:ext>
            </a:extLst>
          </p:cNvPr>
          <p:cNvGrpSpPr/>
          <p:nvPr userDrawn="1"/>
        </p:nvGrpSpPr>
        <p:grpSpPr>
          <a:xfrm>
            <a:off x="-3" y="1"/>
            <a:ext cx="11195439" cy="6864772"/>
            <a:chOff x="-1585056" y="392272"/>
            <a:chExt cx="4948415" cy="13582018"/>
          </a:xfrm>
          <a:gradFill>
            <a:gsLst>
              <a:gs pos="100000">
                <a:srgbClr val="21C0D7"/>
              </a:gs>
              <a:gs pos="0">
                <a:srgbClr val="066DCA"/>
              </a:gs>
            </a:gsLst>
            <a:lin ang="13200000" scaled="0"/>
          </a:gradFill>
        </p:grpSpPr>
        <p:sp>
          <p:nvSpPr>
            <p:cNvPr id="11" name="Rechtwinkliges Dreieck 10">
              <a:extLst>
                <a:ext uri="{FF2B5EF4-FFF2-40B4-BE49-F238E27FC236}">
                  <a16:creationId xmlns:a16="http://schemas.microsoft.com/office/drawing/2014/main" id="{52A44F8A-D086-47A5-AC25-CF6E573CC807}"/>
                </a:ext>
              </a:extLst>
            </p:cNvPr>
            <p:cNvSpPr/>
            <p:nvPr/>
          </p:nvSpPr>
          <p:spPr>
            <a:xfrm rot="10800000" flipH="1">
              <a:off x="1737283" y="392272"/>
              <a:ext cx="1626076" cy="135820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65721BA-B5AD-4F1A-9363-4839495B40F1}"/>
                </a:ext>
              </a:extLst>
            </p:cNvPr>
            <p:cNvSpPr/>
            <p:nvPr/>
          </p:nvSpPr>
          <p:spPr>
            <a:xfrm>
              <a:off x="-1585056" y="392278"/>
              <a:ext cx="3322418" cy="13582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50E0D4-2FC5-4945-9CCD-EB0BBBF74E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5A693B-8F76-4B99-93C2-8412C374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6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92C4-F087-405D-846E-5E13EC972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03CA-8896-43CD-99F0-2E77FA332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7B97-7DB8-4657-ADD7-F7FBBBDCC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D2D30BA-3745-437A-8DC9-64F34CC2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54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DF675F-4C99-46B0-BE41-6D82C25C51A5}"/>
              </a:ext>
            </a:extLst>
          </p:cNvPr>
          <p:cNvSpPr/>
          <p:nvPr userDrawn="1"/>
        </p:nvSpPr>
        <p:spPr>
          <a:xfrm>
            <a:off x="0" y="1"/>
            <a:ext cx="12192000" cy="6858206"/>
          </a:xfrm>
          <a:prstGeom prst="rect">
            <a:avLst/>
          </a:prstGeom>
          <a:gradFill>
            <a:gsLst>
              <a:gs pos="0">
                <a:srgbClr val="066DCA"/>
              </a:gs>
              <a:gs pos="100000">
                <a:srgbClr val="21C0D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634A0-81A6-409F-B4CA-78380BE15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5D5C1-233D-4CFD-8969-4733E4A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| cloudklabauter.de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8E8AC9-47B0-462A-A654-E8640D20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6DFDBB-46B0-46B3-89E4-E0580236B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619CECE-D880-438F-B8EA-5FE0F5D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0764B05-493D-455C-BCDE-EED537FD51A7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6751F-7C20-43F1-A92C-AB614A8F3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6A94-F633-427A-9A71-F4BA1CCE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43770"/>
            <a:ext cx="5181600" cy="4873212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32544-E28A-476C-A0E5-5B3D70AA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769"/>
            <a:ext cx="5181600" cy="4873211"/>
          </a:xfrm>
        </p:spPr>
        <p:txBody>
          <a:bodyPr>
            <a:normAutofit/>
          </a:bodyPr>
          <a:lstStyle>
            <a:lvl1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002832C-84EB-4FF5-B4EE-88F660B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FE381C2-BD21-4E17-A253-2E2EE153F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7B26-EA8C-4248-A593-FB6C7286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23475"/>
            <a:ext cx="10515600" cy="26289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9B6F8B-02BE-422C-955A-EC80203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1"/>
            <a:ext cx="10515600" cy="1870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3E585F-E603-4C03-9D76-832054AE5E5E}"/>
              </a:ext>
            </a:extLst>
          </p:cNvPr>
          <p:cNvSpPr/>
          <p:nvPr userDrawn="1"/>
        </p:nvSpPr>
        <p:spPr>
          <a:xfrm>
            <a:off x="838200" y="3899122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F6D3A-4324-47D5-A0D7-1C5A731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3769"/>
            <a:ext cx="5157787" cy="55304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81161-2035-4BAB-B305-D7EE0415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6813"/>
            <a:ext cx="5157787" cy="43201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9A7E66-5E20-40D8-9F2E-00258CA2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3769"/>
            <a:ext cx="5183188" cy="55304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DA5877-BB63-47AB-9A73-A90A51737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6812"/>
            <a:ext cx="5183188" cy="43201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2B4B92E-B16D-4D0C-B769-46801E6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9E0C330-E905-4C93-9DB7-44770B2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FD55A9-12A0-4C55-99F5-B2C70F4CA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4001"/>
            <a:ext cx="10515600" cy="768684"/>
          </a:xfrm>
        </p:spPr>
        <p:txBody>
          <a:bodyPr/>
          <a:lstStyle/>
          <a:p>
            <a:r>
              <a:rPr lang="de-DE"/>
              <a:t>MASTERTITEL</a:t>
            </a:r>
          </a:p>
        </p:txBody>
      </p:sp>
    </p:spTree>
    <p:extLst>
      <p:ext uri="{BB962C8B-B14F-4D97-AF65-F5344CB8AC3E}">
        <p14:creationId xmlns:p14="http://schemas.microsoft.com/office/powerpoint/2010/main" val="366377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0EC3-D691-4B54-8276-154C5DF9C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EFE1AAC4-A629-4287-966C-7D90E3F9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0B17778-DC7D-40C2-8501-CCA7EAB0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09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084A0A4-B993-435A-AA35-804B378F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D233D73A-E24C-48F6-BE82-8C6CDC39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0E1B23-DAC8-404B-B9FE-7828C06B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768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4697E-33F7-441B-BE25-6F27E756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770"/>
            <a:ext cx="10515600" cy="487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D9D16D-1420-41E2-88D9-6DBE14B9D03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13" y="6267201"/>
            <a:ext cx="1284331" cy="451347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BD0B1F6-A481-4D1A-96A3-511B269D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‹#›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8F0AFF7-4FB1-418C-8D11-7614B4533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890" y="6356350"/>
            <a:ext cx="5316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5818D09-E5E5-4C41-BF8C-1BBAA98FDD53}"/>
              </a:ext>
            </a:extLst>
          </p:cNvPr>
          <p:cNvSpPr/>
          <p:nvPr userDrawn="1"/>
        </p:nvSpPr>
        <p:spPr>
          <a:xfrm>
            <a:off x="838200" y="1194186"/>
            <a:ext cx="1993900" cy="6327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AC4EC"/>
              </a:gs>
              <a:gs pos="100000">
                <a:srgbClr val="2B74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0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Raleway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OpenSans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OpenSans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OpenSa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96D74-85B2-4909-94BC-DD5E12950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45" y="1041400"/>
            <a:ext cx="9144000" cy="2387600"/>
          </a:xfrm>
        </p:spPr>
        <p:txBody>
          <a:bodyPr/>
          <a:lstStyle/>
          <a:p>
            <a:r>
              <a:rPr lang="de-DE" dirty="0"/>
              <a:t>GraphQL </a:t>
            </a:r>
            <a:r>
              <a:rPr lang="de-DE" dirty="0" err="1"/>
              <a:t>with</a:t>
            </a:r>
            <a:br>
              <a:rPr lang="de-DE" dirty="0"/>
            </a:br>
            <a:r>
              <a:rPr lang="de-DE" dirty="0"/>
              <a:t>Hot </a:t>
            </a:r>
            <a:r>
              <a:rPr lang="de-DE" dirty="0" err="1"/>
              <a:t>Chocolate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A30C294-B15A-A14A-9114-6D941193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7164" y="3705046"/>
            <a:ext cx="9144000" cy="1655762"/>
          </a:xfrm>
        </p:spPr>
        <p:txBody>
          <a:bodyPr/>
          <a:lstStyle/>
          <a:p>
            <a:r>
              <a:rPr lang="de-DE" dirty="0">
                <a:latin typeface="Raleway" pitchFamily="2" charset="77"/>
              </a:rPr>
              <a:t>Part III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84CC86E4-D004-9648-B635-9ACDDF165E32}"/>
              </a:ext>
            </a:extLst>
          </p:cNvPr>
          <p:cNvSpPr txBox="1"/>
          <p:nvPr/>
        </p:nvSpPr>
        <p:spPr>
          <a:xfrm>
            <a:off x="8163144" y="600857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Robert Meyer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roeb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1" name="Textfeld 5">
            <a:extLst>
              <a:ext uri="{FF2B5EF4-FFF2-40B4-BE49-F238E27FC236}">
                <a16:creationId xmlns:a16="http://schemas.microsoft.com/office/drawing/2014/main" id="{3BE896DA-6FD8-4543-8063-1CD3E8A09E57}"/>
              </a:ext>
            </a:extLst>
          </p:cNvPr>
          <p:cNvSpPr txBox="1"/>
          <p:nvPr/>
        </p:nvSpPr>
        <p:spPr>
          <a:xfrm>
            <a:off x="5901391" y="6008579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3" name="Textfeld 5">
            <a:extLst>
              <a:ext uri="{FF2B5EF4-FFF2-40B4-BE49-F238E27FC236}">
                <a16:creationId xmlns:a16="http://schemas.microsoft.com/office/drawing/2014/main" id="{6EACEA11-31C4-EF46-897D-AC8EC4AEE789}"/>
              </a:ext>
            </a:extLst>
          </p:cNvPr>
          <p:cNvSpPr txBox="1"/>
          <p:nvPr/>
        </p:nvSpPr>
        <p:spPr>
          <a:xfrm>
            <a:off x="9887180" y="6008579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9A0D4E-2B81-734A-BDF1-EECBC1D8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63" y="4757805"/>
            <a:ext cx="1250774" cy="1250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9C4CCB-CCF0-D44E-B52E-59C1043A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153" y="4803756"/>
            <a:ext cx="1160383" cy="1204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62C49-B036-1F47-B832-5BFA34B0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180" y="4740681"/>
            <a:ext cx="1423554" cy="12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2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580147" y="2413337"/>
            <a:ext cx="6131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with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Strawberry Shake to get the GraphQL data to your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Question &amp; Get together 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584A8-1FBC-C845-9964-7BA817C2D644}"/>
              </a:ext>
            </a:extLst>
          </p:cNvPr>
          <p:cNvSpPr/>
          <p:nvPr/>
        </p:nvSpPr>
        <p:spPr>
          <a:xfrm>
            <a:off x="2580147" y="1756918"/>
            <a:ext cx="3648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Raleway" pitchFamily="2" charset="77"/>
              </a:rPr>
              <a:t>In </a:t>
            </a:r>
            <a:r>
              <a:rPr lang="de-DE" b="1" dirty="0" err="1">
                <a:latin typeface="Raleway" pitchFamily="2" charset="77"/>
              </a:rPr>
              <a:t>the</a:t>
            </a:r>
            <a:r>
              <a:rPr lang="de-DE" b="1" dirty="0">
                <a:latin typeface="Raleway" pitchFamily="2" charset="77"/>
              </a:rPr>
              <a:t> last </a:t>
            </a:r>
            <a:r>
              <a:rPr lang="de-DE" b="1" dirty="0" err="1">
                <a:latin typeface="Raleway" pitchFamily="2" charset="77"/>
              </a:rPr>
              <a:t>hours</a:t>
            </a:r>
            <a:r>
              <a:rPr lang="de-DE" b="1" dirty="0">
                <a:latin typeface="Raleway" pitchFamily="2" charset="77"/>
              </a:rPr>
              <a:t> </a:t>
            </a:r>
            <a:r>
              <a:rPr lang="de-DE" b="1" dirty="0" err="1">
                <a:latin typeface="Raleway" pitchFamily="2" charset="77"/>
              </a:rPr>
              <a:t>we</a:t>
            </a:r>
            <a:r>
              <a:rPr lang="de-DE" b="1" dirty="0">
                <a:latin typeface="Raleway" pitchFamily="2" charset="77"/>
              </a:rPr>
              <a:t> will </a:t>
            </a:r>
            <a:r>
              <a:rPr lang="de-DE" b="1" dirty="0" err="1">
                <a:latin typeface="Raleway" pitchFamily="2" charset="77"/>
              </a:rPr>
              <a:t>look</a:t>
            </a:r>
            <a:r>
              <a:rPr lang="de-DE" b="1" dirty="0">
                <a:latin typeface="Raleway" pitchFamily="2" charset="77"/>
              </a:rPr>
              <a:t> at:</a:t>
            </a:r>
          </a:p>
        </p:txBody>
      </p:sp>
    </p:spTree>
    <p:extLst>
      <p:ext uri="{BB962C8B-B14F-4D97-AF65-F5344CB8AC3E}">
        <p14:creationId xmlns:p14="http://schemas.microsoft.com/office/powerpoint/2010/main" val="12003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3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42473" y="1664554"/>
            <a:ext cx="9190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 in GraphQL is used to add real-time capabilities to our applications.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Clients can subscribe to events and receive the event data in real-time.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Hot Chocolate implements subscriptions via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and uses the pub/sub approach of Apollo for triggering subscriptions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 subscription provider represents a pub/sub implementation used to handle events.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Following subscription providers are supported: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In-Memory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Redis Provider</a:t>
            </a:r>
          </a:p>
        </p:txBody>
      </p:sp>
    </p:spTree>
    <p:extLst>
      <p:ext uri="{BB962C8B-B14F-4D97-AF65-F5344CB8AC3E}">
        <p14:creationId xmlns:p14="http://schemas.microsoft.com/office/powerpoint/2010/main" val="23615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4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Subscriptions are pushed by the server and use the WebSocket Protocol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allows a communication between client (Browser) and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server in both directions.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The client open a connection and the server can use the open connection </a:t>
            </a:r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</a:b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to send data to the client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, unlike HTTP, do not have headers.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WebSocket URI-Schema is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or </a:t>
            </a:r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wss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://</a:t>
            </a:r>
          </a:p>
        </p:txBody>
      </p:sp>
    </p:spTree>
    <p:extLst>
      <p:ext uri="{BB962C8B-B14F-4D97-AF65-F5344CB8AC3E}">
        <p14:creationId xmlns:p14="http://schemas.microsoft.com/office/powerpoint/2010/main" val="11119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Subscriptions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5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pic>
        <p:nvPicPr>
          <p:cNvPr id="7" name="Picture 2" descr="NuGet Gallery | HotChocolate 11.3.7">
            <a:extLst>
              <a:ext uri="{FF2B5EF4-FFF2-40B4-BE49-F238E27FC236}">
                <a16:creationId xmlns:a16="http://schemas.microsoft.com/office/drawing/2014/main" id="{B5F0A619-02D7-0E4E-BFFF-1904FEB8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762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uGet Gallery | HotChocolate 11.3.7">
            <a:extLst>
              <a:ext uri="{FF2B5EF4-FFF2-40B4-BE49-F238E27FC236}">
                <a16:creationId xmlns:a16="http://schemas.microsoft.com/office/drawing/2014/main" id="{3C7769F0-4ED8-D347-89CE-3AE207D1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71" y="1971554"/>
            <a:ext cx="928665" cy="9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Redis Logo in SVG Vector or PNG File Format - Logo.wine">
            <a:extLst>
              <a:ext uri="{FF2B5EF4-FFF2-40B4-BE49-F238E27FC236}">
                <a16:creationId xmlns:a16="http://schemas.microsoft.com/office/drawing/2014/main" id="{7A180969-017B-D54F-883B-D6EF50F21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1874983"/>
            <a:ext cx="1690254" cy="112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6E38C2-ECE9-5542-891F-B6E169B12E7E}"/>
              </a:ext>
            </a:extLst>
          </p:cNvPr>
          <p:cNvCxnSpPr>
            <a:stCxn id="1028" idx="1"/>
            <a:endCxn id="7" idx="3"/>
          </p:cNvCxnSpPr>
          <p:nvPr/>
        </p:nvCxnSpPr>
        <p:spPr>
          <a:xfrm flipH="1" flipV="1">
            <a:off x="3620427" y="2435887"/>
            <a:ext cx="1630446" cy="25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3977-F2C7-7644-883D-0500D2B0ED4D}"/>
              </a:ext>
            </a:extLst>
          </p:cNvPr>
          <p:cNvCxnSpPr>
            <a:cxnSpLocks/>
            <a:stCxn id="8" idx="1"/>
            <a:endCxn id="1028" idx="3"/>
          </p:cNvCxnSpPr>
          <p:nvPr/>
        </p:nvCxnSpPr>
        <p:spPr>
          <a:xfrm flipH="1">
            <a:off x="6941127" y="2435887"/>
            <a:ext cx="1213944" cy="25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8FE3C-F16C-3D4D-B266-EF4063D5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66" y="4214091"/>
            <a:ext cx="598055" cy="598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FD8944-D711-BF4C-99BA-B51F5FAE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375" y="4214091"/>
            <a:ext cx="598055" cy="59805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C58CA-44CC-8547-8067-399C942B623A}"/>
              </a:ext>
            </a:extLst>
          </p:cNvPr>
          <p:cNvCxnSpPr>
            <a:stCxn id="8" idx="2"/>
          </p:cNvCxnSpPr>
          <p:nvPr/>
        </p:nvCxnSpPr>
        <p:spPr>
          <a:xfrm flipH="1">
            <a:off x="8619402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18A6B-2F2F-1340-8A06-8B99B6621122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156093" y="2900219"/>
            <a:ext cx="2" cy="119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E80F47-0211-6D47-AA24-F099C7DF971E}"/>
              </a:ext>
            </a:extLst>
          </p:cNvPr>
          <p:cNvSpPr txBox="1"/>
          <p:nvPr/>
        </p:nvSpPr>
        <p:spPr>
          <a:xfrm>
            <a:off x="3891022" y="212810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AD9D-F9C7-964C-944F-476785E69942}"/>
              </a:ext>
            </a:extLst>
          </p:cNvPr>
          <p:cNvSpPr txBox="1"/>
          <p:nvPr/>
        </p:nvSpPr>
        <p:spPr>
          <a:xfrm>
            <a:off x="7076655" y="212810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Raleway" pitchFamily="2" charset="77"/>
              </a:rPr>
              <a:t>message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8FC3B6-3964-0342-BF29-B474C75A9526}"/>
              </a:ext>
            </a:extLst>
          </p:cNvPr>
          <p:cNvSpPr txBox="1"/>
          <p:nvPr/>
        </p:nvSpPr>
        <p:spPr>
          <a:xfrm>
            <a:off x="2164163" y="3308626"/>
            <a:ext cx="96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Raleway" pitchFamily="2" charset="77"/>
              </a:rPr>
              <a:t>Send a </a:t>
            </a:r>
            <a:r>
              <a:rPr lang="de-DE" sz="1400" dirty="0" err="1">
                <a:latin typeface="Raleway" pitchFamily="2" charset="77"/>
              </a:rPr>
              <a:t>mutation</a:t>
            </a:r>
            <a:endParaRPr lang="de-DE" sz="1400" dirty="0">
              <a:latin typeface="Raleway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2E04CE-7578-8E47-A379-427D55E41999}"/>
              </a:ext>
            </a:extLst>
          </p:cNvPr>
          <p:cNvSpPr txBox="1"/>
          <p:nvPr/>
        </p:nvSpPr>
        <p:spPr>
          <a:xfrm>
            <a:off x="8619402" y="3110986"/>
            <a:ext cx="1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Raleway" pitchFamily="2" charset="77"/>
              </a:rPr>
              <a:t>Receive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Subscription</a:t>
            </a:r>
            <a:endParaRPr lang="de-DE" sz="1400" dirty="0">
              <a:latin typeface="Raleway" pitchFamily="2" charset="77"/>
            </a:endParaRPr>
          </a:p>
          <a:p>
            <a:pPr algn="ctr"/>
            <a:r>
              <a:rPr lang="de-DE" sz="1400" dirty="0" err="1">
                <a:latin typeface="Raleway" pitchFamily="2" charset="77"/>
              </a:rPr>
              <a:t>result</a:t>
            </a:r>
            <a:endParaRPr lang="de-DE" sz="1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022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Challenge #5: Subscriptions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6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7661072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implement subscriptions in Hot Chocolate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16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de-DE" dirty="0" err="1"/>
              <a:t>Strawberry</a:t>
            </a:r>
            <a:r>
              <a:rPr lang="de-DE" dirty="0"/>
              <a:t> Shake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7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1533236" y="1918554"/>
            <a:ext cx="9190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library by the same team as Hot Chocolate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Supports newest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draft spec</a:t>
            </a:r>
          </a:p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Creates a strongly typed C# client from queries, mutations etc.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Provides caching, persisted queries and state</a:t>
            </a:r>
          </a:p>
        </p:txBody>
      </p:sp>
    </p:spTree>
    <p:extLst>
      <p:ext uri="{BB962C8B-B14F-4D97-AF65-F5344CB8AC3E}">
        <p14:creationId xmlns:p14="http://schemas.microsoft.com/office/powerpoint/2010/main" val="12076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👷‍♂️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Challenge #6: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8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017C06BF-161C-2046-B380-C974070FB5D7}"/>
              </a:ext>
            </a:extLst>
          </p:cNvPr>
          <p:cNvSpPr txBox="1"/>
          <p:nvPr/>
        </p:nvSpPr>
        <p:spPr>
          <a:xfrm>
            <a:off x="2409275" y="183144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Now it's your turn!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409275" y="2656646"/>
            <a:ext cx="8276625" cy="459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In this exercise you learn to develop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GraphQL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client with Strawberry Shake</a:t>
            </a:r>
          </a:p>
        </p:txBody>
      </p:sp>
      <p:pic>
        <p:nvPicPr>
          <p:cNvPr id="4098" name="Picture 2" descr="Github logo - Kostenlose sozialen medien Icons">
            <a:extLst>
              <a:ext uri="{FF2B5EF4-FFF2-40B4-BE49-F238E27FC236}">
                <a16:creationId xmlns:a16="http://schemas.microsoft.com/office/drawing/2014/main" id="{ED808690-24B8-4E4F-BEE8-C629063F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12" y="4615788"/>
            <a:ext cx="549482" cy="5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202A11-8877-474A-85CA-44BC16F36F1C}"/>
              </a:ext>
            </a:extLst>
          </p:cNvPr>
          <p:cNvSpPr txBox="1"/>
          <p:nvPr/>
        </p:nvSpPr>
        <p:spPr>
          <a:xfrm>
            <a:off x="3120550" y="4659696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Raleway" pitchFamily="2" charset="77"/>
              </a:rPr>
              <a:t>https://</a:t>
            </a:r>
            <a:r>
              <a:rPr lang="de-DE" sz="2400" dirty="0" err="1">
                <a:latin typeface="Raleway" pitchFamily="2" charset="77"/>
              </a:rPr>
              <a:t>github.com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CloudKlabauter</a:t>
            </a:r>
            <a:r>
              <a:rPr lang="de-DE" sz="2400" dirty="0">
                <a:latin typeface="Raleway" pitchFamily="2" charset="77"/>
              </a:rPr>
              <a:t>/</a:t>
            </a:r>
            <a:r>
              <a:rPr lang="de-DE" sz="2400" dirty="0" err="1">
                <a:latin typeface="Raleway" pitchFamily="2" charset="77"/>
              </a:rPr>
              <a:t>HotChocolateWorkshop</a:t>
            </a:r>
            <a:endParaRPr lang="de-DE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55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60182-CA33-48F6-BC1E-0304724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D7581-15AB-453A-8172-2DD260D4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6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5CA576C-67C8-4CE2-9686-DB10934C823F}" type="slidenum">
              <a:rPr lang="de-DE" b="1" smtClean="0"/>
              <a:pPr/>
              <a:t>9</a:t>
            </a:fld>
            <a:r>
              <a:rPr lang="de-DE"/>
              <a:t> </a:t>
            </a:r>
            <a:r>
              <a:rPr lang="de-DE">
                <a:solidFill>
                  <a:srgbClr val="4F4F4F"/>
                </a:solidFill>
              </a:rPr>
              <a:t>| cloudklabauter.de</a:t>
            </a:r>
          </a:p>
        </p:txBody>
      </p:sp>
      <p:sp>
        <p:nvSpPr>
          <p:cNvPr id="5" name="Textfeld 11">
            <a:extLst>
              <a:ext uri="{FF2B5EF4-FFF2-40B4-BE49-F238E27FC236}">
                <a16:creationId xmlns:a16="http://schemas.microsoft.com/office/drawing/2014/main" id="{C0DD3512-D4C7-934A-BD03-C17E14DCFF8F}"/>
              </a:ext>
            </a:extLst>
          </p:cNvPr>
          <p:cNvSpPr txBox="1"/>
          <p:nvPr/>
        </p:nvSpPr>
        <p:spPr>
          <a:xfrm>
            <a:off x="2998383" y="1645264"/>
            <a:ext cx="6530954" cy="1689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Do you have any questions?</a:t>
            </a:r>
          </a:p>
          <a:p>
            <a:pPr algn="ctr">
              <a:lnSpc>
                <a:spcPct val="150000"/>
              </a:lnSpc>
            </a:pP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You can also reach us on Twitter at any time: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2406F-8155-FC4A-A9E2-C464604A3DE9}"/>
              </a:ext>
            </a:extLst>
          </p:cNvPr>
          <p:cNvGrpSpPr/>
          <p:nvPr/>
        </p:nvGrpSpPr>
        <p:grpSpPr>
          <a:xfrm>
            <a:off x="5660089" y="4035918"/>
            <a:ext cx="1324402" cy="1463837"/>
            <a:chOff x="8028517" y="4403583"/>
            <a:chExt cx="1324402" cy="1463837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3E386855-E555-ED4C-9A2D-C18596C21313}"/>
                </a:ext>
              </a:extLst>
            </p:cNvPr>
            <p:cNvSpPr txBox="1"/>
            <p:nvPr/>
          </p:nvSpPr>
          <p:spPr>
            <a:xfrm>
              <a:off x="8028517" y="5344200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Robert Meyer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@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roeb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77"/>
                </a:rPr>
                <a:t> </a:t>
              </a:r>
            </a:p>
          </p:txBody>
        </p:sp>
        <p:pic>
          <p:nvPicPr>
            <p:cNvPr id="8" name="Grafik 3">
              <a:extLst>
                <a:ext uri="{FF2B5EF4-FFF2-40B4-BE49-F238E27FC236}">
                  <a16:creationId xmlns:a16="http://schemas.microsoft.com/office/drawing/2014/main" id="{B961AF63-EE88-9A41-83E2-21F91EAD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541" y="4403583"/>
              <a:ext cx="790355" cy="866726"/>
            </a:xfrm>
            <a:prstGeom prst="rect">
              <a:avLst/>
            </a:prstGeom>
          </p:spPr>
        </p:pic>
      </p:grpSp>
      <p:sp>
        <p:nvSpPr>
          <p:cNvPr id="9" name="Textfeld 5">
            <a:extLst>
              <a:ext uri="{FF2B5EF4-FFF2-40B4-BE49-F238E27FC236}">
                <a16:creationId xmlns:a16="http://schemas.microsoft.com/office/drawing/2014/main" id="{3D8BF6CD-F8B9-7F4B-BA82-B095A0A5EC47}"/>
              </a:ext>
            </a:extLst>
          </p:cNvPr>
          <p:cNvSpPr txBox="1"/>
          <p:nvPr/>
        </p:nvSpPr>
        <p:spPr>
          <a:xfrm>
            <a:off x="3398336" y="4976535"/>
            <a:ext cx="1994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Thomas Freudenberg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thoemmi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  <p:sp>
        <p:nvSpPr>
          <p:cNvPr id="10" name="Textfeld 5">
            <a:extLst>
              <a:ext uri="{FF2B5EF4-FFF2-40B4-BE49-F238E27FC236}">
                <a16:creationId xmlns:a16="http://schemas.microsoft.com/office/drawing/2014/main" id="{C4BE9D2A-A41D-E444-BF4C-9D8EF7B4233B}"/>
              </a:ext>
            </a:extLst>
          </p:cNvPr>
          <p:cNvSpPr txBox="1"/>
          <p:nvPr/>
        </p:nvSpPr>
        <p:spPr>
          <a:xfrm>
            <a:off x="7384125" y="49765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Dörfler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itchFamily="2" charset="77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@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AlexDoerfler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1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loudKlabauter">
      <a:dk1>
        <a:sysClr val="windowText" lastClr="000000"/>
      </a:dk1>
      <a:lt1>
        <a:sysClr val="window" lastClr="FFFFFF"/>
      </a:lt1>
      <a:dk2>
        <a:srgbClr val="4D4D4D"/>
      </a:dk2>
      <a:lt2>
        <a:srgbClr val="E7E6E6"/>
      </a:lt2>
      <a:accent1>
        <a:srgbClr val="00638C"/>
      </a:accent1>
      <a:accent2>
        <a:srgbClr val="F28E19"/>
      </a:accent2>
      <a:accent3>
        <a:srgbClr val="2465A9"/>
      </a:accent3>
      <a:accent4>
        <a:srgbClr val="D94813"/>
      </a:accent4>
      <a:accent5>
        <a:srgbClr val="D8F9FF"/>
      </a:accent5>
      <a:accent6>
        <a:srgbClr val="2AABD9"/>
      </a:accent6>
      <a:hlink>
        <a:srgbClr val="23BCE9"/>
      </a:hlink>
      <a:folHlink>
        <a:srgbClr val="0092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OpenSans</vt:lpstr>
      <vt:lpstr>Raleway</vt:lpstr>
      <vt:lpstr>Segoe UI Light</vt:lpstr>
      <vt:lpstr>Office</vt:lpstr>
      <vt:lpstr>GraphQL with Hot Chocolate</vt:lpstr>
      <vt:lpstr>Whats the plan?</vt:lpstr>
      <vt:lpstr>What are Subscriptions?</vt:lpstr>
      <vt:lpstr>What are WebSockets?</vt:lpstr>
      <vt:lpstr>How Subscriptions work</vt:lpstr>
      <vt:lpstr>👷‍♂️ Challenge #5: Subscriptions</vt:lpstr>
      <vt:lpstr>Strawberry Shake</vt:lpstr>
      <vt:lpstr>👷‍♂️ Challenge #6: GraphQL Client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Kilian Neumair</dc:creator>
  <cp:lastModifiedBy>Robert Meyer</cp:lastModifiedBy>
  <cp:revision>177</cp:revision>
  <dcterms:created xsi:type="dcterms:W3CDTF">2021-11-29T17:32:57Z</dcterms:created>
  <dcterms:modified xsi:type="dcterms:W3CDTF">2021-12-02T16:14:28Z</dcterms:modified>
</cp:coreProperties>
</file>