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305" r:id="rId5"/>
    <p:sldId id="306" r:id="rId6"/>
    <p:sldId id="307" r:id="rId7"/>
    <p:sldId id="303" r:id="rId8"/>
    <p:sldId id="28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"/>
    <p:restoredTop sz="94709"/>
  </p:normalViewPr>
  <p:slideViewPr>
    <p:cSldViewPr snapToGrid="0">
      <p:cViewPr varScale="1">
        <p:scale>
          <a:sx n="275" d="100"/>
          <a:sy n="275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1DB-C9A5-E144-8B8D-A9F91D0FE356}" type="datetimeFigureOut">
              <a:rPr lang="de-DE" smtClean="0"/>
              <a:t>01.12.21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2576-C04F-3341-807E-AEBDCC134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131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with Hot Chocolate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Strawberry Shake to get the GraphQL data to your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Question &amp; Get together 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Raleway" pitchFamily="2" charset="77"/>
              </a:rPr>
              <a:t>In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last </a:t>
            </a:r>
            <a:r>
              <a:rPr lang="de-DE" b="1" dirty="0" err="1">
                <a:latin typeface="Raleway" pitchFamily="2" charset="77"/>
              </a:rPr>
              <a:t>hours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will </a:t>
            </a:r>
            <a:r>
              <a:rPr lang="de-DE" b="1" dirty="0" err="1">
                <a:latin typeface="Raleway" pitchFamily="2" charset="77"/>
              </a:rPr>
              <a:t>look</a:t>
            </a:r>
            <a:r>
              <a:rPr lang="de-DE" b="1" dirty="0">
                <a:latin typeface="Raleway" pitchFamily="2" charset="77"/>
              </a:rPr>
              <a:t> at: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42473" y="1664554"/>
            <a:ext cx="9190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 in GraphQL is used to add real-time capabilities to our applications.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Clients can subscribe to events and receive the event data in real-time.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implements subscriptions via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uses the pub/sub approach of Apollo for triggering subscriptions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subscription provider represents a pub/sub implementation used to handle events.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Following subscription providers are supported: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In-Memory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Redis Provider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are pushed by the server and use the WebSocket Protocol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allows a communication between client (Browser) and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 in both directions.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client open a connection and the server can use the open connection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 send data to the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unlike HTTP, do not have headers.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URI-Schema is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</a:p>
        </p:txBody>
      </p:sp>
    </p:spTree>
    <p:extLst>
      <p:ext uri="{BB962C8B-B14F-4D97-AF65-F5344CB8AC3E}">
        <p14:creationId xmlns:p14="http://schemas.microsoft.com/office/powerpoint/2010/main" val="11119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7" name="Picture 2" descr="NuGet Gallery | HotChocolate 11.3.7">
            <a:extLst>
              <a:ext uri="{FF2B5EF4-FFF2-40B4-BE49-F238E27FC236}">
                <a16:creationId xmlns:a16="http://schemas.microsoft.com/office/drawing/2014/main" id="{B5F0A619-02D7-0E4E-BFFF-1904FEB8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62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uGet Gallery | HotChocolate 11.3.7">
            <a:extLst>
              <a:ext uri="{FF2B5EF4-FFF2-40B4-BE49-F238E27FC236}">
                <a16:creationId xmlns:a16="http://schemas.microsoft.com/office/drawing/2014/main" id="{3C7769F0-4ED8-D347-89CE-3AE207D1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71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Redis Logo in SVG Vector or PNG File Format - Logo.wine">
            <a:extLst>
              <a:ext uri="{FF2B5EF4-FFF2-40B4-BE49-F238E27FC236}">
                <a16:creationId xmlns:a16="http://schemas.microsoft.com/office/drawing/2014/main" id="{7A180969-017B-D54F-883B-D6EF50F2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73" y="1874983"/>
            <a:ext cx="1690254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E38C2-ECE9-5542-891F-B6E169B12E7E}"/>
              </a:ext>
            </a:extLst>
          </p:cNvPr>
          <p:cNvCxnSpPr>
            <a:stCxn id="1028" idx="1"/>
            <a:endCxn id="7" idx="3"/>
          </p:cNvCxnSpPr>
          <p:nvPr/>
        </p:nvCxnSpPr>
        <p:spPr>
          <a:xfrm flipH="1" flipV="1">
            <a:off x="3620427" y="2435887"/>
            <a:ext cx="1630446" cy="25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3977-F2C7-7644-883D-0500D2B0ED4D}"/>
              </a:ext>
            </a:extLst>
          </p:cNvPr>
          <p:cNvCxnSpPr>
            <a:cxnSpLocks/>
            <a:stCxn id="8" idx="1"/>
            <a:endCxn id="1028" idx="3"/>
          </p:cNvCxnSpPr>
          <p:nvPr/>
        </p:nvCxnSpPr>
        <p:spPr>
          <a:xfrm flipH="1">
            <a:off x="6941127" y="2435887"/>
            <a:ext cx="1213944" cy="25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8FE3C-F16C-3D4D-B266-EF4063D5F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66" y="4214091"/>
            <a:ext cx="598055" cy="598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FD8944-D711-BF4C-99BA-B51F5FAE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375" y="4214091"/>
            <a:ext cx="598055" cy="59805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C58CA-44CC-8547-8067-399C942B623A}"/>
              </a:ext>
            </a:extLst>
          </p:cNvPr>
          <p:cNvCxnSpPr>
            <a:stCxn id="8" idx="2"/>
          </p:cNvCxnSpPr>
          <p:nvPr/>
        </p:nvCxnSpPr>
        <p:spPr>
          <a:xfrm flipH="1">
            <a:off x="8619402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18A6B-2F2F-1340-8A06-8B99B662112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156093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80F47-0211-6D47-AA24-F099C7DF971E}"/>
              </a:ext>
            </a:extLst>
          </p:cNvPr>
          <p:cNvSpPr txBox="1"/>
          <p:nvPr/>
        </p:nvSpPr>
        <p:spPr>
          <a:xfrm>
            <a:off x="3891022" y="212810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FAD9D-F9C7-964C-944F-476785E69942}"/>
              </a:ext>
            </a:extLst>
          </p:cNvPr>
          <p:cNvSpPr txBox="1"/>
          <p:nvPr/>
        </p:nvSpPr>
        <p:spPr>
          <a:xfrm>
            <a:off x="7076655" y="212810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8FC3B6-3964-0342-BF29-B474C75A9526}"/>
              </a:ext>
            </a:extLst>
          </p:cNvPr>
          <p:cNvSpPr txBox="1"/>
          <p:nvPr/>
        </p:nvSpPr>
        <p:spPr>
          <a:xfrm>
            <a:off x="2164163" y="3308626"/>
            <a:ext cx="9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Raleway" pitchFamily="2" charset="77"/>
              </a:rPr>
              <a:t>Send a </a:t>
            </a:r>
            <a:r>
              <a:rPr lang="de-DE" sz="1400" dirty="0" err="1">
                <a:latin typeface="Raleway" pitchFamily="2" charset="77"/>
              </a:rPr>
              <a:t>mutation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2E04CE-7578-8E47-A379-427D55E41999}"/>
              </a:ext>
            </a:extLst>
          </p:cNvPr>
          <p:cNvSpPr txBox="1"/>
          <p:nvPr/>
        </p:nvSpPr>
        <p:spPr>
          <a:xfrm>
            <a:off x="8619402" y="3110986"/>
            <a:ext cx="131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Raleway" pitchFamily="2" charset="77"/>
              </a:rPr>
              <a:t>Receive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Subscription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result</a:t>
            </a:r>
            <a:endParaRPr lang="de-DE" sz="1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02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Strawberry</a:t>
            </a:r>
            <a:r>
              <a:rPr lang="de-DE" dirty="0"/>
              <a:t> Shake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TBD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766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#5: Subscriptions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661072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implement subscriptions in Hot Chocolate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165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998383" y="1645264"/>
            <a:ext cx="6530954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Do you have any questions?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also reach us on Twitter at any time: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E2406F-8155-FC4A-A9E2-C464604A3DE9}"/>
              </a:ext>
            </a:extLst>
          </p:cNvPr>
          <p:cNvGrpSpPr/>
          <p:nvPr/>
        </p:nvGrpSpPr>
        <p:grpSpPr>
          <a:xfrm>
            <a:off x="5660089" y="4035918"/>
            <a:ext cx="1324402" cy="1463837"/>
            <a:chOff x="8028517" y="4403583"/>
            <a:chExt cx="1324402" cy="1463837"/>
          </a:xfrm>
        </p:grpSpPr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3E386855-E555-ED4C-9A2D-C18596C21313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8" name="Grafik 3">
              <a:extLst>
                <a:ext uri="{FF2B5EF4-FFF2-40B4-BE49-F238E27FC236}">
                  <a16:creationId xmlns:a16="http://schemas.microsoft.com/office/drawing/2014/main" id="{B961AF63-EE88-9A41-83E2-21F91EAD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3D8BF6CD-F8B9-7F4B-BA82-B095A0A5EC47}"/>
              </a:ext>
            </a:extLst>
          </p:cNvPr>
          <p:cNvSpPr txBox="1"/>
          <p:nvPr/>
        </p:nvSpPr>
        <p:spPr>
          <a:xfrm>
            <a:off x="3398336" y="4976535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C4BE9D2A-A41D-E444-BF4C-9D8EF7B4233B}"/>
              </a:ext>
            </a:extLst>
          </p:cNvPr>
          <p:cNvSpPr txBox="1"/>
          <p:nvPr/>
        </p:nvSpPr>
        <p:spPr>
          <a:xfrm>
            <a:off x="7384125" y="497653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1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303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What are Subscriptions?</vt:lpstr>
      <vt:lpstr>What are WebSockets?</vt:lpstr>
      <vt:lpstr>How Subscriptions work</vt:lpstr>
      <vt:lpstr>Strawberry Shake</vt:lpstr>
      <vt:lpstr>👷‍♂️ Challenge #5: Subscriptions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174</cp:revision>
  <dcterms:created xsi:type="dcterms:W3CDTF">2021-11-29T17:32:57Z</dcterms:created>
  <dcterms:modified xsi:type="dcterms:W3CDTF">2021-12-01T17:13:00Z</dcterms:modified>
</cp:coreProperties>
</file>