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334" r:id="rId5"/>
    <p:sldId id="316" r:id="rId6"/>
    <p:sldId id="335" r:id="rId7"/>
    <p:sldId id="336" r:id="rId8"/>
    <p:sldId id="337" r:id="rId9"/>
    <p:sldId id="339" r:id="rId10"/>
    <p:sldId id="340" r:id="rId11"/>
    <p:sldId id="34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67" d="100"/>
          <a:sy n="67" d="100"/>
        </p:scale>
        <p:origin x="648" y="25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11/2/2024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11/2/2024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9DF49-EF00-0725-0B8C-D9A86B3D1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31C475-05AA-F8A5-52E6-A719911114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068E1D-2576-5BA5-114D-A75E64C61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DBAF9-2436-04F1-0278-709A0D6F2B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42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88AD9-1A53-59E5-A92B-1CD098CDB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E3E86A-4B75-C285-BA64-B8C772FBB4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C419B8-D24A-9F77-17EE-9EFCC871F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7B298-9E2C-F4DF-BA9A-AF534EAF6B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35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EA11A-25EB-B02C-9991-AF2D1D129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8180A-49DB-C7AD-5A5B-325734F0E3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199DC4-087F-FF3D-79E0-C24EC2CC8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E5A33-7283-AE6D-B7ED-4333C3CB4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86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45941-8FC4-BE06-89BB-48FDE920F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F4C8EB-C6E2-F52A-23C5-D053EF4827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F5BAAF-66D0-8EA3-3BD7-1D9DD5C3B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9C15A-4D19-FCB4-7CE8-1DF2245E59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70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D6AFC-EDC6-F712-E21C-753269898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CD964A-7D37-FABD-778B-6D5C3ECBA7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210864-6EE7-545B-9BD5-3CFBEDF56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C20D1-76E5-9F55-8A32-0B715371F4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00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6CD5E-B373-C697-A78D-B8BD2B946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0072B6-208D-3394-CB4A-13431A1231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357C57-874A-5604-68A3-51A4829C73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0F04-1CA2-9F7D-703D-8A745D1C7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6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3963" y="352425"/>
            <a:ext cx="10834687" cy="4848225"/>
          </a:xfrm>
        </p:spPr>
        <p:txBody>
          <a:bodyPr/>
          <a:lstStyle/>
          <a:p>
            <a:r>
              <a:rPr lang="en-US" dirty="0"/>
              <a:t>Create, Connect &amp; QUERY Azure Database for </a:t>
            </a:r>
            <a:r>
              <a:rPr lang="en-US" dirty="0" err="1"/>
              <a:t>postgresql</a:t>
            </a:r>
            <a:r>
              <a:rPr lang="en-US" dirty="0"/>
              <a:t> Flexible Server from </a:t>
            </a:r>
            <a:r>
              <a:rPr lang="en-US" dirty="0" err="1"/>
              <a:t>Powershell</a:t>
            </a:r>
            <a:r>
              <a:rPr lang="en-US" dirty="0"/>
              <a:t> (Azure CLOUDSHELL)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1F3CDE-0040-1A55-A69E-E364E2FDC3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9150" y="3161751"/>
            <a:ext cx="11077575" cy="30281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$Password = Read-Host -Prompt 'Please enter your password' –</a:t>
            </a:r>
            <a:r>
              <a:rPr lang="en-US" dirty="0" err="1"/>
              <a:t>AsSecureString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New-</a:t>
            </a:r>
            <a:r>
              <a:rPr lang="en-US" dirty="0" err="1"/>
              <a:t>AzPostgreSqlFlexibleServer</a:t>
            </a:r>
            <a:r>
              <a:rPr lang="en-US" dirty="0"/>
              <a:t> -Name </a:t>
            </a:r>
            <a:r>
              <a:rPr lang="en-US" dirty="0" err="1"/>
              <a:t>ckpstestserver</a:t>
            </a:r>
            <a:r>
              <a:rPr lang="en-US" dirty="0"/>
              <a:t> -</a:t>
            </a:r>
            <a:r>
              <a:rPr lang="en-US" dirty="0" err="1"/>
              <a:t>ResourceGroupName</a:t>
            </a:r>
            <a:r>
              <a:rPr lang="en-US" dirty="0"/>
              <a:t> </a:t>
            </a:r>
            <a:r>
              <a:rPr lang="en-US" dirty="0" err="1"/>
              <a:t>testGroup</a:t>
            </a:r>
            <a:r>
              <a:rPr lang="en-US" dirty="0"/>
              <a:t> -Location eastus2 -</a:t>
            </a:r>
            <a:r>
              <a:rPr lang="en-US" dirty="0" err="1"/>
              <a:t>AdministratorUserName</a:t>
            </a:r>
            <a:r>
              <a:rPr lang="en-US" dirty="0"/>
              <a:t> </a:t>
            </a:r>
            <a:r>
              <a:rPr lang="en-US" dirty="0" err="1"/>
              <a:t>ckpsadmin</a:t>
            </a:r>
            <a:r>
              <a:rPr lang="en-US" dirty="0"/>
              <a:t> -</a:t>
            </a:r>
            <a:r>
              <a:rPr lang="en-US" dirty="0" err="1"/>
              <a:t>AdministratorLoginPassword</a:t>
            </a:r>
            <a:r>
              <a:rPr lang="en-US" dirty="0"/>
              <a:t> $Password -</a:t>
            </a:r>
            <a:r>
              <a:rPr lang="en-US" dirty="0" err="1"/>
              <a:t>Sku</a:t>
            </a:r>
            <a:r>
              <a:rPr lang="en-US" dirty="0"/>
              <a:t> Standard_D2s_v3 -</a:t>
            </a:r>
            <a:r>
              <a:rPr lang="en-US" dirty="0" err="1"/>
              <a:t>SkuTier</a:t>
            </a:r>
            <a:r>
              <a:rPr lang="en-US" dirty="0"/>
              <a:t> </a:t>
            </a:r>
            <a:r>
              <a:rPr lang="en-US" dirty="0" err="1"/>
              <a:t>GeneralPurpose</a:t>
            </a:r>
            <a:r>
              <a:rPr lang="en-US" dirty="0"/>
              <a:t> -Version 12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A43B587-A153-9ADC-4451-063AB3BC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3" y="668124"/>
            <a:ext cx="9686828" cy="2028986"/>
          </a:xfrm>
        </p:spPr>
        <p:txBody>
          <a:bodyPr/>
          <a:lstStyle/>
          <a:p>
            <a:pPr algn="l"/>
            <a:r>
              <a:rPr lang="en-US" dirty="0"/>
              <a:t>Create an Azure Database for PostgreSQL Flexible server:</a:t>
            </a:r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391CC-99CC-D410-5B59-183BB2795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DB7DA0-B631-19D6-2139-DAF8035DAF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47763" y="3161752"/>
            <a:ext cx="10748962" cy="1791248"/>
          </a:xfrm>
        </p:spPr>
        <p:txBody>
          <a:bodyPr/>
          <a:lstStyle/>
          <a:p>
            <a:pPr algn="l"/>
            <a:r>
              <a:rPr lang="en-US" dirty="0"/>
              <a:t>New-</a:t>
            </a:r>
            <a:r>
              <a:rPr lang="en-US" dirty="0" err="1"/>
              <a:t>AzPostgreSqlFlexibleServerFirewallRule</a:t>
            </a:r>
            <a:r>
              <a:rPr lang="en-US" dirty="0"/>
              <a:t> -Name </a:t>
            </a:r>
            <a:r>
              <a:rPr lang="en-US" dirty="0" err="1"/>
              <a:t>firewallrule</a:t>
            </a:r>
            <a:r>
              <a:rPr lang="en-US" dirty="0"/>
              <a:t>-test -</a:t>
            </a:r>
            <a:r>
              <a:rPr lang="en-US" dirty="0" err="1"/>
              <a:t>ResourceGroupName</a:t>
            </a:r>
            <a:r>
              <a:rPr lang="en-US" dirty="0"/>
              <a:t> </a:t>
            </a:r>
            <a:r>
              <a:rPr lang="en-US" dirty="0" err="1"/>
              <a:t>testGroup</a:t>
            </a:r>
            <a:r>
              <a:rPr lang="en-US" dirty="0"/>
              <a:t> -</a:t>
            </a:r>
            <a:r>
              <a:rPr lang="en-US" dirty="0" err="1"/>
              <a:t>ServerName</a:t>
            </a:r>
            <a:r>
              <a:rPr lang="en-US" dirty="0"/>
              <a:t> </a:t>
            </a:r>
            <a:r>
              <a:rPr lang="en-US" dirty="0" err="1"/>
              <a:t>ckpstestserver</a:t>
            </a:r>
            <a:r>
              <a:rPr lang="en-US" dirty="0"/>
              <a:t> -</a:t>
            </a:r>
            <a:r>
              <a:rPr lang="en-US" dirty="0" err="1"/>
              <a:t>EndIPAddress</a:t>
            </a:r>
            <a:r>
              <a:rPr lang="en-US" dirty="0"/>
              <a:t> 0.0.0.1 -</a:t>
            </a:r>
            <a:r>
              <a:rPr lang="en-US" dirty="0" err="1"/>
              <a:t>StartIPAddress</a:t>
            </a:r>
            <a:r>
              <a:rPr lang="en-US" dirty="0"/>
              <a:t> 0.0.0.0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55E59D9-BE06-5CC2-E153-3C4F881A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788" y="614202"/>
            <a:ext cx="9686828" cy="2028986"/>
          </a:xfrm>
        </p:spPr>
        <p:txBody>
          <a:bodyPr/>
          <a:lstStyle/>
          <a:p>
            <a:pPr algn="l"/>
            <a:r>
              <a:rPr lang="en-US" dirty="0"/>
              <a:t>Configure a firewall rule:</a:t>
            </a:r>
          </a:p>
        </p:txBody>
      </p:sp>
    </p:spTree>
    <p:extLst>
      <p:ext uri="{BB962C8B-B14F-4D97-AF65-F5344CB8AC3E}">
        <p14:creationId xmlns:p14="http://schemas.microsoft.com/office/powerpoint/2010/main" val="162571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237E7-65D0-8184-FCD2-4AE4FBA1E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A68E49-66D8-020B-8930-672E9C5311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47763" y="3161751"/>
            <a:ext cx="10748962" cy="241037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Get-</a:t>
            </a:r>
            <a:r>
              <a:rPr lang="en-US" dirty="0" err="1"/>
              <a:t>AzPostgreSqlFlexibleServer</a:t>
            </a:r>
            <a:r>
              <a:rPr lang="en-US" dirty="0"/>
              <a:t> -</a:t>
            </a:r>
            <a:r>
              <a:rPr lang="en-US" dirty="0" err="1"/>
              <a:t>ResourceGroupName</a:t>
            </a:r>
            <a:r>
              <a:rPr lang="en-US" dirty="0"/>
              <a:t> </a:t>
            </a:r>
            <a:r>
              <a:rPr lang="en-US" dirty="0" err="1"/>
              <a:t>testGroup</a:t>
            </a:r>
            <a:r>
              <a:rPr lang="en-US" dirty="0"/>
              <a:t> -Name </a:t>
            </a:r>
            <a:r>
              <a:rPr lang="en-US" dirty="0" err="1"/>
              <a:t>ckpstestserver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02B6BA2-BF80-130E-BAC8-F76CBD39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788" y="614202"/>
            <a:ext cx="9686828" cy="2028986"/>
          </a:xfrm>
        </p:spPr>
        <p:txBody>
          <a:bodyPr/>
          <a:lstStyle/>
          <a:p>
            <a:pPr algn="l"/>
            <a:r>
              <a:rPr lang="en-US" dirty="0"/>
              <a:t>Get the connection information:</a:t>
            </a:r>
          </a:p>
        </p:txBody>
      </p:sp>
    </p:spTree>
    <p:extLst>
      <p:ext uri="{BB962C8B-B14F-4D97-AF65-F5344CB8AC3E}">
        <p14:creationId xmlns:p14="http://schemas.microsoft.com/office/powerpoint/2010/main" val="202794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B6BDC-3A3D-C4B3-61BF-95F3DEE42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902C4C-56D4-5C49-D20F-4204D67183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47763" y="3161752"/>
            <a:ext cx="10748962" cy="3658148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psql</a:t>
            </a:r>
            <a:r>
              <a:rPr lang="en-US" dirty="0"/>
              <a:t> --host=ckpstestserver.postgres.database.azure.com --port=5432  --username=</a:t>
            </a:r>
            <a:r>
              <a:rPr lang="en-US" dirty="0" err="1"/>
              <a:t>ckpsadmin</a:t>
            </a:r>
            <a:r>
              <a:rPr lang="en-US" dirty="0"/>
              <a:t> --</a:t>
            </a:r>
            <a:r>
              <a:rPr lang="en-US" dirty="0" err="1"/>
              <a:t>dbname</a:t>
            </a:r>
            <a:r>
              <a:rPr lang="en-US" dirty="0"/>
              <a:t>=</a:t>
            </a:r>
            <a:r>
              <a:rPr lang="en-US" dirty="0" err="1"/>
              <a:t>postgres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If </a:t>
            </a:r>
            <a:r>
              <a:rPr lang="en-US" dirty="0" err="1"/>
              <a:t>psql</a:t>
            </a:r>
            <a:r>
              <a:rPr lang="en-US" dirty="0"/>
              <a:t> fails, use below:</a:t>
            </a:r>
          </a:p>
          <a:p>
            <a:pPr algn="l"/>
            <a:r>
              <a:rPr lang="en-US" dirty="0"/>
              <a:t>Turn off </a:t>
            </a:r>
            <a:r>
              <a:rPr lang="en-US" dirty="0" err="1"/>
              <a:t>require_secure_transport</a:t>
            </a:r>
            <a:endParaRPr lang="en-US" dirty="0"/>
          </a:p>
          <a:p>
            <a:pPr algn="l"/>
            <a:r>
              <a:rPr lang="en-US" dirty="0"/>
              <a:t>Restart-</a:t>
            </a:r>
            <a:r>
              <a:rPr lang="en-US" dirty="0" err="1"/>
              <a:t>AzPostgreSqlFlexibleServer</a:t>
            </a:r>
            <a:r>
              <a:rPr lang="en-US" dirty="0"/>
              <a:t> -</a:t>
            </a:r>
            <a:r>
              <a:rPr lang="en-US" dirty="0" err="1"/>
              <a:t>ResourceGroupName</a:t>
            </a:r>
            <a:r>
              <a:rPr lang="en-US" dirty="0"/>
              <a:t> </a:t>
            </a:r>
            <a:r>
              <a:rPr lang="en-US" dirty="0" err="1"/>
              <a:t>testGroup</a:t>
            </a:r>
            <a:r>
              <a:rPr lang="en-US" dirty="0"/>
              <a:t> -Name </a:t>
            </a:r>
            <a:r>
              <a:rPr lang="en-US" dirty="0" err="1"/>
              <a:t>ckpstestserver</a:t>
            </a:r>
            <a:endParaRPr lang="en-US" dirty="0"/>
          </a:p>
          <a:p>
            <a:pPr algn="l"/>
            <a:r>
              <a:rPr lang="en-US" dirty="0"/>
              <a:t>Under Firewall Settings, check allow access from any Azure Service.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3ECCED2-9719-BB48-00D1-17905FFE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788" y="614202"/>
            <a:ext cx="9686828" cy="2028986"/>
          </a:xfrm>
        </p:spPr>
        <p:txBody>
          <a:bodyPr/>
          <a:lstStyle/>
          <a:p>
            <a:pPr algn="l"/>
            <a:r>
              <a:rPr lang="en-US" dirty="0"/>
              <a:t>Connect to PostgreSQL database using </a:t>
            </a:r>
            <a:r>
              <a:rPr lang="en-US" dirty="0" err="1"/>
              <a:t>psql</a:t>
            </a:r>
            <a:r>
              <a:rPr lang="en-US" dirty="0"/>
              <a:t> command line utility: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43D80E-E01A-EDC7-CB81-27B442849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" tIns="0" rIns="3174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92827"/>
                </a:solidFill>
                <a:effectLst/>
                <a:latin typeface="az_ea_font"/>
              </a:rPr>
              <a:t>Allow public access from any Azure service within Azure to this server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92827"/>
                </a:solidFill>
                <a:effectLst/>
                <a:latin typeface="az_ea_font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5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F0D86-CA5F-BED3-222B-74B9EA0E3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83A7D2-47B2-2553-A45A-A0B79198AF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23950" y="3080790"/>
            <a:ext cx="10748962" cy="271993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CREATE DATABASE </a:t>
            </a:r>
            <a:r>
              <a:rPr lang="en-US" dirty="0" err="1"/>
              <a:t>mypgsqldb</a:t>
            </a:r>
            <a:r>
              <a:rPr lang="en-US" dirty="0"/>
              <a:t>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At the prompt, execute the following command to switch connection to the newly created database </a:t>
            </a:r>
            <a:r>
              <a:rPr lang="en-US" dirty="0" err="1"/>
              <a:t>mypgsqldb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\c </a:t>
            </a:r>
            <a:r>
              <a:rPr lang="en-US" dirty="0" err="1"/>
              <a:t>mypgsqldb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3C53E10-DAD9-E6D4-FF5F-6698F012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788" y="614202"/>
            <a:ext cx="9686828" cy="2028986"/>
          </a:xfrm>
        </p:spPr>
        <p:txBody>
          <a:bodyPr/>
          <a:lstStyle/>
          <a:p>
            <a:pPr algn="l"/>
            <a:r>
              <a:rPr lang="en-US" dirty="0"/>
              <a:t>Once you are connected to the server, create a blank database at the prompt:</a:t>
            </a:r>
          </a:p>
        </p:txBody>
      </p:sp>
    </p:spTree>
    <p:extLst>
      <p:ext uri="{BB962C8B-B14F-4D97-AF65-F5344CB8AC3E}">
        <p14:creationId xmlns:p14="http://schemas.microsoft.com/office/powerpoint/2010/main" val="76610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D03F5-6683-9CAF-445C-0AA2E321A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892CB5-D26A-6782-00AA-67071660E4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47763" y="3161752"/>
            <a:ext cx="10748962" cy="32771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CREATE TABLE inventory (</a:t>
            </a:r>
          </a:p>
          <a:p>
            <a:pPr algn="l"/>
            <a:r>
              <a:rPr lang="en-US" dirty="0"/>
              <a:t>	id serial PRIMARY KEY, </a:t>
            </a:r>
          </a:p>
          <a:p>
            <a:pPr algn="l"/>
            <a:r>
              <a:rPr lang="en-US" dirty="0"/>
              <a:t>	name VARCHAR(50), </a:t>
            </a:r>
          </a:p>
          <a:p>
            <a:pPr algn="l"/>
            <a:r>
              <a:rPr lang="en-US" dirty="0"/>
              <a:t>	quantity INTEGER</a:t>
            </a:r>
          </a:p>
          <a:p>
            <a:pPr algn="l"/>
            <a:r>
              <a:rPr lang="en-US" dirty="0"/>
              <a:t>);</a:t>
            </a:r>
          </a:p>
          <a:p>
            <a:pPr algn="l"/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You can see the newly created table in the list of tables now by typing:</a:t>
            </a:r>
            <a:endParaRPr lang="en-US" dirty="0"/>
          </a:p>
          <a:p>
            <a:pPr algn="l"/>
            <a:r>
              <a:rPr lang="en-US" dirty="0"/>
              <a:t>\dt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7106AD6-AF9D-442A-431D-B9072052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788" y="614202"/>
            <a:ext cx="9686828" cy="2028986"/>
          </a:xfrm>
        </p:spPr>
        <p:txBody>
          <a:bodyPr/>
          <a:lstStyle/>
          <a:p>
            <a:pPr algn="l"/>
            <a:r>
              <a:rPr lang="en-US" dirty="0"/>
              <a:t>CREATE TABLE</a:t>
            </a:r>
          </a:p>
        </p:txBody>
      </p:sp>
    </p:spTree>
    <p:extLst>
      <p:ext uri="{BB962C8B-B14F-4D97-AF65-F5344CB8AC3E}">
        <p14:creationId xmlns:p14="http://schemas.microsoft.com/office/powerpoint/2010/main" val="157561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E5884-9F36-268B-0E70-B150B7BAA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66D390-0F2B-E8AE-1AEB-2FEAB51352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47763" y="3161752"/>
            <a:ext cx="10748962" cy="290091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INSERT INTO inventory (id, name, quantity) VALUES (1, 'banana', 150); </a:t>
            </a:r>
          </a:p>
          <a:p>
            <a:pPr algn="l"/>
            <a:r>
              <a:rPr lang="en-US" dirty="0"/>
              <a:t>INSERT INTO inventory (id, name, quantity) VALUES (2, 'orange', 154);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SELECT * FROM inventory;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4EC9947-AC0D-2BD3-F181-F4643B79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788" y="614202"/>
            <a:ext cx="9686828" cy="2028986"/>
          </a:xfrm>
        </p:spPr>
        <p:txBody>
          <a:bodyPr/>
          <a:lstStyle/>
          <a:p>
            <a:pPr algn="l"/>
            <a:r>
              <a:rPr lang="en-US" dirty="0"/>
              <a:t>Insert DATA into TABLE &amp; QUERY</a:t>
            </a:r>
          </a:p>
        </p:txBody>
      </p:sp>
    </p:spTree>
    <p:extLst>
      <p:ext uri="{BB962C8B-B14F-4D97-AF65-F5344CB8AC3E}">
        <p14:creationId xmlns:p14="http://schemas.microsoft.com/office/powerpoint/2010/main" val="303440575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{1B42C9B1-89C3-4B4C-9FB0-8D375C50AA51}tf89338750_win32</Template>
  <TotalTime>119</TotalTime>
  <Words>319</Words>
  <Application>Microsoft Office PowerPoint</Application>
  <PresentationFormat>Widescreen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az_ea_font</vt:lpstr>
      <vt:lpstr>Calibri</vt:lpstr>
      <vt:lpstr>Segoe UI</vt:lpstr>
      <vt:lpstr>Univers</vt:lpstr>
      <vt:lpstr>GradientVTI</vt:lpstr>
      <vt:lpstr>Create, Connect &amp; QUERY Azure Database for postgresql Flexible Server from Powershell (Azure CLOUDSHELL)</vt:lpstr>
      <vt:lpstr>Create an Azure Database for PostgreSQL Flexible server:</vt:lpstr>
      <vt:lpstr>Configure a firewall rule:</vt:lpstr>
      <vt:lpstr>Get the connection information:</vt:lpstr>
      <vt:lpstr>Connect to PostgreSQL database using psql command line utility:</vt:lpstr>
      <vt:lpstr>Once you are connected to the server, create a blank database at the prompt:</vt:lpstr>
      <vt:lpstr>CREATE TABLE</vt:lpstr>
      <vt:lpstr>Insert DATA into TABLE &amp; QUERY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Shakti Singh</dc:creator>
  <cp:lastModifiedBy>Shakti Singh</cp:lastModifiedBy>
  <cp:revision>5</cp:revision>
  <dcterms:created xsi:type="dcterms:W3CDTF">2024-11-02T06:10:49Z</dcterms:created>
  <dcterms:modified xsi:type="dcterms:W3CDTF">2024-11-02T13:34:12Z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