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46" r:id="rId26"/>
    <p:sldId id="345" r:id="rId27"/>
    <p:sldId id="331" r:id="rId28"/>
    <p:sldId id="332" r:id="rId29"/>
    <p:sldId id="338" r:id="rId30"/>
    <p:sldId id="340" r:id="rId31"/>
    <p:sldId id="341" r:id="rId32"/>
    <p:sldId id="339"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728BB6"/>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88" autoAdjust="0"/>
    <p:restoredTop sz="59730" autoAdjust="0"/>
  </p:normalViewPr>
  <p:slideViewPr>
    <p:cSldViewPr snapToGrid="0">
      <p:cViewPr varScale="1">
        <p:scale>
          <a:sx n="53" d="100"/>
          <a:sy n="53" d="100"/>
        </p:scale>
        <p:origin x="1712"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After speaking with its team at Microsoft, Contoso decided to design their </a:t>
            </a:r>
            <a:r>
              <a:rPr lang="en-US" sz="1200" b="0" kern="1200" dirty="0" err="1">
                <a:solidFill>
                  <a:schemeClr val="tx1"/>
                </a:solidFill>
                <a:effectLst/>
                <a:latin typeface="+mn-lt"/>
                <a:ea typeface="+mn-ea"/>
                <a:cs typeface="+mn-cs"/>
              </a:rPr>
              <a:t>PoC</a:t>
            </a:r>
            <a:r>
              <a:rPr lang="en-US" sz="1200" b="0" kern="1200" dirty="0">
                <a:solidFill>
                  <a:schemeClr val="tx1"/>
                </a:solidFill>
                <a:effectLst/>
                <a:latin typeface="+mn-lt"/>
                <a:ea typeface="+mn-ea"/>
                <a:cs typeface="+mn-cs"/>
              </a:rPr>
              <a:t> solution in Azure. They would continue to use the web app and SQL database they already have running in Azure to handle claim submissions. They could build a claim enrichment pipeline by invoking a sequence of Text Analytics APIs and custom AI in the form of services built and deployed with Azure Machine Learning services.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claim processing pipeline would invoke a mixture of pre-built AI, in the form of Cognitive Services Text Analytics APIs and custom AI in the form of Azure ML services, to process the claim text. The custom models used for processing claims' text would be trained in Azure Machine Learning compute clusters. These models could also be directly deployed to containerized services such as Azure Container Instance (ACI) or Azure Kubernetes Service (AKS) using the Azure Machine Learning Service Python SDK. The Text Analytics APIs could be invoked to provide key analytics such as, sentiment analysis, opinion mining, key phrase extraction, and language and PII detection. The enriched claims data is then saved in the SQL database to serve the Agent Web portal.</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breaking the text into sentences and word tokens, standardizing the spelling of words, and removing overly common words (called stop words). This phase's output is typically a multi-dimensional array consisting of an array of documents, each having an array of sentences, with each sentence having an array of words. The next step is feature extraction, which creates a numeric representation of the textual documents. A "vocabulary" of unique words is identified during feature extraction, and each word becomes a column in the output. Each row represents a document. The value in each cell is typically a measure of the relative importance of that word in the document. If a word from the vocabulary does not appear, then that cell has a zero value in that column. This approach enables machine learning algorithms, which operate against arrays of numbers, to also run against text. Deep learning algorithms operate on tensors, which are also vectors (or arrays of numbers),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24999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6190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10/20/21 12:54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machine-learning/service/how-to-configure-auto-train"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hyperlink" Target="https://docs.microsoft.com/en-us/azure/machine-learning/service/how-to-create-portal-experimen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and technology decision-makers.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application sponsors, like a vice president (VP) line of business (LOB), or chief marketing officer (CMO), or to those that represent the business unit IT or developers that report to application sponsors.</a:t>
            </a: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5" name="Picture 4" descr="The claim processing pipeline would invoke a mixture of pre-built AI, in the form of Cognitive Services Text Analytics APIs and custom AI in the form of Azure ML services, to process the claim text.">
            <a:extLst>
              <a:ext uri="{FF2B5EF4-FFF2-40B4-BE49-F238E27FC236}">
                <a16:creationId xmlns:a16="http://schemas.microsoft.com/office/drawing/2014/main" id="{2F863223-FB3E-8A46-B7D4-6867DA41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89" y="0"/>
            <a:ext cx="6500399" cy="68580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281446"/>
          </a:xfrm>
          <a:prstGeom prst="rect">
            <a:avLst/>
          </a:prstGeom>
          <a:noFill/>
        </p:spPr>
        <p:txBody>
          <a:bodyPr wrap="square" lIns="182880" tIns="146304" rIns="182880" bIns="146304" rtlCol="0">
            <a:spAutoFit/>
          </a:bodyPr>
          <a:lstStyle/>
          <a:p>
            <a:r>
              <a:rPr lang="en-US" dirty="0"/>
              <a:t>In this workshop, you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learn how to build a binary classifier using a recurrent neural network that can be used to classify the textual data. You will also learn to build Automated Machine Learning models in Azure Machine Learning studio for the purposes of text classification. Finally, you learn how to deploy multiple kinds of predictive services using Azure Machine Learning and learn to integrate with the Text Analytics API from Cognitive Services. At the end of this workshop, you will be better able to present solutions leveraging Azure Machine Learning service, and Cognitive Services.</a:t>
            </a:r>
          </a:p>
          <a:p>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Automated Machine Learning</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1017186" y="4646963"/>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solidFill>
                  <a:schemeClr val="tx1"/>
                </a:solidFill>
              </a:rPr>
              <a:t>Describe how you would deploy this trained model at a high level to be available as a web service integrated with the rest of the solution. What Azure Service(s) would be involved?</a:t>
            </a:r>
          </a:p>
          <a:p>
            <a:pPr marL="0" indent="0">
              <a:buNone/>
            </a:pPr>
            <a:endParaRPr lang="en-US" sz="1800" dirty="0">
              <a:solidFill>
                <a:schemeClr val="tx1"/>
              </a:solidFill>
            </a:endParaRPr>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Automated machine learning</a:t>
            </a:r>
          </a:p>
        </p:txBody>
      </p:sp>
      <p:sp>
        <p:nvSpPr>
          <p:cNvPr id="3" name="Content Placeholder 2"/>
          <p:cNvSpPr>
            <a:spLocks noGrp="1"/>
          </p:cNvSpPr>
          <p:nvPr>
            <p:ph type="body" sz="quarter" idx="10"/>
          </p:nvPr>
        </p:nvSpPr>
        <p:spPr>
          <a:xfrm>
            <a:off x="269240" y="2207849"/>
            <a:ext cx="11653523" cy="3985231"/>
          </a:xfrm>
        </p:spPr>
        <p:txBody>
          <a:bodyPr>
            <a:noAutofit/>
          </a:bodyPr>
          <a:lstStyle/>
          <a:p>
            <a:pPr marL="0" indent="0">
              <a:buNone/>
            </a:pPr>
            <a:r>
              <a:rPr lang="en-US" sz="2800" dirty="0">
                <a:solidFill>
                  <a:schemeClr val="tx1"/>
                </a:solidFill>
              </a:rPr>
              <a:t>Can they apply automated machine learning for text classification?</a:t>
            </a:r>
            <a:endParaRPr lang="en-US" sz="1800" dirty="0">
              <a:solidFill>
                <a:schemeClr val="tx1"/>
              </a:solidFill>
            </a:endParaRPr>
          </a:p>
          <a:p>
            <a:r>
              <a:rPr lang="en-US" sz="2000" dirty="0">
                <a:solidFill>
                  <a:schemeClr val="tx1"/>
                </a:solidFill>
              </a:rPr>
              <a:t>A</a:t>
            </a:r>
            <a:r>
              <a:rPr lang="en-US" sz="2400" dirty="0">
                <a:solidFill>
                  <a:schemeClr val="tx1"/>
                </a:solidFill>
              </a:rPr>
              <a:t>zure automated machine learning can be applied for text classification problems such as automatically classifying the claims text as either home or auto</a:t>
            </a: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r>
              <a:rPr lang="en-US" sz="2800" dirty="0">
                <a:solidFill>
                  <a:schemeClr val="tx1"/>
                </a:solidFill>
              </a:rPr>
              <a:t>Can they really expect a non-data scientist to create performant models using automated machine learning?</a:t>
            </a:r>
            <a:endParaRPr lang="en-US" sz="2000" dirty="0">
              <a:solidFill>
                <a:schemeClr val="tx1"/>
              </a:solidFill>
            </a:endParaRPr>
          </a:p>
          <a:p>
            <a:pPr>
              <a:spcAft>
                <a:spcPts val="882"/>
              </a:spcAft>
            </a:pPr>
            <a:r>
              <a:rPr lang="en-US" sz="2400" dirty="0">
                <a:solidFill>
                  <a:schemeClr val="tx1"/>
                </a:solidFill>
              </a:rPr>
              <a:t>You can create and run automated machine learning experiments in code using the </a:t>
            </a:r>
            <a:r>
              <a:rPr lang="en-US" sz="2400" dirty="0">
                <a:solidFill>
                  <a:schemeClr val="tx1"/>
                </a:solidFill>
                <a:hlinkClick r:id="rId3">
                  <a:extLst>
                    <a:ext uri="{A12FA001-AC4F-418D-AE19-62706E023703}">
                      <ahyp:hlinkClr xmlns:ahyp="http://schemas.microsoft.com/office/drawing/2018/hyperlinkcolor" val="tx"/>
                    </a:ext>
                  </a:extLst>
                </a:hlinkClick>
              </a:rPr>
              <a:t>Azure ML Python SDK</a:t>
            </a:r>
            <a:r>
              <a:rPr lang="en-US" sz="2400" dirty="0">
                <a:solidFill>
                  <a:schemeClr val="tx1"/>
                </a:solidFill>
              </a:rPr>
              <a:t> or if you prefer a no code experience, you can also Create your automated machine learning experiments in the </a:t>
            </a:r>
            <a:r>
              <a:rPr lang="en-US" sz="2400" dirty="0">
                <a:solidFill>
                  <a:schemeClr val="tx1"/>
                </a:solidFill>
                <a:hlinkClick r:id="rId4">
                  <a:extLst>
                    <a:ext uri="{A12FA001-AC4F-418D-AE19-62706E023703}">
                      <ahyp:hlinkClr xmlns:ahyp="http://schemas.microsoft.com/office/drawing/2018/hyperlinkcolor" val="tx"/>
                    </a:ext>
                  </a:extLst>
                </a:hlinkClick>
              </a:rPr>
              <a:t>Azure portal</a:t>
            </a:r>
            <a:endParaRPr lang="en-US" sz="2400" dirty="0">
              <a:solidFill>
                <a:schemeClr val="tx1"/>
              </a:solidFill>
            </a:endParaRPr>
          </a:p>
        </p:txBody>
      </p:sp>
    </p:spTree>
    <p:extLst>
      <p:ext uri="{BB962C8B-B14F-4D97-AF65-F5344CB8AC3E}">
        <p14:creationId xmlns:p14="http://schemas.microsoft.com/office/powerpoint/2010/main" val="56716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solidFill>
                  <a:schemeClr val="tx1"/>
                </a:solidFill>
              </a:rPr>
              <a:t>How would you recommend Contoso identify the sentiment, opinions, and key phrases in the free-response text provided associated with a claim? Would this require you to build a custom AI model? Is there a pre-built AI service you could use?</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Use the Text Analytics API from Cognitive Services for scoring the sentiment , extracting opinion, and identifying key phrases of the claim text </a:t>
            </a:r>
          </a:p>
          <a:p>
            <a:r>
              <a:rPr lang="en-US" sz="2200" dirty="0">
                <a:solidFill>
                  <a:schemeClr val="tx1"/>
                </a:solidFill>
                <a:latin typeface="+mn-lt"/>
              </a:rPr>
              <a:t>By doing so, they would not have to build or train a custom model, nor have the requirement of having the data to do so</a:t>
            </a:r>
            <a:endParaRPr lang="en-US" sz="2400" dirty="0">
              <a:solidFill>
                <a:schemeClr val="tx1"/>
              </a:solidFill>
              <a:latin typeface="+mn-lt"/>
            </a:endParaRPr>
          </a:p>
          <a:p>
            <a:pPr marL="0" indent="0">
              <a:buNone/>
            </a:pPr>
            <a:endParaRPr lang="en-US" sz="2400" dirty="0">
              <a:solidFill>
                <a:schemeClr val="tx1"/>
              </a:solidFill>
            </a:endParaRPr>
          </a:p>
          <a:p>
            <a:pPr marL="0" indent="0">
              <a:buNone/>
            </a:pPr>
            <a:r>
              <a:rPr lang="en-US" sz="2400" dirty="0">
                <a:solidFill>
                  <a:schemeClr val="tx1"/>
                </a:solidFill>
              </a:rPr>
              <a:t>For the solution you propose, what is the range of value of the sentiment score and how would you interpret that value?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The Text Analytics API returns confidence scores from 0 to 1 for sentiments</a:t>
            </a:r>
          </a:p>
          <a:p>
            <a:r>
              <a:rPr lang="en-US" sz="2200" dirty="0">
                <a:solidFill>
                  <a:schemeClr val="tx1"/>
                </a:solidFill>
                <a:latin typeface="+mn-lt"/>
              </a:rPr>
              <a:t>Higher confidence score for a given sentiment implies higher probability of that sentiment being present in the text</a:t>
            </a:r>
          </a:p>
          <a:p>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445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a:t>
            </a:r>
            <a:br>
              <a:rPr lang="en-US" sz="2400" dirty="0">
                <a:solidFill>
                  <a:schemeClr val="tx1"/>
                </a:solidFill>
                <a:latin typeface="+mn-lt"/>
              </a:rPr>
            </a:b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azure.core.credentials</a:t>
            </a:r>
            <a:r>
              <a:rPr lang="en-US" sz="1800" dirty="0">
                <a:solidFill>
                  <a:schemeClr val="tx1"/>
                </a:solidFill>
                <a:latin typeface="+mn-lt"/>
              </a:rPr>
              <a:t> import </a:t>
            </a:r>
            <a:r>
              <a:rPr lang="en-US" sz="1800" dirty="0" err="1">
                <a:solidFill>
                  <a:schemeClr val="tx1"/>
                </a:solidFill>
                <a:latin typeface="+mn-lt"/>
              </a:rPr>
              <a:t>AzureKeyCredential</a:t>
            </a: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azure.ai.textanalytics</a:t>
            </a:r>
            <a:r>
              <a:rPr lang="en-US" sz="1800" dirty="0">
                <a:solidFill>
                  <a:schemeClr val="tx1"/>
                </a:solidFill>
                <a:latin typeface="+mn-lt"/>
              </a:rPr>
              <a:t> import </a:t>
            </a:r>
            <a:r>
              <a:rPr lang="en-US" sz="1800" dirty="0" err="1">
                <a:solidFill>
                  <a:schemeClr val="tx1"/>
                </a:solidFill>
                <a:latin typeface="+mn-lt"/>
              </a:rPr>
              <a:t>TextAnalyticsClient</a:t>
            </a:r>
            <a:endParaRPr lang="en-US" sz="1800" dirty="0">
              <a:solidFill>
                <a:schemeClr val="tx1"/>
              </a:solidFill>
              <a:latin typeface="+mn-lt"/>
            </a:endParaRPr>
          </a:p>
          <a:p>
            <a:pPr marL="0" indent="0">
              <a:buNone/>
            </a:pPr>
            <a:r>
              <a:rPr lang="en-US" sz="1800" dirty="0">
                <a:solidFill>
                  <a:schemeClr val="tx1"/>
                </a:solidFill>
                <a:latin typeface="+mn-lt"/>
              </a:rPr>
              <a:t># Create the Text Analytics Client</a:t>
            </a:r>
          </a:p>
          <a:p>
            <a:pPr marL="0" indent="0">
              <a:buNone/>
            </a:pPr>
            <a:r>
              <a:rPr lang="en-US" sz="1800" dirty="0">
                <a:solidFill>
                  <a:schemeClr val="tx1"/>
                </a:solidFill>
                <a:latin typeface="+mn-lt"/>
              </a:rPr>
              <a:t>credential = </a:t>
            </a:r>
            <a:r>
              <a:rPr lang="en-US" sz="1800" dirty="0" err="1">
                <a:solidFill>
                  <a:schemeClr val="tx1"/>
                </a:solidFill>
                <a:latin typeface="+mn-lt"/>
              </a:rPr>
              <a:t>AzureKeyCredential</a:t>
            </a:r>
            <a:r>
              <a:rPr lang="en-US" sz="1800" dirty="0">
                <a:solidFill>
                  <a:schemeClr val="tx1"/>
                </a:solidFill>
                <a:latin typeface="+mn-lt"/>
              </a:rPr>
              <a:t>(key)</a:t>
            </a:r>
          </a:p>
          <a:p>
            <a:pPr marL="0" indent="0">
              <a:buNone/>
            </a:pPr>
            <a:r>
              <a:rPr lang="en-US" sz="1800" dirty="0">
                <a:solidFill>
                  <a:schemeClr val="tx1"/>
                </a:solidFill>
                <a:latin typeface="+mn-lt"/>
              </a:rPr>
              <a:t>client = </a:t>
            </a:r>
            <a:r>
              <a:rPr lang="en-US" sz="1800" dirty="0" err="1">
                <a:solidFill>
                  <a:schemeClr val="tx1"/>
                </a:solidFill>
                <a:latin typeface="+mn-lt"/>
              </a:rPr>
              <a:t>TextAnalyticsClient</a:t>
            </a:r>
            <a:r>
              <a:rPr lang="en-US" sz="1800" dirty="0">
                <a:solidFill>
                  <a:schemeClr val="tx1"/>
                </a:solidFill>
                <a:latin typeface="+mn-lt"/>
              </a:rPr>
              <a:t>(endpoint=endpoint, credential=credential)</a:t>
            </a:r>
          </a:p>
          <a:p>
            <a:pPr marL="0" indent="0">
              <a:buNone/>
            </a:pPr>
            <a:r>
              <a:rPr lang="en-US" sz="1800" dirty="0">
                <a:solidFill>
                  <a:schemeClr val="tx1"/>
                </a:solidFill>
                <a:latin typeface="+mn-lt"/>
              </a:rPr>
              <a:t> # Analyze sentiments in the claims text</a:t>
            </a:r>
          </a:p>
          <a:p>
            <a:pPr marL="0" indent="0">
              <a:buNone/>
            </a:pPr>
            <a:r>
              <a:rPr lang="en-US" sz="1800" dirty="0">
                <a:solidFill>
                  <a:schemeClr val="tx1"/>
                </a:solidFill>
                <a:latin typeface="+mn-lt"/>
              </a:rPr>
              <a:t>claim = "..."</a:t>
            </a:r>
          </a:p>
          <a:p>
            <a:pPr marL="0" indent="0">
              <a:buNone/>
            </a:pPr>
            <a:r>
              <a:rPr lang="en-US" sz="1800" dirty="0">
                <a:solidFill>
                  <a:schemeClr val="tx1"/>
                </a:solidFill>
                <a:latin typeface="+mn-lt"/>
              </a:rPr>
              <a:t>response = </a:t>
            </a:r>
            <a:r>
              <a:rPr lang="en-US" sz="1800" dirty="0" err="1">
                <a:solidFill>
                  <a:schemeClr val="tx1"/>
                </a:solidFill>
                <a:latin typeface="+mn-lt"/>
              </a:rPr>
              <a:t>client.analyze_sentiment</a:t>
            </a:r>
            <a:r>
              <a:rPr lang="en-US" sz="1800" dirty="0">
                <a:solidFill>
                  <a:schemeClr val="tx1"/>
                </a:solidFill>
                <a:latin typeface="+mn-lt"/>
              </a:rPr>
              <a:t>(documents=[claim])[0]</a:t>
            </a:r>
          </a:p>
          <a:p>
            <a:pPr marL="0" indent="0">
              <a:buNone/>
            </a:pPr>
            <a:r>
              <a:rPr lang="en-US" sz="1800" dirty="0">
                <a:solidFill>
                  <a:schemeClr val="tx1"/>
                </a:solidFill>
                <a:latin typeface="+mn-lt"/>
              </a:rPr>
              <a:t># Retrieve the sentiment scores from the response</a:t>
            </a:r>
          </a:p>
          <a:p>
            <a:pPr marL="0" indent="0">
              <a:buNone/>
            </a:pPr>
            <a:r>
              <a:rPr lang="en-US" sz="1800" dirty="0" err="1">
                <a:solidFill>
                  <a:schemeClr val="tx1"/>
                </a:solidFill>
                <a:latin typeface="+mn-lt"/>
              </a:rPr>
              <a:t>overall_positive_score</a:t>
            </a:r>
            <a:r>
              <a:rPr lang="en-US" sz="1800" dirty="0">
                <a:solidFill>
                  <a:schemeClr val="tx1"/>
                </a:solidFill>
                <a:latin typeface="+mn-lt"/>
              </a:rPr>
              <a:t> = </a:t>
            </a:r>
            <a:r>
              <a:rPr lang="en-US" sz="1800" dirty="0" err="1">
                <a:solidFill>
                  <a:schemeClr val="tx1"/>
                </a:solidFill>
                <a:latin typeface="+mn-lt"/>
              </a:rPr>
              <a:t>response.confidence_scores.positive</a:t>
            </a:r>
            <a:endParaRPr lang="en-US" sz="1800" dirty="0">
              <a:solidFill>
                <a:schemeClr val="tx1"/>
              </a:solidFill>
              <a:latin typeface="+mn-lt"/>
            </a:endParaRPr>
          </a:p>
          <a:p>
            <a:pPr marL="0" indent="0">
              <a:buNone/>
            </a:pPr>
            <a:r>
              <a:rPr lang="en-US" sz="1800" dirty="0" err="1">
                <a:solidFill>
                  <a:schemeClr val="tx1"/>
                </a:solidFill>
                <a:latin typeface="+mn-lt"/>
              </a:rPr>
              <a:t>overall_neutral_score</a:t>
            </a:r>
            <a:r>
              <a:rPr lang="en-US" sz="1800" dirty="0">
                <a:solidFill>
                  <a:schemeClr val="tx1"/>
                </a:solidFill>
                <a:latin typeface="+mn-lt"/>
              </a:rPr>
              <a:t> = </a:t>
            </a:r>
            <a:r>
              <a:rPr lang="en-US" sz="1800" dirty="0" err="1">
                <a:solidFill>
                  <a:schemeClr val="tx1"/>
                </a:solidFill>
                <a:latin typeface="+mn-lt"/>
              </a:rPr>
              <a:t>response.confidence_scores.neutral</a:t>
            </a:r>
            <a:endParaRPr lang="en-US" sz="1800" dirty="0">
              <a:solidFill>
                <a:schemeClr val="tx1"/>
              </a:solidFill>
              <a:latin typeface="+mn-lt"/>
            </a:endParaRPr>
          </a:p>
          <a:p>
            <a:pPr marL="0" indent="0">
              <a:buNone/>
            </a:pPr>
            <a:r>
              <a:rPr lang="en-US" sz="1800" dirty="0" err="1">
                <a:solidFill>
                  <a:schemeClr val="tx1"/>
                </a:solidFill>
                <a:latin typeface="+mn-lt"/>
              </a:rPr>
              <a:t>overall_negative_score</a:t>
            </a:r>
            <a:r>
              <a:rPr lang="en-US" sz="1800" dirty="0">
                <a:solidFill>
                  <a:schemeClr val="tx1"/>
                </a:solidFill>
                <a:latin typeface="+mn-lt"/>
              </a:rPr>
              <a:t> = </a:t>
            </a:r>
            <a:r>
              <a:rPr lang="en-US" sz="1800" dirty="0" err="1">
                <a:solidFill>
                  <a:schemeClr val="tx1"/>
                </a:solidFill>
                <a:latin typeface="+mn-lt"/>
              </a:rPr>
              <a:t>response.confidence_scores.negative</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2"/>
            <a:ext cx="11655840" cy="50858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667003"/>
            <a:ext cx="11653523" cy="5379312"/>
          </a:xfrm>
        </p:spPr>
        <p:txBody>
          <a:bodyPr>
            <a:noAutofit/>
          </a:bodyPr>
          <a:lstStyle/>
          <a:p>
            <a:pPr marL="0" indent="0">
              <a:buNone/>
            </a:pPr>
            <a:r>
              <a:rPr lang="en-US" sz="2800" dirty="0">
                <a:solidFill>
                  <a:schemeClr val="tx1"/>
                </a:solidFill>
              </a:rPr>
              <a:t>Can they deploy a predictive web service to Azure Machine Learning services that does not utilize an external model (as in the case with Gensim for summarization) or would support an unsupervised approach (such as clustering)?</a:t>
            </a:r>
            <a:endParaRPr lang="en-US" sz="2800" dirty="0">
              <a:solidFill>
                <a:schemeClr val="tx1"/>
              </a:solidFill>
              <a:latin typeface="+mn-lt"/>
            </a:endParaRPr>
          </a:p>
          <a:p>
            <a:r>
              <a:rPr lang="en-US" sz="2200" dirty="0">
                <a:solidFill>
                  <a:schemeClr val="tx1"/>
                </a:solidFill>
                <a:latin typeface="+mn-lt"/>
              </a:rPr>
              <a:t>Azure Machine Learning services can be used to deploy web services that do not have a model</a:t>
            </a:r>
          </a:p>
          <a:p>
            <a:r>
              <a:rPr lang="en-US" sz="2200" dirty="0">
                <a:solidFill>
                  <a:schemeClr val="tx1"/>
                </a:solidFill>
                <a:latin typeface="+mn-lt"/>
              </a:rPr>
              <a:t>While the API used to perform the deployment requires a model argument, the argument can refer to any file, and it does not require the use of the file during the web service runtime. Therefore, Contoso could deploy a web service that uses Gensim to perform summarization</a:t>
            </a:r>
          </a:p>
          <a:p>
            <a:r>
              <a:rPr lang="en-US" sz="2200" dirty="0">
                <a:solidFill>
                  <a:schemeClr val="tx1"/>
                </a:solidFill>
                <a:latin typeface="+mn-lt"/>
              </a:rPr>
              <a:t>The extractive summarization is a feature in Azure Text Analytics produces a summary by extracting sentences that collectively represent the most important or relevant information within the original content. It is currently in preview capability and once it’s becomes GA it can be leveraged in a similar fashion as the other Text Analytics APIs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solidFill>
                  <a:schemeClr val="tx1"/>
                </a:solidFill>
              </a:rPr>
              <a:t>We are skeptical about all the hype surrounding these "AI" solutions. It's hard to know what is feasible versus what is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the Azure Machine Learning service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solidFill>
                  <a:schemeClr val="tx1"/>
                </a:solidFill>
              </a:rPr>
              <a:t>We know that there are both pre-built AI and custom AI options. We are confused as to when to choose one over the other. </a:t>
            </a:r>
          </a:p>
          <a:p>
            <a:pPr>
              <a:spcAft>
                <a:spcPts val="882"/>
              </a:spcAft>
            </a:pPr>
            <a:r>
              <a:rPr lang="en-US" sz="2400" dirty="0">
                <a:solidFill>
                  <a:schemeClr val="tx1"/>
                </a:solidFill>
                <a:latin typeface="+mn-lt"/>
              </a:rPr>
              <a:t>It would be best if you considered the pre-built AI and Automated Machine Learning options first. However, if you rule them out because they do not fit your requirements, you should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a:p>
            <a:pPr>
              <a:spcAft>
                <a:spcPts val="882"/>
              </a:spcAft>
            </a:pPr>
            <a:r>
              <a:rPr lang="en-US" sz="2400" dirty="0">
                <a:solidFill>
                  <a:schemeClr val="tx1"/>
                </a:solidFill>
                <a:latin typeface="+mn-lt"/>
              </a:rPr>
              <a:t>Automated machine learning picks an algorithm and hyperparameters and thus simplifies and expedite the process of producing a performant model, and you can create your model training experiments in Azure Machine Learning studio without writing a single line of code.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solidFill>
                  <a:schemeClr val="tx1"/>
                </a:solidFill>
              </a:rPr>
              <a:t>We expect some part of our solution would require deep learning. Do you have any prescriptive guidance on how we might choose between investing in understanding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solutions.</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22311"/>
            <a:ext cx="7986865" cy="44897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t>A sets of issues where they envision amplifying the capabilities of their agents with AI:</a:t>
            </a: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1294892" y="2555328"/>
            <a:ext cx="8210055"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t>Analyze sentiments in the claim text</a:t>
            </a:r>
          </a:p>
          <a:p>
            <a:r>
              <a:rPr lang="en-US" sz="2800" dirty="0"/>
              <a:t>Mine for opinions expressed in the claim text</a:t>
            </a:r>
          </a:p>
          <a:p>
            <a:r>
              <a:rPr lang="en-US" sz="2800" dirty="0"/>
              <a:t>Identify key concepts in the claim text</a:t>
            </a:r>
          </a:p>
          <a:p>
            <a:r>
              <a:rPr lang="en-US" sz="2800" dirty="0"/>
              <a:t>Detect language of the claim text</a:t>
            </a:r>
          </a:p>
          <a:p>
            <a:r>
              <a:rPr lang="en-US" sz="2800" dirty="0"/>
              <a:t>Detect PII information in the claim text</a:t>
            </a:r>
          </a:p>
          <a:p>
            <a:r>
              <a:rPr lang="en-US" sz="2800" dirty="0"/>
              <a:t>Classifying claims as “home” or “auto”</a:t>
            </a:r>
          </a:p>
          <a:p>
            <a:r>
              <a:rPr lang="en-US" sz="2800" dirty="0"/>
              <a:t>Summarizing long claim text</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latin typeface="+mn-lt"/>
              </a:rPr>
              <a:t>We receive a lot of useful information in the free-text responses. However, because the free-text responses can be lengthy, agents sometimes skip over them and miss vital details or spend too much time looking for a particular point when returning to a claim. We aren't confident we can automate this step. Still, we would like to have a standardized process that identifies the key units of actionable information in a claim and pulls these units of information out into a separate sections that agents can more easily review and then be able to view and read both the summary and the entire text of the claims.</a:t>
            </a:r>
          </a:p>
          <a:p>
            <a:pPr marL="0" lvl="0" indent="0">
              <a:buNone/>
            </a:pPr>
            <a:endParaRPr lang="en-US" sz="2800" dirty="0">
              <a:latin typeface="+mn-lt"/>
            </a:endParaRPr>
          </a:p>
          <a:p>
            <a:pPr lvl="0"/>
            <a:r>
              <a:rPr lang="en-US" sz="2800" dirty="0">
                <a:latin typeface="+mn-lt"/>
              </a:rPr>
              <a:t>We are looking to amplify our agents' capabilities and improve their claims processing capabilities - not replace them. We want a solution that does the same.</a:t>
            </a:r>
            <a:endParaRPr lang="en-US" sz="28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a:xfrm>
            <a:off x="269239" y="1189176"/>
            <a:ext cx="11653523" cy="5325923"/>
          </a:xfrm>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p>
          <a:p>
            <a:pPr lvl="0"/>
            <a:endParaRPr lang="en-US" sz="2800" dirty="0">
              <a:latin typeface="+mn-lt"/>
              <a:cs typeface="Segoe UI Light" panose="020B0502040204020203" pitchFamily="34" charset="0"/>
            </a:endParaRPr>
          </a:p>
          <a:p>
            <a:r>
              <a:rPr lang="en-US" sz="2800" dirty="0">
                <a:latin typeface="+mn-lt"/>
              </a:rPr>
              <a:t>We know that there are pre-built AI, Automated ML, and custom AI options available. We are confused as to when to choose one over the other.</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understanding and using TensorFlow or the Microsoft Cognitive Toolkit (CNTK)?</a:t>
            </a: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3569</Words>
  <Application>Microsoft Macintosh PowerPoint</Application>
  <PresentationFormat>Widescreen</PresentationFormat>
  <Paragraphs>238</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 </vt:lpstr>
      <vt:lpstr>Preferred solution</vt:lpstr>
      <vt:lpstr>Preferred solution</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2021-01-27T19:01:07Z</dcterms:created>
  <dcterms:modified xsi:type="dcterms:W3CDTF">2021-10-20T18:12:57Z</dcterms:modified>
</cp:coreProperties>
</file>