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6"/>
  </p:notesMasterIdLst>
  <p:sldIdLst>
    <p:sldId id="300" r:id="rId3"/>
    <p:sldId id="323" r:id="rId4"/>
    <p:sldId id="302" r:id="rId5"/>
    <p:sldId id="259" r:id="rId6"/>
    <p:sldId id="324" r:id="rId7"/>
    <p:sldId id="303" r:id="rId8"/>
    <p:sldId id="304" r:id="rId9"/>
    <p:sldId id="305" r:id="rId10"/>
    <p:sldId id="325" r:id="rId11"/>
    <p:sldId id="320" r:id="rId12"/>
    <p:sldId id="322" r:id="rId13"/>
    <p:sldId id="321" r:id="rId14"/>
    <p:sldId id="317" r:id="rId15"/>
    <p:sldId id="316" r:id="rId16"/>
    <p:sldId id="319" r:id="rId17"/>
    <p:sldId id="318" r:id="rId18"/>
    <p:sldId id="343" r:id="rId19"/>
    <p:sldId id="344" r:id="rId20"/>
    <p:sldId id="326" r:id="rId21"/>
    <p:sldId id="327" r:id="rId22"/>
    <p:sldId id="328" r:id="rId23"/>
    <p:sldId id="329" r:id="rId24"/>
    <p:sldId id="330" r:id="rId25"/>
    <p:sldId id="346" r:id="rId26"/>
    <p:sldId id="345" r:id="rId27"/>
    <p:sldId id="331" r:id="rId28"/>
    <p:sldId id="347" r:id="rId29"/>
    <p:sldId id="332" r:id="rId30"/>
    <p:sldId id="338" r:id="rId31"/>
    <p:sldId id="340" r:id="rId32"/>
    <p:sldId id="341" r:id="rId33"/>
    <p:sldId id="339" r:id="rId34"/>
    <p:sldId id="31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728BB6"/>
    <a:srgbClr val="70AD47"/>
    <a:srgbClr val="A63406"/>
    <a:srgbClr val="DAE0F6"/>
    <a:srgbClr val="E7EBF9"/>
    <a:srgbClr val="D4DCF4"/>
    <a:srgbClr val="C5D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06" autoAdjust="0"/>
    <p:restoredTop sz="59730" autoAdjust="0"/>
  </p:normalViewPr>
  <p:slideViewPr>
    <p:cSldViewPr snapToGrid="0">
      <p:cViewPr varScale="1">
        <p:scale>
          <a:sx n="53" d="100"/>
          <a:sy n="53" d="100"/>
        </p:scale>
        <p:origin x="1712"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5" d="100"/>
          <a:sy n="85" d="100"/>
        </p:scale>
        <p:origin x="380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11/10/21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t>© 2017 Microsoft Corporation. All rights reserved.</a:t>
            </a:r>
          </a:p>
          <a:p>
            <a:r>
              <a:rPr lang="en-US" sz="950" dirty="0"/>
              <a:t>Microsoft and the trademarks listed at </a:t>
            </a:r>
            <a:r>
              <a:rPr lang="en-US" sz="950" u="sng" dirty="0">
                <a:hlinkClick r:id="rId3"/>
              </a:rPr>
              <a:t>https://www.microsoft.com/en-us/legal/intellectualproperty/Trademarks/Usage/General.aspx</a:t>
            </a:r>
            <a:r>
              <a:rPr lang="en-US" sz="950" dirty="0"/>
              <a:t> are trademarks of the Microsoft group of companies. All other trademarks are property of their respective owners.</a:t>
            </a:r>
          </a:p>
          <a:p>
            <a:endParaRPr lang="en-US" sz="95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After speaking with its team at Microsoft, Contoso decided to design their </a:t>
            </a:r>
            <a:r>
              <a:rPr lang="en-US" sz="1200" b="0" kern="1200" dirty="0" err="1">
                <a:solidFill>
                  <a:schemeClr val="tx1"/>
                </a:solidFill>
                <a:effectLst/>
                <a:latin typeface="+mn-lt"/>
                <a:ea typeface="+mn-ea"/>
                <a:cs typeface="+mn-cs"/>
              </a:rPr>
              <a:t>PoC</a:t>
            </a:r>
            <a:r>
              <a:rPr lang="en-US" sz="1200" b="0" kern="1200" dirty="0">
                <a:solidFill>
                  <a:schemeClr val="tx1"/>
                </a:solidFill>
                <a:effectLst/>
                <a:latin typeface="+mn-lt"/>
                <a:ea typeface="+mn-ea"/>
                <a:cs typeface="+mn-cs"/>
              </a:rPr>
              <a:t> solution in Azure. They would continue to use the web app and SQL database they already have running in Azure to handle claim submissions. They could build a claim enrichment pipeline by invoking a sequence of Text Analytics APIs and custom AI in the form of services built and deployed with Azure Machine Learning services.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claim processing pipeline would invoke a mixture of pre-built AI, in the form of Cognitive Services Text Analytics APIs and custom AI in the form of Azure ML services, to process the claim text. The custom models used for processing claims' text would be trained in Azure Machine Learning compute clusters. These models could also be directly deployed to containerized services such as Azure Container Instance (ACI) or Azure Kubernetes Service (AKS) using the Azure Machine Learning Service Python SDK. The Text Analytics APIs could be invoked to provide key analytics such as, sentiment analysis, opinion mining, key phrase extraction, and language and PII detection. The enriched claims data is then saved in the SQL database to serve the Agent Web portal.</a:t>
            </a:r>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general pipeline begins by pre-processing or normalizing the text. This step typically includes breaking the text into sentences and word tokens, standardizing the spelling of words, and removing overly common words (called stop words). This phase's output is typically a multi-dimensional array consisting of an array of documents, each having an array of sentences, with each sentence having an array of words. The next step is feature extraction, which creates a numeric representation of the textual documents. A "vocabulary" of unique words is identified during feature extraction, and each word becomes a column in the output. Each row represents a document. The value in each cell is typically a measure of the relative importance of that word in the document. If a word from the vocabulary does not appear, then that cell has a zero value in that column. This approach enables machine learning algorithms, which operate against arrays of numbers, to also run against text. Deep learning algorithms operate on tensors, which are also vectors (or arrays of numbers), so this approach is also valid for preparing text for use with a deep learning algorithm.</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3093105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23959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71806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408877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853637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360939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315246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1249990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161907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2715782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1554850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8369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37644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366044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2866128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007135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11/10/21 9:54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99888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598221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machine-learning/service/how-to-configure-auto-train" TargetMode="External"/><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hyperlink" Target="https://docs.microsoft.com/en-us/azure/machine-learning/service/how-to-create-portal-experiment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Cognitive Services and deep learning</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291012" y="118917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4122891498"/>
              </p:ext>
            </p:extLst>
          </p:nvPr>
        </p:nvGraphicFramePr>
        <p:xfrm>
          <a:off x="3236222" y="2800627"/>
          <a:ext cx="8040154" cy="376786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800" b="1" i="1" dirty="0">
                          <a:latin typeface="Segoe UI" panose="020B0502040204020203" pitchFamily="34" charset="0"/>
                          <a:cs typeface="Segoe UI" panose="020B0502040204020203" pitchFamily="34" charset="0"/>
                        </a:rPr>
                        <a:t>Business</a:t>
                      </a:r>
                      <a:r>
                        <a:rPr lang="en-US" sz="1800" b="1" i="1" kern="1200" dirty="0">
                          <a:solidFill>
                            <a:schemeClr val="dk1"/>
                          </a:solidFill>
                          <a:latin typeface="Segoe UI" panose="020B0502040204020203" pitchFamily="34" charset="0"/>
                          <a:ea typeface="+mn-ea"/>
                          <a:cs typeface="Segoe UI" panose="020B0502040204020203" pitchFamily="34" charset="0"/>
                        </a:rPr>
                        <a:t> needs</a:t>
                      </a:r>
                    </a:p>
                    <a:p>
                      <a:r>
                        <a:rPr lang="en-US" sz="1800" b="0" i="0" dirty="0">
                          <a:latin typeface="Segoe UI" panose="020B0502040204020203" pitchFamily="34" charset="0"/>
                          <a:cs typeface="Segoe UI" panose="020B0502040204020203" pitchFamily="34" charset="0"/>
                        </a:rPr>
                        <a:t>(10 minutes)</a:t>
                      </a:r>
                      <a:br>
                        <a:rPr lang="en-US" sz="1800" b="0" i="0" dirty="0">
                          <a:latin typeface="Segoe UI" panose="020B0502040204020203" pitchFamily="34" charset="0"/>
                          <a:cs typeface="Segoe UI" panose="020B0502040204020203" pitchFamily="34" charset="0"/>
                        </a:rPr>
                      </a:br>
                      <a:endParaRPr lang="en-US" sz="18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8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800" b="1" i="1" dirty="0">
                          <a:latin typeface="Segoe UI" panose="020B0502040204020203" pitchFamily="34" charset="0"/>
                          <a:cs typeface="Segoe UI" panose="020B0502040204020203" pitchFamily="34" charset="0"/>
                        </a:rPr>
                        <a:t>Design</a:t>
                      </a:r>
                    </a:p>
                    <a:p>
                      <a:pPr marL="0" algn="l" defTabSz="932742" rtl="0" eaLnBrk="1" latinLnBrk="0" hangingPunct="1"/>
                      <a:r>
                        <a:rPr lang="en-US" sz="1800" b="0" i="0" kern="1200" dirty="0">
                          <a:solidFill>
                            <a:schemeClr val="dk1"/>
                          </a:solidFill>
                          <a:latin typeface="Segoe UI" panose="020B0502040204020203" pitchFamily="34" charset="0"/>
                          <a:ea typeface="+mn-ea"/>
                          <a:cs typeface="Segoe UI" panose="020B0502040204020203" pitchFamily="34" charset="0"/>
                        </a:rPr>
                        <a:t>(35 minutes)</a:t>
                      </a:r>
                      <a:br>
                        <a:rPr lang="en-US" sz="1800" b="0" i="0" kern="1200" dirty="0">
                          <a:solidFill>
                            <a:schemeClr val="dk1"/>
                          </a:solidFill>
                          <a:latin typeface="Segoe UI" panose="020B0502040204020203" pitchFamily="34" charset="0"/>
                          <a:ea typeface="+mn-ea"/>
                          <a:cs typeface="Segoe UI" panose="020B0502040204020203" pitchFamily="34" charset="0"/>
                        </a:rPr>
                      </a:br>
                      <a:endParaRPr lang="en-US" sz="18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8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8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800" dirty="0">
                          <a:latin typeface="Segoe UI" panose="020B0502040204020203" pitchFamily="34" charset="0"/>
                          <a:cs typeface="Segoe UI" panose="020B0502040204020203" pitchFamily="34" charset="0"/>
                        </a:rPr>
                        <a:t>Prepare for a 15-minute presentation to the customer.</a:t>
                      </a:r>
                      <a:br>
                        <a:rPr lang="en-US" sz="1800" dirty="0">
                          <a:latin typeface="Segoe UI" panose="020B0502040204020203" pitchFamily="34" charset="0"/>
                          <a:cs typeface="Segoe UI" panose="020B0502040204020203" pitchFamily="34" charset="0"/>
                        </a:rPr>
                      </a:br>
                      <a:endParaRPr lang="en-US" sz="18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r>
              <a:rPr lang="en-US" sz="2800" dirty="0">
                <a:solidFill>
                  <a:schemeClr val="tx1"/>
                </a:solidFill>
                <a:latin typeface="+mn-lt"/>
              </a:rPr>
              <a:t>Francine Fischer, CIO of Contoso Ltd.</a:t>
            </a:r>
          </a:p>
          <a:p>
            <a:pPr>
              <a:lnSpc>
                <a:spcPct val="120000"/>
              </a:lnSpc>
            </a:pPr>
            <a:r>
              <a:rPr lang="en-US" sz="2800" dirty="0">
                <a:solidFill>
                  <a:schemeClr val="tx1"/>
                </a:solidFill>
                <a:latin typeface="+mn-lt"/>
              </a:rPr>
              <a:t>The primary audience is the business and technology decision-makers. From the case study scenario, this would include the Director of Analytics. </a:t>
            </a:r>
          </a:p>
          <a:p>
            <a:pPr>
              <a:lnSpc>
                <a:spcPct val="120000"/>
              </a:lnSpc>
            </a:pPr>
            <a:r>
              <a:rPr lang="en-US" sz="2800" dirty="0">
                <a:solidFill>
                  <a:schemeClr val="tx1"/>
                </a:solidFill>
                <a:latin typeface="+mn-lt"/>
              </a:rPr>
              <a:t>Usually, we talk to the infrastructure managers, who report to the chief information officers (CIOs), or application sponsors, like a vice president (VP) line of business (LOB), or chief marketing officer (CMO), or to those that represent the business unit IT or developers that report to application sponsors.</a:t>
            </a:r>
            <a:endParaRPr lang="en-US" sz="1800" dirty="0">
              <a:solidFill>
                <a:schemeClr val="tx1"/>
              </a:solidFill>
              <a:latin typeface="+mn-lt"/>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Preferred solution</a:t>
            </a:r>
            <a:br>
              <a:rPr lang="en-US" sz="4400" dirty="0">
                <a:solidFill>
                  <a:schemeClr val="tx1"/>
                </a:solidFill>
              </a:rPr>
            </a:br>
            <a:endParaRPr lang="en-US" sz="4400" dirty="0">
              <a:solidFill>
                <a:schemeClr val="tx1"/>
              </a:solidFill>
              <a:latin typeface="Segoe UI" panose="020B0502040204020203" pitchFamily="34" charset="0"/>
            </a:endParaRPr>
          </a:p>
        </p:txBody>
      </p:sp>
      <p:sp>
        <p:nvSpPr>
          <p:cNvPr id="9" name="Title 1"/>
          <p:cNvSpPr txBox="1">
            <a:spLocks/>
          </p:cNvSpPr>
          <p:nvPr/>
        </p:nvSpPr>
        <p:spPr>
          <a:xfrm>
            <a:off x="269240" y="1045414"/>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High-level architecture</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pic>
        <p:nvPicPr>
          <p:cNvPr id="5" name="Picture 4" descr="The claim processing pipeline would invoke a mixture of pre-built AI, in the form of Cognitive Services Text Analytics APIs and custom AI in the form of Azure ML services, to process the claim text.">
            <a:extLst>
              <a:ext uri="{FF2B5EF4-FFF2-40B4-BE49-F238E27FC236}">
                <a16:creationId xmlns:a16="http://schemas.microsoft.com/office/drawing/2014/main" id="{2F863223-FB3E-8A46-B7D4-6867DA416F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989" y="0"/>
            <a:ext cx="6500399" cy="685800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Preferred solution</a:t>
            </a: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pic>
        <p:nvPicPr>
          <p:cNvPr id="4" name="Picture 3" descr="In the high-level steps for traning a classification model with text diagram, Document labels points to Supervised ML or DL Algorithm, which points to Classification Model. Documents points to Text Normalization, which points to Feature Extraction, which points to Supervised ML or DL Algorithm." title="High-level steps for traning a classification model with t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15" y="1855362"/>
            <a:ext cx="8858256" cy="4779678"/>
          </a:xfrm>
          <a:prstGeom prst="rect">
            <a:avLst/>
          </a:prstGeom>
        </p:spPr>
      </p:pic>
      <p:sp>
        <p:nvSpPr>
          <p:cNvPr id="3" name="Content Placeholder 2"/>
          <p:cNvSpPr>
            <a:spLocks noGrp="1"/>
          </p:cNvSpPr>
          <p:nvPr>
            <p:ph type="body" sz="quarter" idx="10"/>
          </p:nvPr>
        </p:nvSpPr>
        <p:spPr>
          <a:xfrm>
            <a:off x="9443754" y="3219186"/>
            <a:ext cx="2282217" cy="2052030"/>
          </a:xfrm>
        </p:spPr>
        <p:txBody>
          <a:bodyPr>
            <a:noAutofit/>
          </a:bodyPr>
          <a:lstStyle/>
          <a:p>
            <a:pPr marL="0" indent="0">
              <a:buNone/>
            </a:pPr>
            <a:r>
              <a:rPr lang="en-US" sz="2800" dirty="0">
                <a:solidFill>
                  <a:schemeClr val="tx1"/>
                </a:solidFill>
                <a:latin typeface="+mn-lt"/>
              </a:rPr>
              <a:t>General pipeline for text analytics</a:t>
            </a:r>
          </a:p>
          <a:p>
            <a:pPr marL="0" indent="0">
              <a:spcAft>
                <a:spcPts val="882"/>
              </a:spcAft>
              <a:buNone/>
            </a:pPr>
            <a:endParaRPr lang="en-US" sz="1400" dirty="0">
              <a:solidFill>
                <a:schemeClr val="tx1"/>
              </a:solidFill>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What data would they need to train the model?</a:t>
            </a:r>
            <a:br>
              <a:rPr lang="en-US" sz="2800" dirty="0">
                <a:solidFill>
                  <a:schemeClr val="tx1"/>
                </a:solidFill>
              </a:rPr>
            </a:br>
            <a:endParaRPr lang="en-US" sz="2800" dirty="0">
              <a:solidFill>
                <a:schemeClr val="tx1"/>
              </a:solidFill>
            </a:endParaRPr>
          </a:p>
          <a:p>
            <a:r>
              <a:rPr lang="en-US" sz="2400" dirty="0">
                <a:solidFill>
                  <a:schemeClr val="tx1"/>
                </a:solidFill>
                <a:latin typeface="+mn-lt"/>
              </a:rPr>
              <a:t>Contoso would need to have a certain amount of historical claim text and have it labeled as home or auto to train a model.</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868557"/>
            <a:ext cx="11653523" cy="4699932"/>
          </a:xfrm>
        </p:spPr>
        <p:txBody>
          <a:bodyPr>
            <a:noAutofit/>
          </a:bodyPr>
          <a:lstStyle/>
          <a:p>
            <a:pPr marL="0" indent="0">
              <a:buNone/>
            </a:pPr>
            <a:r>
              <a:rPr lang="en-US" sz="2800" dirty="0">
                <a:solidFill>
                  <a:schemeClr val="tx1"/>
                </a:solidFill>
              </a:rPr>
              <a:t>What are the common approaches to handle texts for machine learning? Is there a recommended approach to dealing with long descriptive texts that are typically found in claims data?</a:t>
            </a:r>
          </a:p>
          <a:p>
            <a:pPr marL="0" indent="0">
              <a:buNone/>
            </a:pPr>
            <a:endParaRPr lang="en-US" sz="2800" dirty="0">
              <a:solidFill>
                <a:schemeClr val="tx1"/>
              </a:solidFill>
            </a:endParaRPr>
          </a:p>
          <a:p>
            <a:pPr marL="0" indent="0">
              <a:buNone/>
            </a:pPr>
            <a:r>
              <a:rPr lang="en-US" sz="2400" dirty="0">
                <a:solidFill>
                  <a:schemeClr val="tx1"/>
                </a:solidFill>
                <a:latin typeface="+mn-lt"/>
              </a:rPr>
              <a:t>There are several approaches to vectorize textual data, that include approaches like Term Frequency-Inverse Document Frequency (TF-IDF) vectorization or use of word embedding like Word2vec or Global Vectors (</a:t>
            </a:r>
            <a:r>
              <a:rPr lang="en-US" sz="2400" dirty="0" err="1">
                <a:solidFill>
                  <a:schemeClr val="tx1"/>
                </a:solidFill>
                <a:latin typeface="+mn-lt"/>
              </a:rPr>
              <a:t>GloVe</a:t>
            </a:r>
            <a:r>
              <a:rPr lang="en-US" sz="2400" dirty="0">
                <a:solidFill>
                  <a:schemeClr val="tx1"/>
                </a:solidFill>
                <a:latin typeface="+mn-lt"/>
              </a:rPr>
              <a:t>). The use of embedding to represent words or sentences is considered the-state-of-the art in NLP field. Both Word2vec and </a:t>
            </a:r>
            <a:r>
              <a:rPr lang="en-US" sz="2400" dirty="0" err="1">
                <a:solidFill>
                  <a:schemeClr val="tx1"/>
                </a:solidFill>
                <a:latin typeface="+mn-lt"/>
              </a:rPr>
              <a:t>GloVe</a:t>
            </a:r>
            <a:r>
              <a:rPr lang="en-US" sz="2400" dirty="0">
                <a:solidFill>
                  <a:schemeClr val="tx1"/>
                </a:solidFill>
                <a:latin typeface="+mn-lt"/>
              </a:rPr>
              <a:t> are known to perform similarly, with </a:t>
            </a:r>
            <a:r>
              <a:rPr lang="en-US" sz="2400" dirty="0" err="1">
                <a:solidFill>
                  <a:schemeClr val="tx1"/>
                </a:solidFill>
                <a:latin typeface="+mn-lt"/>
              </a:rPr>
              <a:t>GloVe</a:t>
            </a:r>
            <a:r>
              <a:rPr lang="en-US" sz="2400" dirty="0">
                <a:solidFill>
                  <a:schemeClr val="tx1"/>
                </a:solidFill>
                <a:latin typeface="+mn-lt"/>
              </a:rPr>
              <a:t> claiming to outperform its peers on similarity tasks and named entity recognition. In the scenario, given the descriptive nature of the claims data, it is recommended that Contoso use pretrained </a:t>
            </a:r>
            <a:r>
              <a:rPr lang="en-US" sz="2400" dirty="0" err="1">
                <a:solidFill>
                  <a:schemeClr val="tx1"/>
                </a:solidFill>
                <a:latin typeface="+mn-lt"/>
              </a:rPr>
              <a:t>GloVe</a:t>
            </a:r>
            <a:r>
              <a:rPr lang="en-US" sz="2400" dirty="0">
                <a:solidFill>
                  <a:schemeClr val="tx1"/>
                </a:solidFill>
                <a:latin typeface="+mn-lt"/>
              </a:rPr>
              <a:t> word embedding from </a:t>
            </a:r>
            <a:r>
              <a:rPr lang="en-US" sz="2400" dirty="0" err="1">
                <a:solidFill>
                  <a:schemeClr val="tx1"/>
                </a:solidFill>
                <a:latin typeface="+mn-lt"/>
              </a:rPr>
              <a:t>nlp.stanford.edu</a:t>
            </a:r>
            <a:r>
              <a:rPr lang="en-US" sz="2400" dirty="0">
                <a:solidFill>
                  <a:schemeClr val="tx1"/>
                </a:solidFill>
                <a:latin typeface="+mn-lt"/>
              </a:rPr>
              <a:t> for vector representation of words.</a:t>
            </a:r>
            <a:br>
              <a:rPr lang="en-US" sz="2400" dirty="0">
                <a:solidFill>
                  <a:schemeClr val="tx1"/>
                </a:solidFill>
              </a:rPr>
            </a:br>
            <a:endParaRPr lang="en-US" sz="24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67999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202695"/>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194365"/>
            <a:ext cx="11653523" cy="3945177"/>
          </a:xfrm>
        </p:spPr>
        <p:txBody>
          <a:bodyPr>
            <a:noAutofit/>
          </a:bodyPr>
          <a:lstStyle/>
          <a:p>
            <a:pPr marL="0" indent="0">
              <a:buNone/>
            </a:pPr>
            <a:r>
              <a:rPr lang="en-US" sz="2800" dirty="0">
                <a:solidFill>
                  <a:schemeClr val="tx1"/>
                </a:solidFill>
              </a:rPr>
              <a:t>Could they use a Deep Neural Networks (DNN) for this? </a:t>
            </a:r>
            <a:br>
              <a:rPr lang="en-US" sz="2800" dirty="0">
                <a:solidFill>
                  <a:schemeClr val="tx1"/>
                </a:solidFill>
              </a:rPr>
            </a:br>
            <a:endParaRPr lang="en-US" sz="2800" dirty="0">
              <a:solidFill>
                <a:schemeClr val="tx1"/>
              </a:solidFill>
            </a:endParaRPr>
          </a:p>
          <a:p>
            <a:r>
              <a:rPr lang="en-US" sz="2400" dirty="0">
                <a:solidFill>
                  <a:schemeClr val="tx1"/>
                </a:solidFill>
              </a:rPr>
              <a:t>Yes, they could use a type of DNN called the Long Short-Term Memory (LSTM) recurrent neural network that is shown to work well for text classification problems, especially when used in conjunction with word embedding such as </a:t>
            </a:r>
            <a:r>
              <a:rPr lang="en-US" sz="2400" dirty="0" err="1">
                <a:solidFill>
                  <a:schemeClr val="tx1"/>
                </a:solidFill>
              </a:rPr>
              <a:t>GloVe</a:t>
            </a:r>
            <a:r>
              <a:rPr lang="en-US" sz="2400" dirty="0">
                <a:solidFill>
                  <a:schemeClr val="tx1"/>
                </a:solidFill>
              </a:rPr>
              <a:t> for word vectorization.</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63893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189176"/>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2005605"/>
            <a:ext cx="11653523" cy="4678224"/>
          </a:xfrm>
        </p:spPr>
        <p:txBody>
          <a:bodyPr>
            <a:noAutofit/>
          </a:bodyPr>
          <a:lstStyle/>
          <a:p>
            <a:pPr marL="0" indent="0">
              <a:buNone/>
            </a:pPr>
            <a:r>
              <a:rPr lang="en-US" sz="2800" dirty="0">
                <a:solidFill>
                  <a:schemeClr val="tx1"/>
                </a:solidFill>
              </a:rPr>
              <a:t>Would </a:t>
            </a:r>
            <a:r>
              <a:rPr lang="en-US" sz="2800" dirty="0" err="1">
                <a:solidFill>
                  <a:schemeClr val="tx1"/>
                </a:solidFill>
              </a:rPr>
              <a:t>Keras</a:t>
            </a:r>
            <a:r>
              <a:rPr lang="en-US" sz="2800" dirty="0">
                <a:solidFill>
                  <a:schemeClr val="tx1"/>
                </a:solidFill>
              </a:rPr>
              <a:t> provide a good starting point for them to work with DNN’s and TensorFlow?</a:t>
            </a:r>
            <a:br>
              <a:rPr lang="en-US" sz="2800" dirty="0">
                <a:solidFill>
                  <a:schemeClr val="tx1"/>
                </a:solidFill>
              </a:rPr>
            </a:br>
            <a:endParaRPr lang="en-US" sz="2800" dirty="0">
              <a:solidFill>
                <a:schemeClr val="tx1"/>
              </a:solidFill>
            </a:endParaRPr>
          </a:p>
          <a:p>
            <a:r>
              <a:rPr lang="en-US" sz="2400" dirty="0">
                <a:solidFill>
                  <a:schemeClr val="tx1"/>
                </a:solidFill>
                <a:latin typeface="+mn-lt"/>
              </a:rPr>
              <a:t>Yes</a:t>
            </a:r>
          </a:p>
          <a:p>
            <a:r>
              <a:rPr lang="en-US" sz="2400" dirty="0" err="1">
                <a:solidFill>
                  <a:schemeClr val="tx1"/>
                </a:solidFill>
                <a:latin typeface="+mn-lt"/>
              </a:rPr>
              <a:t>TensorFlow</a:t>
            </a:r>
            <a:r>
              <a:rPr lang="en-US" sz="2400" dirty="0">
                <a:solidFill>
                  <a:schemeClr val="tx1"/>
                </a:solidFill>
                <a:latin typeface="+mn-lt"/>
              </a:rPr>
              <a:t> is a robust framework for performing machine learning, including building neural networks</a:t>
            </a:r>
          </a:p>
          <a:p>
            <a:r>
              <a:rPr lang="en-US" sz="2400" dirty="0">
                <a:solidFill>
                  <a:schemeClr val="tx1"/>
                </a:solidFill>
                <a:latin typeface="+mn-lt"/>
              </a:rPr>
              <a:t>The </a:t>
            </a:r>
            <a:r>
              <a:rPr lang="en-US" sz="2400" dirty="0" err="1">
                <a:solidFill>
                  <a:schemeClr val="tx1"/>
                </a:solidFill>
                <a:latin typeface="+mn-lt"/>
              </a:rPr>
              <a:t>Keras</a:t>
            </a:r>
            <a:r>
              <a:rPr lang="en-US" sz="2400" dirty="0">
                <a:solidFill>
                  <a:schemeClr val="tx1"/>
                </a:solidFill>
                <a:latin typeface="+mn-lt"/>
              </a:rPr>
              <a:t> library builds upon TensorFlow and provides an easy-to-use and understand high-level API for implementing deep neural networks, complete with tutorials and examples</a:t>
            </a:r>
          </a:p>
          <a:p>
            <a:r>
              <a:rPr lang="en-US" sz="2400" dirty="0">
                <a:solidFill>
                  <a:schemeClr val="tx1"/>
                </a:solidFill>
                <a:latin typeface="+mn-lt"/>
              </a:rPr>
              <a:t>Models built with </a:t>
            </a:r>
            <a:r>
              <a:rPr lang="en-US" sz="2400" dirty="0" err="1">
                <a:solidFill>
                  <a:schemeClr val="tx1"/>
                </a:solidFill>
                <a:latin typeface="+mn-lt"/>
              </a:rPr>
              <a:t>Keras</a:t>
            </a:r>
            <a:r>
              <a:rPr lang="en-US" sz="2400" dirty="0">
                <a:solidFill>
                  <a:schemeClr val="tx1"/>
                </a:solidFill>
                <a:latin typeface="+mn-lt"/>
              </a:rPr>
              <a:t> are TensorFlow models, so if they choose to move fully towards the lower-level TensorFlow API’s they could do so without having to </a:t>
            </a:r>
            <a:br>
              <a:rPr lang="en-US" sz="2400" dirty="0">
                <a:solidFill>
                  <a:schemeClr val="tx1"/>
                </a:solidFill>
                <a:latin typeface="+mn-lt"/>
              </a:rPr>
            </a:br>
            <a:r>
              <a:rPr lang="en-US" sz="2400" dirty="0">
                <a:solidFill>
                  <a:schemeClr val="tx1"/>
                </a:solidFill>
                <a:latin typeface="+mn-lt"/>
              </a:rPr>
              <a:t>re-create the models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426135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10748129" cy="5281446"/>
          </a:xfrm>
          <a:prstGeom prst="rect">
            <a:avLst/>
          </a:prstGeom>
          <a:noFill/>
        </p:spPr>
        <p:txBody>
          <a:bodyPr wrap="square" lIns="182880" tIns="146304" rIns="182880" bIns="146304" rtlCol="0">
            <a:spAutoFit/>
          </a:bodyPr>
          <a:lstStyle/>
          <a:p>
            <a:r>
              <a:rPr lang="en-US" dirty="0"/>
              <a:t>In this workshop, you learn to combine both pre-built artificial intelligence (AI) in the form of various Cognitive Services with custom AI in the form of services built and deployed with Azure Machine Learning service. You will learn to create intelligent solutions atop unstructured text data by designing and implementing a text analytics pipeline. You will learn how to build a binary classifier using a recurrent neural network that can be used to classify the textual data. You will also learn to build Automated Machine Learning models in Azure Machine Learning studio for the purposes of text classification. Finally, you learn how to deploy multiple kinds of predictive services using Azure Machine Learning and learn to integrate with the Text Analytics API from Cognitive Services. At the end of this workshop, you will be better able to present solutions leveraging Azure Machine Learning service, and Cognitive Services.</a:t>
            </a:r>
          </a:p>
          <a:p>
            <a:endParaRPr lang="en-US" dirty="0"/>
          </a:p>
          <a:p>
            <a:r>
              <a:rPr lang="en-US" dirty="0"/>
              <a:t>Along the way, you will get to consider the following technologies and services:</a:t>
            </a:r>
          </a:p>
          <a:p>
            <a:pPr marL="285750" indent="-285750">
              <a:buFont typeface="Arial" panose="020B0604020202020204" pitchFamily="34" charset="0"/>
              <a:buChar char="•"/>
            </a:pPr>
            <a:r>
              <a:rPr lang="en-US" dirty="0"/>
              <a:t>Azure Machine Learning service</a:t>
            </a:r>
          </a:p>
          <a:p>
            <a:pPr marL="285750" indent="-285750">
              <a:buFont typeface="Arial" panose="020B0604020202020204" pitchFamily="34" charset="0"/>
              <a:buChar char="•"/>
            </a:pPr>
            <a:r>
              <a:rPr lang="en-US" dirty="0"/>
              <a:t>Automated Machine Learning</a:t>
            </a:r>
          </a:p>
          <a:p>
            <a:pPr marL="285750" indent="-285750">
              <a:buFont typeface="Arial" panose="020B0604020202020204" pitchFamily="34" charset="0"/>
              <a:buChar char="•"/>
            </a:pPr>
            <a:r>
              <a:rPr lang="en-US" dirty="0"/>
              <a:t>Cognitive Services</a:t>
            </a:r>
          </a:p>
          <a:p>
            <a:pPr marL="285750" indent="-285750">
              <a:buFont typeface="Arial" panose="020B0604020202020204" pitchFamily="34" charset="0"/>
              <a:buChar char="•"/>
            </a:pPr>
            <a:r>
              <a:rPr lang="en-US" dirty="0"/>
              <a:t>Text Analytics API</a:t>
            </a:r>
          </a:p>
          <a:p>
            <a:pPr marL="285750" indent="-285750">
              <a:buFont typeface="Arial" panose="020B0604020202020204" pitchFamily="34" charset="0"/>
              <a:buChar char="•"/>
            </a:pPr>
            <a:r>
              <a:rPr lang="en-US" dirty="0" err="1"/>
              <a:t>Keras</a:t>
            </a:r>
            <a:endParaRPr lang="en-US" dirty="0"/>
          </a:p>
          <a:p>
            <a:pPr marL="285750" indent="-285750">
              <a:buFont typeface="Arial" panose="020B0604020202020204" pitchFamily="34" charset="0"/>
              <a:buChar char="•"/>
            </a:pPr>
            <a:r>
              <a:rPr lang="en-US" dirty="0"/>
              <a:t>TensorFlow</a:t>
            </a:r>
          </a:p>
          <a:p>
            <a:pPr marL="285750" indent="-285750">
              <a:buFont typeface="Arial" panose="020B0604020202020204" pitchFamily="34" charset="0"/>
              <a:buChar char="•"/>
            </a:pPr>
            <a:r>
              <a:rPr lang="en-US" dirty="0"/>
              <a:t>ONNX</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5" name="Title 1"/>
          <p:cNvSpPr txBox="1">
            <a:spLocks/>
          </p:cNvSpPr>
          <p:nvPr/>
        </p:nvSpPr>
        <p:spPr>
          <a:xfrm>
            <a:off x="269240" y="1130942"/>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405742"/>
            <a:ext cx="4243729" cy="4162747"/>
          </a:xfrm>
        </p:spPr>
        <p:txBody>
          <a:bodyPr>
            <a:noAutofit/>
          </a:bodyPr>
          <a:lstStyle/>
          <a:p>
            <a:pPr marL="0" indent="0">
              <a:buNone/>
            </a:pPr>
            <a:r>
              <a:rPr lang="en-US" sz="2800" dirty="0">
                <a:solidFill>
                  <a:schemeClr val="tx1"/>
                </a:solidFill>
              </a:rPr>
              <a:t>What would a LSTM recurrent neural network that performs this classification look like?  </a:t>
            </a:r>
            <a:br>
              <a:rPr lang="en-US" sz="2800" dirty="0">
                <a:solidFill>
                  <a:schemeClr val="tx1"/>
                </a:solidFill>
              </a:rPr>
            </a:br>
            <a:endParaRPr lang="en-US" sz="2800" dirty="0">
              <a:solidFill>
                <a:schemeClr val="tx1"/>
              </a:solidFill>
            </a:endParaRPr>
          </a:p>
          <a:p>
            <a:pPr marL="0" indent="0">
              <a:buNone/>
            </a:pPr>
            <a:r>
              <a:rPr lang="en-US" sz="2800" dirty="0">
                <a:solidFill>
                  <a:schemeClr val="tx1"/>
                </a:solidFill>
              </a:rPr>
              <a:t>Show a snippet of a single layer of an unrolled LSTM network, and the binary classification output at the last step of the network.</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pic>
        <p:nvPicPr>
          <p:cNvPr id="7" name="Picture 6" descr="Classifying clam-text data diagram.  Diagram depicts the flow of the neural network classification.">
            <a:extLst>
              <a:ext uri="{FF2B5EF4-FFF2-40B4-BE49-F238E27FC236}">
                <a16:creationId xmlns:a16="http://schemas.microsoft.com/office/drawing/2014/main" id="{5ACB076E-8BB8-BA42-AC1D-D41DB54984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814" y="2853944"/>
            <a:ext cx="6531610" cy="2908681"/>
          </a:xfrm>
          <a:prstGeom prst="rect">
            <a:avLst/>
          </a:prstGeom>
        </p:spPr>
      </p:pic>
    </p:spTree>
    <p:extLst>
      <p:ext uri="{BB962C8B-B14F-4D97-AF65-F5344CB8AC3E}">
        <p14:creationId xmlns:p14="http://schemas.microsoft.com/office/powerpoint/2010/main" val="2476342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6" name="Title 1"/>
          <p:cNvSpPr txBox="1">
            <a:spLocks/>
          </p:cNvSpPr>
          <p:nvPr/>
        </p:nvSpPr>
        <p:spPr>
          <a:xfrm>
            <a:off x="269240" y="1180923"/>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2080588"/>
            <a:ext cx="11653523" cy="751114"/>
          </a:xfrm>
        </p:spPr>
        <p:txBody>
          <a:bodyPr>
            <a:noAutofit/>
          </a:bodyPr>
          <a:lstStyle/>
          <a:p>
            <a:pPr marL="0" indent="0">
              <a:buNone/>
            </a:pPr>
            <a:r>
              <a:rPr lang="en-US" sz="2800" dirty="0" err="1">
                <a:solidFill>
                  <a:schemeClr val="tx1"/>
                </a:solidFill>
                <a:latin typeface="+mn-lt"/>
              </a:rPr>
              <a:t>Psuedo</a:t>
            </a:r>
            <a:r>
              <a:rPr lang="en-US" sz="2800" dirty="0">
                <a:solidFill>
                  <a:schemeClr val="tx1"/>
                </a:solidFill>
                <a:latin typeface="+mn-lt"/>
              </a:rPr>
              <a:t> code of network using </a:t>
            </a:r>
            <a:r>
              <a:rPr lang="en-US" sz="2800" dirty="0" err="1">
                <a:solidFill>
                  <a:schemeClr val="tx1"/>
                </a:solidFill>
                <a:latin typeface="+mn-lt"/>
              </a:rPr>
              <a:t>Keras</a:t>
            </a:r>
            <a:r>
              <a:rPr lang="en-US" sz="2800" dirty="0">
                <a:solidFill>
                  <a:schemeClr val="tx1"/>
                </a:solidFill>
                <a:latin typeface="+mn-lt"/>
              </a:rPr>
              <a:t>:</a:t>
            </a:r>
          </a:p>
          <a:p>
            <a:pPr marL="0" indent="0">
              <a:spcAft>
                <a:spcPts val="882"/>
              </a:spcAft>
              <a:buNone/>
            </a:pPr>
            <a:endParaRPr lang="en-US" sz="1800" dirty="0">
              <a:solidFill>
                <a:schemeClr val="tx1"/>
              </a:solidFill>
            </a:endParaRPr>
          </a:p>
        </p:txBody>
      </p:sp>
      <p:sp>
        <p:nvSpPr>
          <p:cNvPr id="5" name="Rectangle 4">
            <a:extLst>
              <a:ext uri="{FF2B5EF4-FFF2-40B4-BE49-F238E27FC236}">
                <a16:creationId xmlns:a16="http://schemas.microsoft.com/office/drawing/2014/main" id="{E9F78DCE-1BB2-449A-A112-2254F0827F75}"/>
              </a:ext>
            </a:extLst>
          </p:cNvPr>
          <p:cNvSpPr/>
          <p:nvPr/>
        </p:nvSpPr>
        <p:spPr>
          <a:xfrm>
            <a:off x="814180" y="3026288"/>
            <a:ext cx="8965324" cy="2100575"/>
          </a:xfrm>
          <a:prstGeom prst="rect">
            <a:avLst/>
          </a:prstGeom>
        </p:spPr>
        <p:txBody>
          <a:bodyPr wrap="square">
            <a:spAutoFit/>
          </a:bodyPr>
          <a:lstStyle/>
          <a:p>
            <a:pPr marL="457200" marR="78105">
              <a:lnSpc>
                <a:spcPct val="104000"/>
              </a:lnSpc>
              <a:spcBef>
                <a:spcPts val="0"/>
              </a:spcBef>
              <a:spcAft>
                <a:spcPts val="200"/>
              </a:spcAft>
            </a:pPr>
            <a:r>
              <a:rPr lang="en-US" sz="2400" dirty="0"/>
              <a:t>model = Sequential()</a:t>
            </a:r>
          </a:p>
          <a:p>
            <a:pPr marL="457200" marR="78105">
              <a:lnSpc>
                <a:spcPct val="104000"/>
              </a:lnSpc>
              <a:spcBef>
                <a:spcPts val="0"/>
              </a:spcBef>
              <a:spcAft>
                <a:spcPts val="200"/>
              </a:spcAft>
            </a:pPr>
            <a:r>
              <a:rPr lang="en-US" sz="2400" dirty="0" err="1"/>
              <a:t>model.add</a:t>
            </a:r>
            <a:r>
              <a:rPr lang="en-US" sz="2400" dirty="0"/>
              <a:t>(</a:t>
            </a:r>
            <a:r>
              <a:rPr lang="en-US" sz="2400" dirty="0" err="1"/>
              <a:t>embedding_layer</a:t>
            </a:r>
            <a:r>
              <a:rPr lang="en-US" sz="2400" dirty="0"/>
              <a:t>)</a:t>
            </a:r>
          </a:p>
          <a:p>
            <a:pPr marL="457200" marR="78105">
              <a:lnSpc>
                <a:spcPct val="104000"/>
              </a:lnSpc>
              <a:spcBef>
                <a:spcPts val="0"/>
              </a:spcBef>
              <a:spcAft>
                <a:spcPts val="200"/>
              </a:spcAft>
            </a:pPr>
            <a:r>
              <a:rPr lang="en-US" sz="2400" dirty="0" err="1"/>
              <a:t>model.add</a:t>
            </a:r>
            <a:r>
              <a:rPr lang="en-US" sz="2400" dirty="0"/>
              <a:t>(LSTM(100, ..., ...))</a:t>
            </a:r>
          </a:p>
          <a:p>
            <a:pPr marL="457200" marR="78105">
              <a:lnSpc>
                <a:spcPct val="104000"/>
              </a:lnSpc>
              <a:spcBef>
                <a:spcPts val="0"/>
              </a:spcBef>
              <a:spcAft>
                <a:spcPts val="200"/>
              </a:spcAft>
            </a:pPr>
            <a:r>
              <a:rPr lang="en-US" sz="2400" dirty="0" err="1"/>
              <a:t>model.add</a:t>
            </a:r>
            <a:r>
              <a:rPr lang="en-US" sz="2400" dirty="0"/>
              <a:t>(Dense(2))</a:t>
            </a:r>
          </a:p>
          <a:p>
            <a:pPr marL="457200" marR="78105">
              <a:lnSpc>
                <a:spcPct val="104000"/>
              </a:lnSpc>
              <a:spcBef>
                <a:spcPts val="0"/>
              </a:spcBef>
              <a:spcAft>
                <a:spcPts val="200"/>
              </a:spcAft>
            </a:pPr>
            <a:r>
              <a:rPr lang="en-US" sz="2400" dirty="0" err="1"/>
              <a:t>model.add</a:t>
            </a:r>
            <a:r>
              <a:rPr lang="en-US" sz="2400" dirty="0"/>
              <a:t>(Activation('sigmoid'))</a:t>
            </a:r>
          </a:p>
        </p:txBody>
      </p:sp>
    </p:spTree>
    <p:extLst>
      <p:ext uri="{BB962C8B-B14F-4D97-AF65-F5344CB8AC3E}">
        <p14:creationId xmlns:p14="http://schemas.microsoft.com/office/powerpoint/2010/main" val="3758182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6" name="Title 1"/>
          <p:cNvSpPr txBox="1">
            <a:spLocks/>
          </p:cNvSpPr>
          <p:nvPr/>
        </p:nvSpPr>
        <p:spPr>
          <a:xfrm>
            <a:off x="269240" y="1073992"/>
            <a:ext cx="11655840" cy="678608"/>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71557" y="1726047"/>
            <a:ext cx="11653523" cy="899665"/>
          </a:xfrm>
        </p:spPr>
        <p:txBody>
          <a:bodyPr>
            <a:noAutofit/>
          </a:bodyPr>
          <a:lstStyle/>
          <a:p>
            <a:pPr marL="0" indent="0">
              <a:buNone/>
            </a:pPr>
            <a:r>
              <a:rPr lang="en-US" sz="2800" dirty="0">
                <a:solidFill>
                  <a:schemeClr val="tx1"/>
                </a:solidFill>
              </a:rPr>
              <a:t>Psuedo code to define the optimizer, loss function and fit the model to the vectorized data and the labels using </a:t>
            </a:r>
            <a:r>
              <a:rPr lang="en-US" sz="2800" dirty="0" err="1">
                <a:solidFill>
                  <a:schemeClr val="tx1"/>
                </a:solidFill>
              </a:rPr>
              <a:t>Keras</a:t>
            </a:r>
            <a:r>
              <a:rPr lang="en-US" sz="2800" dirty="0">
                <a:solidFill>
                  <a:schemeClr val="tx1"/>
                </a:solidFill>
              </a:rPr>
              <a:t>:</a:t>
            </a:r>
          </a:p>
        </p:txBody>
      </p:sp>
      <p:sp>
        <p:nvSpPr>
          <p:cNvPr id="5" name="Rectangle 4">
            <a:extLst>
              <a:ext uri="{FF2B5EF4-FFF2-40B4-BE49-F238E27FC236}">
                <a16:creationId xmlns:a16="http://schemas.microsoft.com/office/drawing/2014/main" id="{E9F78DCE-1BB2-449A-A112-2254F0827F75}"/>
              </a:ext>
            </a:extLst>
          </p:cNvPr>
          <p:cNvSpPr/>
          <p:nvPr/>
        </p:nvSpPr>
        <p:spPr>
          <a:xfrm>
            <a:off x="1017186" y="2629898"/>
            <a:ext cx="10696101" cy="1281120"/>
          </a:xfrm>
          <a:prstGeom prst="rect">
            <a:avLst/>
          </a:prstGeom>
        </p:spPr>
        <p:txBody>
          <a:bodyPr wrap="square">
            <a:spAutoFit/>
          </a:bodyPr>
          <a:lstStyle/>
          <a:p>
            <a:pPr marR="78105">
              <a:lnSpc>
                <a:spcPct val="104000"/>
              </a:lnSpc>
              <a:spcAft>
                <a:spcPts val="200"/>
              </a:spcAft>
            </a:pPr>
            <a:r>
              <a:rPr lang="en-US" sz="2400" dirty="0">
                <a:cs typeface="Segoe UI" panose="020B0502040204020203" pitchFamily="34" charset="0"/>
              </a:rPr>
              <a:t>opt = </a:t>
            </a:r>
            <a:r>
              <a:rPr lang="en-US" sz="2400" dirty="0" err="1">
                <a:cs typeface="Segoe UI" panose="020B0502040204020203" pitchFamily="34" charset="0"/>
              </a:rPr>
              <a:t>keras.optimizers.Adam</a:t>
            </a:r>
            <a:r>
              <a:rPr lang="en-US" sz="2400" dirty="0">
                <a:cs typeface="Segoe UI" panose="020B0502040204020203" pitchFamily="34" charset="0"/>
              </a:rPr>
              <a:t>(</a:t>
            </a:r>
            <a:r>
              <a:rPr lang="en-US" sz="2400" dirty="0" err="1">
                <a:cs typeface="Segoe UI" panose="020B0502040204020203" pitchFamily="34" charset="0"/>
              </a:rPr>
              <a:t>lr</a:t>
            </a:r>
            <a:r>
              <a:rPr lang="en-US" sz="2400" dirty="0">
                <a:cs typeface="Segoe UI" panose="020B0502040204020203" pitchFamily="34" charset="0"/>
              </a:rPr>
              <a:t>=...)</a:t>
            </a:r>
          </a:p>
          <a:p>
            <a:pPr marR="78105">
              <a:lnSpc>
                <a:spcPct val="104000"/>
              </a:lnSpc>
              <a:spcAft>
                <a:spcPts val="200"/>
              </a:spcAft>
            </a:pPr>
            <a:r>
              <a:rPr lang="en-US" sz="2400" dirty="0" err="1">
                <a:cs typeface="Segoe UI" panose="020B0502040204020203" pitchFamily="34" charset="0"/>
              </a:rPr>
              <a:t>model.compile</a:t>
            </a:r>
            <a:r>
              <a:rPr lang="en-US" sz="2400" dirty="0">
                <a:cs typeface="Segoe UI" panose="020B0502040204020203" pitchFamily="34" charset="0"/>
              </a:rPr>
              <a:t>(loss='</a:t>
            </a:r>
            <a:r>
              <a:rPr lang="en-US" sz="2400" dirty="0" err="1">
                <a:cs typeface="Segoe UI" panose="020B0502040204020203" pitchFamily="34" charset="0"/>
              </a:rPr>
              <a:t>binary_crossentropy</a:t>
            </a:r>
            <a:r>
              <a:rPr lang="en-US" sz="2400" dirty="0">
                <a:cs typeface="Segoe UI" panose="020B0502040204020203" pitchFamily="34" charset="0"/>
              </a:rPr>
              <a:t>', optimizer=opt, metrics=['accuracy'])</a:t>
            </a:r>
          </a:p>
          <a:p>
            <a:pPr marR="78105">
              <a:lnSpc>
                <a:spcPct val="104000"/>
              </a:lnSpc>
              <a:spcAft>
                <a:spcPts val="200"/>
              </a:spcAft>
            </a:pPr>
            <a:r>
              <a:rPr lang="en-US" sz="2400" dirty="0" err="1">
                <a:cs typeface="Segoe UI" panose="020B0502040204020203" pitchFamily="34" charset="0"/>
              </a:rPr>
              <a:t>model.fit</a:t>
            </a:r>
            <a:r>
              <a:rPr lang="en-US" sz="2400" dirty="0">
                <a:cs typeface="Segoe UI" panose="020B0502040204020203" pitchFamily="34" charset="0"/>
              </a:rPr>
              <a:t>(</a:t>
            </a:r>
            <a:r>
              <a:rPr lang="en-US" sz="2400" dirty="0" err="1">
                <a:cs typeface="Segoe UI" panose="020B0502040204020203" pitchFamily="34" charset="0"/>
              </a:rPr>
              <a:t>X_train</a:t>
            </a:r>
            <a:r>
              <a:rPr lang="en-US" sz="2400" dirty="0">
                <a:cs typeface="Segoe UI" panose="020B0502040204020203" pitchFamily="34" charset="0"/>
              </a:rPr>
              <a:t>, </a:t>
            </a:r>
            <a:r>
              <a:rPr lang="en-US" sz="2400" dirty="0" err="1">
                <a:cs typeface="Segoe UI" panose="020B0502040204020203" pitchFamily="34" charset="0"/>
              </a:rPr>
              <a:t>y_train</a:t>
            </a:r>
            <a:r>
              <a:rPr lang="en-US" sz="2400" dirty="0">
                <a:cs typeface="Segoe UI" panose="020B0502040204020203" pitchFamily="34" charset="0"/>
              </a:rPr>
              <a:t>, epochs=..., </a:t>
            </a:r>
            <a:r>
              <a:rPr lang="en-US" sz="2400" dirty="0" err="1">
                <a:cs typeface="Segoe UI" panose="020B0502040204020203" pitchFamily="34" charset="0"/>
              </a:rPr>
              <a:t>batch_size</a:t>
            </a:r>
            <a:r>
              <a:rPr lang="en-US" sz="2400" dirty="0">
                <a:cs typeface="Segoe UI" panose="020B0502040204020203" pitchFamily="34" charset="0"/>
              </a:rPr>
              <a:t>=..., </a:t>
            </a:r>
            <a:r>
              <a:rPr lang="en-US" sz="2400" dirty="0" err="1">
                <a:cs typeface="Segoe UI" panose="020B0502040204020203" pitchFamily="34" charset="0"/>
              </a:rPr>
              <a:t>validation_data</a:t>
            </a:r>
            <a:r>
              <a:rPr lang="en-US" sz="2400" dirty="0">
                <a:cs typeface="Segoe UI" panose="020B0502040204020203" pitchFamily="34" charset="0"/>
              </a:rPr>
              <a:t>=...)</a:t>
            </a:r>
          </a:p>
        </p:txBody>
      </p:sp>
      <p:sp>
        <p:nvSpPr>
          <p:cNvPr id="7" name="Content Placeholder 2"/>
          <p:cNvSpPr txBox="1">
            <a:spLocks/>
          </p:cNvSpPr>
          <p:nvPr/>
        </p:nvSpPr>
        <p:spPr>
          <a:xfrm>
            <a:off x="348693" y="3997279"/>
            <a:ext cx="11653523" cy="563423"/>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800" dirty="0" err="1">
                <a:solidFill>
                  <a:schemeClr val="tx1"/>
                </a:solidFill>
              </a:rPr>
              <a:t>Psuedo</a:t>
            </a:r>
            <a:r>
              <a:rPr lang="en-US" sz="2800" dirty="0">
                <a:solidFill>
                  <a:schemeClr val="tx1"/>
                </a:solidFill>
              </a:rPr>
              <a:t> code applying model for prediction using </a:t>
            </a:r>
            <a:r>
              <a:rPr lang="en-US" sz="2800" dirty="0" err="1">
                <a:solidFill>
                  <a:schemeClr val="tx1"/>
                </a:solidFill>
              </a:rPr>
              <a:t>Keras</a:t>
            </a:r>
            <a:r>
              <a:rPr lang="en-US" sz="2800" dirty="0">
                <a:solidFill>
                  <a:schemeClr val="tx1"/>
                </a:solidFill>
              </a:rPr>
              <a:t> and output:</a:t>
            </a:r>
          </a:p>
          <a:p>
            <a:pPr marL="0" indent="0">
              <a:spcAft>
                <a:spcPts val="882"/>
              </a:spcAft>
              <a:buFont typeface="Arial" pitchFamily="34" charset="0"/>
              <a:buNone/>
            </a:pPr>
            <a:endParaRPr lang="en-US" sz="2800" dirty="0">
              <a:solidFill>
                <a:schemeClr val="tx1"/>
              </a:solidFill>
            </a:endParaRPr>
          </a:p>
        </p:txBody>
      </p:sp>
      <p:sp>
        <p:nvSpPr>
          <p:cNvPr id="4" name="Rectangle 3">
            <a:extLst>
              <a:ext uri="{FF2B5EF4-FFF2-40B4-BE49-F238E27FC236}">
                <a16:creationId xmlns:a16="http://schemas.microsoft.com/office/drawing/2014/main" id="{502AC8CA-5AED-4148-AF91-3632A2D3E80F}"/>
              </a:ext>
            </a:extLst>
          </p:cNvPr>
          <p:cNvSpPr/>
          <p:nvPr/>
        </p:nvSpPr>
        <p:spPr>
          <a:xfrm>
            <a:off x="1017186" y="4646963"/>
            <a:ext cx="8965324" cy="1613903"/>
          </a:xfrm>
          <a:prstGeom prst="rect">
            <a:avLst/>
          </a:prstGeom>
        </p:spPr>
        <p:txBody>
          <a:bodyPr wrap="square">
            <a:spAutoFit/>
          </a:bodyPr>
          <a:lstStyle/>
          <a:p>
            <a:pPr marR="78105" lvl="0">
              <a:lnSpc>
                <a:spcPct val="104000"/>
              </a:lnSpc>
              <a:spcBef>
                <a:spcPts val="0"/>
              </a:spcBef>
              <a:spcAft>
                <a:spcPts val="200"/>
              </a:spcAft>
            </a:pPr>
            <a:r>
              <a:rPr lang="en-US" sz="2400" dirty="0">
                <a:cs typeface="Segoe UI" panose="020B0502040204020203" pitchFamily="34" charset="0"/>
              </a:rPr>
              <a:t>test_claim = ['I crashed my car into a pole.’]</a:t>
            </a:r>
            <a:br>
              <a:rPr lang="en-US" sz="2400"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rPr>
              <a:t>pred = model.predict(</a:t>
            </a:r>
            <a:r>
              <a:rPr lang="en-US" sz="2400" dirty="0" err="1">
                <a:ea typeface="Segoe UI" panose="020B0502040204020203" pitchFamily="34" charset="0"/>
                <a:cs typeface="Segoe UI" panose="020B0502040204020203" pitchFamily="34" charset="0"/>
              </a:rPr>
              <a:t>test_claim</a:t>
            </a:r>
            <a:r>
              <a:rPr lang="en-US" sz="2400" dirty="0">
                <a:ea typeface="Segoe UI" panose="020B0502040204020203" pitchFamily="34" charset="0"/>
                <a:cs typeface="Segoe UI" panose="020B0502040204020203" pitchFamily="34" charset="0"/>
              </a:rPr>
              <a:t>)</a:t>
            </a:r>
            <a:br>
              <a:rPr lang="en-US" dirty="0">
                <a:ea typeface="Segoe UI" panose="020B0502040204020203" pitchFamily="34" charset="0"/>
                <a:cs typeface="Segoe UI" panose="020B0502040204020203" pitchFamily="34" charset="0"/>
              </a:rPr>
            </a:br>
            <a:r>
              <a:rPr lang="en-US" sz="2400" dirty="0">
                <a:ea typeface="Segoe UI" panose="020B0502040204020203" pitchFamily="34" charset="0"/>
                <a:cs typeface="Segoe UI" panose="020B0502040204020203" pitchFamily="34" charset="0"/>
                <a:sym typeface="Wingdings" panose="05000000000000000000" pitchFamily="2" charset="2"/>
              </a:rPr>
              <a:t> </a:t>
            </a:r>
            <a:r>
              <a:rPr lang="en-US" sz="2400" dirty="0">
                <a:cs typeface="Segoe UI" panose="020B0502040204020203" pitchFamily="34" charset="0"/>
              </a:rPr>
              <a:t>array([ [0.22, 0.78] ]) </a:t>
            </a:r>
            <a:br>
              <a:rPr lang="en-US" sz="2400" dirty="0">
                <a:cs typeface="Segoe UI" panose="020B0502040204020203" pitchFamily="34" charset="0"/>
              </a:rPr>
            </a:br>
            <a:r>
              <a:rPr lang="en-US" sz="2400" dirty="0">
                <a:cs typeface="Segoe UI" panose="020B0502040204020203" pitchFamily="34" charset="0"/>
              </a:rPr>
              <a:t># predicts class 1 ("auto insurance claim") with confidence of 78%</a:t>
            </a:r>
          </a:p>
        </p:txBody>
      </p:sp>
    </p:spTree>
    <p:extLst>
      <p:ext uri="{BB962C8B-B14F-4D97-AF65-F5344CB8AC3E}">
        <p14:creationId xmlns:p14="http://schemas.microsoft.com/office/powerpoint/2010/main" val="2566557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Classifying claim-text data</a:t>
            </a:r>
          </a:p>
        </p:txBody>
      </p:sp>
      <p:sp>
        <p:nvSpPr>
          <p:cNvPr id="3" name="Content Placeholder 2"/>
          <p:cNvSpPr>
            <a:spLocks noGrp="1"/>
          </p:cNvSpPr>
          <p:nvPr>
            <p:ph type="body" sz="quarter" idx="10"/>
          </p:nvPr>
        </p:nvSpPr>
        <p:spPr>
          <a:xfrm>
            <a:off x="269240" y="1798778"/>
            <a:ext cx="11653523" cy="4769711"/>
          </a:xfrm>
        </p:spPr>
        <p:txBody>
          <a:bodyPr>
            <a:noAutofit/>
          </a:bodyPr>
          <a:lstStyle/>
          <a:p>
            <a:pPr marL="0" indent="0">
              <a:buNone/>
            </a:pPr>
            <a:r>
              <a:rPr lang="en-US" sz="2400" dirty="0">
                <a:solidFill>
                  <a:schemeClr val="tx1"/>
                </a:solidFill>
              </a:rPr>
              <a:t>Describe how you would deploy this trained model at a high level to be available as a web service integrated with the rest of the solution. What Azure Service(s) would be involved?</a:t>
            </a:r>
          </a:p>
          <a:p>
            <a:pPr marL="0" indent="0">
              <a:buNone/>
            </a:pPr>
            <a:endParaRPr lang="en-US" sz="1800" dirty="0">
              <a:solidFill>
                <a:schemeClr val="tx1"/>
              </a:solidFill>
            </a:endParaRPr>
          </a:p>
          <a:p>
            <a:r>
              <a:rPr lang="en-US" sz="2200" dirty="0">
                <a:solidFill>
                  <a:schemeClr val="tx1"/>
                </a:solidFill>
                <a:latin typeface="+mn-lt"/>
              </a:rPr>
              <a:t>The trained model is saved to a file.</a:t>
            </a:r>
          </a:p>
          <a:p>
            <a:r>
              <a:rPr lang="en-US" sz="2200" dirty="0">
                <a:solidFill>
                  <a:schemeClr val="tx1"/>
                </a:solidFill>
                <a:latin typeface="+mn-lt"/>
              </a:rPr>
              <a:t>This file is loaded by web service code that re-creates the model architecture and loads the model weights. </a:t>
            </a:r>
          </a:p>
          <a:p>
            <a:r>
              <a:rPr lang="en-US" sz="2200" dirty="0">
                <a:solidFill>
                  <a:schemeClr val="tx1"/>
                </a:solidFill>
                <a:latin typeface="+mn-lt"/>
              </a:rPr>
              <a:t>The web service code can then run classifications using the model. </a:t>
            </a:r>
          </a:p>
          <a:p>
            <a:r>
              <a:rPr lang="en-US" sz="2200" dirty="0">
                <a:solidFill>
                  <a:schemeClr val="tx1"/>
                </a:solidFill>
                <a:latin typeface="+mn-lt"/>
              </a:rPr>
              <a:t>Deploy this service using Azure Machine Learning service. </a:t>
            </a:r>
          </a:p>
          <a:p>
            <a:r>
              <a:rPr lang="en-US" sz="2200" dirty="0">
                <a:solidFill>
                  <a:schemeClr val="tx1"/>
                </a:solidFill>
                <a:latin typeface="+mn-lt"/>
              </a:rPr>
              <a:t>This captures the web service in a container, deploy the container to Azure Container Service where it can be invoked by any REST client. </a:t>
            </a: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27244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Automated machine learning</a:t>
            </a:r>
          </a:p>
        </p:txBody>
      </p:sp>
      <p:sp>
        <p:nvSpPr>
          <p:cNvPr id="3" name="Content Placeholder 2"/>
          <p:cNvSpPr>
            <a:spLocks noGrp="1"/>
          </p:cNvSpPr>
          <p:nvPr>
            <p:ph type="body" sz="quarter" idx="10"/>
          </p:nvPr>
        </p:nvSpPr>
        <p:spPr>
          <a:xfrm>
            <a:off x="269240" y="2207849"/>
            <a:ext cx="11653523" cy="3985231"/>
          </a:xfrm>
        </p:spPr>
        <p:txBody>
          <a:bodyPr>
            <a:noAutofit/>
          </a:bodyPr>
          <a:lstStyle/>
          <a:p>
            <a:pPr marL="0" indent="0">
              <a:buNone/>
            </a:pPr>
            <a:r>
              <a:rPr lang="en-US" sz="2800" dirty="0">
                <a:solidFill>
                  <a:schemeClr val="tx1"/>
                </a:solidFill>
              </a:rPr>
              <a:t>Can they apply automated machine learning for text classification?</a:t>
            </a:r>
            <a:endParaRPr lang="en-US" sz="1800" dirty="0">
              <a:solidFill>
                <a:schemeClr val="tx1"/>
              </a:solidFill>
            </a:endParaRPr>
          </a:p>
          <a:p>
            <a:r>
              <a:rPr lang="en-US" sz="2000" dirty="0">
                <a:solidFill>
                  <a:schemeClr val="tx1"/>
                </a:solidFill>
              </a:rPr>
              <a:t>A</a:t>
            </a:r>
            <a:r>
              <a:rPr lang="en-US" sz="2400" dirty="0">
                <a:solidFill>
                  <a:schemeClr val="tx1"/>
                </a:solidFill>
              </a:rPr>
              <a:t>zure automated machine learning can be applied for text classification problems such as automatically classifying the claims text as either home or auto</a:t>
            </a:r>
            <a:endParaRPr lang="en-US" sz="1800" dirty="0">
              <a:solidFill>
                <a:schemeClr val="tx1"/>
              </a:solidFill>
            </a:endParaRPr>
          </a:p>
          <a:p>
            <a:pPr marL="0" indent="0">
              <a:spcAft>
                <a:spcPts val="882"/>
              </a:spcAft>
              <a:buNone/>
            </a:pPr>
            <a:endParaRPr lang="en-US" sz="1800" dirty="0">
              <a:solidFill>
                <a:schemeClr val="tx1"/>
              </a:solidFill>
            </a:endParaRPr>
          </a:p>
          <a:p>
            <a:pPr marL="0" indent="0">
              <a:spcAft>
                <a:spcPts val="882"/>
              </a:spcAft>
              <a:buNone/>
            </a:pPr>
            <a:r>
              <a:rPr lang="en-US" sz="2800" dirty="0">
                <a:solidFill>
                  <a:schemeClr val="tx1"/>
                </a:solidFill>
              </a:rPr>
              <a:t>Can they really expect to create performant models using automated machine learning?</a:t>
            </a:r>
            <a:endParaRPr lang="en-US" sz="2000" dirty="0">
              <a:solidFill>
                <a:schemeClr val="tx1"/>
              </a:solidFill>
            </a:endParaRPr>
          </a:p>
          <a:p>
            <a:pPr>
              <a:spcAft>
                <a:spcPts val="882"/>
              </a:spcAft>
            </a:pPr>
            <a:r>
              <a:rPr lang="en-US" sz="2400" dirty="0">
                <a:solidFill>
                  <a:schemeClr val="tx1"/>
                </a:solidFill>
              </a:rPr>
              <a:t>You can create and run automated machine learning experiments in code using the </a:t>
            </a:r>
            <a:r>
              <a:rPr lang="en-US" sz="2400" dirty="0">
                <a:solidFill>
                  <a:schemeClr val="tx1"/>
                </a:solidFill>
                <a:hlinkClick r:id="rId3">
                  <a:extLst>
                    <a:ext uri="{A12FA001-AC4F-418D-AE19-62706E023703}">
                      <ahyp:hlinkClr xmlns:ahyp="http://schemas.microsoft.com/office/drawing/2018/hyperlinkcolor" val="tx"/>
                    </a:ext>
                  </a:extLst>
                </a:hlinkClick>
              </a:rPr>
              <a:t>Azure ML Python SDK</a:t>
            </a:r>
            <a:r>
              <a:rPr lang="en-US" sz="2400" dirty="0">
                <a:solidFill>
                  <a:schemeClr val="tx1"/>
                </a:solidFill>
              </a:rPr>
              <a:t> or if you prefer a no code experience, you can also Create your automated machine learning experiments in the </a:t>
            </a:r>
            <a:r>
              <a:rPr lang="en-US" sz="2400" dirty="0">
                <a:solidFill>
                  <a:schemeClr val="tx1"/>
                </a:solidFill>
                <a:hlinkClick r:id="rId4">
                  <a:extLst>
                    <a:ext uri="{A12FA001-AC4F-418D-AE19-62706E023703}">
                      <ahyp:hlinkClr xmlns:ahyp="http://schemas.microsoft.com/office/drawing/2018/hyperlinkcolor" val="tx"/>
                    </a:ext>
                  </a:extLst>
                </a:hlinkClick>
              </a:rPr>
              <a:t>Azure portal</a:t>
            </a:r>
            <a:endParaRPr lang="en-US" sz="2400" dirty="0">
              <a:solidFill>
                <a:schemeClr val="tx1"/>
              </a:solidFill>
            </a:endParaRPr>
          </a:p>
        </p:txBody>
      </p:sp>
    </p:spTree>
    <p:extLst>
      <p:ext uri="{BB962C8B-B14F-4D97-AF65-F5344CB8AC3E}">
        <p14:creationId xmlns:p14="http://schemas.microsoft.com/office/powerpoint/2010/main" val="567164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5379312"/>
          </a:xfrm>
        </p:spPr>
        <p:txBody>
          <a:bodyPr>
            <a:noAutofit/>
          </a:bodyPr>
          <a:lstStyle/>
          <a:p>
            <a:pPr marL="0" indent="0">
              <a:buNone/>
            </a:pPr>
            <a:r>
              <a:rPr lang="en-US" sz="2400" dirty="0">
                <a:solidFill>
                  <a:schemeClr val="tx1"/>
                </a:solidFill>
              </a:rPr>
              <a:t>How would you recommend Contoso identify the sentiment, opinions, and key phrases in the free-response text provided associated with a claim? Would this require you to build a custom AI model? Is there a pre-built AI service you could use?</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Use the Text Analytics API from Cognitive Services for scoring the sentiment , extracting opinion, and identifying key phrases of the claim text </a:t>
            </a:r>
          </a:p>
          <a:p>
            <a:r>
              <a:rPr lang="en-US" sz="2200" dirty="0">
                <a:solidFill>
                  <a:schemeClr val="tx1"/>
                </a:solidFill>
                <a:latin typeface="+mn-lt"/>
              </a:rPr>
              <a:t>By doing so, they would not have to build or train a custom model, nor have the requirement of having the data to do so</a:t>
            </a:r>
            <a:endParaRPr lang="en-US" sz="2400" dirty="0">
              <a:solidFill>
                <a:schemeClr val="tx1"/>
              </a:solidFill>
              <a:latin typeface="+mn-lt"/>
            </a:endParaRPr>
          </a:p>
          <a:p>
            <a:pPr marL="0" indent="0">
              <a:buNone/>
            </a:pPr>
            <a:endParaRPr lang="en-US" sz="2400" dirty="0">
              <a:solidFill>
                <a:schemeClr val="tx1"/>
              </a:solidFill>
            </a:endParaRPr>
          </a:p>
          <a:p>
            <a:pPr marL="0" indent="0">
              <a:buNone/>
            </a:pPr>
            <a:r>
              <a:rPr lang="en-US" sz="2400" dirty="0">
                <a:solidFill>
                  <a:schemeClr val="tx1"/>
                </a:solidFill>
              </a:rPr>
              <a:t>For the solution you propose, what is the range of value of the sentiment score and how would you interpret that value? </a:t>
            </a:r>
            <a:br>
              <a:rPr lang="en-US" sz="2400" dirty="0">
                <a:solidFill>
                  <a:schemeClr val="tx1"/>
                </a:solidFill>
                <a:latin typeface="+mn-lt"/>
              </a:rPr>
            </a:br>
            <a:endParaRPr lang="en-US" sz="1800" dirty="0">
              <a:solidFill>
                <a:schemeClr val="tx1"/>
              </a:solidFill>
              <a:latin typeface="+mn-lt"/>
            </a:endParaRPr>
          </a:p>
          <a:p>
            <a:r>
              <a:rPr lang="en-US" sz="2200" dirty="0">
                <a:solidFill>
                  <a:schemeClr val="tx1"/>
                </a:solidFill>
                <a:latin typeface="+mn-lt"/>
              </a:rPr>
              <a:t>The Text Analytics API returns confidence scores from 0 to 1 for sentiments</a:t>
            </a:r>
          </a:p>
          <a:p>
            <a:r>
              <a:rPr lang="en-US" sz="2200" dirty="0">
                <a:solidFill>
                  <a:schemeClr val="tx1"/>
                </a:solidFill>
                <a:latin typeface="+mn-lt"/>
              </a:rPr>
              <a:t>Higher confidence score for a given sentiment implies higher probability of that sentiment being present in the text</a:t>
            </a:r>
          </a:p>
          <a:p>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28445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 (The actual solution may use the Python SDK or REST APIs)</a:t>
            </a:r>
            <a:br>
              <a:rPr lang="en-US" sz="2400" dirty="0">
                <a:solidFill>
                  <a:schemeClr val="tx1"/>
                </a:solidFill>
                <a:latin typeface="+mn-lt"/>
              </a:rPr>
            </a:br>
            <a:endParaRPr lang="en-US" sz="1800" dirty="0">
              <a:solidFill>
                <a:schemeClr val="tx1"/>
              </a:solidFill>
              <a:latin typeface="+mn-lt"/>
            </a:endParaRPr>
          </a:p>
          <a:p>
            <a:pPr marL="0" indent="0">
              <a:buNone/>
            </a:pPr>
            <a:r>
              <a:rPr lang="en-US" sz="2400" dirty="0">
                <a:solidFill>
                  <a:schemeClr val="tx1"/>
                </a:solidFill>
                <a:latin typeface="+mn-lt"/>
              </a:rPr>
              <a:t>The steps required to use the Text Analytics APIs is as follows:</a:t>
            </a:r>
          </a:p>
          <a:p>
            <a:pPr marL="457200" indent="-457200">
              <a:buFont typeface="+mj-lt"/>
              <a:buAutoNum type="arabicPeriod"/>
            </a:pPr>
            <a:r>
              <a:rPr lang="en-US" sz="2400" dirty="0">
                <a:solidFill>
                  <a:schemeClr val="tx1"/>
                </a:solidFill>
                <a:latin typeface="+mn-lt"/>
              </a:rPr>
              <a:t>Import the dependent libraries</a:t>
            </a:r>
          </a:p>
          <a:p>
            <a:pPr marL="457200" indent="-457200">
              <a:buFont typeface="+mj-lt"/>
              <a:buAutoNum type="arabicPeriod"/>
            </a:pPr>
            <a:r>
              <a:rPr lang="en-US" sz="2400" dirty="0">
                <a:solidFill>
                  <a:schemeClr val="tx1"/>
                </a:solidFill>
                <a:latin typeface="+mn-lt"/>
              </a:rPr>
              <a:t>Create a "client" in the code to interact with the web service</a:t>
            </a:r>
          </a:p>
          <a:p>
            <a:pPr marL="457200" indent="-457200">
              <a:buFont typeface="+mj-lt"/>
              <a:buAutoNum type="arabicPeriod"/>
            </a:pPr>
            <a:r>
              <a:rPr lang="en-US" sz="2400" dirty="0">
                <a:solidFill>
                  <a:schemeClr val="tx1"/>
                </a:solidFill>
                <a:latin typeface="+mn-lt"/>
              </a:rPr>
              <a:t>Read in the claim(s)</a:t>
            </a:r>
          </a:p>
          <a:p>
            <a:pPr marL="457200" indent="-457200">
              <a:buFont typeface="+mj-lt"/>
              <a:buAutoNum type="arabicPeriod"/>
            </a:pPr>
            <a:r>
              <a:rPr lang="en-US" sz="2400" dirty="0">
                <a:solidFill>
                  <a:schemeClr val="tx1"/>
                </a:solidFill>
                <a:latin typeface="+mn-lt"/>
              </a:rPr>
              <a:t>Send the claim text to the Text Analytics API to retrieve the information specifically needed (i.e. sentiments, extract key phrases, etc.)</a:t>
            </a:r>
          </a:p>
          <a:p>
            <a:pPr marL="457200" indent="-457200">
              <a:buFont typeface="+mj-lt"/>
              <a:buAutoNum type="arabicPeriod"/>
            </a:pPr>
            <a:r>
              <a:rPr lang="en-US" sz="2400" dirty="0">
                <a:solidFill>
                  <a:schemeClr val="tx1"/>
                </a:solidFill>
                <a:latin typeface="+mn-lt"/>
              </a:rPr>
              <a:t>Retrieve the results</a:t>
            </a:r>
          </a:p>
          <a:p>
            <a:pPr marL="457200" indent="-457200">
              <a:buFont typeface="+mj-lt"/>
              <a:buAutoNum type="arabicPeriod"/>
            </a:pPr>
            <a:r>
              <a:rPr lang="en-US" sz="2400" dirty="0">
                <a:solidFill>
                  <a:schemeClr val="tx1"/>
                </a:solidFill>
                <a:latin typeface="+mn-lt"/>
              </a:rPr>
              <a:t>Parse the returned values and send them to the next step of the solution chain</a:t>
            </a:r>
            <a:endParaRPr lang="en-US" sz="1800" dirty="0">
              <a:solidFill>
                <a:schemeClr val="tx1"/>
              </a:solidFill>
            </a:endParaRPr>
          </a:p>
        </p:txBody>
      </p:sp>
    </p:spTree>
    <p:extLst>
      <p:ext uri="{BB962C8B-B14F-4D97-AF65-F5344CB8AC3E}">
        <p14:creationId xmlns:p14="http://schemas.microsoft.com/office/powerpoint/2010/main" val="447957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Preferred solution</a:t>
            </a:r>
            <a:endParaRPr lang="en-US" sz="3236" dirty="0">
              <a:solidFill>
                <a:schemeClr val="tx1"/>
              </a:solidFill>
              <a:latin typeface="Segoe UI" panose="020B0502040204020203" pitchFamily="34" charset="0"/>
            </a:endParaRPr>
          </a:p>
        </p:txBody>
      </p:sp>
      <p:sp>
        <p:nvSpPr>
          <p:cNvPr id="4" name="Title 1"/>
          <p:cNvSpPr txBox="1">
            <a:spLocks/>
          </p:cNvSpPr>
          <p:nvPr/>
        </p:nvSpPr>
        <p:spPr>
          <a:xfrm>
            <a:off x="269240" y="107399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latin typeface="+mn-lt"/>
              </a:rPr>
              <a:t>Free-text Analytics</a:t>
            </a:r>
          </a:p>
        </p:txBody>
      </p:sp>
      <p:sp>
        <p:nvSpPr>
          <p:cNvPr id="3" name="Content Placeholder 2"/>
          <p:cNvSpPr>
            <a:spLocks noGrp="1"/>
          </p:cNvSpPr>
          <p:nvPr>
            <p:ph type="body" sz="quarter" idx="10"/>
          </p:nvPr>
        </p:nvSpPr>
        <p:spPr>
          <a:xfrm>
            <a:off x="269240" y="1689920"/>
            <a:ext cx="11781246" cy="4878569"/>
          </a:xfrm>
        </p:spPr>
        <p:txBody>
          <a:bodyPr>
            <a:noAutofit/>
          </a:bodyPr>
          <a:lstStyle/>
          <a:p>
            <a:pPr marL="0" indent="0">
              <a:buNone/>
            </a:pPr>
            <a:r>
              <a:rPr lang="en-US" sz="2400" dirty="0">
                <a:solidFill>
                  <a:schemeClr val="tx1"/>
                </a:solidFill>
              </a:rPr>
              <a:t>Pseudo code on how to use the Text Analytics Python APIs for their text analytics use cases (The actual solution may use the Python SDK or REST APIs)</a:t>
            </a:r>
            <a:br>
              <a:rPr lang="en-US" sz="2400" dirty="0">
                <a:solidFill>
                  <a:schemeClr val="tx1"/>
                </a:solidFill>
                <a:latin typeface="+mn-lt"/>
              </a:rPr>
            </a:br>
            <a:endParaRPr lang="en-US" sz="1800" dirty="0">
              <a:solidFill>
                <a:schemeClr val="tx1"/>
              </a:solidFill>
              <a:latin typeface="+mn-lt"/>
            </a:endParaRPr>
          </a:p>
          <a:p>
            <a:pPr marL="0" indent="0">
              <a:buNone/>
            </a:pPr>
            <a:r>
              <a:rPr lang="en-US" sz="1800" dirty="0">
                <a:solidFill>
                  <a:schemeClr val="tx1"/>
                </a:solidFill>
                <a:latin typeface="+mn-lt"/>
              </a:rPr>
              <a:t>from </a:t>
            </a:r>
            <a:r>
              <a:rPr lang="en-US" sz="1800" dirty="0" err="1">
                <a:solidFill>
                  <a:schemeClr val="tx1"/>
                </a:solidFill>
                <a:latin typeface="+mn-lt"/>
              </a:rPr>
              <a:t>azure.core.credentials</a:t>
            </a:r>
            <a:r>
              <a:rPr lang="en-US" sz="1800" dirty="0">
                <a:solidFill>
                  <a:schemeClr val="tx1"/>
                </a:solidFill>
                <a:latin typeface="+mn-lt"/>
              </a:rPr>
              <a:t> import </a:t>
            </a:r>
            <a:r>
              <a:rPr lang="en-US" sz="1800" dirty="0" err="1">
                <a:solidFill>
                  <a:schemeClr val="tx1"/>
                </a:solidFill>
                <a:latin typeface="+mn-lt"/>
              </a:rPr>
              <a:t>AzureKeyCredential</a:t>
            </a:r>
            <a:endParaRPr lang="en-US" sz="1800" dirty="0">
              <a:solidFill>
                <a:schemeClr val="tx1"/>
              </a:solidFill>
              <a:latin typeface="+mn-lt"/>
            </a:endParaRPr>
          </a:p>
          <a:p>
            <a:pPr marL="0" indent="0">
              <a:buNone/>
            </a:pPr>
            <a:r>
              <a:rPr lang="en-US" sz="1800" dirty="0">
                <a:solidFill>
                  <a:schemeClr val="tx1"/>
                </a:solidFill>
                <a:latin typeface="+mn-lt"/>
              </a:rPr>
              <a:t>from </a:t>
            </a:r>
            <a:r>
              <a:rPr lang="en-US" sz="1800" dirty="0" err="1">
                <a:solidFill>
                  <a:schemeClr val="tx1"/>
                </a:solidFill>
                <a:latin typeface="+mn-lt"/>
              </a:rPr>
              <a:t>azure.ai.textanalytics</a:t>
            </a:r>
            <a:r>
              <a:rPr lang="en-US" sz="1800" dirty="0">
                <a:solidFill>
                  <a:schemeClr val="tx1"/>
                </a:solidFill>
                <a:latin typeface="+mn-lt"/>
              </a:rPr>
              <a:t> import </a:t>
            </a:r>
            <a:r>
              <a:rPr lang="en-US" sz="1800" dirty="0" err="1">
                <a:solidFill>
                  <a:schemeClr val="tx1"/>
                </a:solidFill>
                <a:latin typeface="+mn-lt"/>
              </a:rPr>
              <a:t>TextAnalyticsClient</a:t>
            </a:r>
            <a:endParaRPr lang="en-US" sz="1800" dirty="0">
              <a:solidFill>
                <a:schemeClr val="tx1"/>
              </a:solidFill>
              <a:latin typeface="+mn-lt"/>
            </a:endParaRPr>
          </a:p>
          <a:p>
            <a:pPr marL="0" indent="0">
              <a:buNone/>
            </a:pPr>
            <a:r>
              <a:rPr lang="en-US" sz="1800" dirty="0">
                <a:solidFill>
                  <a:schemeClr val="tx1"/>
                </a:solidFill>
                <a:latin typeface="+mn-lt"/>
              </a:rPr>
              <a:t># Create the Text Analytics Client</a:t>
            </a:r>
          </a:p>
          <a:p>
            <a:pPr marL="0" indent="0">
              <a:buNone/>
            </a:pPr>
            <a:r>
              <a:rPr lang="en-US" sz="1800" dirty="0">
                <a:solidFill>
                  <a:schemeClr val="tx1"/>
                </a:solidFill>
                <a:latin typeface="+mn-lt"/>
              </a:rPr>
              <a:t>credential = </a:t>
            </a:r>
            <a:r>
              <a:rPr lang="en-US" sz="1800" dirty="0" err="1">
                <a:solidFill>
                  <a:schemeClr val="tx1"/>
                </a:solidFill>
                <a:latin typeface="+mn-lt"/>
              </a:rPr>
              <a:t>AzureKeyCredential</a:t>
            </a:r>
            <a:r>
              <a:rPr lang="en-US" sz="1800" dirty="0">
                <a:solidFill>
                  <a:schemeClr val="tx1"/>
                </a:solidFill>
                <a:latin typeface="+mn-lt"/>
              </a:rPr>
              <a:t>(key)</a:t>
            </a:r>
          </a:p>
          <a:p>
            <a:pPr marL="0" indent="0">
              <a:buNone/>
            </a:pPr>
            <a:r>
              <a:rPr lang="en-US" sz="1800" dirty="0">
                <a:solidFill>
                  <a:schemeClr val="tx1"/>
                </a:solidFill>
                <a:latin typeface="+mn-lt"/>
              </a:rPr>
              <a:t>client = </a:t>
            </a:r>
            <a:r>
              <a:rPr lang="en-US" sz="1800" dirty="0" err="1">
                <a:solidFill>
                  <a:schemeClr val="tx1"/>
                </a:solidFill>
                <a:latin typeface="+mn-lt"/>
              </a:rPr>
              <a:t>TextAnalyticsClient</a:t>
            </a:r>
            <a:r>
              <a:rPr lang="en-US" sz="1800" dirty="0">
                <a:solidFill>
                  <a:schemeClr val="tx1"/>
                </a:solidFill>
                <a:latin typeface="+mn-lt"/>
              </a:rPr>
              <a:t>(endpoint=endpoint, credential=credential)</a:t>
            </a:r>
          </a:p>
          <a:p>
            <a:pPr marL="0" indent="0">
              <a:buNone/>
            </a:pPr>
            <a:r>
              <a:rPr lang="en-US" sz="1800" dirty="0">
                <a:solidFill>
                  <a:schemeClr val="tx1"/>
                </a:solidFill>
                <a:latin typeface="+mn-lt"/>
              </a:rPr>
              <a:t> # Analyze sentiments in the claims text</a:t>
            </a:r>
          </a:p>
          <a:p>
            <a:pPr marL="0" indent="0">
              <a:buNone/>
            </a:pPr>
            <a:r>
              <a:rPr lang="en-US" sz="1800" dirty="0">
                <a:solidFill>
                  <a:schemeClr val="tx1"/>
                </a:solidFill>
                <a:latin typeface="+mn-lt"/>
              </a:rPr>
              <a:t>claim = "..."</a:t>
            </a:r>
          </a:p>
          <a:p>
            <a:pPr marL="0" indent="0">
              <a:buNone/>
            </a:pPr>
            <a:r>
              <a:rPr lang="en-US" sz="1800" dirty="0">
                <a:solidFill>
                  <a:schemeClr val="tx1"/>
                </a:solidFill>
                <a:latin typeface="+mn-lt"/>
              </a:rPr>
              <a:t>response = </a:t>
            </a:r>
            <a:r>
              <a:rPr lang="en-US" sz="1800" dirty="0" err="1">
                <a:solidFill>
                  <a:schemeClr val="tx1"/>
                </a:solidFill>
                <a:latin typeface="+mn-lt"/>
              </a:rPr>
              <a:t>client.analyze_sentiment</a:t>
            </a:r>
            <a:r>
              <a:rPr lang="en-US" sz="1800" dirty="0">
                <a:solidFill>
                  <a:schemeClr val="tx1"/>
                </a:solidFill>
                <a:latin typeface="+mn-lt"/>
              </a:rPr>
              <a:t>(documents=[claim])[0]</a:t>
            </a:r>
          </a:p>
          <a:p>
            <a:pPr marL="0" indent="0">
              <a:buNone/>
            </a:pPr>
            <a:r>
              <a:rPr lang="en-US" sz="1800" dirty="0">
                <a:solidFill>
                  <a:schemeClr val="tx1"/>
                </a:solidFill>
                <a:latin typeface="+mn-lt"/>
              </a:rPr>
              <a:t># Retrieve the sentiment scores from the response</a:t>
            </a:r>
          </a:p>
          <a:p>
            <a:pPr marL="0" indent="0">
              <a:buNone/>
            </a:pPr>
            <a:r>
              <a:rPr lang="en-US" sz="1800" dirty="0" err="1">
                <a:solidFill>
                  <a:schemeClr val="tx1"/>
                </a:solidFill>
                <a:latin typeface="+mn-lt"/>
              </a:rPr>
              <a:t>overall_positive_score</a:t>
            </a:r>
            <a:r>
              <a:rPr lang="en-US" sz="1800" dirty="0">
                <a:solidFill>
                  <a:schemeClr val="tx1"/>
                </a:solidFill>
                <a:latin typeface="+mn-lt"/>
              </a:rPr>
              <a:t> = </a:t>
            </a:r>
            <a:r>
              <a:rPr lang="en-US" sz="1800" dirty="0" err="1">
                <a:solidFill>
                  <a:schemeClr val="tx1"/>
                </a:solidFill>
                <a:latin typeface="+mn-lt"/>
              </a:rPr>
              <a:t>response.confidence_scores.positive</a:t>
            </a:r>
            <a:endParaRPr lang="en-US" sz="1800" dirty="0">
              <a:solidFill>
                <a:schemeClr val="tx1"/>
              </a:solidFill>
              <a:latin typeface="+mn-lt"/>
            </a:endParaRPr>
          </a:p>
          <a:p>
            <a:pPr marL="0" indent="0">
              <a:buNone/>
            </a:pPr>
            <a:r>
              <a:rPr lang="en-US" sz="1800" dirty="0" err="1">
                <a:solidFill>
                  <a:schemeClr val="tx1"/>
                </a:solidFill>
                <a:latin typeface="+mn-lt"/>
              </a:rPr>
              <a:t>overall_neutral_score</a:t>
            </a:r>
            <a:r>
              <a:rPr lang="en-US" sz="1800" dirty="0">
                <a:solidFill>
                  <a:schemeClr val="tx1"/>
                </a:solidFill>
                <a:latin typeface="+mn-lt"/>
              </a:rPr>
              <a:t> = </a:t>
            </a:r>
            <a:r>
              <a:rPr lang="en-US" sz="1800" dirty="0" err="1">
                <a:solidFill>
                  <a:schemeClr val="tx1"/>
                </a:solidFill>
                <a:latin typeface="+mn-lt"/>
              </a:rPr>
              <a:t>response.confidence_scores.neutral</a:t>
            </a:r>
            <a:endParaRPr lang="en-US" sz="1800" dirty="0">
              <a:solidFill>
                <a:schemeClr val="tx1"/>
              </a:solidFill>
              <a:latin typeface="+mn-lt"/>
            </a:endParaRPr>
          </a:p>
          <a:p>
            <a:pPr marL="0" indent="0">
              <a:buNone/>
            </a:pPr>
            <a:r>
              <a:rPr lang="en-US" sz="1800" dirty="0" err="1">
                <a:solidFill>
                  <a:schemeClr val="tx1"/>
                </a:solidFill>
                <a:latin typeface="+mn-lt"/>
              </a:rPr>
              <a:t>overall_negative_score</a:t>
            </a:r>
            <a:r>
              <a:rPr lang="en-US" sz="1800" dirty="0">
                <a:solidFill>
                  <a:schemeClr val="tx1"/>
                </a:solidFill>
                <a:latin typeface="+mn-lt"/>
              </a:rPr>
              <a:t> = </a:t>
            </a:r>
            <a:r>
              <a:rPr lang="en-US" sz="1800" dirty="0" err="1">
                <a:solidFill>
                  <a:schemeClr val="tx1"/>
                </a:solidFill>
                <a:latin typeface="+mn-lt"/>
              </a:rPr>
              <a:t>response.confidence_scores.negative</a:t>
            </a:r>
            <a:endParaRPr lang="en-US" sz="2400" dirty="0">
              <a:solidFill>
                <a:schemeClr val="tx1"/>
              </a:solidFill>
              <a:latin typeface="+mn-lt"/>
            </a:endParaRP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500176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solution</a:t>
            </a:r>
            <a:endParaRPr lang="en-US" sz="4400" dirty="0">
              <a:solidFill>
                <a:schemeClr val="tx1"/>
              </a:solidFill>
              <a:latin typeface="Segoe UI" panose="020B0502040204020203" pitchFamily="34" charset="0"/>
            </a:endParaRPr>
          </a:p>
        </p:txBody>
      </p:sp>
      <p:sp>
        <p:nvSpPr>
          <p:cNvPr id="4" name="Title 1"/>
          <p:cNvSpPr txBox="1">
            <a:spLocks/>
          </p:cNvSpPr>
          <p:nvPr/>
        </p:nvSpPr>
        <p:spPr>
          <a:xfrm>
            <a:off x="266923" y="1127712"/>
            <a:ext cx="11655840" cy="508584"/>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3600" dirty="0">
                <a:solidFill>
                  <a:schemeClr val="tx1"/>
                </a:solidFill>
              </a:rPr>
              <a:t>Summarizing claim text</a:t>
            </a:r>
            <a:br>
              <a:rPr lang="en-US" sz="3600" dirty="0">
                <a:solidFill>
                  <a:schemeClr val="tx1"/>
                </a:solidFill>
                <a:latin typeface="Segoe UI" panose="020B0502040204020203" pitchFamily="34" charset="0"/>
              </a:rPr>
            </a:br>
            <a:endParaRPr lang="en-US" sz="36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4606" y="1667003"/>
            <a:ext cx="11653523" cy="5379312"/>
          </a:xfrm>
        </p:spPr>
        <p:txBody>
          <a:bodyPr>
            <a:noAutofit/>
          </a:bodyPr>
          <a:lstStyle/>
          <a:p>
            <a:pPr marL="0" indent="0">
              <a:buNone/>
            </a:pPr>
            <a:r>
              <a:rPr lang="en-US" sz="2800" dirty="0">
                <a:solidFill>
                  <a:schemeClr val="tx1"/>
                </a:solidFill>
              </a:rPr>
              <a:t>Can they deploy a predictive web service to Azure Machine Learning services that does not utilize an external model (as in the case with Gensim for summarization) or would support an unsupervised approach (such as clustering)?</a:t>
            </a:r>
            <a:endParaRPr lang="en-US" sz="2800" dirty="0">
              <a:solidFill>
                <a:schemeClr val="tx1"/>
              </a:solidFill>
              <a:latin typeface="+mn-lt"/>
            </a:endParaRPr>
          </a:p>
          <a:p>
            <a:r>
              <a:rPr lang="en-US" sz="2200" dirty="0">
                <a:solidFill>
                  <a:schemeClr val="tx1"/>
                </a:solidFill>
                <a:latin typeface="+mn-lt"/>
              </a:rPr>
              <a:t>Azure Machine Learning services can be used to deploy web services that do not have a model</a:t>
            </a:r>
          </a:p>
          <a:p>
            <a:r>
              <a:rPr lang="en-US" sz="2200" dirty="0">
                <a:solidFill>
                  <a:schemeClr val="tx1"/>
                </a:solidFill>
                <a:latin typeface="+mn-lt"/>
              </a:rPr>
              <a:t>While the API used to perform the deployment requires a model argument, the argument can refer to any file, and it does not require the use of the file during the web service runtime. Therefore, Contoso could deploy a web service that uses Gensim to perform summarization</a:t>
            </a:r>
          </a:p>
          <a:p>
            <a:r>
              <a:rPr lang="en-US" sz="2200" dirty="0">
                <a:solidFill>
                  <a:schemeClr val="tx1"/>
                </a:solidFill>
                <a:latin typeface="+mn-lt"/>
              </a:rPr>
              <a:t>The extractive summarization is a feature in Azure Text Analytics produces a summary by extracting sentences that collectively represent the most important or relevant information within the original content. Text Analytics extractive summarization is a preview capability (as of Nov 2021) and once it’s becomes GA it can be leveraged in a similar fashion as the other Text Analytics APIs</a:t>
            </a:r>
          </a:p>
          <a:p>
            <a:pPr marL="0" indent="0">
              <a:spcAft>
                <a:spcPts val="882"/>
              </a:spcAft>
              <a:buNone/>
            </a:pPr>
            <a:endParaRPr lang="en-US" sz="18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12897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215190" cy="5179873"/>
          </a:xfrm>
        </p:spPr>
        <p:txBody>
          <a:bodyPr>
            <a:noAutofit/>
          </a:bodyPr>
          <a:lstStyle/>
          <a:p>
            <a:pPr marL="0" indent="0">
              <a:spcAft>
                <a:spcPts val="882"/>
              </a:spcAft>
              <a:buNone/>
            </a:pPr>
            <a:r>
              <a:rPr lang="en-US" sz="2800" dirty="0">
                <a:solidFill>
                  <a:schemeClr val="tx1"/>
                </a:solidFill>
              </a:rPr>
              <a:t>We are skeptical about all the hype surrounding these "AI" solutions. It's hard to know what is feasible versus what is not possible with today's technology and Azure.</a:t>
            </a:r>
          </a:p>
          <a:p>
            <a:pPr>
              <a:spcAft>
                <a:spcPts val="882"/>
              </a:spcAft>
            </a:pPr>
            <a:r>
              <a:rPr lang="en-US" sz="2400" dirty="0">
                <a:solidFill>
                  <a:schemeClr val="tx1"/>
                </a:solidFill>
                <a:latin typeface="+mn-lt"/>
              </a:rPr>
              <a:t>While it is true there is a lot of hype around AI, the ability to deploy solutions that use data, machine learning, and deep learning to create an application with “AI” capabilities is real and is possible in Azure.</a:t>
            </a:r>
          </a:p>
          <a:p>
            <a:pPr>
              <a:spcAft>
                <a:spcPts val="882"/>
              </a:spcAft>
            </a:pPr>
            <a:r>
              <a:rPr lang="en-US" sz="2400" dirty="0">
                <a:solidFill>
                  <a:schemeClr val="tx1"/>
                </a:solidFill>
                <a:latin typeface="+mn-lt"/>
              </a:rPr>
              <a:t>Azure provides a wide range of services to address the needs of AI, from pre-built AI capabilities in Cognitive Services to services that help you to build, train, and deploy your custom AI capabilities using the Azure Machine Learning service and other services from the Microsoft AI stack.</a:t>
            </a:r>
          </a:p>
        </p:txBody>
      </p:sp>
    </p:spTree>
    <p:extLst>
      <p:ext uri="{BB962C8B-B14F-4D97-AF65-F5344CB8AC3E}">
        <p14:creationId xmlns:p14="http://schemas.microsoft.com/office/powerpoint/2010/main" val="14914623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0649132" cy="5179873"/>
          </a:xfrm>
        </p:spPr>
        <p:txBody>
          <a:bodyPr>
            <a:noAutofit/>
          </a:bodyPr>
          <a:lstStyle/>
          <a:p>
            <a:pPr marL="0" indent="0">
              <a:spcAft>
                <a:spcPts val="882"/>
              </a:spcAft>
              <a:buNone/>
            </a:pPr>
            <a:r>
              <a:rPr lang="en-US" sz="2800" dirty="0">
                <a:solidFill>
                  <a:schemeClr val="tx1"/>
                </a:solidFill>
              </a:rPr>
              <a:t>We know that there are both pre-built AI and custom AI options. We are confused as to when to choose one over the other. </a:t>
            </a:r>
          </a:p>
          <a:p>
            <a:pPr>
              <a:spcAft>
                <a:spcPts val="882"/>
              </a:spcAft>
            </a:pPr>
            <a:r>
              <a:rPr lang="en-US" sz="2400" dirty="0">
                <a:solidFill>
                  <a:schemeClr val="tx1"/>
                </a:solidFill>
                <a:latin typeface="+mn-lt"/>
              </a:rPr>
              <a:t>When proving the value of an A.I. or machine learning solution, it can be helpful to start with ready-to-use solutions and then progress into more customized solutions. So, in the case of Azure A.I. services, start with cognitive services like, the Text Analytics API. If more control is needed, try Auto ML. For a fully customizable solution, consider building your own model in Azure ML.</a:t>
            </a:r>
          </a:p>
        </p:txBody>
      </p:sp>
    </p:spTree>
    <p:extLst>
      <p:ext uri="{BB962C8B-B14F-4D97-AF65-F5344CB8AC3E}">
        <p14:creationId xmlns:p14="http://schemas.microsoft.com/office/powerpoint/2010/main" val="14594274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Preferred objections handling</a:t>
            </a:r>
            <a:endParaRPr lang="en-US" sz="4400"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160761" cy="5179873"/>
          </a:xfrm>
        </p:spPr>
        <p:txBody>
          <a:bodyPr>
            <a:noAutofit/>
          </a:bodyPr>
          <a:lstStyle/>
          <a:p>
            <a:pPr marL="0" indent="0">
              <a:spcAft>
                <a:spcPts val="882"/>
              </a:spcAft>
              <a:buNone/>
            </a:pPr>
            <a:r>
              <a:rPr lang="en-US" sz="2800" dirty="0">
                <a:solidFill>
                  <a:schemeClr val="tx1"/>
                </a:solidFill>
              </a:rPr>
              <a:t>We expect some part of our solution would require deep learning. Do you have any prescriptive guidance on how we might choose between investing in understanding and using TensorFlow or the Microsoft Cognitive Toolkit (CNTK)?</a:t>
            </a:r>
          </a:p>
          <a:p>
            <a:pPr>
              <a:spcAft>
                <a:spcPts val="882"/>
              </a:spcAft>
            </a:pPr>
            <a:r>
              <a:rPr lang="en-US" sz="2400" dirty="0">
                <a:solidFill>
                  <a:schemeClr val="tx1"/>
                </a:solidFill>
                <a:latin typeface="+mn-lt"/>
              </a:rPr>
              <a:t>Both TensorFlow and the Microsoft Cognitive Toolkit solve similar problems and have been used successfully by many companies for deep learning solutions.</a:t>
            </a:r>
          </a:p>
          <a:p>
            <a:pPr>
              <a:spcAft>
                <a:spcPts val="882"/>
              </a:spcAft>
            </a:pPr>
            <a:r>
              <a:rPr lang="en-US" sz="2400" dirty="0">
                <a:solidFill>
                  <a:schemeClr val="tx1"/>
                </a:solidFill>
                <a:latin typeface="+mn-lt"/>
              </a:rPr>
              <a:t>At present, it appears that TensorFlow has a much larger community interest level, which can be measured by the number of stars it has in its GitHub project (which is an order of magnitude larger than that of the Microsoft Cognitive Toolkit)</a:t>
            </a:r>
          </a:p>
          <a:p>
            <a:pPr>
              <a:spcAft>
                <a:spcPts val="882"/>
              </a:spcAft>
            </a:pPr>
            <a:r>
              <a:rPr lang="en-US" sz="2400" dirty="0">
                <a:solidFill>
                  <a:schemeClr val="tx1"/>
                </a:solidFill>
                <a:latin typeface="+mn-lt"/>
              </a:rPr>
              <a:t>The size of the community means that is likely you will more easily find help online for issues with </a:t>
            </a:r>
            <a:r>
              <a:rPr lang="en-US" sz="2400" dirty="0" err="1">
                <a:solidFill>
                  <a:schemeClr val="tx1"/>
                </a:solidFill>
                <a:latin typeface="+mn-lt"/>
              </a:rPr>
              <a:t>TensorFlow</a:t>
            </a:r>
            <a:r>
              <a:rPr lang="en-US" sz="2400" dirty="0">
                <a:solidFill>
                  <a:schemeClr val="tx1"/>
                </a:solidFill>
                <a:latin typeface="+mn-lt"/>
              </a:rPr>
              <a:t> versus the Microsoft Cognitive Toolkit, which is why it may be a good reason to start with </a:t>
            </a:r>
            <a:r>
              <a:rPr lang="en-US" sz="2400" dirty="0" err="1">
                <a:solidFill>
                  <a:schemeClr val="tx1"/>
                </a:solidFill>
                <a:latin typeface="+mn-lt"/>
              </a:rPr>
              <a:t>TensorFlow</a:t>
            </a:r>
            <a:endParaRPr lang="en-US" sz="2400" dirty="0">
              <a:solidFill>
                <a:schemeClr val="tx1"/>
              </a:solidFill>
              <a:latin typeface="+mn-lt"/>
            </a:endParaRPr>
          </a:p>
        </p:txBody>
      </p:sp>
    </p:spTree>
    <p:extLst>
      <p:ext uri="{BB962C8B-B14F-4D97-AF65-F5344CB8AC3E}">
        <p14:creationId xmlns:p14="http://schemas.microsoft.com/office/powerpoint/2010/main" val="4153529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2090324"/>
            <a:ext cx="11653523" cy="2254111"/>
          </a:xfrm>
        </p:spPr>
        <p:txBody>
          <a:bodyPr>
            <a:normAutofit/>
          </a:bodyPr>
          <a:lstStyle/>
          <a:p>
            <a:pPr marL="0" indent="0">
              <a:spcAft>
                <a:spcPts val="882"/>
              </a:spcAft>
              <a:buNone/>
            </a:pPr>
            <a:r>
              <a:rPr lang="en-US" sz="3000" i="1" dirty="0">
                <a:solidFill>
                  <a:schemeClr val="tx1"/>
                </a:solidFill>
              </a:rPr>
              <a:t>“We are excited by the possibilities made real when we use AI to amplify the capabilities of our agents.”</a:t>
            </a:r>
          </a:p>
          <a:p>
            <a:pPr marL="0" indent="0" algn="ctr">
              <a:spcAft>
                <a:spcPts val="882"/>
              </a:spcAft>
              <a:buNone/>
            </a:pPr>
            <a:r>
              <a:rPr lang="en-US" sz="3000" dirty="0">
                <a:solidFill>
                  <a:schemeClr val="tx1"/>
                </a:solidFill>
              </a:rPr>
              <a:t>- Francine Fischer, CIO of Contoso Ltd.</a:t>
            </a:r>
            <a:endParaRPr lang="en-US" sz="2400" dirty="0">
              <a:solidFill>
                <a:schemeClr val="tx1"/>
              </a:solidFill>
            </a:endParaRPr>
          </a:p>
          <a:p>
            <a:pPr marL="0" indent="0">
              <a:spcAft>
                <a:spcPts val="882"/>
              </a:spcAft>
              <a:buNone/>
            </a:pPr>
            <a:endParaRPr lang="en-US" sz="2400" dirty="0">
              <a:solidFill>
                <a:schemeClr val="tx1"/>
              </a:solidFill>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815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8" y="1622311"/>
            <a:ext cx="7986865" cy="4489728"/>
          </a:xfrm>
        </p:spPr>
        <p:txBody>
          <a:bodyPr>
            <a:noAutofit/>
          </a:bodyPr>
          <a:lstStyle/>
          <a:p>
            <a:pPr marL="0" indent="0">
              <a:buNone/>
            </a:pPr>
            <a:r>
              <a:rPr lang="en-US" sz="2400" dirty="0">
                <a:solidFill>
                  <a:schemeClr val="tx1"/>
                </a:solidFill>
                <a:latin typeface="+mn-lt"/>
              </a:rPr>
              <a:t>Contoso Ltd, operating in the United States, provides insurance packages for U.S. consumers. They are:</a:t>
            </a:r>
            <a:br>
              <a:rPr lang="en-US" sz="2800" dirty="0">
                <a:solidFill>
                  <a:schemeClr val="tx1"/>
                </a:solidFill>
                <a:latin typeface="+mn-lt"/>
              </a:rPr>
            </a:br>
            <a:endParaRPr lang="en-US" sz="2800" dirty="0">
              <a:solidFill>
                <a:schemeClr val="tx1"/>
              </a:solidFill>
              <a:latin typeface="+mn-lt"/>
            </a:endParaRPr>
          </a:p>
          <a:p>
            <a:r>
              <a:rPr lang="en-US" sz="2400" dirty="0">
                <a:solidFill>
                  <a:schemeClr val="tx1"/>
                </a:solidFill>
                <a:latin typeface="+mn-lt"/>
              </a:rPr>
              <a:t>Looking to build a next-generation platform for its insurance products</a:t>
            </a:r>
            <a:br>
              <a:rPr lang="en-US" sz="2400" dirty="0">
                <a:latin typeface="+mn-lt"/>
              </a:rPr>
            </a:br>
            <a:endParaRPr lang="en-US" sz="2400" dirty="0">
              <a:latin typeface="+mn-lt"/>
            </a:endParaRPr>
          </a:p>
          <a:p>
            <a:r>
              <a:rPr lang="en-US" sz="2400" dirty="0">
                <a:solidFill>
                  <a:schemeClr val="tx1"/>
                </a:solidFill>
                <a:latin typeface="+mn-lt"/>
              </a:rPr>
              <a:t>Have identified claims processing as the area of focus</a:t>
            </a:r>
            <a:br>
              <a:rPr lang="en-US" sz="2400" dirty="0">
                <a:latin typeface="+mn-lt"/>
              </a:rPr>
            </a:br>
            <a:endParaRPr lang="en-US" sz="2400" dirty="0">
              <a:latin typeface="+mn-lt"/>
            </a:endParaRPr>
          </a:p>
          <a:p>
            <a:r>
              <a:rPr lang="en-US" sz="2400" dirty="0">
                <a:solidFill>
                  <a:schemeClr val="tx1"/>
                </a:solidFill>
                <a:latin typeface="+mn-lt"/>
              </a:rPr>
              <a:t>Concerned that it currently takes significant time for an agent to read through and process the content submitted with each claim</a:t>
            </a:r>
            <a:br>
              <a:rPr lang="en-US" sz="2400" dirty="0">
                <a:solidFill>
                  <a:schemeClr val="tx1"/>
                </a:solidFill>
                <a:latin typeface="+mn-lt"/>
              </a:rPr>
            </a:br>
            <a:endParaRPr lang="en-US" sz="2400" dirty="0">
              <a:solidFill>
                <a:schemeClr val="tx1"/>
              </a:solidFill>
              <a:latin typeface="+mn-lt"/>
            </a:endParaRPr>
          </a:p>
        </p:txBody>
      </p:sp>
      <p:grpSp>
        <p:nvGrpSpPr>
          <p:cNvPr id="4" name="Group 3" descr="Decorative icons" title="Decorative icons">
            <a:extLst>
              <a:ext uri="{FF2B5EF4-FFF2-40B4-BE49-F238E27FC236}">
                <a16:creationId xmlns:a16="http://schemas.microsoft.com/office/drawing/2014/main" id="{C12CBFBC-544E-49EE-A0DE-6F105B0F49E4}"/>
              </a:ext>
            </a:extLst>
          </p:cNvPr>
          <p:cNvGrpSpPr/>
          <p:nvPr/>
        </p:nvGrpSpPr>
        <p:grpSpPr>
          <a:xfrm>
            <a:off x="8473085" y="1778877"/>
            <a:ext cx="2682993" cy="2721128"/>
            <a:chOff x="8473085" y="1778877"/>
            <a:chExt cx="2682993" cy="2721128"/>
          </a:xfrm>
        </p:grpSpPr>
        <p:pic>
          <p:nvPicPr>
            <p:cNvPr id="5" name="Graphic 4" descr="Car">
              <a:extLst>
                <a:ext uri="{FF2B5EF4-FFF2-40B4-BE49-F238E27FC236}">
                  <a16:creationId xmlns:a16="http://schemas.microsoft.com/office/drawing/2014/main" id="{3EB355AF-63EB-4C97-8C92-A95BAEFA78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3085" y="3355132"/>
              <a:ext cx="1144873" cy="1144873"/>
            </a:xfrm>
            <a:prstGeom prst="rect">
              <a:avLst/>
            </a:prstGeom>
          </p:spPr>
        </p:pic>
        <p:pic>
          <p:nvPicPr>
            <p:cNvPr id="7" name="Graphic 6" descr="House">
              <a:extLst>
                <a:ext uri="{FF2B5EF4-FFF2-40B4-BE49-F238E27FC236}">
                  <a16:creationId xmlns:a16="http://schemas.microsoft.com/office/drawing/2014/main" id="{1A9E073E-2DAB-402E-8609-3A816FDC1D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45596" y="1778877"/>
              <a:ext cx="1910482" cy="1910482"/>
            </a:xfrm>
            <a:prstGeom prst="rect">
              <a:avLst/>
            </a:prstGeom>
          </p:spPr>
        </p:pic>
      </p:gr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11302076" cy="1236086"/>
          </a:xfrm>
        </p:spPr>
        <p:txBody>
          <a:bodyPr>
            <a:noAutofit/>
          </a:bodyPr>
          <a:lstStyle/>
          <a:p>
            <a:pPr marL="0" indent="0">
              <a:buNone/>
            </a:pPr>
            <a:r>
              <a:rPr lang="en-US" sz="3600" dirty="0"/>
              <a:t>A sets of issues where they envision amplifying the capabilities of their agents with AI:</a:t>
            </a:r>
            <a:endParaRPr lang="en-US" sz="2800" dirty="0"/>
          </a:p>
        </p:txBody>
      </p:sp>
      <p:sp>
        <p:nvSpPr>
          <p:cNvPr id="10" name="Content Placeholder 2">
            <a:extLst>
              <a:ext uri="{FF2B5EF4-FFF2-40B4-BE49-F238E27FC236}">
                <a16:creationId xmlns:a16="http://schemas.microsoft.com/office/drawing/2014/main" id="{F10C8532-6A91-45DC-9898-35A4F8F7DE58}"/>
              </a:ext>
            </a:extLst>
          </p:cNvPr>
          <p:cNvSpPr txBox="1">
            <a:spLocks/>
          </p:cNvSpPr>
          <p:nvPr/>
        </p:nvSpPr>
        <p:spPr>
          <a:xfrm>
            <a:off x="1294892" y="2555328"/>
            <a:ext cx="8210055" cy="375482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dirty="0"/>
              <a:t>Analyze sentiments in the claim text</a:t>
            </a:r>
          </a:p>
          <a:p>
            <a:r>
              <a:rPr lang="en-US" sz="2800" dirty="0"/>
              <a:t>Mine for opinions expressed in the claim text</a:t>
            </a:r>
          </a:p>
          <a:p>
            <a:r>
              <a:rPr lang="en-US" sz="2800" dirty="0"/>
              <a:t>Identify key concepts in the claim text</a:t>
            </a:r>
          </a:p>
          <a:p>
            <a:r>
              <a:rPr lang="en-US" sz="2800" dirty="0"/>
              <a:t>Detect language of the claim text</a:t>
            </a:r>
          </a:p>
          <a:p>
            <a:r>
              <a:rPr lang="en-US" sz="2800" dirty="0"/>
              <a:t>Detect PII information in the claim text</a:t>
            </a:r>
          </a:p>
          <a:p>
            <a:r>
              <a:rPr lang="en-US" sz="2800" dirty="0"/>
              <a:t>Classifying claims as “home” or “auto”</a:t>
            </a:r>
          </a:p>
          <a:p>
            <a:r>
              <a:rPr lang="en-US" sz="2800" dirty="0"/>
              <a:t>Summarizing long claim text</a:t>
            </a: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2580839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379312"/>
          </a:xfrm>
        </p:spPr>
        <p:txBody>
          <a:bodyPr>
            <a:noAutofit/>
          </a:bodyPr>
          <a:lstStyle/>
          <a:p>
            <a:r>
              <a:rPr lang="en-US" sz="2800" dirty="0">
                <a:latin typeface="+mn-lt"/>
              </a:rPr>
              <a:t>We receive a lot of useful information in the free-text responses. However, because the free-text responses can be lengthy, agents sometimes skip over them and miss vital details or spend too much time looking for a particular point when returning to a claim. We aren't confident we can automate this step. Still, we would like to have a standardized process that identifies the key units of actionable information in a claim and pulls these units of information out into a separate sections that agents can more easily review and then be able to view and read both the summary and the entire text of the claims.</a:t>
            </a:r>
          </a:p>
          <a:p>
            <a:pPr marL="0" lvl="0" indent="0">
              <a:buNone/>
            </a:pPr>
            <a:endParaRPr lang="en-US" sz="2800" dirty="0">
              <a:latin typeface="+mn-lt"/>
            </a:endParaRPr>
          </a:p>
          <a:p>
            <a:pPr lvl="0"/>
            <a:r>
              <a:rPr lang="en-US" sz="2800" dirty="0">
                <a:latin typeface="+mn-lt"/>
              </a:rPr>
              <a:t>We are looking to amplify our agents' capabilities and improve their claims processing capabilities - not replace them. We want a solution that does the same.</a:t>
            </a:r>
            <a:endParaRPr lang="en-US" sz="2800" dirty="0">
              <a:solidFill>
                <a:schemeClr val="tx1"/>
              </a:solidFill>
              <a:latin typeface="+mn-lt"/>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solidFill>
                  <a:schemeClr val="tx1"/>
                </a:solidFill>
              </a:rPr>
              <a:t>Customer objections</a:t>
            </a:r>
            <a:br>
              <a:rPr lang="en-US" sz="4400" dirty="0">
                <a:solidFill>
                  <a:schemeClr val="tx1"/>
                </a:solidFill>
              </a:rPr>
            </a:br>
            <a:endParaRPr lang="en-US" sz="4400" dirty="0">
              <a:solidFill>
                <a:schemeClr val="tx1"/>
              </a:solidFill>
            </a:endParaRPr>
          </a:p>
        </p:txBody>
      </p:sp>
      <p:sp>
        <p:nvSpPr>
          <p:cNvPr id="3" name="Content Placeholder 2"/>
          <p:cNvSpPr>
            <a:spLocks noGrp="1"/>
          </p:cNvSpPr>
          <p:nvPr>
            <p:ph type="body" sz="quarter" idx="10"/>
          </p:nvPr>
        </p:nvSpPr>
        <p:spPr>
          <a:xfrm>
            <a:off x="269239" y="1189176"/>
            <a:ext cx="11653523" cy="5325923"/>
          </a:xfrm>
        </p:spPr>
        <p:txBody>
          <a:bodyPr>
            <a:noAutofit/>
          </a:bodyPr>
          <a:lstStyle/>
          <a:p>
            <a:pPr lvl="0"/>
            <a:r>
              <a:rPr lang="en-US" sz="2800" dirty="0">
                <a:latin typeface="+mn-lt"/>
                <a:cs typeface="Segoe UI Light" panose="020B0502040204020203" pitchFamily="34" charset="0"/>
              </a:rPr>
              <a:t>We are skeptical about all the hype surrounding these "AI" solutions. It's hard to know what is feasible versus what is not possible with today's technology and Azure.</a:t>
            </a:r>
          </a:p>
          <a:p>
            <a:pPr lvl="0"/>
            <a:endParaRPr lang="en-US" sz="2800" dirty="0">
              <a:latin typeface="+mn-lt"/>
              <a:cs typeface="Segoe UI Light" panose="020B0502040204020203" pitchFamily="34" charset="0"/>
            </a:endParaRPr>
          </a:p>
          <a:p>
            <a:r>
              <a:rPr lang="en-US" sz="2800" dirty="0">
                <a:latin typeface="+mn-lt"/>
              </a:rPr>
              <a:t>We know that there are pre-built AI, Automated ML, and custom AI options available. We are confused as to when to choose one over the other.</a:t>
            </a:r>
          </a:p>
          <a:p>
            <a:pPr lvl="0"/>
            <a:endParaRPr lang="en-US" sz="2800" dirty="0">
              <a:latin typeface="+mn-lt"/>
              <a:cs typeface="Segoe UI Light" panose="020B0502040204020203" pitchFamily="34" charset="0"/>
            </a:endParaRPr>
          </a:p>
          <a:p>
            <a:pPr lvl="0"/>
            <a:r>
              <a:rPr lang="en-US" sz="2800" dirty="0">
                <a:latin typeface="+mn-lt"/>
                <a:cs typeface="Segoe UI Light" panose="020B0502040204020203" pitchFamily="34" charset="0"/>
              </a:rPr>
              <a:t>We expect some part of our solution would require deep learning. Do you have any prescriptive guidance on how we might choose between investing in understanding and using TensorFlow or the Microsoft Cognitive Toolkit (CNTK)?</a:t>
            </a:r>
            <a:endParaRPr lang="en-US" sz="2400" dirty="0">
              <a:solidFill>
                <a:schemeClr val="tx1"/>
              </a:solidFill>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6" name="Picture 15" descr="In the Traning a classification model with text diagram, Document labels points to Supervised ML or DL Algorithm, which points to Classification Model. Documents points to Text Normalization, which points to Feature Extraction, which points to Supervised ML or DL Algorithm. Vectors points to a table of words and percentages." title="Traning a classification model with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570" y="1270183"/>
            <a:ext cx="9169179" cy="5218628"/>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cs typeface="Segoe UI" panose="020B0502040204020203" pitchFamily="34" charset="0"/>
              </a:rPr>
              <a:t>Common scenarios</a:t>
            </a:r>
            <a:endParaRPr lang="en-US" sz="3236" dirty="0">
              <a:solidFill>
                <a:schemeClr val="tx1"/>
              </a:solidFill>
              <a:latin typeface="Segoe UI" panose="020B0502040204020203" pitchFamily="34" charset="0"/>
            </a:endParaRPr>
          </a:p>
        </p:txBody>
      </p:sp>
      <p:pic>
        <p:nvPicPr>
          <p:cNvPr id="11" name="Picture 10" descr="The Predicting a classification from text diagram has Documents, which points to Text Normalization, which points to Feature Extraction, which points to Classification Model, which points to Document Labels. Vectors points to a table of words and percentages." title="Predicting a classification from text diagr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377" y="1189176"/>
            <a:ext cx="9193565" cy="5291787"/>
          </a:xfrm>
          <a:prstGeom prst="rect">
            <a:avLst/>
          </a:prstGeom>
        </p:spPr>
      </p:pic>
    </p:spTree>
    <p:extLst>
      <p:ext uri="{BB962C8B-B14F-4D97-AF65-F5344CB8AC3E}">
        <p14:creationId xmlns:p14="http://schemas.microsoft.com/office/powerpoint/2010/main" val="51760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3663</Words>
  <Application>Microsoft Macintosh PowerPoint</Application>
  <PresentationFormat>Widescreen</PresentationFormat>
  <Paragraphs>247</Paragraphs>
  <Slides>33</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Arial</vt:lpstr>
      <vt:lpstr>Calibri</vt:lpstr>
      <vt:lpstr>Consolas</vt:lpstr>
      <vt:lpstr>Segoe UI</vt:lpstr>
      <vt:lpstr>Segoe UI Light</vt:lpstr>
      <vt:lpstr>Segoe UI Semilight</vt:lpstr>
      <vt:lpstr>Wingdings</vt:lpstr>
      <vt:lpstr>2_Server and Cloud 2013</vt:lpstr>
      <vt:lpstr>C+E Readiness Template</vt:lpstr>
      <vt:lpstr>Cognitive Services and deep learning</vt:lpstr>
      <vt:lpstr>Abstract and learning objectives</vt:lpstr>
      <vt:lpstr>Step 1: Review the customer case study</vt:lpstr>
      <vt:lpstr>Customer situation </vt:lpstr>
      <vt:lpstr>Customer situation </vt:lpstr>
      <vt:lpstr>Customer needs </vt:lpstr>
      <vt:lpstr>Customer objections </vt:lpstr>
      <vt:lpstr>Common scenarios </vt:lpstr>
      <vt:lpstr>Common scenarios</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vt:lpstr>
      <vt:lpstr>Preferred solution</vt:lpstr>
      <vt:lpstr>Preferred solution </vt:lpstr>
      <vt:lpstr>Preferred solution</vt:lpstr>
      <vt:lpstr>Preferred solution</vt:lpstr>
      <vt:lpstr>Preferred solution </vt:lpstr>
      <vt:lpstr>Preferred solution </vt:lpstr>
      <vt:lpstr>Preferred solution</vt:lpstr>
      <vt:lpstr>Preferred solution</vt:lpstr>
      <vt:lpstr>Preferred solution</vt:lpstr>
      <vt:lpstr>Preferred solution</vt:lpstr>
      <vt:lpstr>Preferred objections handling </vt:lpstr>
      <vt:lpstr>Preferred objections handling </vt:lpstr>
      <vt:lpstr>Preferred objections handling</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2021-01-27T19:01:07Z</dcterms:created>
  <dcterms:modified xsi:type="dcterms:W3CDTF">2021-11-10T15:21:15Z</dcterms:modified>
</cp:coreProperties>
</file>