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5"/>
  </p:notesMasterIdLst>
  <p:sldIdLst>
    <p:sldId id="300" r:id="rId3"/>
    <p:sldId id="323" r:id="rId4"/>
    <p:sldId id="302" r:id="rId5"/>
    <p:sldId id="259" r:id="rId6"/>
    <p:sldId id="303" r:id="rId7"/>
    <p:sldId id="324" r:id="rId8"/>
    <p:sldId id="325" r:id="rId9"/>
    <p:sldId id="304" r:id="rId10"/>
    <p:sldId id="338" r:id="rId11"/>
    <p:sldId id="305" r:id="rId12"/>
    <p:sldId id="320" r:id="rId13"/>
    <p:sldId id="322" r:id="rId14"/>
    <p:sldId id="321" r:id="rId15"/>
    <p:sldId id="317" r:id="rId16"/>
    <p:sldId id="316" r:id="rId17"/>
    <p:sldId id="326" r:id="rId18"/>
    <p:sldId id="341" r:id="rId19"/>
    <p:sldId id="327" r:id="rId20"/>
    <p:sldId id="328" r:id="rId21"/>
    <p:sldId id="329" r:id="rId22"/>
    <p:sldId id="330" r:id="rId23"/>
    <p:sldId id="331" r:id="rId24"/>
    <p:sldId id="332" r:id="rId25"/>
    <p:sldId id="333" r:id="rId26"/>
    <p:sldId id="334" r:id="rId27"/>
    <p:sldId id="335" r:id="rId28"/>
    <p:sldId id="319" r:id="rId29"/>
    <p:sldId id="336" r:id="rId30"/>
    <p:sldId id="337" r:id="rId31"/>
    <p:sldId id="339" r:id="rId32"/>
    <p:sldId id="318" r:id="rId33"/>
    <p:sldId id="31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73918" autoAdjust="0"/>
  </p:normalViewPr>
  <p:slideViewPr>
    <p:cSldViewPr snapToGrid="0">
      <p:cViewPr varScale="1">
        <p:scale>
          <a:sx n="49" d="100"/>
          <a:sy n="49" d="100"/>
        </p:scale>
        <p:origin x="36" y="70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10/16/2020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github.com/Azure/azure-cosmosdb-spark"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microsoft.com/azure/cosmos-db/provision-throughput-autoscale"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6DEEB"/>
                </a:solidFill>
                <a:effectLst/>
                <a:latin typeface="Consolas" panose="020B0609020204030204" pitchFamily="49" charset="0"/>
              </a:rPr>
              <a:t>The data flow for the solution begins with the payment transaction systems writing transactions to Azure Cosmos DB. Woodgrove Bank enables Synapse Link integration when provisioning the Azure Cosmos DB account. With this feature enabled, they turn on the analytical store when creating each of the containers, which serves as a fully isolated column store that is automatically populated when the payment transaction system writes data to the transactional container. The analytical store enables large-scale analytics against the operational data in Azure Cosmos DB, without impacting the transactional workloads or incurring resource unit (RU) costs. Woodgrove Bank's analysts query historical data within the analytical store and use it to join on reference data stored within the analytical store of other containers and the data lake. They execute these queries using Azure Synapse Spark notebooks and Azure Synapse SQL Serverless.</a:t>
            </a:r>
          </a:p>
          <a:p>
            <a:br>
              <a:rPr lang="en-US" b="0" dirty="0">
                <a:solidFill>
                  <a:srgbClr val="D6DEEB"/>
                </a:solidFill>
                <a:effectLst/>
                <a:latin typeface="Consolas" panose="020B0609020204030204" pitchFamily="49" charset="0"/>
              </a:rPr>
            </a:br>
            <a:r>
              <a:rPr lang="en-US" b="0" dirty="0">
                <a:solidFill>
                  <a:srgbClr val="D6DEEB"/>
                </a:solidFill>
                <a:effectLst/>
                <a:latin typeface="Consolas" panose="020B0609020204030204" pitchFamily="49" charset="0"/>
              </a:rPr>
              <a:t>Woodgrove requires that the data retention for payment transactions stored in Azure Cosmos DB is set to 60 days and that all payment transactions need to be stored in long-term storage. To meet these requirements, the 'Transactional Store Time to Live (Transactional TTL)' property on the transactions container is enabled, and the TTL value is set to 60 on the documents. This setting automatically deletes payment transactions from the transactional store after the 60-day time period. The 'Analytical Store Time To Live (Analytical TTL)' setting allows Woodgrove Bank to manage the lifecycle of data retained in the analytical store independently from the transactional store. The TTL on the analytical store is set never to expire, enabling Woodgrove to seamlessly tier and define the two stores' data retention period.</a:t>
            </a:r>
          </a:p>
          <a:p>
            <a:br>
              <a:rPr lang="en-US" b="0" dirty="0">
                <a:solidFill>
                  <a:srgbClr val="D6DEEB"/>
                </a:solidFill>
                <a:effectLst/>
                <a:latin typeface="Consolas" panose="020B0609020204030204" pitchFamily="49" charset="0"/>
              </a:rPr>
            </a:br>
            <a:r>
              <a:rPr lang="en-US" b="0" dirty="0">
                <a:solidFill>
                  <a:srgbClr val="D6DEEB"/>
                </a:solidFill>
                <a:effectLst/>
                <a:latin typeface="Consolas" panose="020B0609020204030204" pitchFamily="49" charset="0"/>
              </a:rPr>
              <a:t>Azure Synapse Analytics serves as the end-to-end analytics platform that combines SQL data warehousing, big data analytics, and data integration, and is central to the architecture. Synapse Analytics is required when using the Synapse Link feature that enables the Azure Cosmos DB analytical store.</a:t>
            </a:r>
          </a:p>
          <a:p>
            <a:br>
              <a:rPr lang="en-US" b="0" dirty="0">
                <a:solidFill>
                  <a:srgbClr val="D6DEEB"/>
                </a:solidFill>
                <a:effectLst/>
                <a:latin typeface="Consolas" panose="020B0609020204030204" pitchFamily="49" charset="0"/>
              </a:rPr>
            </a:br>
            <a:r>
              <a:rPr lang="en-US" b="0" dirty="0">
                <a:solidFill>
                  <a:srgbClr val="D6DEEB"/>
                </a:solidFill>
                <a:effectLst/>
                <a:latin typeface="Consolas" panose="020B0609020204030204" pitchFamily="49" charset="0"/>
              </a:rPr>
              <a:t>Azure Machine Learning (Azure ML) is used to train both the real-time and batch machine learning models. The Azure ML workspace stores and manages trained models and deploys the trained model as a real-time scoring web service running on a highly available Azure Kubernetes Service cluster (AKS cluster). Woodgrove Bank uses the batch-scoring machine learning model within Azure Synapse Analytics notebooks to predict fraud against the day's transactions, build aggregates showing statistics around fraudulent activity, and write the results to an Azure Cosmos DB container. The batch-scoring model is also used within a Synapse notebook to reduce prediction latency by scoring the Azure Cosmos DB change feed's streaming data, using Spark Structured Streaming. All transactions with "suspicious activity" output are stored in Azure Cosmos DB, so it is globally available in regions closest to Woodgrove Bank's customers through their web applications. The analytical store feature is enabled on the container that contains predicted suspicious activity. Synapse SQL Serverless views are created against this and other analytical stores. Business analysts can access them using dashboards and reports in Power BI, which are embedded within the Synapse Analytics workspace. Data scientists and engineers can create their own reports against the Azure Cosmos DB Analytical Store, using Synapse notebooks.</a:t>
            </a:r>
          </a:p>
          <a:p>
            <a:br>
              <a:rPr lang="en-US" b="0" dirty="0">
                <a:solidFill>
                  <a:srgbClr val="D6DEEB"/>
                </a:solidFill>
                <a:effectLst/>
                <a:latin typeface="Consolas" panose="020B0609020204030204" pitchFamily="49" charset="0"/>
              </a:rPr>
            </a:br>
            <a:r>
              <a:rPr lang="en-US" b="0" dirty="0">
                <a:solidFill>
                  <a:srgbClr val="D6DEEB"/>
                </a:solidFill>
                <a:effectLst/>
                <a:latin typeface="Consolas" panose="020B0609020204030204" pitchFamily="49" charset="0"/>
              </a:rPr>
              <a:t>Finally, Azure Key Vault is used to securely store secrets, such as account keys and connection strings. The Synapse Linked Services securely access these secrets, hiding them from Synapse Analytics users who connect to the services.</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Which data storage service would you recommend for storing the suspicious transactions? Remember, Woodgrove Bank wants to minimize access latency for their global customers. Be specific about how data is replicated.</a:t>
            </a:r>
          </a:p>
          <a:p>
            <a:pPr marL="0" indent="0">
              <a:buFontTx/>
              <a:buNone/>
            </a:pPr>
            <a:r>
              <a:rPr lang="en-US" sz="1200" b="0" i="0" kern="1200" dirty="0">
                <a:solidFill>
                  <a:schemeClr val="tx1"/>
                </a:solidFill>
                <a:effectLst/>
                <a:latin typeface="+mn-lt"/>
                <a:ea typeface="+mn-ea"/>
                <a:cs typeface="+mn-cs"/>
              </a:rPr>
              <a:t>- Cosmos DB is well-suited for delivering large amounts of data in a fast and reliable way through data centers around the world. It supports multiple models (documents, graphs, key-value, column-family) without requiring schemas, which provides the flexibility of choice and changing data feature requirements. In addition, there is a connector available for reading and writing to Cosmos DB from Spark clusters, like those in Azure Synapse Analytics, making it a good candidate for both data ingest and as a data serving layer. Be sure to select a partition key that provides even distribution of storage and throughput, which also impacts scalability.</a:t>
            </a:r>
          </a:p>
          <a:p>
            <a:pPr marL="0" indent="0">
              <a:buFontTx/>
              <a:buNone/>
            </a:pPr>
            <a:r>
              <a:rPr lang="en-US" sz="1200" b="1" i="0" kern="1200" dirty="0">
                <a:solidFill>
                  <a:schemeClr val="tx1"/>
                </a:solidFill>
                <a:effectLst/>
                <a:latin typeface="+mn-lt"/>
                <a:ea typeface="+mn-ea"/>
                <a:cs typeface="+mn-cs"/>
              </a:rPr>
              <a:t>How does your chosen service handle scaling to meet varying levels of demand across different regions? Can you set specific capacity for specific regions?</a:t>
            </a:r>
          </a:p>
          <a:p>
            <a:pPr marL="0" indent="0">
              <a:buFontTx/>
              <a:buNone/>
            </a:pPr>
            <a:r>
              <a:rPr lang="en-US" sz="1200" b="0" i="0" kern="1200" dirty="0">
                <a:solidFill>
                  <a:schemeClr val="tx1"/>
                </a:solidFill>
                <a:effectLst/>
                <a:latin typeface="+mn-lt"/>
                <a:ea typeface="+mn-ea"/>
                <a:cs typeface="+mn-cs"/>
              </a:rPr>
              <a:t>- Cosmos DB throughput represented as request units/second (RUs). You can quickly and easily add/remove regions without impacting your apps. Scale to millions/requests per second. You cannot selectively assign different Rus to a specific region. RUs are provisioned for a container (database) for all associated regions.</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E"/>
                </a:solidFill>
                <a:effectLst/>
                <a:latin typeface="-apple-system"/>
              </a:rPr>
              <a:t>To maximize analytical queries while minimizing RU cost, we use Azure Synapse Link for Cosmos DB and enable the analytical store on their Azure Cosmos DB containers. With this configuration, all transactional data is automatically stored in a fully isolated column store. This store enables large-scale analytics against the operational data in Azure Cosmos DB, without impacting the transactional workloads or incurring resource unit (RU) costs. Azure Synapse Link for Cosmos DB creates a tight integration between Azure Cosmos DB and Azure Synapse Analytics, which enables Woodgrove Bank to run near real-time analytics over their operational data with no-ETL and full performance isolation from their transactional workloads.</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To enable the Azure Cosmos DB analytical store, we use Azure Synapse Analytics. Azure Synapse is an end-to-end analytics platform which combines SQL data warehousing, big data analytics, and data integration into a single integrated environment.</a:t>
            </a:r>
          </a:p>
          <a:p>
            <a:pPr algn="l"/>
            <a:r>
              <a:rPr lang="en-US" b="0" i="0" dirty="0">
                <a:solidFill>
                  <a:srgbClr val="24292E"/>
                </a:solidFill>
                <a:effectLst/>
                <a:latin typeface="-apple-system"/>
              </a:rPr>
              <a:t>By combining the distributed scale of Cosmos DB's transactional processing with the built-in analytical store and the computing power of Azure Synapse Analytics, Azure Synapse Link enables a Hybrid Transactional/Analytical Processing (HTAP) architecture for optimizing Woodgrove Bank's business processes. This integration eliminates ETL processes, enabling business analysts, data engineers, and data scientists to self-serve and run near real-time BI, analytics, and Machine Learning pipelines over operational data.</a:t>
            </a: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677540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Distributed databases that replicate data to multiple locations have some potential delay between when you write a record and when that record is available for reading. What options does your chosen service have to ensure the data is not "stale" when read? Are there any tradeoffs between reducing the window between writes, and if so, how do they apply to Woodgrove Bank's situation?</a:t>
            </a:r>
          </a:p>
          <a:p>
            <a:pPr lvl="0"/>
            <a:r>
              <a:rPr lang="en-US" sz="1200" b="0" i="0" kern="1200" dirty="0">
                <a:solidFill>
                  <a:schemeClr val="tx1"/>
                </a:solidFill>
                <a:effectLst/>
                <a:latin typeface="+mn-lt"/>
                <a:ea typeface="+mn-ea"/>
                <a:cs typeface="+mn-cs"/>
              </a:rPr>
              <a:t>- Cosmos DB offers 5 different consistency levels (strong, bounded staleness, session, consistent prefix, and eventual). There are tradeoffs between read consistency, availability, latency, and throughput with these levels. Session is the default, and it along with consistent prefix and eventual consistency provide roughly 2x read throughput compared to the stronger levels. Woodgrove can use session consistency level for offline storage of suspicious activity, as it is very heavy on reads with seldom writes.</a:t>
            </a:r>
            <a:endParaRPr lang="en-US" sz="22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10179646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What are your recommended options for ingesting payment transaction events as they occur in a scalable way that can be easily processed while maintaining event order with no data loss?</a:t>
            </a:r>
          </a:p>
          <a:p>
            <a:pPr lvl="0"/>
            <a:r>
              <a:rPr lang="en-US" sz="1200" b="0" i="0" kern="1200" dirty="0">
                <a:solidFill>
                  <a:schemeClr val="tx1"/>
                </a:solidFill>
                <a:effectLst/>
                <a:latin typeface="+mn-lt"/>
                <a:ea typeface="+mn-ea"/>
                <a:cs typeface="+mn-cs"/>
              </a:rPr>
              <a:t>- There are a couple of options in Azure for ingesting real-time streaming payment transactions. Which one you choose will depend on various factors, including the rate of flow (how many transactions/second), data source and compatibility, level of effort to implement, and long-term storage needs.</a:t>
            </a:r>
          </a:p>
          <a:p>
            <a:r>
              <a:rPr lang="en-US" sz="1200" b="1" i="0" kern="1200" dirty="0">
                <a:solidFill>
                  <a:schemeClr val="tx1"/>
                </a:solidFill>
                <a:effectLst/>
                <a:latin typeface="+mn-lt"/>
                <a:ea typeface="+mn-ea"/>
                <a:cs typeface="+mn-cs"/>
              </a:rPr>
              <a:t>Event Hubs</a:t>
            </a:r>
            <a:r>
              <a:rPr lang="en-US" sz="1200" b="0" i="0" kern="1200" dirty="0">
                <a:solidFill>
                  <a:schemeClr val="tx1"/>
                </a:solidFill>
                <a:effectLst/>
                <a:latin typeface="+mn-lt"/>
                <a:ea typeface="+mn-ea"/>
                <a:cs typeface="+mn-cs"/>
              </a:rPr>
              <a:t> is a Big Data streaming platform and event ingestion service, capable of ingesting millions of events per second. It supports multiple consumers (event processors) and is automatically scalable. Event Hubs is a good candidate for this architecture for the following reasons:</a:t>
            </a:r>
          </a:p>
          <a:p>
            <a:pPr algn="l">
              <a:buFont typeface="Arial" panose="020B0604020202020204" pitchFamily="34" charset="0"/>
              <a:buChar char="•"/>
            </a:pPr>
            <a:r>
              <a:rPr lang="en-US" b="0" i="0" dirty="0">
                <a:solidFill>
                  <a:srgbClr val="24292E"/>
                </a:solidFill>
                <a:effectLst/>
                <a:latin typeface="-apple-system"/>
              </a:rPr>
              <a:t>Fully managed PaaS with little configuration or management overhead.</a:t>
            </a:r>
          </a:p>
          <a:p>
            <a:pPr algn="l">
              <a:buFont typeface="Arial" panose="020B0604020202020204" pitchFamily="34" charset="0"/>
              <a:buChar char="•"/>
            </a:pPr>
            <a:r>
              <a:rPr lang="en-US" b="0" i="0" dirty="0">
                <a:solidFill>
                  <a:srgbClr val="24292E"/>
                </a:solidFill>
                <a:effectLst/>
                <a:latin typeface="-apple-system"/>
              </a:rPr>
              <a:t>Highly scalable to process millions of events per second. Use the Auto-inflate feature to automatically scale the number of throughput units to meet usage needs.</a:t>
            </a:r>
          </a:p>
          <a:p>
            <a:pPr algn="l">
              <a:buFont typeface="Arial" panose="020B0604020202020204" pitchFamily="34" charset="0"/>
              <a:buChar char="•"/>
            </a:pPr>
            <a:r>
              <a:rPr lang="en-US" b="0" i="0" dirty="0">
                <a:solidFill>
                  <a:srgbClr val="24292E"/>
                </a:solidFill>
                <a:effectLst/>
                <a:latin typeface="-apple-system"/>
              </a:rPr>
              <a:t>Contains an optional Apache Kafka endpoint, allowing for event processing from existing Kafka-based applications. This also allows for simple integration with Apache Spark clusters.</a:t>
            </a:r>
          </a:p>
          <a:p>
            <a:pPr algn="l">
              <a:buFont typeface="Arial" panose="020B0604020202020204" pitchFamily="34" charset="0"/>
              <a:buChar char="•"/>
            </a:pPr>
            <a:r>
              <a:rPr lang="en-US" b="0" i="0" dirty="0">
                <a:solidFill>
                  <a:srgbClr val="24292E"/>
                </a:solidFill>
                <a:effectLst/>
                <a:latin typeface="-apple-system"/>
              </a:rPr>
              <a:t>Simultaneously supports real-time and batch processing through Event Hubs Capture. This feature allows one to easily capture and store all events in their raw form to either Azure Blob storage or Azure Data Lake Store for long-term retention and micro-batch processing.</a:t>
            </a:r>
          </a:p>
          <a:p>
            <a:pPr algn="l">
              <a:buFont typeface="Arial" panose="020B0604020202020204" pitchFamily="34" charset="0"/>
              <a:buChar char="•"/>
            </a:pPr>
            <a:r>
              <a:rPr lang="en-US" b="0" i="0" dirty="0">
                <a:solidFill>
                  <a:srgbClr val="24292E"/>
                </a:solidFill>
                <a:effectLst/>
                <a:latin typeface="-apple-system"/>
              </a:rPr>
              <a:t>Event publishers (systems sending payment transaction data) can publish events using HTTPS, AMQP 1.0, or Apache Kafka 1.0 and above.</a:t>
            </a:r>
          </a:p>
          <a:p>
            <a:pPr algn="l">
              <a:buFont typeface="Arial" panose="020B0604020202020204" pitchFamily="34" charset="0"/>
              <a:buChar char="•"/>
            </a:pPr>
            <a:r>
              <a:rPr lang="en-US" b="0" i="0" dirty="0">
                <a:solidFill>
                  <a:srgbClr val="24292E"/>
                </a:solidFill>
                <a:effectLst/>
                <a:latin typeface="-apple-system"/>
              </a:rPr>
              <a:t>Event consumers can process streams using .NET, Java, Python, Go, or Node.js.</a:t>
            </a:r>
          </a:p>
          <a:p>
            <a:r>
              <a:rPr lang="en-US" sz="1200" b="1" i="0" kern="1200" dirty="0">
                <a:solidFill>
                  <a:schemeClr val="tx1"/>
                </a:solidFill>
                <a:effectLst/>
                <a:latin typeface="+mn-lt"/>
                <a:ea typeface="+mn-ea"/>
                <a:cs typeface="+mn-cs"/>
              </a:rPr>
              <a:t>Azure Cosmos DB change feed</a:t>
            </a:r>
            <a:r>
              <a:rPr lang="en-US" sz="1200" b="0" i="0" kern="1200" dirty="0">
                <a:solidFill>
                  <a:schemeClr val="tx1"/>
                </a:solidFill>
                <a:effectLst/>
                <a:latin typeface="+mn-lt"/>
                <a:ea typeface="+mn-ea"/>
                <a:cs typeface="+mn-cs"/>
              </a:rPr>
              <a:t> outputs a sorted list of documents that were changed in the order in which they were modified or inserted. Like Event Hubs, the change feed output can be distributed across one or more consumers for parallel processing. Azure Cosmos DB change feed is a good candidate for this architecture for the following reasons:</a:t>
            </a:r>
          </a:p>
          <a:p>
            <a:pPr algn="l">
              <a:buFont typeface="Arial" panose="020B0604020202020204" pitchFamily="34" charset="0"/>
              <a:buChar char="•"/>
            </a:pPr>
            <a:r>
              <a:rPr lang="en-US" b="0" i="0" dirty="0">
                <a:solidFill>
                  <a:srgbClr val="24292E"/>
                </a:solidFill>
                <a:effectLst/>
                <a:latin typeface="-apple-system"/>
              </a:rPr>
              <a:t>Fully managed PaaS with little configuration or management overhead.</a:t>
            </a:r>
          </a:p>
          <a:p>
            <a:pPr algn="l">
              <a:buFont typeface="Arial" panose="020B0604020202020204" pitchFamily="34" charset="0"/>
              <a:buChar char="•"/>
            </a:pPr>
            <a:r>
              <a:rPr lang="en-US" b="0" i="0" dirty="0">
                <a:solidFill>
                  <a:srgbClr val="24292E"/>
                </a:solidFill>
                <a:effectLst/>
                <a:latin typeface="-apple-system"/>
              </a:rPr>
              <a:t>Cosmos DB is highly scalable, and is already being used to store pre-scored fraud data.</a:t>
            </a:r>
          </a:p>
          <a:p>
            <a:pPr algn="l">
              <a:buFont typeface="Arial" panose="020B0604020202020204" pitchFamily="34" charset="0"/>
              <a:buChar char="•"/>
            </a:pPr>
            <a:r>
              <a:rPr lang="en-US" b="0" i="0" dirty="0">
                <a:solidFill>
                  <a:srgbClr val="24292E"/>
                </a:solidFill>
                <a:effectLst/>
                <a:latin typeface="-apple-system"/>
              </a:rPr>
              <a:t>An Apache Spark connector is available, allowing Azure Synapse Analytics Spark Pools to directly access the change feed with very little code.</a:t>
            </a:r>
          </a:p>
          <a:p>
            <a:pPr algn="l">
              <a:buFont typeface="Arial" panose="020B0604020202020204" pitchFamily="34" charset="0"/>
              <a:buChar char="•"/>
            </a:pPr>
            <a:r>
              <a:rPr lang="en-US" b="0" i="0" dirty="0">
                <a:solidFill>
                  <a:srgbClr val="24292E"/>
                </a:solidFill>
                <a:effectLst/>
                <a:latin typeface="-apple-system"/>
              </a:rPr>
              <a:t>Cosmos DB with change feed enabled acts as both a raw data store for batch processing and stream processing.</a:t>
            </a:r>
          </a:p>
          <a:p>
            <a:pPr algn="l">
              <a:buFont typeface="Arial" panose="020B0604020202020204" pitchFamily="34" charset="0"/>
              <a:buChar char="•"/>
            </a:pPr>
            <a:r>
              <a:rPr lang="en-US" b="0" i="0" dirty="0">
                <a:solidFill>
                  <a:srgbClr val="24292E"/>
                </a:solidFill>
                <a:effectLst/>
                <a:latin typeface="-apple-system"/>
              </a:rPr>
              <a:t>Event publishers can publish events to Cosmos DB using .NET, Java, Node.js, and Python, using a number of APIs, such as SQL, Cassandra, MongoDB, Gremlin, and Azure Table Storage.</a:t>
            </a:r>
          </a:p>
          <a:p>
            <a:pPr algn="l">
              <a:buFont typeface="Arial" panose="020B0604020202020204" pitchFamily="34" charset="0"/>
              <a:buChar char="•"/>
            </a:pPr>
            <a:r>
              <a:rPr lang="en-US" b="0" i="0" dirty="0">
                <a:solidFill>
                  <a:srgbClr val="24292E"/>
                </a:solidFill>
                <a:effectLst/>
                <a:latin typeface="-apple-system"/>
              </a:rPr>
              <a:t>The change feed feature can only be used by the SQL and Gremlin APIs of Cosmos DB. Woodgrove will be using the SQL API, so they will be able to use the change feed feature.</a:t>
            </a:r>
          </a:p>
          <a:p>
            <a:pPr algn="l">
              <a:buFont typeface="Arial" panose="020B0604020202020204" pitchFamily="34" charset="0"/>
              <a:buChar char="•"/>
            </a:pPr>
            <a:r>
              <a:rPr lang="en-US" b="0" i="0" dirty="0">
                <a:solidFill>
                  <a:srgbClr val="24292E"/>
                </a:solidFill>
                <a:effectLst/>
                <a:latin typeface="-apple-system"/>
              </a:rPr>
              <a:t>Cosmos DB is globally accessible across many Azure regions, bringing it closer to distributed event publishers and consumers.</a:t>
            </a:r>
          </a:p>
          <a:p>
            <a:pPr algn="l">
              <a:buFont typeface="Arial" panose="020B0604020202020204" pitchFamily="34" charset="0"/>
              <a:buChar char="•"/>
            </a:pPr>
            <a:r>
              <a:rPr lang="en-US" b="0" i="0" dirty="0">
                <a:solidFill>
                  <a:srgbClr val="24292E"/>
                </a:solidFill>
                <a:effectLst/>
                <a:latin typeface="-apple-system"/>
              </a:rPr>
              <a:t>In a multi-region Azure Cosmos account, if a write-region fails over, the change feed will work across the manual failover operation and it will be contiguous.</a:t>
            </a:r>
          </a:p>
          <a:p>
            <a:pPr algn="l">
              <a:buFont typeface="Arial" panose="020B0604020202020204" pitchFamily="34" charset="0"/>
              <a:buChar char="•"/>
            </a:pPr>
            <a:r>
              <a:rPr lang="en-US" b="0" i="0" dirty="0">
                <a:solidFill>
                  <a:srgbClr val="24292E"/>
                </a:solidFill>
                <a:effectLst/>
                <a:latin typeface="-apple-system"/>
              </a:rPr>
              <a:t>Coupled with Azure Synapse Analytics, the Synapse Link feature enables the analytical store on the containers. The analytical store provides long-term storage and is optimized for analytical queries. These queries do not impact the RUs allocated to the Cosmos DB container's transactional store.</a:t>
            </a:r>
          </a:p>
          <a:p>
            <a:pPr algn="l">
              <a:buFont typeface="Arial" panose="020B0604020202020204" pitchFamily="34" charset="0"/>
              <a:buChar char="•"/>
            </a:pPr>
            <a:r>
              <a:rPr lang="en-US" b="0" i="0" dirty="0">
                <a:solidFill>
                  <a:srgbClr val="24292E"/>
                </a:solidFill>
                <a:effectLst/>
                <a:latin typeface="-apple-system"/>
              </a:rPr>
              <a:t>Cosmos DB Allows you to set a time-to-live (TTL) value, in seconds, on a container or on individual documents. This value tells Cosmos DB when to expire, or delete, the document(s) automatically. This setting can help save in storage costs by removing what you no longer need. Typically, this is used on hot data, or data that must be expired after a period of time due to regulatory requirements.</a:t>
            </a:r>
          </a:p>
          <a:p>
            <a:pPr algn="l">
              <a:buFont typeface="Arial" panose="020B0604020202020204" pitchFamily="34" charset="0"/>
              <a:buChar char="•"/>
            </a:pPr>
            <a:r>
              <a:rPr lang="en-US" b="0" i="0" dirty="0">
                <a:solidFill>
                  <a:srgbClr val="24292E"/>
                </a:solidFill>
                <a:effectLst/>
                <a:latin typeface="-apple-system"/>
              </a:rPr>
              <a:t>Cosmos DB analytical stores, enabled by Synapse Link, have a separate TTL setting. Usually, you would either disable TTL on the analytical store, or set it to -1 to never expire. This is because the analytical store's storage costs is significantly less over time.</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Another decision point for using Cosmos DB for ingestion, is that it offers flexible message retention through its time-to-live (TTL) settings. This value can be set at the container level by applying a TTL value for all documents within, or on individual messages as they are sent. This optimization helps save in storage costs by automatically expiring (deleting) the documents after the specified period of time. For instance, you can set the TTL to 60 days to allow Woodgrove Bank to keep the streaming data available for that amount of time so they can reprocess in Azure Synapse Analytics, or query the raw data within the collection as needed. </a:t>
            </a:r>
            <a:r>
              <a:rPr lang="en-US" b="0" i="0" dirty="0">
                <a:solidFill>
                  <a:srgbClr val="24292E"/>
                </a:solidFill>
                <a:effectLst/>
                <a:latin typeface="-apple-system"/>
              </a:rPr>
              <a:t>However, with the addition of the analytical store that is enabled through Synapse Link, all data gets automatically copied to a low-cost Azure storage account in columnar format, giving Woodgrove easy access to all their data, regardless of the transactional store's TTL value, from within Synapse Analytics. Since these queries are executed against the analytical store, they do not use any RU/s allocated to the transaction store.</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Event Hubs has a similar feature called message retention. You can set the value between one and seven days, or a maximum of four weeks if you contact Microsoft support. Setting the TTL for documents saved to Cosmos DB individually for any length of time desired (even beyond 7 days) is an advantage Cosmos DB has over Event Hubs when used for ingesting streaming data.</a:t>
            </a:r>
          </a:p>
          <a:p>
            <a:pPr lvl="0"/>
            <a:endParaRPr lang="en-US" sz="22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26400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Of the ingest options you identified previously, which would you recommend for the scenario?</a:t>
            </a:r>
          </a:p>
          <a:p>
            <a:r>
              <a:rPr lang="en-US" sz="1200" b="0" i="0" kern="1200" dirty="0">
                <a:solidFill>
                  <a:schemeClr val="tx1"/>
                </a:solidFill>
                <a:effectLst/>
                <a:latin typeface="+mn-lt"/>
                <a:ea typeface="+mn-ea"/>
                <a:cs typeface="+mn-cs"/>
              </a:rPr>
              <a:t>- Both services are certainly capable of acting as the ingestion service. They both support a high rate of flow, and both have options for long-term storage needs. However, Event Hubs requires an extra step for long-term storage, which is handled through Event Hubs Capture, whereas Cosmos DB already acts as this storage for raw data. Level of effort to implement tilts the scale toward Cosmos DB since transactional data is already being written to a database, those payment processors can be updated to also write to Cosmos DB or switch over to Cosmos entirely if it makes sense. Event Hubs requires adding an event service to their architecture and learning how to use it from their current systems.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Apart from addressing the primary decision factors above, another strong consideration for choosing Cosmos DB is the issue of data sovereignty. Since Woodgrove Bank has customers around the world, some countries in which they operate may not allow data to be written and stored in a different country. Since Cosmos DB makes it easy to distribute data on a global scale, it may be required to have separate collections per region to meet regulatory requirements. This limitation can be worked around with Event Hubs, but the level of effort to do so may not be worth it in the long run. In this case, we will recommend Azure Cosmos DB for ingest.</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322909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Woodgrove Bank indicated that they would like a unified way to process both streaming data and batch data on a platform that can also support their data science, data engineering, and development needs. Which platform would you recommend, and why?</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The recommended platform that meets these needs for this solution is Azure Synapse Analytics. When it comes to working with big data in a unified way, whether you process it real-time as it arrives or in batches, Apache Spark provides a fast and capable engine that also supports data science processes, like machine learning and advanced analytics. Azure Synapse brings together the best of SQL technologies used in enterprise data warehousing, Spark technologies used for big data, and Pipelines for data integration and ETL/ELT. Synapse has a web-based Studio that provides a single place for management, monitoring, coding, and security. Synapse features deep integration with other Azure services such as Power BI, Azure Cosmos DB, and Azure Machine Learning.</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Since the primary data source for this solution is Azure Cosmos DB, Synapse Analytics provides another big benefit: Azure Synapse Link for Azure Cosmos DB. Synapse Link for Azure Cosmos DB is a cloud-native hybrid transactional and analytical processing (HTAP) capability that will enable Woodgrove Bank to run near real-time analytics over operational data in Azure Cosmos DB. Azure Synapse Link creates a tight seamless integration between Azure Cosmos DB and Azure Synapse Analytics.</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Using the Azure Cosmos DB analytical store, a fully isolated column store, Azure Synapse Link enables no Extract-Transform-Load (ETL) analytics in Azure Synapse Analytics against the operational data at scale. Business analysts, data engineers, and data scientists can now use Synapse Spark or Synapse SQL interchangeably to run near real-time business intelligence, analytics, and machine learning pipelines. We can achieve this without impacting the performance of Woodgrove's transactional workloads on Azure Cosmos DB.</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218326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big data systems Woodgrove Bank used in the past were only able to append new data to the end of existing data sets. This meant each time they had update, they would actually create a duplicate row containing the changed data and then have to author queries to merge those rows so that they had a clean view of the current state of the data. How will your chosen platform cope with this challenge?</a:t>
            </a:r>
          </a:p>
          <a:p>
            <a:r>
              <a:rPr lang="en-US" sz="1200" b="0" i="0" kern="1200" dirty="0">
                <a:solidFill>
                  <a:schemeClr val="tx1"/>
                </a:solidFill>
                <a:effectLst/>
                <a:latin typeface="+mn-lt"/>
                <a:ea typeface="+mn-ea"/>
                <a:cs typeface="+mn-cs"/>
              </a:rPr>
              <a:t>- </a:t>
            </a:r>
            <a:r>
              <a:rPr lang="en-US" b="0" i="0" dirty="0">
                <a:solidFill>
                  <a:srgbClr val="24292E"/>
                </a:solidFill>
                <a:effectLst/>
                <a:latin typeface="-apple-system"/>
              </a:rPr>
              <a:t>The Azure Synapse Link for Azure Cosmos DB feature automatically handles updates to the underlying analytical store for each container on which the feature is enabled. Any inserts, updates, and deletes are automatically synchronized to the analytical store in near real-time. Also, for updates to the container's transactional store, Azure Cosmos DB supports upserts.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5240874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How will your chosen data processing platform connect to and process data from your chosen data ingest solution for streaming data?</a:t>
            </a:r>
          </a:p>
          <a:p>
            <a:pPr algn="l"/>
            <a:r>
              <a:rPr lang="en-US" sz="1200" b="0" i="0" kern="1200" dirty="0">
                <a:solidFill>
                  <a:schemeClr val="tx1"/>
                </a:solidFill>
                <a:effectLst/>
                <a:latin typeface="+mn-lt"/>
                <a:ea typeface="+mn-ea"/>
                <a:cs typeface="+mn-cs"/>
              </a:rPr>
              <a:t>- </a:t>
            </a:r>
            <a:r>
              <a:rPr lang="en-US" b="0" i="0" dirty="0">
                <a:solidFill>
                  <a:srgbClr val="24292E"/>
                </a:solidFill>
                <a:effectLst/>
                <a:latin typeface="-apple-system"/>
              </a:rPr>
              <a:t>In our preferred architecture, we have chosen to ingest Woodgrove's data using Azure Cosmos DB and have enabled Synapse Link to integrate with Azure Synapse Analytics. The Azure Cosmos DB linked service enables Woodgrove to connect to the transactional Cosmos DB container and read from the stream provided by the change feed into a Spark DataFrame. You will use a Synapse Spark notebook to process the streaming data.</a:t>
            </a:r>
          </a:p>
          <a:p>
            <a:pPr algn="l"/>
            <a:r>
              <a:rPr lang="en-US" b="0" i="0" dirty="0">
                <a:solidFill>
                  <a:srgbClr val="24292E"/>
                </a:solidFill>
                <a:effectLst/>
                <a:latin typeface="-apple-system"/>
              </a:rPr>
              <a:t>- Because the payment transactions will be arriving in real time, you will want to use Spark Structured Streaming to process the data. Think of a stream of data as a table to which data is continuously appended. You need to create a foreachBatch method that leverages the batch-scoring model for scoring microbatches. The function will write the scored results to a Cosmos DB container, using the linked service.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What configuration would you need to apply to your solution to allow it to restart any stream processing in the case the job is stopped?</a:t>
            </a:r>
          </a:p>
          <a:p>
            <a:r>
              <a:rPr lang="en-US" sz="1200" b="0" i="0" kern="1200" dirty="0">
                <a:solidFill>
                  <a:schemeClr val="tx1"/>
                </a:solidFill>
                <a:effectLst/>
                <a:latin typeface="+mn-lt"/>
                <a:ea typeface="+mn-ea"/>
                <a:cs typeface="+mn-cs"/>
              </a:rPr>
              <a:t>- When defining a streaming query, one of the options that you need to specify is the location of a checkpoint directory.</a:t>
            </a:r>
          </a:p>
          <a:p>
            <a:r>
              <a:rPr lang="en-US" sz="1200" b="0" i="0" kern="1200" dirty="0">
                <a:solidFill>
                  <a:schemeClr val="tx1"/>
                </a:solidFill>
                <a:effectLst/>
                <a:latin typeface="+mn-lt"/>
                <a:ea typeface="+mn-ea"/>
                <a:cs typeface="+mn-cs"/>
              </a:rPr>
              <a:t>- Please note, if you do not have a checkpoint directory, when the streaming job stops, you lose all state around your streaming job and upon restart, you start from scratch.</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What specific secrets will their processing solution might want to store? How would they securely store and access those secrets?</a:t>
            </a:r>
          </a:p>
          <a:p>
            <a:pPr algn="l"/>
            <a:r>
              <a:rPr lang="en-US" sz="1200" b="0" i="0" kern="1200" dirty="0">
                <a:solidFill>
                  <a:schemeClr val="tx1"/>
                </a:solidFill>
                <a:effectLst/>
                <a:latin typeface="+mn-lt"/>
                <a:ea typeface="+mn-ea"/>
                <a:cs typeface="+mn-cs"/>
              </a:rPr>
              <a:t>- </a:t>
            </a:r>
            <a:r>
              <a:rPr lang="en-US" b="0" i="0" dirty="0">
                <a:solidFill>
                  <a:srgbClr val="24292E"/>
                </a:solidFill>
                <a:effectLst/>
                <a:latin typeface="-apple-system"/>
              </a:rPr>
              <a:t>Specific secrets that they may need to be accessed by Azure Synapse Analytics are account names and keys for Azure Data Lake Storage, Cosmos DB connection strings or access keys, and Azure Machine Learning service account keys.</a:t>
            </a:r>
          </a:p>
          <a:p>
            <a:pPr algn="l"/>
            <a:r>
              <a:rPr lang="en-US" b="0" i="0" dirty="0">
                <a:solidFill>
                  <a:srgbClr val="24292E"/>
                </a:solidFill>
                <a:effectLst/>
                <a:latin typeface="-apple-system"/>
              </a:rPr>
              <a:t>- To securely store these secrets, use Azure Key Vault and create a linked service within Synapse Analytics for the Key Vault account. Azure Key Vault provides a service that allows you to securely centralize application secrets. The benefit of it being a centralized store of secrets, is that you only need to define those secrets, like connection strings or account keys, in one place which can be accessed by several Azure services as well as custom applications.</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731698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As incoming data is processed, refined, and scored, all of the transactions need to be persisted to long-term storage for analysis, model training and validation, and reporting. This storage needs to handle long-term growth, be fast enough to rapidly ingest new data while simultaneously handling reads against the same data set without interference, and act as a reliable data source for dashboards and reports. Which is your recommended long-term data storage solution, keeping in mind its role within your selected data pipeline processing platform?</a:t>
            </a:r>
          </a:p>
          <a:p>
            <a:pPr algn="l"/>
            <a:r>
              <a:rPr lang="en-US" sz="1200" b="0" i="0" kern="1200" dirty="0">
                <a:solidFill>
                  <a:schemeClr val="tx1"/>
                </a:solidFill>
                <a:effectLst/>
                <a:latin typeface="+mn-lt"/>
                <a:ea typeface="+mn-ea"/>
                <a:cs typeface="+mn-cs"/>
              </a:rPr>
              <a:t>- </a:t>
            </a:r>
            <a:r>
              <a:rPr lang="en-US" b="0" i="0" dirty="0">
                <a:solidFill>
                  <a:srgbClr val="24292E"/>
                </a:solidFill>
                <a:effectLst/>
                <a:latin typeface="-apple-system"/>
              </a:rPr>
              <a:t>Our proposed solution uses Synapse Analytics, which uses an Azure Data Lake Storage Gen2 (ADLS Gen2) account for its primary storage. ADLS Gen2 is a set of capabilities dedicated to big data analytics, built on Azure Blob storage. Data Lake Storage Gen2 is the result of converging the capabilities of Microsoft's two existing storage services, Azure Blob storage and Azure Data Lake Storage Gen1. Features from Azure Data Lake Storage Gen1, such as file system semantics, directory, and file level security and scale are combined with the low-cost, tiered storage, and high availability/disaster recovery capabilities from Azure Blob storage.</a:t>
            </a:r>
          </a:p>
          <a:p>
            <a:pPr algn="l"/>
            <a:r>
              <a:rPr lang="en-US" b="0" i="0" dirty="0">
                <a:solidFill>
                  <a:srgbClr val="24292E"/>
                </a:solidFill>
                <a:effectLst/>
                <a:latin typeface="-apple-system"/>
              </a:rPr>
              <a:t>- ADLS Gen2 makes Azure Storage the foundation for building enterprise data lakes on Azure. Designed from the start to service multiple petabytes of information while sustaining hundreds of gigabits of throughput, ADLS Gen2 allows you to easily manage massive amounts of data.</a:t>
            </a:r>
          </a:p>
          <a:p>
            <a:pPr algn="l"/>
            <a:r>
              <a:rPr lang="en-US" b="0" i="0" dirty="0">
                <a:solidFill>
                  <a:srgbClr val="24292E"/>
                </a:solidFill>
                <a:effectLst/>
                <a:latin typeface="-apple-system"/>
              </a:rPr>
              <a:t>- ADLS Gen2 allows you to manage and access data just as you would with a Hadoop Distributed File System (HDFS). The Azure Blob Filesystem (ABFS) driver allows Azure Synapse Analytics to access data stored in ADLS Gen2. This driver is optimized specifically for big data analytics, and overcomes the inherent deficiencies of the previous WASB driver.</a:t>
            </a:r>
          </a:p>
          <a:p>
            <a:pPr algn="l"/>
            <a:r>
              <a:rPr lang="en-US" b="0" i="0" dirty="0">
                <a:solidFill>
                  <a:srgbClr val="24292E"/>
                </a:solidFill>
                <a:effectLst/>
                <a:latin typeface="-apple-system"/>
              </a:rPr>
              <a:t>- Since we are using the Azure Cosmos DB analytical store feature through Azure Synapse Link, all long-term analytical data is automatically stored within a separate, managed storage account. Azure Cosmos DB synchronizes data to this storage account as data in the transactional containers change. - You do not need to access the storage account directly through Synapse Analytics or other means. Instead, you access the analytical store through Synapse Notebooks with Apache Spark, or through T-SQL through Synapse SQL Serverless (SQL on-demand). Synapse Link provides a layer of abstraction over top of the storage, letting you focus on writing queries instead of managing access to the storage account.</a:t>
            </a: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5378340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Describe how your chosen data processing platform will support machine learning model training and deployment. The model will need to be trained on and validated against historical payment transaction data that includes known fraudulent transactions.</a:t>
            </a:r>
          </a:p>
          <a:p>
            <a:pPr algn="l"/>
            <a:r>
              <a:rPr lang="en-US" sz="1200" b="0" i="0" kern="1200" dirty="0">
                <a:solidFill>
                  <a:schemeClr val="tx1"/>
                </a:solidFill>
                <a:effectLst/>
                <a:latin typeface="+mn-lt"/>
                <a:ea typeface="+mn-ea"/>
                <a:cs typeface="+mn-cs"/>
              </a:rPr>
              <a:t>- </a:t>
            </a:r>
            <a:r>
              <a:rPr lang="en-US" b="0" i="0" dirty="0">
                <a:solidFill>
                  <a:srgbClr val="24292E"/>
                </a:solidFill>
                <a:effectLst/>
                <a:latin typeface="-apple-system"/>
              </a:rPr>
              <a:t>For model training and deployment, use Azure Machine Learning. Azure Machine Learning studio provides a web-based, interactive interface for managing the end-to-end machine learning lifecycle. Use Jupyter notebooks for model training and required data transformation steps as part of the ML pipeline. Create a datastore that points to the primary Synapse Analytics ADLS Gen2 account that contains the historical payment transaction data, which Woodgrove Bank said it can provide as a series of CSV files. The notebooks used for training the models can access the files through the datastore and transform that data as needed for cleanup and feature selection. A large portion of that data will be used for training, and the rest can be used to validate the performance of the trained model.</a:t>
            </a:r>
          </a:p>
          <a:p>
            <a:pPr algn="l"/>
            <a:r>
              <a:rPr lang="en-US" b="0" i="0" dirty="0">
                <a:solidFill>
                  <a:srgbClr val="24292E"/>
                </a:solidFill>
                <a:effectLst/>
                <a:latin typeface="-apple-system"/>
              </a:rPr>
              <a:t>The trained models are stored in Azure ML's model registry and deployed from a notebook, or through the Machine Learning studio's interface.</a:t>
            </a:r>
          </a:p>
          <a:p>
            <a:r>
              <a:rPr lang="en-US" sz="1200" b="0" i="0" kern="1200" dirty="0">
                <a:solidFill>
                  <a:schemeClr val="tx1"/>
                </a:solidFill>
                <a:effectLst/>
                <a:latin typeface="+mn-lt"/>
                <a:ea typeface="+mn-ea"/>
                <a:cs typeface="+mn-cs"/>
              </a:rPr>
              <a:t>- Deploy the model to an Azure Kubernetes Service (AKS) cluster. Creating the AKS cluster is a one-time process for your workspace, where after you can reuse it for multiple deployments as the model gets updated through re-training.</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will you schedule regular batch scoring of fraud data using the trained model, and make that data available to Woodgrove Bank's web applications at a global scale?</a:t>
            </a:r>
          </a:p>
          <a:p>
            <a:r>
              <a:rPr lang="en-US" sz="1200" b="0" i="0" kern="1200" dirty="0">
                <a:solidFill>
                  <a:schemeClr val="tx1"/>
                </a:solidFill>
                <a:effectLst/>
                <a:latin typeface="+mn-lt"/>
                <a:ea typeface="+mn-ea"/>
                <a:cs typeface="+mn-cs"/>
              </a:rPr>
              <a:t>- </a:t>
            </a:r>
            <a:r>
              <a:rPr lang="en-US" b="0" i="0" dirty="0">
                <a:solidFill>
                  <a:srgbClr val="24292E"/>
                </a:solidFill>
                <a:effectLst/>
                <a:latin typeface="-apple-system"/>
              </a:rPr>
              <a:t>The models that they have trained within Azure Machine Learning notebooks can be saved to ADLS Gen2 or to Azure Machine Learning model registry. These saved models can then be re-loaded by a Synapse Notebook to batch score and aggregate the daily “suspicious transactions” results on a scheduled basis. Woodgrove will create a new pipeline in Synapse Analytics that contains a Notebook activity that calls the batch scoring notebook. They can configure the pipeline to run on a regular interval or as part of a larger data pipeline process. The notebook logic would use the Cosmos DB Linked Service to push the scored results out to the globally distributed set of containers, making the suspicious transactions “locally” available to authorized consuming applications.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3900084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4292E"/>
                </a:solidFill>
                <a:effectLst/>
                <a:latin typeface="-apple-system"/>
              </a:rPr>
              <a:t>Woodgrove Bank's business analysts would like to have a set of dashboards they can monitor that provide real-time views of fraud trends at a global scale. Thinking back to how your proposed solution provides a set of summary tables containing business-level aggregates, what do you propose using to meet this requirement? Be specific about how this solution will be put in place and which features it supports.</a:t>
            </a:r>
          </a:p>
          <a:p>
            <a:pPr algn="l"/>
            <a:r>
              <a:rPr lang="en-US" b="0" i="0" dirty="0">
                <a:solidFill>
                  <a:srgbClr val="24292E"/>
                </a:solidFill>
                <a:effectLst/>
                <a:latin typeface="-apple-system"/>
              </a:rPr>
              <a:t>- Since we are using the Azure Synapse Link for Azure Cosmos DB feature, and have enabled the analytical store on the Cosmos DB containers, we can create SQL views and add them to a Synapse SQL Serverless (SQL on-demand) database. These views use T-SQL to query the analytical store data, which does not impact the transactional store in any way, saving valuable RUs. Since the analytical store is optimized for read-heavy analytical queries, we can efficiently query over all current and historical data, create aggregates, join analytical stores together or with other external resources, and use these views to create Power BI reports and dashboards.</a:t>
            </a:r>
          </a:p>
          <a:p>
            <a:pPr algn="l"/>
            <a:r>
              <a:rPr lang="en-US" b="0" i="0" dirty="0">
                <a:solidFill>
                  <a:srgbClr val="24292E"/>
                </a:solidFill>
                <a:effectLst/>
                <a:latin typeface="-apple-system"/>
              </a:rPr>
              <a:t>- The Power BI reports can be added to the Power BI service and embedded in Woodgrove's web applications for consumption by their processing customers. They can add the Power BI service workspace that contains the reports, as a Synapse linked service. Once added as a linked service, the Power BI datasets and reports can be managed from within Synapse Studio, providing a fully integrated experience.</a:t>
            </a:r>
          </a:p>
          <a:p>
            <a:endParaRPr lang="en-US" sz="1200" b="0" i="0" kern="1200" dirty="0">
              <a:solidFill>
                <a:schemeClr val="tx1"/>
              </a:solidFill>
              <a:effectLst/>
              <a:latin typeface="+mn-lt"/>
              <a:ea typeface="+mn-ea"/>
              <a:cs typeface="+mn-cs"/>
            </a:endParaRPr>
          </a:p>
          <a:p>
            <a:r>
              <a:rPr lang="en-US" b="1" i="0" dirty="0">
                <a:solidFill>
                  <a:srgbClr val="24292E"/>
                </a:solidFill>
                <a:effectLst/>
                <a:latin typeface="-apple-system"/>
              </a:rPr>
              <a:t>Woodgrove Bank's data analysts, who build and maintain reports, are comfortable working with T-SQL. How can they efficiently access the data for analytical queries, ensuring they have access to the most up-to-date data, without impacting the transactional data store?</a:t>
            </a:r>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en-US" b="0" i="0" dirty="0">
                <a:solidFill>
                  <a:srgbClr val="24292E"/>
                </a:solidFill>
                <a:effectLst/>
                <a:latin typeface="-apple-system"/>
              </a:rPr>
              <a:t>Using the Azure Synapse Link for Azure Cosmos DB feature, Woodgrove can enable the analytical store on any container they create after enabling the feature. The analytical store is updated in near real-time and can be accessed using T-SQL through Synapse SQL Serverless (SQL on-demand) to create scripts or views.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2965567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It's not clear to us if we can only use Cosmos DB as our web app's database, or if we should consider using it in other parts of our advanced analytics data pipeline such as for real-time transaction ingest or for serving of offline processed data.</a:t>
            </a:r>
          </a:p>
          <a:p>
            <a:br>
              <a:rPr lang="en-US" sz="1200" b="1" kern="1200" dirty="0">
                <a:solidFill>
                  <a:schemeClr val="tx1"/>
                </a:solidFill>
                <a:effectLst/>
                <a:latin typeface="+mn-lt"/>
                <a:ea typeface="+mn-ea"/>
                <a:cs typeface="+mn-cs"/>
              </a:rPr>
            </a:br>
            <a:r>
              <a:rPr lang="en-US" b="0" i="0" dirty="0">
                <a:solidFill>
                  <a:srgbClr val="24292E"/>
                </a:solidFill>
                <a:effectLst/>
                <a:latin typeface="-apple-system"/>
              </a:rPr>
              <a:t>Cosmos DB was created from the ground-up as a distributed database service that transparently handles the complexity of running within multiple regions around the world. Because providing data to customers around the globe is a key requirement, Cosmos DB is an ideal choice for ingesting data where it arrives, and serving the data where it is requested. It's major advantage when operating at a global scale is its high concurrency with low latency and predictable results. This combination is unique to Cosmos DB and ideal for Woodgrove Bank's needs. The change feed feature of Cosmos DB makes it useful for both storing raw transaction data as it is written, and notifying consumers, like Azure Synapse Analytics, of changes as they occur for real-time processing.</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Does Cosmos DB integrate with open source big data analytics like Apache Spark?</a:t>
            </a:r>
          </a:p>
          <a:p>
            <a:br>
              <a:rPr lang="en-US" sz="1200" b="0" kern="1200" dirty="0">
                <a:solidFill>
                  <a:schemeClr val="tx1"/>
                </a:solidFill>
                <a:effectLst/>
                <a:latin typeface="+mn-lt"/>
                <a:ea typeface="+mn-ea"/>
                <a:cs typeface="+mn-cs"/>
              </a:rPr>
            </a:br>
            <a:r>
              <a:rPr lang="en-US" b="0" i="0" dirty="0">
                <a:solidFill>
                  <a:srgbClr val="24292E"/>
                </a:solidFill>
                <a:effectLst/>
                <a:latin typeface="-apple-system"/>
              </a:rPr>
              <a:t>Yes, the </a:t>
            </a:r>
            <a:r>
              <a:rPr lang="en-US" dirty="0"/>
              <a:t>azure-cosmosdb-spark</a:t>
            </a:r>
            <a:r>
              <a:rPr lang="en-US" b="0" i="0" dirty="0">
                <a:solidFill>
                  <a:srgbClr val="24292E"/>
                </a:solidFill>
                <a:effectLst/>
                <a:latin typeface="-apple-system"/>
              </a:rPr>
              <a:t> connector can be used to read and write to Cosmos DB, and is also capable of using the change feed to react to events as they occur. Visit </a:t>
            </a:r>
            <a:r>
              <a:rPr lang="en-US" b="0" i="0" u="none" strike="noStrike" dirty="0">
                <a:solidFill>
                  <a:srgbClr val="0366D6"/>
                </a:solidFill>
                <a:effectLst/>
                <a:latin typeface="-apple-system"/>
                <a:hlinkClick r:id="rId3"/>
              </a:rPr>
              <a:t>https://github.com/Azure/azure-cosmosdb-spark</a:t>
            </a:r>
            <a:r>
              <a:rPr lang="en-US" b="0" i="0" dirty="0">
                <a:solidFill>
                  <a:srgbClr val="24292E"/>
                </a:solidFill>
                <a:effectLst/>
                <a:latin typeface="-apple-system"/>
              </a:rPr>
              <a:t> to learn how to use the connector and to access sample code. When using Azure Synapse Analytics, you can seamlessly access Cosmos DB from Synapse Notebooks after you create a Cosmos DB Linked Service. The Azure Synapse Link for Azure Cosmos DB feature adds further capability by providing access to the analytical store from within Synapse Analytics.</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0775494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Properly selecting the right algorithm and training a model using the optimal set of parameters can take a lot of time. Is there a way to speed up this process?</a:t>
            </a:r>
          </a:p>
          <a:p>
            <a:endParaRPr lang="en-US" sz="1200" b="0" i="0" kern="1200" dirty="0">
              <a:solidFill>
                <a:schemeClr val="tx1"/>
              </a:solidFill>
              <a:effectLst/>
              <a:latin typeface="+mn-lt"/>
              <a:ea typeface="+mn-ea"/>
              <a:cs typeface="+mn-cs"/>
            </a:endParaRPr>
          </a:p>
          <a:p>
            <a:r>
              <a:rPr lang="en-US" b="0" i="0" dirty="0">
                <a:solidFill>
                  <a:srgbClr val="24292E"/>
                </a:solidFill>
                <a:effectLst/>
                <a:latin typeface="-apple-system"/>
              </a:rPr>
              <a:t>The typical approach to model training involves a time-consuming process trying dozens or even hundreds of combinations. Data scientists often try different ways of normalizing the data, different algorithms and different settings for those algorithms (hyperparameters). Data scientists will often setup a grid-search approach that will run multiple independent tests using differing combinations, measuring the performance of each and choosing the combination that provides the best results according to some performance metrics they select. With Azure Machine Learning AutoML, this search process is automated, and greatly simplifies the setup to try the typical combinations and quickly identify the best performing model against a user-selected performance metric. AutoML is used via the Azure Machine Learning Python SDK and can be utilized within Azure Machine Learning notebooks.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680162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We are concerned about how much it costs to use Cosmos DB for our solution. What is the real value in using this service, and how do we set up Cosmos DB in an optimal way?</a:t>
            </a:r>
            <a:endParaRPr lang="en-US" sz="1200" b="1"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Azure Cosmos DB's greatest strength is that it provides a multi-model, globally available NoSQL database with high concurrency, low latency, and predictable results. The fact that it transparently synchronizes data to all regions, which can quickly and easily be added at any time, adds value by reducing the amount of development required to read and write the data and removes any need for synchronization.</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cost of all database operations, such as throughput, CPU, and memory, is normalized by Azure Cosmos DB and is expressed in terms of Request Units (RUs). The cost to read a 1-KB item is 1 Request Unit (1 RU) and the minimum RUs required to consume 1 GB of storage is 40. The cost of writing a 1-KB item is 5 RUs. Many people risk over-allocating RUs to their collections, when they may not need such high levels at all times. To save costs, a good tactic is to ramp up the number of RUs during batch processing or other read/write-heavy loads, then reduce the number of RUs afterwards. This can be done automatically or manually through the portal. An example of how this can be automatically done is to monitor Cosmos DB with Azure Monitor and set an alert rule that calls an Azure Function to scale up the number of RUs for that collection. Then you would have another process to scale down as needed. You configure Azure Monitor to monitor the total requests for a 429 HTTP status code (which means the requests are throttled), apply alert logic where the total number of these codes are greater than a pre-defined value (like 10) over the last 5 minutes.</a:t>
            </a:r>
          </a:p>
          <a:p>
            <a:endParaRPr lang="en-US" sz="1200" b="0" kern="1200" dirty="0">
              <a:solidFill>
                <a:schemeClr val="tx1"/>
              </a:solidFill>
              <a:effectLst/>
              <a:latin typeface="+mn-lt"/>
              <a:ea typeface="+mn-ea"/>
              <a:cs typeface="+mn-cs"/>
            </a:endParaRPr>
          </a:p>
          <a:p>
            <a:r>
              <a:rPr lang="en-US" b="0" i="0" dirty="0">
                <a:solidFill>
                  <a:srgbClr val="24292E"/>
                </a:solidFill>
                <a:effectLst/>
                <a:latin typeface="-apple-system"/>
              </a:rPr>
              <a:t>Another option is to use the </a:t>
            </a:r>
            <a:r>
              <a:rPr lang="en-US" b="0" i="0" u="none" strike="noStrike" dirty="0">
                <a:solidFill>
                  <a:srgbClr val="0366D6"/>
                </a:solidFill>
                <a:effectLst/>
                <a:latin typeface="-apple-system"/>
                <a:hlinkClick r:id="rId3"/>
              </a:rPr>
              <a:t>autoscale throughput feature</a:t>
            </a:r>
            <a:r>
              <a:rPr lang="en-US" b="0" i="0" dirty="0">
                <a:solidFill>
                  <a:srgbClr val="24292E"/>
                </a:solidFill>
                <a:effectLst/>
                <a:latin typeface="-apple-system"/>
              </a:rPr>
              <a:t> on containers and databases. With autoscale, Azure Cosmos DB automatically and instantly scales the throughput (RU/s) of your database or container based on usage, without impacting the availability, latency, throughput, or performance of the workload.</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Cosmos DB also offers flexible time-to-live (TTL) that can be set at the collection-level or on individual documents. This value tells Cosmos DB to expire, or delete, a document after a certain amount of seconds. This value can be set to as little as one second, or months into the future. As a result, you can save storage costs for records that are no longer needed. The flexibility of setting TTL at the collection or record-level is a unique characteristic of Cosmos DB.</a:t>
            </a:r>
          </a:p>
          <a:p>
            <a:endParaRPr lang="en-US" sz="1200" b="0" kern="1200" dirty="0">
              <a:solidFill>
                <a:schemeClr val="tx1"/>
              </a:solidFill>
              <a:effectLst/>
              <a:latin typeface="+mn-lt"/>
              <a:ea typeface="+mn-ea"/>
              <a:cs typeface="+mn-cs"/>
            </a:endParaRPr>
          </a:p>
          <a:p>
            <a:r>
              <a:rPr lang="en-US" b="0" i="0" dirty="0">
                <a:solidFill>
                  <a:srgbClr val="24292E"/>
                </a:solidFill>
                <a:effectLst/>
                <a:latin typeface="-apple-system"/>
              </a:rPr>
              <a:t>If you plan on using Cosmos DB for analytical queries, you should use the Azure Synapse Link for Azure Cosmos DB feature. This feature allows you to use an analytical store for your containers. With this configuration, all transactional data is automatically stored in a fully isolated column store. This store enables large-scale analytics against the operational data in Azure Cosmos DB, without impacting the transactional workloads or incurring resource unit (RU) costs.</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Another pitfall that developers or database administrators experience, especially those who are used to using traditional relational databases, is that they tend to want to create a Cosmos DB collection for each "table", or entity type they wish to store. Instead, you should consider storing any number of entity types within the same collection. The reason for this is that there is a cost associated with each collection that you add. Because collections do not enforce any type of schema, you are able to store entities of the same type with different schemas (likely due to changes over time or from excluding properties with no values), or entirely different entities within that collection. A common approach to dealing with different types of entities within a collection is to add a string property like `collectionType` so that you can filter query results by that type. For instance, Woodgrove Bank stores transaction and suspicious activity data within the same collection. They could assign a value of "Transaction" to the transaction entities, and "SuspiciousActivity" to the suspicious activity entities. Both types and many others can coexist within the collection and can easily be filtered by the `collectionType` property.</a:t>
            </a:r>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1026532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10/16/2020 1:10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Woodgrove Bank, who provides payment processing services for commerce, is looking to design and implement a PoC of an innovative fraud detection solution. They know from experience and through contacts in the financial industry that there is a constant arms race between fraudsters and banks. Thanks to increasingly powerful and easily accessible technology, financial crime is on the rise. Payment processing companies, like Woodgrove Bank, and their merchant customers risk financial losses due to fraud.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They also risk fines from failing to detect or even prevent criminal acts like money laundering or terror financing. Woodgrove forecasts reaching over USD $10 Billion in assets over the upcoming fiscal year, placing them within the stricter regulatory purview of institutions classified by the US government as "big banks". This means that they will be subject to regulatory fines over and above the fraud loss, putting their business at greater risk.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While all forms of fraud are on the rise, like ATM fraud, card transaction fraud, payment fraud, Woodgrove Bank would like to focus on online fraud. In the most basic terms, online fraud is committed when an unauthorized user impersonates another user by taking over their account, using malware, or hijacking internet sessions and uses the impersonated credentials to make purchase transactions. When dealing with millions of transactions, it is both crucial and challenging to detect and monitor fraud in real-time across all transactions. Doing so helps prevent additional losses and detect widespread attacks.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Given this focus in online fraud, they want to provide new services to their merchant customers, helping them save costs by applying machine learning and advanced analytics to detect fraudulent transactions. Their customers are around the world, and the right solutions for them would minimize any latencies experienced using their service by distributing as much of the solution as possible, as closely as possible, to the regions in which their customers use the service. This is the solution for which they would like to implement a PoC.</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flagging fraudulent transactions, they know there are tradeoffs between being overly aggressive and mistakenly identifying innocuous transactions as fraudulent, and not being aggressive enough such that they miss transactions that represent real fraud. They would rather miss a fraudulent event in their automated system, than mistakenly identify innocuous transactions as fraudulent because the latter will frustrate both their merchant customer and the end customers and potentially lose their business. However, they want to balance this by doing as much as they can to detect fraud while minimizing the customer frustration. To address this, they believe the PoC will need to handle transactions at two "speeds". First, they want to screen transactions for fraud as they happen, only blocking a transaction if the system is very confident it is fraudulent. Second, they want to perform a more in depth, offline fraud sweep of transactions to identify any unblocked transactions and identify suspicious transactions. These are transactions which are potentially fraud, for which they will notify the merchant that they should perform additional verification with the end customer before completing the order.</a:t>
            </a: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They have decades worth of historical transaction data (including transaction identified as fraudulent) that they believe would be helpful in the fraud detection PoC. This data is in tabular format and can be exported to CSV files if needed.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analysts at Woodgrove Bank are very interested in the recent notebook-driven approach to performing data science at data engineering tasks and would prefer a solution that features notebooks as the standard way to explore data, prepare data, model and define the logic for scheduled processing.</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693722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dirty="0">
                <a:solidFill>
                  <a:srgbClr val="24292E"/>
                </a:solidFill>
                <a:effectLst/>
                <a:latin typeface="-apple-system"/>
              </a:rPr>
              <a:t>Need to provide fraud detection services to our merchant customers, using incoming payment transaction data to provide early warning of fraudulent activity.</a:t>
            </a:r>
          </a:p>
          <a:p>
            <a:pPr marL="171450" indent="-171450" algn="l">
              <a:buFont typeface="Arial" panose="020B0604020202020204" pitchFamily="34" charset="0"/>
              <a:buChar char="•"/>
            </a:pPr>
            <a:r>
              <a:rPr lang="en-US" b="0" i="0" dirty="0">
                <a:solidFill>
                  <a:srgbClr val="24292E"/>
                </a:solidFill>
                <a:effectLst/>
                <a:latin typeface="-apple-system"/>
              </a:rPr>
              <a:t>We would like to schedule offline scoring of “suspicious activity” using our trained model to create aggregates showing statistics around detected fraudulent activity, and make that data globally available in regions closest to our customers through our web applications.</a:t>
            </a:r>
          </a:p>
          <a:p>
            <a:pPr marL="171450" indent="-171450" algn="l">
              <a:buFont typeface="Arial" panose="020B0604020202020204" pitchFamily="34" charset="0"/>
              <a:buChar char="•"/>
            </a:pPr>
            <a:r>
              <a:rPr lang="en-US" b="0" i="0" dirty="0">
                <a:solidFill>
                  <a:srgbClr val="24292E"/>
                </a:solidFill>
                <a:effectLst/>
                <a:latin typeface="-apple-system"/>
              </a:rPr>
              <a:t>For all transactions flowing through our system, we want to use our trained model to make near real-time predictions of fraudulent activity.</a:t>
            </a:r>
          </a:p>
          <a:p>
            <a:pPr marL="171450" indent="-171450" algn="l">
              <a:buFont typeface="Arial" panose="020B0604020202020204" pitchFamily="34" charset="0"/>
              <a:buChar char="•"/>
            </a:pPr>
            <a:r>
              <a:rPr lang="en-US" b="0" i="0" dirty="0">
                <a:solidFill>
                  <a:srgbClr val="24292E"/>
                </a:solidFill>
                <a:effectLst/>
                <a:latin typeface="-apple-system"/>
              </a:rPr>
              <a:t>We want the ability to analyze all transactions over time, so we need to be able to store data from transaction sources into long-term storage, without interfering with jobs reading the data set.</a:t>
            </a:r>
          </a:p>
          <a:p>
            <a:pPr marL="171450" indent="-171450" algn="l">
              <a:buFont typeface="Arial" panose="020B0604020202020204" pitchFamily="34" charset="0"/>
              <a:buChar char="•"/>
            </a:pPr>
            <a:r>
              <a:rPr lang="en-US" b="0" i="0" dirty="0">
                <a:solidFill>
                  <a:srgbClr val="24292E"/>
                </a:solidFill>
                <a:effectLst/>
                <a:latin typeface="-apple-system"/>
              </a:rPr>
              <a:t>We would like to use a standard platform that supports our near-term data pipeline needs while providing a long-term standard for data science, data engineering, and development.</a:t>
            </a:r>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4154526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It's not clear to us if we can only use Cosmos DB as our web app's database, or if we should consider using it in other parts of our advanced analytics data pipeline such as for real-time transaction ingest or for serving of offline processed data.</a:t>
            </a:r>
          </a:p>
          <a:p>
            <a:pPr marL="171450" indent="-171450">
              <a:buFont typeface="Arial" panose="020B0604020202020204" pitchFamily="34" charset="0"/>
              <a:buChar char="•"/>
            </a:pPr>
            <a:r>
              <a:rPr lang="en-US" dirty="0"/>
              <a:t>Does Cosmos DB integrate with open source big data analytics like Apache Spark?</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Properly selecting the right algorithm and training a model using the optimal set of parameters can take a lot of time. Is there a way to speed up this process?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We are concerned about how much it costs to use Cosmos DB for our solution. What is the real value of the service, and how do we set up Cosmos DB in an optimal way?</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1346867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32.sv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15.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15.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15.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15.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15.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44.svg"/></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15.xml"/><Relationship Id="rId4" Type="http://schemas.openxmlformats.org/officeDocument/2006/relationships/image" Target="../media/image44.sv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44.svg"/><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15.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7.svg"/></Relationships>
</file>

<file path=ppt/slides/_rels/slide25.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12.png"/><Relationship Id="rId7"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15.xml"/><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13.sv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15.xml"/><Relationship Id="rId5" Type="http://schemas.openxmlformats.org/officeDocument/2006/relationships/image" Target="../media/image44.svg"/><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2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Cosmos DB real-time advanced analytics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Infographic for common scenarios.">
            <a:extLst>
              <a:ext uri="{FF2B5EF4-FFF2-40B4-BE49-F238E27FC236}">
                <a16:creationId xmlns:a16="http://schemas.microsoft.com/office/drawing/2014/main" id="{FBE1216C-A00A-431B-BE38-1A55F1A057D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2257" y="1178915"/>
            <a:ext cx="10267485" cy="5679085"/>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8F5C852-1297-4B20-AE27-E55E48441AD4}"/>
              </a:ext>
            </a:extLst>
          </p:cNvPr>
          <p:cNvSpPr>
            <a:spLocks noGrp="1"/>
          </p:cNvSpPr>
          <p:nvPr>
            <p:ph type="body" sz="quarter" idx="10"/>
          </p:nvPr>
        </p:nvSpPr>
        <p:spPr>
          <a:xfrm>
            <a:off x="269239" y="1189176"/>
            <a:ext cx="11653523" cy="3890823"/>
          </a:xfrm>
        </p:spPr>
        <p:txBody>
          <a:bodyPr>
            <a:noAutofit/>
          </a:bodyPr>
          <a:lstStyle/>
          <a:p>
            <a:pPr lvl="1"/>
            <a:r>
              <a:rPr lang="en-US" sz="2800" dirty="0">
                <a:solidFill>
                  <a:schemeClr val="tx1"/>
                </a:solidFill>
                <a:latin typeface="Segoe UI Semilight" panose="020B0402040204020203" pitchFamily="34" charset="0"/>
                <a:cs typeface="Segoe UI Semilight" panose="020B0402040204020203" pitchFamily="34" charset="0"/>
              </a:rPr>
              <a:t>Mari Stephens, Chief Information Officer, Woodgrove Bank </a:t>
            </a:r>
          </a:p>
          <a:p>
            <a:pPr lvl="1"/>
            <a:r>
              <a:rPr lang="en-US" sz="2800" dirty="0">
                <a:solidFill>
                  <a:schemeClr val="tx1"/>
                </a:solidFill>
                <a:latin typeface="Segoe UI Semilight" panose="020B0402040204020203" pitchFamily="34" charset="0"/>
                <a:cs typeface="Segoe UI Semilight" panose="020B0402040204020203" pitchFamily="34" charset="0"/>
              </a:rPr>
              <a:t>The primary audience is business decision makers and technology decision makers.</a:t>
            </a:r>
          </a:p>
          <a:p>
            <a:pPr lvl="1"/>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into the CIOs, or to application sponsors (like a VP LOB, CMO) or to those that represent the Business Unit IT or developers that report into application sponsors.</a:t>
            </a:r>
            <a:endParaRPr lang="en-US" sz="2800" dirty="0">
              <a:solidFill>
                <a:schemeClr val="tx1"/>
              </a:solidFill>
            </a:endParaRPr>
          </a:p>
        </p:txBody>
      </p:sp>
      <p:pic>
        <p:nvPicPr>
          <p:cNvPr id="7" name="Graphic 6" descr="Meeting icon">
            <a:extLst>
              <a:ext uri="{FF2B5EF4-FFF2-40B4-BE49-F238E27FC236}">
                <a16:creationId xmlns:a16="http://schemas.microsoft.com/office/drawing/2014/main" id="{5EEAC033-463F-41E9-A481-7B1D19604B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83309" y="4662750"/>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overall</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 The data flow for the solution begins with the payment transaction systems writing transactions to Azure Cosmos DB. Woodgrove Bank enables Synapse Link integration when provisioning the Azure Cosmos DB account. With this feature enabled, they turn on the analytical store when creating each of the containers, which serves as a fully isolated column store that is automatically populated when the payment transaction system writes data to the transactional container. The analytical store enables large-scale analytics against the operational data in Azure Cosmos DB, without impacting the transactional workloads or incurring resource unit (RU) costs. Woodgrove Bank's analysts query historical data within the analytical store and use it to join on reference data stored within the analytical store of other containers and the data lake. They execute these queries using Azure Synapse serverless Apache Spark pools and Azure Synapse serverless SQL pools.&#10;&#10;    Woodgrove requires that the data retention for payment transactions stored in Azure Cosmos DB is set to 60 days and that all payment transactions need to be stored in long-term storage. To meet these requirements, the 'Transactional Store Time to Live (Transactional TTL)' property on the transactions container is enabled, and the TTL value is set to 60 on the documents. This setting automatically deletes payment transactions from the transactional store after the 60-day time period. The 'Analytical Store Time To Live (Analytical TTL)' setting allows Woodgrove Bank to manage the lifecycle of data retained in the analytical store independently from the transactional store. The TTL on the analytical store is set never to expire, enabling Woodgrove to seamlessly tier and define the two stores' data retention period.&#10;&#10;    Azure Synapse Analytics serves as the end-to-end analytics platform that combines SQL data warehousing, big data analytics, and data integration, and is central to the architecture. Synapse Analytics is required when using the Synapse Link feature that enables the Azure Cosmos DB analytical store.&#10;&#10;    Azure Machine Learning (Azure ML) is used to train both the real-time and batch machine learning models. The Azure ML workspace stores and manages trained models and deploys the trained model as a real-time scoring web service running on a highly available Azure Kubernetes Service cluster (AKS cluster). Woodgrove Bank uses the batch-scoring machine learning model within Azure Synapse Analytics notebooks to predict fraud against the day's transactions, build aggregates showing statistics around fraudulent activity, and write the results to an Azure Cosmos DB container. The batch-scoring model is also used within a Synapse notebook to reduce prediction latency by scoring the Azure Cosmos DB change feed's streaming data, using Spark Structured Streaming. All transactions with &quot;suspicious activity&quot; output are stored in Azure Cosmos DB, so it is globally available in regions closest to Woodgrove Bank's customers through their web applications. The analytical store feature is enabled on the container that contains predicted suspicious activity. Azure Synapse serverless SQL views are created against this and other analytical stores. Business analysts can access them using dashboards and reports in Power BI, which are embedded within the Synapse Analytics workspace. Data scientists and engineers can create their own reports against the Azure Cosmos DB analytical store, using Synapse notebooks.&#10;&#10;    Finally, Azure Key Vault is used to securely store secrets, such as account keys and connection strings. The Synapse Linked Services securely access these secrets, hiding them from Synapse Analytics users who connect to the services.">
            <a:extLst>
              <a:ext uri="{FF2B5EF4-FFF2-40B4-BE49-F238E27FC236}">
                <a16:creationId xmlns:a16="http://schemas.microsoft.com/office/drawing/2014/main" id="{7BBFBDF1-5E6E-4E0D-B9EF-D4FC681F8DA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17495" y="1078336"/>
            <a:ext cx="9957009" cy="5600817"/>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a:bodyPr>
          <a:lstStyle/>
          <a:p>
            <a:pPr marL="0" indent="0">
              <a:buNone/>
            </a:pPr>
            <a:r>
              <a:rPr lang="en-US" sz="3600" dirty="0">
                <a:solidFill>
                  <a:schemeClr val="tx1"/>
                </a:solidFill>
              </a:rPr>
              <a:t>Globally distributed data</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Cosmos DB for storing offline suspicious transaction data globally. Session consistency level is adequate due to heavy reads and seldom writes. They should choose a partition key that provides even distribution of storage and throughput, which also impacts scalability.</a:t>
            </a:r>
          </a:p>
          <a:p>
            <a:pPr lvl="1"/>
            <a:r>
              <a:rPr lang="en-US" sz="2800" dirty="0">
                <a:solidFill>
                  <a:schemeClr val="tx1"/>
                </a:solidFill>
                <a:latin typeface="Segoe UI Semilight" panose="020B0402040204020203" pitchFamily="34" charset="0"/>
                <a:cs typeface="Segoe UI Semilight" panose="020B0402040204020203" pitchFamily="34" charset="0"/>
              </a:rPr>
              <a:t>Possible to quickly add/remove Cosmos regions.</a:t>
            </a:r>
          </a:p>
          <a:p>
            <a:pPr lvl="1"/>
            <a:r>
              <a:rPr lang="en-US" sz="2800" dirty="0">
                <a:solidFill>
                  <a:schemeClr val="tx1"/>
                </a:solidFill>
                <a:latin typeface="Segoe UI Semilight" panose="020B0402040204020203" pitchFamily="34" charset="0"/>
                <a:cs typeface="Segoe UI Semilight" panose="020B0402040204020203" pitchFamily="34" charset="0"/>
              </a:rPr>
              <a:t>Scaling handled by adjusting request units/second (RUs) to scale between thousands and millions requests/second globally.</a:t>
            </a:r>
          </a:p>
          <a:p>
            <a:pPr lvl="1"/>
            <a:r>
              <a:rPr lang="en-US" sz="2800" dirty="0">
                <a:solidFill>
                  <a:schemeClr val="tx1"/>
                </a:solidFill>
                <a:latin typeface="Segoe UI Semilight" panose="020B0402040204020203" pitchFamily="34" charset="0"/>
                <a:cs typeface="Segoe UI Semilight" panose="020B0402040204020203" pitchFamily="34" charset="0"/>
              </a:rPr>
              <a:t>Cannot selectively assign different RUs per region.</a:t>
            </a:r>
          </a:p>
          <a:p>
            <a:pPr marL="0" indent="0">
              <a:spcAft>
                <a:spcPts val="882"/>
              </a:spcAft>
              <a:buNone/>
            </a:pPr>
            <a:endParaRPr lang="en-US" sz="1800" dirty="0">
              <a:solidFill>
                <a:schemeClr val="tx1"/>
              </a:solidFill>
            </a:endParaRPr>
          </a:p>
        </p:txBody>
      </p:sp>
      <p:pic>
        <p:nvPicPr>
          <p:cNvPr id="5" name="Graphic 4" descr="Globe icon">
            <a:extLst>
              <a:ext uri="{FF2B5EF4-FFF2-40B4-BE49-F238E27FC236}">
                <a16:creationId xmlns:a16="http://schemas.microsoft.com/office/drawing/2014/main" id="{574ED60D-80C1-437D-B88E-817EF35A15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13856" y="2514601"/>
            <a:ext cx="914399" cy="914399"/>
          </a:xfrm>
          <a:prstGeom prst="rect">
            <a:avLst/>
          </a:prstGeom>
        </p:spPr>
      </p:pic>
      <p:pic>
        <p:nvPicPr>
          <p:cNvPr id="7" name="Graphic 6" descr="Gauge icon">
            <a:extLst>
              <a:ext uri="{FF2B5EF4-FFF2-40B4-BE49-F238E27FC236}">
                <a16:creationId xmlns:a16="http://schemas.microsoft.com/office/drawing/2014/main" id="{DF36436B-E4B7-4DA5-878F-25E07CD2381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13856" y="3770940"/>
            <a:ext cx="914400" cy="914400"/>
          </a:xfrm>
          <a:prstGeom prst="rect">
            <a:avLst/>
          </a:prstGeom>
        </p:spPr>
      </p:pic>
      <p:pic>
        <p:nvPicPr>
          <p:cNvPr id="16" name="Picture 15" descr="Document Database icon">
            <a:extLst>
              <a:ext uri="{FF2B5EF4-FFF2-40B4-BE49-F238E27FC236}">
                <a16:creationId xmlns:a16="http://schemas.microsoft.com/office/drawing/2014/main" id="{3480198F-CCBB-4F09-B649-3DEB43376521}"/>
              </a:ext>
            </a:extLst>
          </p:cNvPr>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10628591" y="5218892"/>
            <a:ext cx="899665" cy="899665"/>
          </a:xfrm>
          <a:prstGeom prst="rect">
            <a:avLst/>
          </a:prstGeom>
        </p:spPr>
      </p:pic>
    </p:spTree>
    <p:extLst>
      <p:ext uri="{BB962C8B-B14F-4D97-AF65-F5344CB8AC3E}">
        <p14:creationId xmlns:p14="http://schemas.microsoft.com/office/powerpoint/2010/main" val="3207492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a:bodyPr>
          <a:lstStyle/>
          <a:p>
            <a:pPr marL="0" indent="0">
              <a:buNone/>
            </a:pPr>
            <a:r>
              <a:rPr lang="en-US" sz="3600" dirty="0">
                <a:solidFill>
                  <a:schemeClr val="tx1"/>
                </a:solidFill>
              </a:rPr>
              <a:t>Globally distributed data</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Synapse Link for Cosmos DB to enable the analytical store on their containers.</a:t>
            </a:r>
          </a:p>
          <a:p>
            <a:pPr lvl="1"/>
            <a:r>
              <a:rPr lang="en-US" sz="2800" dirty="0">
                <a:solidFill>
                  <a:schemeClr val="tx1"/>
                </a:solidFill>
                <a:latin typeface="Segoe UI Semilight" panose="020B0402040204020203" pitchFamily="34" charset="0"/>
                <a:cs typeface="Segoe UI Semilight" panose="020B0402040204020203" pitchFamily="34" charset="0"/>
              </a:rPr>
              <a:t>All transactional data automatically stored in a fully isolated column store that enables large-scale analytics without impacting the transactional workloads (no RU cost)</a:t>
            </a:r>
          </a:p>
          <a:p>
            <a:pPr lvl="1"/>
            <a:r>
              <a:rPr lang="en-US" sz="2800" dirty="0">
                <a:solidFill>
                  <a:schemeClr val="tx1"/>
                </a:solidFill>
                <a:latin typeface="Segoe UI Semilight" panose="020B0402040204020203" pitchFamily="34" charset="0"/>
                <a:cs typeface="Segoe UI Semilight" panose="020B0402040204020203" pitchFamily="34" charset="0"/>
              </a:rPr>
              <a:t>Efficiently query the analytical store from Synapse Analytics through Synapse Spark notebooks or T-SQL scripts with Synapse SQL Serverless (SQL on-demand)</a:t>
            </a:r>
          </a:p>
          <a:p>
            <a:pPr marL="0" indent="0">
              <a:spcAft>
                <a:spcPts val="882"/>
              </a:spcAft>
              <a:buNone/>
            </a:pPr>
            <a:endParaRPr lang="en-US" sz="1800" dirty="0">
              <a:solidFill>
                <a:schemeClr val="tx1"/>
              </a:solidFill>
            </a:endParaRPr>
          </a:p>
        </p:txBody>
      </p:sp>
      <p:pic>
        <p:nvPicPr>
          <p:cNvPr id="5" name="Graphic 4" descr="Globe icon">
            <a:extLst>
              <a:ext uri="{FF2B5EF4-FFF2-40B4-BE49-F238E27FC236}">
                <a16:creationId xmlns:a16="http://schemas.microsoft.com/office/drawing/2014/main" id="{574ED60D-80C1-437D-B88E-817EF35A15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13856" y="2514601"/>
            <a:ext cx="914399" cy="914399"/>
          </a:xfrm>
          <a:prstGeom prst="rect">
            <a:avLst/>
          </a:prstGeom>
        </p:spPr>
      </p:pic>
      <p:pic>
        <p:nvPicPr>
          <p:cNvPr id="7" name="Graphic 6" descr="Gauge icon">
            <a:extLst>
              <a:ext uri="{FF2B5EF4-FFF2-40B4-BE49-F238E27FC236}">
                <a16:creationId xmlns:a16="http://schemas.microsoft.com/office/drawing/2014/main" id="{DF36436B-E4B7-4DA5-878F-25E07CD2381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13856" y="3770940"/>
            <a:ext cx="914400" cy="914400"/>
          </a:xfrm>
          <a:prstGeom prst="rect">
            <a:avLst/>
          </a:prstGeom>
        </p:spPr>
      </p:pic>
      <p:pic>
        <p:nvPicPr>
          <p:cNvPr id="16" name="Picture 15" descr="Document Database icon">
            <a:extLst>
              <a:ext uri="{FF2B5EF4-FFF2-40B4-BE49-F238E27FC236}">
                <a16:creationId xmlns:a16="http://schemas.microsoft.com/office/drawing/2014/main" id="{3480198F-CCBB-4F09-B649-3DEB43376521}"/>
              </a:ext>
            </a:extLst>
          </p:cNvPr>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10628591" y="5218892"/>
            <a:ext cx="899665" cy="899665"/>
          </a:xfrm>
          <a:prstGeom prst="rect">
            <a:avLst/>
          </a:prstGeom>
        </p:spPr>
      </p:pic>
    </p:spTree>
    <p:extLst>
      <p:ext uri="{BB962C8B-B14F-4D97-AF65-F5344CB8AC3E}">
        <p14:creationId xmlns:p14="http://schemas.microsoft.com/office/powerpoint/2010/main" val="2811327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Globally distributed data</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Cosmos DB offers 5 different consistency levels (strong, bounded staleness, session, consistent prefix, and eventual)</a:t>
            </a:r>
          </a:p>
          <a:p>
            <a:pPr lvl="1"/>
            <a:r>
              <a:rPr lang="en-US" sz="2800" dirty="0">
                <a:solidFill>
                  <a:schemeClr val="tx1"/>
                </a:solidFill>
                <a:latin typeface="Segoe UI Semilight" panose="020B0402040204020203" pitchFamily="34" charset="0"/>
                <a:cs typeface="Segoe UI Semilight" panose="020B0402040204020203" pitchFamily="34" charset="0"/>
              </a:rPr>
              <a:t>Tradeoffs between read consistency, availability, latency, and throughput with these levels. Session (default), consistent prefix, and eventual about 2x read throughput compared to stronger levels.</a:t>
            </a:r>
          </a:p>
          <a:p>
            <a:pPr lvl="1"/>
            <a:r>
              <a:rPr lang="en-US" sz="2800" dirty="0">
                <a:solidFill>
                  <a:schemeClr val="tx1"/>
                </a:solidFill>
                <a:latin typeface="Segoe UI Semilight" panose="020B0402040204020203" pitchFamily="34" charset="0"/>
                <a:cs typeface="Segoe UI Semilight" panose="020B0402040204020203" pitchFamily="34" charset="0"/>
              </a:rPr>
              <a:t>The suspicious transactions are stored by a batch process, resulting in a very read-heavy workload with infrequent writes. Therefore, use the Session consistency level for this data for lower cost and faster reads.</a:t>
            </a:r>
          </a:p>
          <a:p>
            <a:pPr marL="0" indent="0">
              <a:spcAft>
                <a:spcPts val="882"/>
              </a:spcAft>
              <a:buNone/>
            </a:pPr>
            <a:endParaRPr lang="en-US" sz="1800" dirty="0">
              <a:solidFill>
                <a:schemeClr val="tx1"/>
              </a:solidFill>
            </a:endParaRPr>
          </a:p>
        </p:txBody>
      </p:sp>
      <p:pic>
        <p:nvPicPr>
          <p:cNvPr id="10" name="Graphic 9" descr="Globe icon">
            <a:extLst>
              <a:ext uri="{FF2B5EF4-FFF2-40B4-BE49-F238E27FC236}">
                <a16:creationId xmlns:a16="http://schemas.microsoft.com/office/drawing/2014/main" id="{5420517E-6452-45DC-B8C7-BCA1E8B257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13856" y="2514601"/>
            <a:ext cx="914399" cy="914399"/>
          </a:xfrm>
          <a:prstGeom prst="rect">
            <a:avLst/>
          </a:prstGeom>
        </p:spPr>
      </p:pic>
      <p:pic>
        <p:nvPicPr>
          <p:cNvPr id="12" name="Graphic 11" descr="Gauge icon">
            <a:extLst>
              <a:ext uri="{FF2B5EF4-FFF2-40B4-BE49-F238E27FC236}">
                <a16:creationId xmlns:a16="http://schemas.microsoft.com/office/drawing/2014/main" id="{280D9E88-6B4D-4399-97FC-2E040ED4B1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13856" y="3770940"/>
            <a:ext cx="914400" cy="914400"/>
          </a:xfrm>
          <a:prstGeom prst="rect">
            <a:avLst/>
          </a:prstGeom>
        </p:spPr>
      </p:pic>
      <p:pic>
        <p:nvPicPr>
          <p:cNvPr id="9" name="Picture 8" descr="Document Database icon">
            <a:extLst>
              <a:ext uri="{FF2B5EF4-FFF2-40B4-BE49-F238E27FC236}">
                <a16:creationId xmlns:a16="http://schemas.microsoft.com/office/drawing/2014/main" id="{8E556BBA-CF4A-41BA-9ACE-1BC32A1702B0}"/>
              </a:ext>
            </a:extLst>
          </p:cNvPr>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10628591" y="5218892"/>
            <a:ext cx="899665" cy="899665"/>
          </a:xfrm>
          <a:prstGeom prst="rect">
            <a:avLst/>
          </a:prstGeom>
        </p:spPr>
      </p:pic>
    </p:spTree>
    <p:extLst>
      <p:ext uri="{BB962C8B-B14F-4D97-AF65-F5344CB8AC3E}">
        <p14:creationId xmlns:p14="http://schemas.microsoft.com/office/powerpoint/2010/main" val="742198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10377371" cy="5478992"/>
          </a:xfrm>
        </p:spPr>
        <p:txBody>
          <a:bodyPr>
            <a:normAutofit fontScale="92500" lnSpcReduction="10000"/>
          </a:bodyPr>
          <a:lstStyle/>
          <a:p>
            <a:pPr marL="0" indent="0">
              <a:buNone/>
            </a:pPr>
            <a:r>
              <a:rPr lang="en-US" sz="3600" dirty="0">
                <a:solidFill>
                  <a:schemeClr val="tx1"/>
                </a:solidFill>
              </a:rPr>
              <a:t>Data ingest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Payment transactions can be ingested in real-time using Event Hubs or Azure Cosmos DB.</a:t>
            </a:r>
          </a:p>
          <a:p>
            <a:pPr lvl="1"/>
            <a:r>
              <a:rPr lang="en-US" sz="2800" dirty="0">
                <a:solidFill>
                  <a:schemeClr val="tx1"/>
                </a:solidFill>
                <a:latin typeface="Segoe UI Semilight" panose="020B0402040204020203" pitchFamily="34" charset="0"/>
                <a:cs typeface="Segoe UI Semilight" panose="020B0402040204020203" pitchFamily="34" charset="0"/>
              </a:rPr>
              <a:t>Factors to consider are rate of flow (how many transactions/second), data source and compatibility, level of effort to implement, and long-term storage needs.</a:t>
            </a:r>
          </a:p>
          <a:p>
            <a:pPr lvl="1"/>
            <a:r>
              <a:rPr lang="en-US" sz="2800" dirty="0">
                <a:solidFill>
                  <a:schemeClr val="tx1"/>
                </a:solidFill>
                <a:latin typeface="Segoe UI Semilight" panose="020B0402040204020203" pitchFamily="34" charset="0"/>
                <a:cs typeface="Segoe UI Semilight" panose="020B0402040204020203" pitchFamily="34" charset="0"/>
              </a:rPr>
              <a:t>Both service options are highly capable and guarantee event ordering per-partition. As such, it is important how you partition your data with either service.</a:t>
            </a:r>
          </a:p>
          <a:p>
            <a:pPr lvl="1"/>
            <a:r>
              <a:rPr lang="en-US" sz="2800" dirty="0">
                <a:solidFill>
                  <a:schemeClr val="tx1"/>
                </a:solidFill>
                <a:latin typeface="Segoe UI Semilight" panose="020B0402040204020203" pitchFamily="34" charset="0"/>
                <a:cs typeface="Segoe UI Semilight" panose="020B0402040204020203" pitchFamily="34" charset="0"/>
              </a:rPr>
              <a:t>Cosmos DB can serve as raw storage and provide streaming through its change feed. It also has very flexible message retention by setting the time-to-live (TTL) value for ingest documents so they automatically delete after any desired period of time, allowing for re-processing and saving in storage costs.</a:t>
            </a:r>
          </a:p>
          <a:p>
            <a:pPr marL="0" indent="0">
              <a:spcAft>
                <a:spcPts val="882"/>
              </a:spcAft>
              <a:buNone/>
            </a:pPr>
            <a:endParaRPr lang="en-US" sz="1800" dirty="0">
              <a:solidFill>
                <a:schemeClr val="tx1"/>
              </a:solidFill>
            </a:endParaRPr>
          </a:p>
        </p:txBody>
      </p:sp>
      <p:pic>
        <p:nvPicPr>
          <p:cNvPr id="11" name="Graphic 10" descr="Download from cloud icon">
            <a:extLst>
              <a:ext uri="{FF2B5EF4-FFF2-40B4-BE49-F238E27FC236}">
                <a16:creationId xmlns:a16="http://schemas.microsoft.com/office/drawing/2014/main" id="{2E2BE4C3-BEE6-4981-A018-0FBDC0EEB7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2170" y="3225373"/>
            <a:ext cx="914400" cy="914400"/>
          </a:xfrm>
          <a:prstGeom prst="rect">
            <a:avLst/>
          </a:prstGeom>
        </p:spPr>
      </p:pic>
      <p:pic>
        <p:nvPicPr>
          <p:cNvPr id="13" name="Graphic 12" descr="Database icon">
            <a:extLst>
              <a:ext uri="{FF2B5EF4-FFF2-40B4-BE49-F238E27FC236}">
                <a16:creationId xmlns:a16="http://schemas.microsoft.com/office/drawing/2014/main" id="{DC33B96B-A6EE-48E2-9B11-B91507CFC3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32969" y="3970724"/>
            <a:ext cx="1432803" cy="1432803"/>
          </a:xfrm>
          <a:prstGeom prst="rect">
            <a:avLst/>
          </a:prstGeom>
        </p:spPr>
      </p:pic>
    </p:spTree>
    <p:extLst>
      <p:ext uri="{BB962C8B-B14F-4D97-AF65-F5344CB8AC3E}">
        <p14:creationId xmlns:p14="http://schemas.microsoft.com/office/powerpoint/2010/main" val="1296936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pic>
        <p:nvPicPr>
          <p:cNvPr id="4" name="Graphic 3" descr="Teacher icon">
            <a:extLst>
              <a:ext uri="{FF2B5EF4-FFF2-40B4-BE49-F238E27FC236}">
                <a16:creationId xmlns:a16="http://schemas.microsoft.com/office/drawing/2014/main" id="{9C3F82EB-6551-4435-B752-1DF4ADF2E2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70276" y="1568308"/>
            <a:ext cx="3199567" cy="3199567"/>
          </a:xfrm>
          <a:prstGeom prst="rect">
            <a:avLst/>
          </a:prstGeom>
        </p:spPr>
      </p:pic>
      <p:sp>
        <p:nvSpPr>
          <p:cNvPr id="5" name="TextBox 4">
            <a:extLst>
              <a:ext uri="{FF2B5EF4-FFF2-40B4-BE49-F238E27FC236}">
                <a16:creationId xmlns:a16="http://schemas.microsoft.com/office/drawing/2014/main" id="{D2DFD166-7E14-4C8D-A006-199356D98A9E}"/>
              </a:ext>
            </a:extLst>
          </p:cNvPr>
          <p:cNvSpPr txBox="1"/>
          <p:nvPr/>
        </p:nvSpPr>
        <p:spPr>
          <a:xfrm>
            <a:off x="340284" y="1029049"/>
            <a:ext cx="8123778" cy="5552289"/>
          </a:xfrm>
          <a:prstGeom prst="rect">
            <a:avLst/>
          </a:prstGeom>
          <a:noFill/>
        </p:spPr>
        <p:txBody>
          <a:bodyPr wrap="square" lIns="182880" tIns="146304" rIns="182880" bIns="146304" rtlCol="0">
            <a:spAutoFit/>
          </a:bodyPr>
          <a:lstStyle/>
          <a:p>
            <a:r>
              <a:rPr lang="en-US" sz="2000" dirty="0"/>
              <a:t>Woodgrove Bank, who provides payment processing services for commerce, is looking to design and implement a PoC of an innovative fraud detection solution. They want to provide new services to their merchant customers, helping them save costs by applying machine learning and advanced analytics to detect fraudulent transactions. Their customers are around the world, and the right solutions for them would minimize any latencies experienced using their service by distributing as much of the solution as possible, as closely as possible, to the regions in which their customers use the service.</a:t>
            </a:r>
          </a:p>
          <a:p>
            <a:endParaRPr lang="en-US" sz="2000" dirty="0"/>
          </a:p>
          <a:p>
            <a:r>
              <a:rPr lang="en-US" sz="2000" dirty="0"/>
              <a:t>At the end of this whiteboard design session, you will be better able to implement solutions that leverage the strengths of Cosmos DB in support of advanced analytics solutions that require high throughput ingest, low latency serving and global scale in combination with scalable machine learning, big data and real-time processing capabilities.</a:t>
            </a:r>
          </a:p>
          <a:p>
            <a:pPr marL="342900" indent="-342900">
              <a:lnSpc>
                <a:spcPct val="90000"/>
              </a:lnSpc>
              <a:spcAft>
                <a:spcPts val="600"/>
              </a:spcAft>
              <a:buFont typeface="Arial" panose="020B0604020202020204" pitchFamily="34" charset="0"/>
              <a:buChar char="•"/>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ingest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Event Hubs can provide streaming data and can automatically store raw data in Blob storage or ADLS, using Event Hubs Capture.</a:t>
            </a:r>
          </a:p>
          <a:p>
            <a:pPr lvl="1"/>
            <a:r>
              <a:rPr lang="en-US" sz="2800" dirty="0">
                <a:solidFill>
                  <a:schemeClr val="tx1"/>
                </a:solidFill>
                <a:latin typeface="Segoe UI Semilight" panose="020B0402040204020203" pitchFamily="34" charset="0"/>
                <a:cs typeface="Segoe UI Semilight" panose="020B0402040204020203" pitchFamily="34" charset="0"/>
              </a:rPr>
              <a:t>Cosmos DB likely easier for Woodgrove to integrate because they are already writing payment transactions to a database.</a:t>
            </a:r>
          </a:p>
          <a:p>
            <a:pPr lvl="1"/>
            <a:r>
              <a:rPr lang="en-US" sz="2800" dirty="0">
                <a:solidFill>
                  <a:schemeClr val="tx1"/>
                </a:solidFill>
                <a:latin typeface="Segoe UI Semilight" panose="020B0402040204020203" pitchFamily="34" charset="0"/>
                <a:cs typeface="Segoe UI Semilight" panose="020B0402040204020203" pitchFamily="34" charset="0"/>
              </a:rPr>
              <a:t>Cosmos DB also has the advantage of operating at a global scale, whereas with Event Hubs, you have to host multiple instances to accomplish this.</a:t>
            </a:r>
          </a:p>
          <a:p>
            <a:pPr lvl="1"/>
            <a:r>
              <a:rPr lang="en-US" sz="2800" dirty="0">
                <a:solidFill>
                  <a:schemeClr val="tx1"/>
                </a:solidFill>
                <a:latin typeface="Segoe UI Semilight" panose="020B0402040204020203" pitchFamily="34" charset="0"/>
                <a:cs typeface="Segoe UI Semilight" panose="020B0402040204020203" pitchFamily="34" charset="0"/>
              </a:rPr>
              <a:t>Therefore, Cosmos DB is the recommended solution.</a:t>
            </a:r>
          </a:p>
          <a:p>
            <a:pPr marL="0" indent="0">
              <a:spcAft>
                <a:spcPts val="882"/>
              </a:spcAft>
              <a:buNone/>
            </a:pPr>
            <a:endParaRPr lang="en-US" sz="1800" dirty="0">
              <a:solidFill>
                <a:schemeClr val="tx1"/>
              </a:solidFill>
            </a:endParaRPr>
          </a:p>
        </p:txBody>
      </p:sp>
      <p:pic>
        <p:nvPicPr>
          <p:cNvPr id="7" name="Graphic 6" descr="Download from cloud icon">
            <a:extLst>
              <a:ext uri="{FF2B5EF4-FFF2-40B4-BE49-F238E27FC236}">
                <a16:creationId xmlns:a16="http://schemas.microsoft.com/office/drawing/2014/main" id="{C3229484-55B5-48EE-B99C-AB478A4EB7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2170" y="3225373"/>
            <a:ext cx="914400" cy="914400"/>
          </a:xfrm>
          <a:prstGeom prst="rect">
            <a:avLst/>
          </a:prstGeom>
        </p:spPr>
      </p:pic>
      <p:pic>
        <p:nvPicPr>
          <p:cNvPr id="8" name="Graphic 7" descr="Database icon">
            <a:extLst>
              <a:ext uri="{FF2B5EF4-FFF2-40B4-BE49-F238E27FC236}">
                <a16:creationId xmlns:a16="http://schemas.microsoft.com/office/drawing/2014/main" id="{B0CAA031-5F71-4E43-A7ED-C4FE18E4502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32969" y="3970724"/>
            <a:ext cx="1432803" cy="1432803"/>
          </a:xfrm>
          <a:prstGeom prst="rect">
            <a:avLst/>
          </a:prstGeom>
        </p:spPr>
      </p:pic>
    </p:spTree>
    <p:extLst>
      <p:ext uri="{BB962C8B-B14F-4D97-AF65-F5344CB8AC3E}">
        <p14:creationId xmlns:p14="http://schemas.microsoft.com/office/powerpoint/2010/main" val="2061549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Synapse Analytics to build big data pipelines, process incoming data in near real-time from the Cosmos DB change feed, using the Cosmos DB linked service and Synapse Spark notebooks, create integrated Power BI reports, consolidate data from various sources, and perform data engineering tasks.</a:t>
            </a:r>
          </a:p>
          <a:p>
            <a:pPr lvl="1"/>
            <a:r>
              <a:rPr lang="en-US" sz="2800" dirty="0">
                <a:solidFill>
                  <a:schemeClr val="tx1"/>
                </a:solidFill>
                <a:latin typeface="Segoe UI Semilight" panose="020B0402040204020203" pitchFamily="34" charset="0"/>
                <a:cs typeface="Segoe UI Semilight" panose="020B0402040204020203" pitchFamily="34" charset="0"/>
              </a:rPr>
              <a:t>Synapse Link enables read-heavy analytical queries against the Cosmos DB analytical store without impacting Woodgrove’s transactional workload performance.</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descr="Synapse Analytics logo">
            <a:extLst>
              <a:ext uri="{FF2B5EF4-FFF2-40B4-BE49-F238E27FC236}">
                <a16:creationId xmlns:a16="http://schemas.microsoft.com/office/drawing/2014/main" id="{37EBAA59-7347-4383-868D-EDB3969B99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852617" y="357274"/>
            <a:ext cx="2121415" cy="2121415"/>
          </a:xfrm>
          <a:prstGeom prst="rect">
            <a:avLst/>
          </a:prstGeom>
        </p:spPr>
      </p:pic>
    </p:spTree>
    <p:extLst>
      <p:ext uri="{BB962C8B-B14F-4D97-AF65-F5344CB8AC3E}">
        <p14:creationId xmlns:p14="http://schemas.microsoft.com/office/powerpoint/2010/main" val="4112332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Azure Synapse Link for Azure Cosmos DB feature automatically handles updates to the underlying analytical store for each container on which the feature is enabled. </a:t>
            </a:r>
          </a:p>
          <a:p>
            <a:pPr lvl="1"/>
            <a:r>
              <a:rPr lang="en-US" sz="2800" dirty="0">
                <a:solidFill>
                  <a:schemeClr val="tx1"/>
                </a:solidFill>
                <a:latin typeface="Segoe UI Semilight" panose="020B0402040204020203" pitchFamily="34" charset="0"/>
                <a:cs typeface="Segoe UI Semilight" panose="020B0402040204020203" pitchFamily="34" charset="0"/>
              </a:rPr>
              <a:t>Any inserts, updates, and deletes are automatically synchronized to the analytical store in near real-time.</a:t>
            </a:r>
          </a:p>
          <a:p>
            <a:pPr lvl="1"/>
            <a:r>
              <a:rPr lang="en-US" sz="2800" dirty="0">
                <a:solidFill>
                  <a:schemeClr val="tx1"/>
                </a:solidFill>
                <a:latin typeface="Segoe UI Semilight" panose="020B0402040204020203" pitchFamily="34" charset="0"/>
                <a:cs typeface="Segoe UI Semilight" panose="020B0402040204020203" pitchFamily="34" charset="0"/>
              </a:rPr>
              <a:t>For updates to the container's transactional store, Azure Cosmos DB supports upserts.</a:t>
            </a:r>
            <a:endParaRPr lang="en-US" sz="1800" dirty="0">
              <a:solidFill>
                <a:schemeClr val="tx1"/>
              </a:solidFill>
            </a:endParaRPr>
          </a:p>
        </p:txBody>
      </p:sp>
      <p:pic>
        <p:nvPicPr>
          <p:cNvPr id="4" name="Picture 4" descr="Synapse Analytics logo">
            <a:extLst>
              <a:ext uri="{FF2B5EF4-FFF2-40B4-BE49-F238E27FC236}">
                <a16:creationId xmlns:a16="http://schemas.microsoft.com/office/drawing/2014/main" id="{1EC7455D-110F-439A-987C-4518EABBF1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852617" y="357274"/>
            <a:ext cx="2121415" cy="2121415"/>
          </a:xfrm>
          <a:prstGeom prst="rect">
            <a:avLst/>
          </a:prstGeom>
        </p:spPr>
      </p:pic>
    </p:spTree>
    <p:extLst>
      <p:ext uri="{BB962C8B-B14F-4D97-AF65-F5344CB8AC3E}">
        <p14:creationId xmlns:p14="http://schemas.microsoft.com/office/powerpoint/2010/main" val="1261049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Spark Structured Streaming with the Cosmos DB linked service in a Synapse Notebook to process real-time payment transactions into a Cosmos DB container.</a:t>
            </a:r>
          </a:p>
          <a:p>
            <a:pPr lvl="1"/>
            <a:r>
              <a:rPr lang="en-US" sz="2800" dirty="0">
                <a:solidFill>
                  <a:schemeClr val="tx1"/>
                </a:solidFill>
                <a:latin typeface="Segoe UI Semilight" panose="020B0402040204020203" pitchFamily="34" charset="0"/>
                <a:cs typeface="Segoe UI Semilight" panose="020B0402040204020203" pitchFamily="34" charset="0"/>
              </a:rPr>
              <a:t>Be sure to set a checkpoint directory on your streams. This allows you to restart stream processing if the job is stopped at any point.</a:t>
            </a:r>
          </a:p>
          <a:p>
            <a:pPr lvl="1"/>
            <a:r>
              <a:rPr lang="en-US" sz="2800" dirty="0">
                <a:solidFill>
                  <a:schemeClr val="tx1"/>
                </a:solidFill>
                <a:latin typeface="Segoe UI Semilight" panose="020B0402040204020203" pitchFamily="34" charset="0"/>
                <a:cs typeface="Segoe UI Semilight" panose="020B0402040204020203" pitchFamily="34" charset="0"/>
              </a:rPr>
              <a:t>Store secrets such as account keys and connection strings centrally in Azure Key Vault, then create a Key Vault linked service in Synapse Analytics.</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6" name="Picture 5" descr="Azure Key Vault logo">
            <a:extLst>
              <a:ext uri="{FF2B5EF4-FFF2-40B4-BE49-F238E27FC236}">
                <a16:creationId xmlns:a16="http://schemas.microsoft.com/office/drawing/2014/main" id="{65C9088F-FEF0-4E2B-9D7F-A536323D25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23922" y="4892617"/>
            <a:ext cx="1393553" cy="1393553"/>
          </a:xfrm>
          <a:prstGeom prst="rect">
            <a:avLst/>
          </a:prstGeom>
        </p:spPr>
      </p:pic>
      <p:pic>
        <p:nvPicPr>
          <p:cNvPr id="4" name="Picture 4" descr="Synapse Analytics logo">
            <a:extLst>
              <a:ext uri="{FF2B5EF4-FFF2-40B4-BE49-F238E27FC236}">
                <a16:creationId xmlns:a16="http://schemas.microsoft.com/office/drawing/2014/main" id="{8D6AB4B6-5182-43A4-9BB6-6211A4CA19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9859990" y="2170308"/>
            <a:ext cx="2121415" cy="2121415"/>
          </a:xfrm>
          <a:prstGeom prst="rect">
            <a:avLst/>
          </a:prstGeom>
        </p:spPr>
      </p:pic>
    </p:spTree>
    <p:extLst>
      <p:ext uri="{BB962C8B-B14F-4D97-AF65-F5344CB8AC3E}">
        <p14:creationId xmlns:p14="http://schemas.microsoft.com/office/powerpoint/2010/main" val="1969444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Long-term data storage</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Data Lake Storage Gen2 (ADLS Gen2) as the primary file store for Synapse Analytics.</a:t>
            </a:r>
          </a:p>
          <a:p>
            <a:pPr lvl="1"/>
            <a:r>
              <a:rPr lang="en-US" sz="2800" dirty="0">
                <a:solidFill>
                  <a:schemeClr val="tx1"/>
                </a:solidFill>
                <a:latin typeface="Segoe UI Semilight" panose="020B0402040204020203" pitchFamily="34" charset="0"/>
                <a:cs typeface="Segoe UI Semilight" panose="020B0402040204020203" pitchFamily="34" charset="0"/>
              </a:rPr>
              <a:t>ADLS Gen2 is specifically optimized for Big Data workloads.</a:t>
            </a:r>
          </a:p>
          <a:p>
            <a:pPr lvl="1"/>
            <a:r>
              <a:rPr lang="en-US" sz="2800" dirty="0">
                <a:solidFill>
                  <a:schemeClr val="tx1"/>
                </a:solidFill>
                <a:latin typeface="Segoe UI Semilight" panose="020B0402040204020203" pitchFamily="34" charset="0"/>
                <a:cs typeface="Segoe UI Semilight" panose="020B0402040204020203" pitchFamily="34" charset="0"/>
              </a:rPr>
              <a:t>Synapse Link automatically synchronizes Cosmos DB container data to an Azure storage account.</a:t>
            </a:r>
          </a:p>
          <a:p>
            <a:pPr lvl="1"/>
            <a:r>
              <a:rPr lang="en-US" sz="2800" dirty="0">
                <a:solidFill>
                  <a:schemeClr val="tx1"/>
                </a:solidFill>
                <a:latin typeface="Segoe UI Semilight" panose="020B0402040204020203" pitchFamily="34" charset="0"/>
                <a:cs typeface="Segoe UI Semilight" panose="020B0402040204020203" pitchFamily="34" charset="0"/>
              </a:rPr>
              <a:t>Access the analytical store through Synapse Notebooks with Apache Spark, or through T-SQL through Synapse SQL Serverless (SQL on-demand). Business analysts can create queries and build Power BI reports that use SQL views.</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7" name="Graphic 6" descr="Bar chart">
            <a:extLst>
              <a:ext uri="{FF2B5EF4-FFF2-40B4-BE49-F238E27FC236}">
                <a16:creationId xmlns:a16="http://schemas.microsoft.com/office/drawing/2014/main" id="{16DCD014-4007-4B34-B9E8-8380B4FA18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79672" y="2781867"/>
            <a:ext cx="1294266" cy="1294266"/>
          </a:xfrm>
          <a:prstGeom prst="rect">
            <a:avLst/>
          </a:prstGeom>
        </p:spPr>
      </p:pic>
      <p:pic>
        <p:nvPicPr>
          <p:cNvPr id="4" name="Picture 4" descr="Synapse Analytics logo">
            <a:extLst>
              <a:ext uri="{FF2B5EF4-FFF2-40B4-BE49-F238E27FC236}">
                <a16:creationId xmlns:a16="http://schemas.microsoft.com/office/drawing/2014/main" id="{31B27C7B-F7F3-45A0-9EBD-FEE80F7A1D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269886" y="4461565"/>
            <a:ext cx="1652874" cy="1652874"/>
          </a:xfrm>
          <a:prstGeom prst="rect">
            <a:avLst/>
          </a:prstGeom>
        </p:spPr>
      </p:pic>
    </p:spTree>
    <p:extLst>
      <p:ext uri="{BB962C8B-B14F-4D97-AF65-F5344CB8AC3E}">
        <p14:creationId xmlns:p14="http://schemas.microsoft.com/office/powerpoint/2010/main" val="3866705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fontScale="92500"/>
          </a:bodyPr>
          <a:lstStyle/>
          <a:p>
            <a:pPr marL="0" indent="0">
              <a:buNone/>
            </a:pPr>
            <a:r>
              <a:rPr lang="en-US" sz="3600" dirty="0">
                <a:solidFill>
                  <a:schemeClr val="tx1"/>
                </a:solidFill>
              </a:rPr>
              <a:t>Model training and deployment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Machine Learning studio notebooks for model training. Use large portion of historical payment transaction data for training, and the rest to validate the model.</a:t>
            </a:r>
          </a:p>
          <a:p>
            <a:pPr lvl="1"/>
            <a:r>
              <a:rPr lang="en-US" sz="2800" dirty="0">
                <a:solidFill>
                  <a:schemeClr val="tx1"/>
                </a:solidFill>
                <a:latin typeface="Segoe UI Semilight" panose="020B0402040204020203" pitchFamily="34" charset="0"/>
                <a:cs typeface="Segoe UI Semilight" panose="020B0402040204020203" pitchFamily="34" charset="0"/>
              </a:rPr>
              <a:t>Use Azure Machine Learning service to host trained model and automatically deploy it to Azure Kubernetes Service (AKS) cluster for easy web accessibility and high availability.</a:t>
            </a:r>
          </a:p>
          <a:p>
            <a:pPr lvl="1"/>
            <a:r>
              <a:rPr lang="en-US" sz="2800" dirty="0">
                <a:solidFill>
                  <a:schemeClr val="tx1"/>
                </a:solidFill>
                <a:latin typeface="Segoe UI Semilight" panose="020B0402040204020203" pitchFamily="34" charset="0"/>
                <a:cs typeface="Segoe UI Semilight" panose="020B0402040204020203" pitchFamily="34" charset="0"/>
              </a:rPr>
              <a:t>Store trained model in ADLS and Azure Machine Learning.</a:t>
            </a:r>
          </a:p>
          <a:p>
            <a:pPr lvl="1"/>
            <a:r>
              <a:rPr lang="en-US" sz="2800" dirty="0">
                <a:solidFill>
                  <a:schemeClr val="tx1"/>
                </a:solidFill>
                <a:latin typeface="Segoe UI Semilight" panose="020B0402040204020203" pitchFamily="34" charset="0"/>
                <a:cs typeface="Segoe UI Semilight" panose="020B0402040204020203" pitchFamily="34" charset="0"/>
              </a:rPr>
              <a:t>Access model from notebook to batch score “suspicious transactions” on schedule. Use Cosmos DB linked service from notebook to push data set globally. Schedule to run in a Synapse pipeline.</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6" name="Graphic 5" descr="Brain icon">
            <a:extLst>
              <a:ext uri="{FF2B5EF4-FFF2-40B4-BE49-F238E27FC236}">
                <a16:creationId xmlns:a16="http://schemas.microsoft.com/office/drawing/2014/main" id="{6A94AC2D-6DEC-46CC-BE49-E8E07EC2F9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73662" y="1361811"/>
            <a:ext cx="1428008" cy="1428008"/>
          </a:xfrm>
          <a:prstGeom prst="rect">
            <a:avLst/>
          </a:prstGeom>
        </p:spPr>
      </p:pic>
      <p:pic>
        <p:nvPicPr>
          <p:cNvPr id="8" name="Graphic 7" descr="Azure Machine Learning icon">
            <a:extLst>
              <a:ext uri="{FF2B5EF4-FFF2-40B4-BE49-F238E27FC236}">
                <a16:creationId xmlns:a16="http://schemas.microsoft.com/office/drawing/2014/main" id="{8506511A-115F-4395-82D5-46DF71FABEF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07403" y="3063564"/>
            <a:ext cx="1294267" cy="1294267"/>
          </a:xfrm>
          <a:prstGeom prst="rect">
            <a:avLst/>
          </a:prstGeom>
        </p:spPr>
      </p:pic>
      <p:pic>
        <p:nvPicPr>
          <p:cNvPr id="4" name="Picture 4" descr="Synapse Analytics logo">
            <a:extLst>
              <a:ext uri="{FF2B5EF4-FFF2-40B4-BE49-F238E27FC236}">
                <a16:creationId xmlns:a16="http://schemas.microsoft.com/office/drawing/2014/main" id="{1D662483-B56A-47E8-B282-39D5C6C55CF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0240532" y="4998910"/>
            <a:ext cx="1428008" cy="1428008"/>
          </a:xfrm>
          <a:prstGeom prst="rect">
            <a:avLst/>
          </a:prstGeom>
        </p:spPr>
      </p:pic>
    </p:spTree>
    <p:extLst>
      <p:ext uri="{BB962C8B-B14F-4D97-AF65-F5344CB8AC3E}">
        <p14:creationId xmlns:p14="http://schemas.microsoft.com/office/powerpoint/2010/main" val="661248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Dashboards and reporting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Create SQL views over the analytical store with Synapse SQL Serverless (SQL on-demand). Connect to views from Power BI to allow analysts to build reports and dashboards.</a:t>
            </a:r>
          </a:p>
          <a:p>
            <a:pPr lvl="1"/>
            <a:r>
              <a:rPr lang="en-US" sz="2800" dirty="0">
                <a:solidFill>
                  <a:schemeClr val="tx1"/>
                </a:solidFill>
                <a:latin typeface="Segoe UI Semilight" panose="020B0402040204020203" pitchFamily="34" charset="0"/>
                <a:cs typeface="Segoe UI Semilight" panose="020B0402040204020203" pitchFamily="34" charset="0"/>
              </a:rPr>
              <a:t>The connection can be made using the SQL on-demand service endpoint. Querying the analytical store is similar to querying a more traditional relational database.</a:t>
            </a:r>
          </a:p>
          <a:p>
            <a:pPr lvl="1"/>
            <a:r>
              <a:rPr lang="en-US" sz="2800" dirty="0">
                <a:solidFill>
                  <a:schemeClr val="tx1"/>
                </a:solidFill>
                <a:latin typeface="Segoe UI Semilight" panose="020B0402040204020203" pitchFamily="34" charset="0"/>
                <a:cs typeface="Segoe UI Semilight" panose="020B0402040204020203" pitchFamily="34" charset="0"/>
              </a:rPr>
              <a:t>Add a Power BI linked service for Power BI dataset and report integration into Synapse Studio.</a:t>
            </a:r>
          </a:p>
          <a:p>
            <a:pPr lvl="1"/>
            <a:r>
              <a:rPr lang="en-US" sz="2800" dirty="0">
                <a:solidFill>
                  <a:schemeClr val="tx1"/>
                </a:solidFill>
                <a:latin typeface="Segoe UI Semilight" panose="020B0402040204020203" pitchFamily="34" charset="0"/>
                <a:cs typeface="Segoe UI Semilight" panose="020B0402040204020203" pitchFamily="34" charset="0"/>
              </a:rPr>
              <a:t>Data scientists and data engineers can use Azure Synapse notebooks to craft complex queries and data visualizations.</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7" name="Picture 6" descr="Power BI logo">
            <a:extLst>
              <a:ext uri="{FF2B5EF4-FFF2-40B4-BE49-F238E27FC236}">
                <a16:creationId xmlns:a16="http://schemas.microsoft.com/office/drawing/2014/main" id="{9040D8A2-5E71-48F8-AC13-EEA57DDB228A}"/>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0307403" y="2611002"/>
            <a:ext cx="1294266" cy="1294266"/>
          </a:xfrm>
          <a:prstGeom prst="rect">
            <a:avLst/>
          </a:prstGeom>
        </p:spPr>
      </p:pic>
      <p:pic>
        <p:nvPicPr>
          <p:cNvPr id="4" name="Picture 4" descr="Synapse Analytics logo">
            <a:extLst>
              <a:ext uri="{FF2B5EF4-FFF2-40B4-BE49-F238E27FC236}">
                <a16:creationId xmlns:a16="http://schemas.microsoft.com/office/drawing/2014/main" id="{83F7FB4C-1F71-417F-9820-37569520949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0240532" y="4998910"/>
            <a:ext cx="1428008" cy="1428008"/>
          </a:xfrm>
          <a:prstGeom prst="rect">
            <a:avLst/>
          </a:prstGeom>
        </p:spPr>
      </p:pic>
    </p:spTree>
    <p:extLst>
      <p:ext uri="{BB962C8B-B14F-4D97-AF65-F5344CB8AC3E}">
        <p14:creationId xmlns:p14="http://schemas.microsoft.com/office/powerpoint/2010/main" val="2621193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It's not clear to us if we can only use Cosmos DB as</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our web app's database, or if we should consider using</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it in other parts of our advanced analytics data pipeline such as for real-time transaction ingest or for serving of offline processed data.</a:t>
            </a:r>
          </a:p>
          <a:p>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Cosmos DB was created from the ground-up as a multi-model distributed database service that can run at a global scale. Storing and serving data globally is a key requirement for Woodgrove Bank. The change feed feature supports long-term raw data storage as well as sending streaming data to Synapse Analytics for real-time processing.</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Does Cosmos DB integrate with open source big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data analytics like Apache Spark?</a:t>
            </a:r>
          </a:p>
          <a:p>
            <a:endPar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Yes, the </a:t>
            </a:r>
            <a:r>
              <a:rPr lang="en-US" sz="2800" b="1"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azure-cosmosdb-spark</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connector can be used to read and write to Cosmos DB, and is also capable of using the change feed to react to events as they occur.</a:t>
            </a:r>
          </a:p>
          <a:p>
            <a:pPr marL="336145" lvl="1" indent="0">
              <a:buNone/>
            </a:pPr>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Add a Cosmos DB linked service to Synapse Analytics to easily access Cosmos DB containers and query from Synapse notebooks. Enable Synapse Link to use the Cosmos DB analytical store for efficient analytical queries.</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743922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Properly selecting the right algorithm and training a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model using the optimal set of parameters can take a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lot of time. Is there a way to speed up this process?</a:t>
            </a:r>
          </a:p>
          <a:p>
            <a:endPar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The typical approach to model training involves a time-consuming process trying dozens or even hundreds of combinations. This includes different ways of normalizing data, trying different algorithms and different settings for those algorithms (hyperparameters). Azure Machine Learning AutoML helps automate trying different combinations and evaluating the best performing model against a user-selected performance metric. This can be used within Azure ML notebooks.</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3126255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189176"/>
            <a:ext cx="11435848" cy="5618680"/>
          </a:xfrm>
        </p:spPr>
        <p:txBody>
          <a:bodyPr>
            <a:normAutofit fontScale="92500" lnSpcReduction="10000"/>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We are concerned about how much it costs to use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Cosmos DB for our solution. What is the real value in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using this service, and how do we set up Cosmos DB in</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an optimal way?</a:t>
            </a:r>
          </a:p>
          <a:p>
            <a:endPar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Its greatest strength is that it provides a multi-model, globally available NoSQL database with high concurrency, low latency, and predictable results. All data is synchronized transparently across all regions for you. Save costs by scaling up resource units (RUs) as you need them for batch processes or heavy load, then scale back down. Use the autoscale throughput feature on containers and databases to automatically scale RUs based on demand. Query the analytical store enabled by Synapse Link without impacting transactional workloads. Also, store multiple entity types in the same container. Do not create a separate container for each entity type.</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961251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33C73602-D512-4A39-9908-FD380D7E1072}"/>
              </a:ext>
            </a:extLst>
          </p:cNvPr>
          <p:cNvSpPr>
            <a:spLocks noGrp="1"/>
          </p:cNvSpPr>
          <p:nvPr>
            <p:ph type="body" sz="quarter" idx="10"/>
          </p:nvPr>
        </p:nvSpPr>
        <p:spPr>
          <a:xfrm>
            <a:off x="269239" y="1616509"/>
            <a:ext cx="11653523" cy="3263354"/>
          </a:xfrm>
        </p:spPr>
        <p:txBody>
          <a:bodyPr>
            <a:normAutofit fontScale="55000" lnSpcReduction="20000"/>
          </a:bodyPr>
          <a:lstStyle/>
          <a:p>
            <a:pPr marL="0" indent="0">
              <a:lnSpc>
                <a:spcPct val="110000"/>
              </a:lnSpc>
              <a:buNone/>
            </a:pPr>
            <a:r>
              <a:rPr lang="en-US" sz="5100" dirty="0">
                <a:solidFill>
                  <a:schemeClr val="tx1"/>
                </a:solidFill>
                <a:latin typeface="+mn-lt"/>
              </a:rPr>
              <a:t>“As a bank who is entrusted by customers all around the world with processing online payments, we have to be pro-active in detecting online fraud and protecting those customers. If we do not detect such activity quickly enough, things can spiral out of control, causing losses and in both monetary terms and our customers' trust. Azure has really enabled us to add that layer of security and peace of mind at a grand scale.”</a:t>
            </a:r>
          </a:p>
          <a:p>
            <a:pPr marL="0" indent="0">
              <a:lnSpc>
                <a:spcPct val="110000"/>
              </a:lnSpc>
              <a:buNone/>
            </a:pPr>
            <a:endParaRPr lang="en-US" sz="3600" dirty="0">
              <a:solidFill>
                <a:schemeClr val="tx1"/>
              </a:solidFill>
            </a:endParaRPr>
          </a:p>
          <a:p>
            <a:pPr marL="0" indent="0">
              <a:lnSpc>
                <a:spcPct val="110000"/>
              </a:lnSpc>
              <a:buNone/>
            </a:pPr>
            <a:r>
              <a:rPr lang="en-US" sz="4500" dirty="0">
                <a:solidFill>
                  <a:schemeClr val="tx1"/>
                </a:solidFill>
                <a:latin typeface="+mn-lt"/>
              </a:rPr>
              <a:t>Mari Stephens, CIO, Woodgrove Bank</a:t>
            </a:r>
          </a:p>
          <a:p>
            <a:endParaRPr lang="en-US" sz="3600" dirty="0">
              <a:solidFill>
                <a:schemeClr val="tx1"/>
              </a:solidFill>
              <a:latin typeface="+mj-lt"/>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7199641" cy="5211623"/>
          </a:xfrm>
        </p:spPr>
        <p:txBody>
          <a:bodyPr>
            <a:normAutofit/>
          </a:bodyPr>
          <a:lstStyle/>
          <a:p>
            <a:r>
              <a:rPr lang="en-US" sz="3200" dirty="0">
                <a:solidFill>
                  <a:schemeClr val="tx1"/>
                </a:solidFill>
              </a:rPr>
              <a:t>Woodgrove Bank provides payment processing services for commerce.</a:t>
            </a:r>
          </a:p>
          <a:p>
            <a:r>
              <a:rPr lang="en-US" sz="3200" dirty="0">
                <a:solidFill>
                  <a:schemeClr val="tx1"/>
                </a:solidFill>
                <a:cs typeface="Segoe UI Semilight" panose="020B0402040204020203" pitchFamily="34" charset="0"/>
              </a:rPr>
              <a:t>Would like to build a PoC of an innovative online fraud detection solution.</a:t>
            </a:r>
          </a:p>
          <a:p>
            <a:r>
              <a:rPr lang="en-US" sz="3200" dirty="0">
                <a:solidFill>
                  <a:schemeClr val="tx1"/>
                </a:solidFill>
                <a:cs typeface="Segoe UI Semilight" panose="020B0402040204020203" pitchFamily="34" charset="0"/>
              </a:rPr>
              <a:t>They hope to monitor fraud in real-time across millions of transactions to prevent financial loss and detect widespread attacks.</a:t>
            </a:r>
          </a:p>
          <a:p>
            <a:pPr marL="0" indent="0">
              <a:spcAft>
                <a:spcPts val="882"/>
              </a:spcAft>
              <a:buNone/>
            </a:pPr>
            <a:endParaRPr lang="en-US" sz="1800" dirty="0">
              <a:solidFill>
                <a:schemeClr val="tx1"/>
              </a:solidFill>
            </a:endParaRPr>
          </a:p>
        </p:txBody>
      </p:sp>
      <p:pic>
        <p:nvPicPr>
          <p:cNvPr id="10" name="Picture 9">
            <a:extLst>
              <a:ext uri="{FF2B5EF4-FFF2-40B4-BE49-F238E27FC236}">
                <a16:creationId xmlns:a16="http://schemas.microsoft.com/office/drawing/2014/main" id="{5A3605F5-1E47-4453-8D56-C7ED3384E3C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8614" y="1189176"/>
            <a:ext cx="3456732" cy="3456732"/>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C7CD0AD-6AC7-4CE4-98A2-CE5051ADA784}"/>
              </a:ext>
            </a:extLst>
          </p:cNvPr>
          <p:cNvSpPr txBox="1">
            <a:spLocks/>
          </p:cNvSpPr>
          <p:nvPr/>
        </p:nvSpPr>
        <p:spPr>
          <a:xfrm>
            <a:off x="269240" y="1189176"/>
            <a:ext cx="7199641" cy="5211623"/>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a:solidFill>
                  <a:schemeClr val="tx1"/>
                </a:solidFill>
              </a:rPr>
              <a:t>Woodgrove Bank wants to apply machine learning and advanced analytics to detect fraudulent transactions for their globally distributed merchant customers.</a:t>
            </a:r>
            <a:endParaRPr lang="en-US" sz="3200" dirty="0">
              <a:solidFill>
                <a:schemeClr val="tx1"/>
              </a:solidFill>
              <a:cs typeface="Segoe UI Semilight" panose="020B0402040204020203" pitchFamily="34" charset="0"/>
            </a:endParaRPr>
          </a:p>
          <a:p>
            <a:r>
              <a:rPr lang="en-US" sz="3200" dirty="0">
                <a:solidFill>
                  <a:schemeClr val="tx1"/>
                </a:solidFill>
                <a:cs typeface="Segoe UI Semilight" panose="020B0402040204020203" pitchFamily="34" charset="0"/>
              </a:rPr>
              <a:t>They want to screen transactions for fraud as they happen, and separately perform an in-depth offline fraud sweep of transactions to identify both unblocked and suspicious transactions.</a:t>
            </a:r>
          </a:p>
          <a:p>
            <a:pPr marL="0" indent="0">
              <a:spcAft>
                <a:spcPts val="882"/>
              </a:spcAft>
              <a:buFont typeface="Arial" pitchFamily="34" charset="0"/>
              <a:buNone/>
            </a:pPr>
            <a:endParaRPr lang="en-US" sz="1800" dirty="0">
              <a:solidFill>
                <a:schemeClr val="tx1"/>
              </a:solidFill>
            </a:endParaRPr>
          </a:p>
        </p:txBody>
      </p:sp>
      <p:pic>
        <p:nvPicPr>
          <p:cNvPr id="8" name="Graphic 7" descr="Globe icon">
            <a:extLst>
              <a:ext uri="{FF2B5EF4-FFF2-40B4-BE49-F238E27FC236}">
                <a16:creationId xmlns:a16="http://schemas.microsoft.com/office/drawing/2014/main" id="{84614F9B-5D2D-43AB-BBBB-4E31E1ADDB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34904" y="3203728"/>
            <a:ext cx="3052834" cy="3052834"/>
          </a:xfrm>
          <a:prstGeom prst="rect">
            <a:avLst/>
          </a:prstGeom>
        </p:spPr>
      </p:pic>
      <p:pic>
        <p:nvPicPr>
          <p:cNvPr id="10" name="Graphic 9" descr="Brain icon">
            <a:extLst>
              <a:ext uri="{FF2B5EF4-FFF2-40B4-BE49-F238E27FC236}">
                <a16:creationId xmlns:a16="http://schemas.microsoft.com/office/drawing/2014/main" id="{0EFED397-9BFC-4141-8DAB-3806FCDE8B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15371" y="601438"/>
            <a:ext cx="2503426" cy="2503426"/>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C7CD0AD-6AC7-4CE4-98A2-CE5051ADA784}"/>
              </a:ext>
            </a:extLst>
          </p:cNvPr>
          <p:cNvSpPr txBox="1">
            <a:spLocks/>
          </p:cNvSpPr>
          <p:nvPr/>
        </p:nvSpPr>
        <p:spPr>
          <a:xfrm>
            <a:off x="269240" y="1189177"/>
            <a:ext cx="11372071" cy="4020598"/>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a:solidFill>
                  <a:schemeClr val="tx1"/>
                </a:solidFill>
              </a:rPr>
              <a:t>They have decades-worth of historical transactional data, including transactions identified as fraudulent. This data is in tabular format and can be exported to CSVs.</a:t>
            </a:r>
            <a:endParaRPr lang="en-US" sz="3200" dirty="0">
              <a:solidFill>
                <a:schemeClr val="tx1"/>
              </a:solidFill>
              <a:cs typeface="Segoe UI Semilight" panose="020B0402040204020203" pitchFamily="34" charset="0"/>
            </a:endParaRPr>
          </a:p>
          <a:p>
            <a:r>
              <a:rPr lang="en-US" sz="3200" dirty="0">
                <a:solidFill>
                  <a:schemeClr val="tx1"/>
                </a:solidFill>
                <a:cs typeface="Segoe UI Semilight" panose="020B0402040204020203" pitchFamily="34" charset="0"/>
              </a:rPr>
              <a:t>The analysts are very interested in the recent notebook-driven approach to data science and data engineering tasks. They would prefer a solution that features notebooks to explore and prepare data, model, and define the logic for scheduled processing.</a:t>
            </a:r>
          </a:p>
          <a:p>
            <a:pPr marL="0" indent="0">
              <a:spcAft>
                <a:spcPts val="882"/>
              </a:spcAft>
              <a:buFont typeface="Arial" pitchFamily="34" charset="0"/>
              <a:buNone/>
            </a:pPr>
            <a:endParaRPr lang="en-US" sz="1800" dirty="0">
              <a:solidFill>
                <a:schemeClr val="tx1"/>
              </a:solidFill>
            </a:endParaRPr>
          </a:p>
        </p:txBody>
      </p:sp>
      <p:pic>
        <p:nvPicPr>
          <p:cNvPr id="7" name="Graphic 6" descr="Monthly calendar">
            <a:extLst>
              <a:ext uri="{FF2B5EF4-FFF2-40B4-BE49-F238E27FC236}">
                <a16:creationId xmlns:a16="http://schemas.microsoft.com/office/drawing/2014/main" id="{5F5381A6-C388-4F16-BD44-5DDDFD8F7C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69190" y="5368823"/>
            <a:ext cx="914400" cy="914400"/>
          </a:xfrm>
          <a:prstGeom prst="rect">
            <a:avLst/>
          </a:prstGeom>
        </p:spPr>
      </p:pic>
      <p:pic>
        <p:nvPicPr>
          <p:cNvPr id="11" name="Graphic 10" descr="Document">
            <a:extLst>
              <a:ext uri="{FF2B5EF4-FFF2-40B4-BE49-F238E27FC236}">
                <a16:creationId xmlns:a16="http://schemas.microsoft.com/office/drawing/2014/main" id="{7F150001-ECB6-4B0C-A098-83C4DE75E5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98075" y="5368823"/>
            <a:ext cx="914400" cy="914400"/>
          </a:xfrm>
          <a:prstGeom prst="rect">
            <a:avLst/>
          </a:prstGeom>
        </p:spPr>
      </p:pic>
      <p:pic>
        <p:nvPicPr>
          <p:cNvPr id="4" name="Graphic 3" descr="Azure Machine Learning icon">
            <a:extLst>
              <a:ext uri="{FF2B5EF4-FFF2-40B4-BE49-F238E27FC236}">
                <a16:creationId xmlns:a16="http://schemas.microsoft.com/office/drawing/2014/main" id="{0EB52B4E-6EFA-4220-A9E6-64D7DDE75EB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26960" y="5368823"/>
            <a:ext cx="914400" cy="914400"/>
          </a:xfrm>
          <a:prstGeom prst="rect">
            <a:avLst/>
          </a:prstGeom>
        </p:spPr>
      </p:pic>
    </p:spTree>
    <p:extLst>
      <p:ext uri="{BB962C8B-B14F-4D97-AF65-F5344CB8AC3E}">
        <p14:creationId xmlns:p14="http://schemas.microsoft.com/office/powerpoint/2010/main" val="2904687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Content Placeholder 2">
            <a:extLst>
              <a:ext uri="{FF2B5EF4-FFF2-40B4-BE49-F238E27FC236}">
                <a16:creationId xmlns:a16="http://schemas.microsoft.com/office/drawing/2014/main" id="{34D22234-0C78-414B-AC8C-DB7BB6966F74}"/>
              </a:ext>
            </a:extLst>
          </p:cNvPr>
          <p:cNvSpPr>
            <a:spLocks noGrp="1"/>
          </p:cNvSpPr>
          <p:nvPr>
            <p:ph type="body" sz="quarter" idx="10"/>
          </p:nvPr>
        </p:nvSpPr>
        <p:spPr>
          <a:xfrm>
            <a:off x="269240" y="1143228"/>
            <a:ext cx="9689769" cy="5234597"/>
          </a:xfrm>
        </p:spPr>
        <p:txBody>
          <a:bodyPr>
            <a:noAutofit/>
          </a:bodyPr>
          <a:lstStyle/>
          <a:p>
            <a:pPr lvl="1"/>
            <a:r>
              <a:rPr lang="en-US" sz="3200" dirty="0">
                <a:solidFill>
                  <a:schemeClr val="tx1"/>
                </a:solidFill>
                <a:latin typeface="Segoe UI Semilight" panose="020B0402040204020203" pitchFamily="34" charset="0"/>
                <a:cs typeface="Segoe UI Semilight" panose="020B0402040204020203" pitchFamily="34" charset="0"/>
              </a:rPr>
              <a:t>Provide fraud detection services to merchant customers, using incoming payment transaction data to provide early warning of fraudulent activity.</a:t>
            </a:r>
          </a:p>
          <a:p>
            <a:pPr lvl="1"/>
            <a:r>
              <a:rPr lang="en-US" sz="3200" dirty="0">
                <a:solidFill>
                  <a:schemeClr val="tx1"/>
                </a:solidFill>
                <a:latin typeface="Segoe UI Semilight" panose="020B0402040204020203" pitchFamily="34" charset="0"/>
                <a:cs typeface="Segoe UI Semilight" panose="020B0402040204020203" pitchFamily="34" charset="0"/>
              </a:rPr>
              <a:t>Schedule offline scoring of “suspicious activity” using trained model and make globally available.</a:t>
            </a:r>
          </a:p>
          <a:p>
            <a:pPr lvl="1"/>
            <a:r>
              <a:rPr lang="en-US" sz="3200" dirty="0">
                <a:solidFill>
                  <a:schemeClr val="tx1"/>
                </a:solidFill>
                <a:latin typeface="Segoe UI Semilight" panose="020B0402040204020203" pitchFamily="34" charset="0"/>
                <a:cs typeface="Segoe UI Semilight" panose="020B0402040204020203" pitchFamily="34" charset="0"/>
              </a:rPr>
              <a:t>Store data from streaming sources into long-term storage without interfering with read jobs.</a:t>
            </a:r>
          </a:p>
          <a:p>
            <a:pPr lvl="1"/>
            <a:r>
              <a:rPr lang="en-US" sz="3200" dirty="0">
                <a:solidFill>
                  <a:schemeClr val="tx1"/>
                </a:solidFill>
                <a:latin typeface="Segoe UI Semilight" panose="020B0402040204020203" pitchFamily="34" charset="0"/>
                <a:cs typeface="Segoe UI Semilight" panose="020B0402040204020203" pitchFamily="34" charset="0"/>
              </a:rPr>
              <a:t>Use standard platform that supports near-term data pipeline needs and long-term standard for data science, data engineering, and development.</a:t>
            </a:r>
          </a:p>
        </p:txBody>
      </p:sp>
      <p:pic>
        <p:nvPicPr>
          <p:cNvPr id="9" name="Graphic 8" descr="Credit card">
            <a:extLst>
              <a:ext uri="{FF2B5EF4-FFF2-40B4-BE49-F238E27FC236}">
                <a16:creationId xmlns:a16="http://schemas.microsoft.com/office/drawing/2014/main" id="{2618D910-BC22-4FF2-A1A9-94A11497F7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15290" y="965572"/>
            <a:ext cx="1318954" cy="1318954"/>
          </a:xfrm>
          <a:prstGeom prst="rect">
            <a:avLst/>
          </a:prstGeom>
        </p:spPr>
      </p:pic>
      <p:pic>
        <p:nvPicPr>
          <p:cNvPr id="4" name="Graphic 3" descr="Eye">
            <a:extLst>
              <a:ext uri="{FF2B5EF4-FFF2-40B4-BE49-F238E27FC236}">
                <a16:creationId xmlns:a16="http://schemas.microsoft.com/office/drawing/2014/main" id="{06D38C19-73A3-493C-A6B5-222831770BD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15290" y="2211073"/>
            <a:ext cx="1318954" cy="1318954"/>
          </a:xfrm>
          <a:prstGeom prst="rect">
            <a:avLst/>
          </a:prstGeom>
        </p:spPr>
      </p:pic>
      <p:pic>
        <p:nvPicPr>
          <p:cNvPr id="12" name="Graphic 11" descr="Monthly calendar">
            <a:extLst>
              <a:ext uri="{FF2B5EF4-FFF2-40B4-BE49-F238E27FC236}">
                <a16:creationId xmlns:a16="http://schemas.microsoft.com/office/drawing/2014/main" id="{B9BCC3BD-F9C0-4505-8AD3-D6B9C79EB0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215290" y="3632952"/>
            <a:ext cx="1318954" cy="1318954"/>
          </a:xfrm>
          <a:prstGeom prst="rect">
            <a:avLst/>
          </a:prstGeom>
        </p:spPr>
      </p:pic>
      <p:pic>
        <p:nvPicPr>
          <p:cNvPr id="14" name="Graphic 13" descr="Upward trend">
            <a:extLst>
              <a:ext uri="{FF2B5EF4-FFF2-40B4-BE49-F238E27FC236}">
                <a16:creationId xmlns:a16="http://schemas.microsoft.com/office/drawing/2014/main" id="{C4AFB5A1-162A-48C5-96F7-FE204A1C697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215290" y="5058871"/>
            <a:ext cx="1318954" cy="1318954"/>
          </a:xfrm>
          <a:prstGeom prst="rect">
            <a:avLst/>
          </a:prstGeom>
        </p:spPr>
      </p:pic>
    </p:spTree>
    <p:extLst>
      <p:ext uri="{BB962C8B-B14F-4D97-AF65-F5344CB8AC3E}">
        <p14:creationId xmlns:p14="http://schemas.microsoft.com/office/powerpoint/2010/main" val="142697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230660E-D2B6-47B1-B27F-B1C52FFB506F}"/>
              </a:ext>
            </a:extLst>
          </p:cNvPr>
          <p:cNvSpPr>
            <a:spLocks noGrp="1"/>
          </p:cNvSpPr>
          <p:nvPr>
            <p:ph type="body" sz="quarter" idx="10"/>
          </p:nvPr>
        </p:nvSpPr>
        <p:spPr>
          <a:xfrm>
            <a:off x="269240" y="1579748"/>
            <a:ext cx="9159649" cy="5069529"/>
          </a:xfrm>
        </p:spPr>
        <p:txBody>
          <a:bodyPr>
            <a:normAutofit fontScale="92500"/>
          </a:bodyPr>
          <a:lstStyle/>
          <a:p>
            <a:pPr lvl="1"/>
            <a:r>
              <a:rPr lang="en-US" sz="3600" dirty="0">
                <a:solidFill>
                  <a:schemeClr val="tx1"/>
                </a:solidFill>
                <a:latin typeface="Segoe UI Semilight" panose="020B0402040204020203" pitchFamily="34" charset="0"/>
                <a:cs typeface="Segoe UI Semilight" panose="020B0402040204020203" pitchFamily="34" charset="0"/>
              </a:rPr>
              <a:t>Can Cosmos DB not only be used for the web app’s database, but also for other parts of the advanced analytics data pipeline such as real-time transaction ingest or serving offline processed data?</a:t>
            </a:r>
            <a:endParaRPr lang="en-US" sz="32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Does Cosmos DB integrate with open source big data analytics like Apache Spark?</a:t>
            </a:r>
            <a:endParaRPr lang="en-US" sz="16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How can we speed up the process of selecting the right algorithm and training a model using the optimal set of parameters?</a:t>
            </a:r>
          </a:p>
          <a:p>
            <a:pPr marL="0" indent="0">
              <a:spcAft>
                <a:spcPts val="882"/>
              </a:spcAft>
              <a:buNone/>
            </a:pPr>
            <a:endParaRPr lang="en-US" sz="1800" dirty="0">
              <a:solidFill>
                <a:schemeClr val="tx1"/>
              </a:solidFill>
            </a:endParaRPr>
          </a:p>
        </p:txBody>
      </p:sp>
      <p:pic>
        <p:nvPicPr>
          <p:cNvPr id="7" name="Graphic 6" descr="Question icon">
            <a:extLst>
              <a:ext uri="{FF2B5EF4-FFF2-40B4-BE49-F238E27FC236}">
                <a16:creationId xmlns:a16="http://schemas.microsoft.com/office/drawing/2014/main" id="{7B1DE207-BA33-41B2-8AE1-49942EF5B1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230660E-D2B6-47B1-B27F-B1C52FFB506F}"/>
              </a:ext>
            </a:extLst>
          </p:cNvPr>
          <p:cNvSpPr>
            <a:spLocks noGrp="1"/>
          </p:cNvSpPr>
          <p:nvPr>
            <p:ph type="body" sz="quarter" idx="10"/>
          </p:nvPr>
        </p:nvSpPr>
        <p:spPr>
          <a:xfrm>
            <a:off x="269240" y="1579748"/>
            <a:ext cx="9159649" cy="5069529"/>
          </a:xfrm>
        </p:spPr>
        <p:txBody>
          <a:bodyPr>
            <a:normAutofit/>
          </a:bodyPr>
          <a:lstStyle/>
          <a:p>
            <a:pPr lvl="1"/>
            <a:r>
              <a:rPr lang="en-US" sz="3600" dirty="0">
                <a:solidFill>
                  <a:schemeClr val="tx1"/>
                </a:solidFill>
                <a:latin typeface="Segoe UI Semilight" panose="020B0402040204020203" pitchFamily="34" charset="0"/>
                <a:cs typeface="Segoe UI Semilight" panose="020B0402040204020203" pitchFamily="34" charset="0"/>
              </a:rPr>
              <a:t>We are concerned about how much it costs to use Cosmos DB for our solution. What is the real value of the service, and how do we set up Cosmos DB in an optimal way?</a:t>
            </a:r>
          </a:p>
          <a:p>
            <a:pPr marL="0" indent="0">
              <a:spcAft>
                <a:spcPts val="882"/>
              </a:spcAft>
              <a:buNone/>
            </a:pPr>
            <a:endParaRPr lang="en-US" sz="1800" dirty="0">
              <a:solidFill>
                <a:schemeClr val="tx1"/>
              </a:solidFill>
            </a:endParaRPr>
          </a:p>
        </p:txBody>
      </p:sp>
      <p:pic>
        <p:nvPicPr>
          <p:cNvPr id="7" name="Graphic 6" descr="Question icon">
            <a:extLst>
              <a:ext uri="{FF2B5EF4-FFF2-40B4-BE49-F238E27FC236}">
                <a16:creationId xmlns:a16="http://schemas.microsoft.com/office/drawing/2014/main" id="{7B1DE207-BA33-41B2-8AE1-49942EF5B1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519981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9287</Words>
  <Application>Microsoft Office PowerPoint</Application>
  <PresentationFormat>Widescreen</PresentationFormat>
  <Paragraphs>324</Paragraphs>
  <Slides>32</Slides>
  <Notes>32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-apple-system</vt:lpstr>
      <vt:lpstr>Arial</vt:lpstr>
      <vt:lpstr>Calibri</vt:lpstr>
      <vt:lpstr>Consolas</vt:lpstr>
      <vt:lpstr>Segoe UI</vt:lpstr>
      <vt:lpstr>Segoe UI Light</vt:lpstr>
      <vt:lpstr>Segoe UI Semilight</vt:lpstr>
      <vt:lpstr>Wingdings</vt:lpstr>
      <vt:lpstr>2_Server and Cloud 2013</vt:lpstr>
      <vt:lpstr>C+E Readiness Template</vt:lpstr>
      <vt:lpstr>Cosmos DB real-time advanced analytics</vt:lpstr>
      <vt:lpstr>Abstract and learning objectives</vt:lpstr>
      <vt:lpstr>Step 1: Review the customer case study</vt:lpstr>
      <vt:lpstr>Customer situation </vt:lpstr>
      <vt:lpstr>Customer situation </vt:lpstr>
      <vt:lpstr>Customer situation </vt:lpstr>
      <vt:lpstr>Customer needs </vt:lpstr>
      <vt:lpstr>Customer objections </vt:lpstr>
      <vt:lpstr>Customer objections </vt:lpstr>
      <vt:lpstr>Common scenarios </vt:lpstr>
      <vt:lpstr>Step 2: Design the solution</vt:lpstr>
      <vt:lpstr>Step 3: Present the solution</vt:lpstr>
      <vt:lpstr>Wrap-up</vt:lpstr>
      <vt:lpstr>Preferred target audience </vt:lpstr>
      <vt:lpstr>Preferred solution - overall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2019-03-19T12:37:44Z</dcterms:created>
  <dcterms:modified xsi:type="dcterms:W3CDTF">2020-10-16T20:19:21Z</dcterms:modified>
</cp:coreProperties>
</file>