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03" r:id="rId7"/>
    <p:sldId id="324" r:id="rId8"/>
    <p:sldId id="325" r:id="rId9"/>
    <p:sldId id="304" r:id="rId10"/>
    <p:sldId id="338" r:id="rId11"/>
    <p:sldId id="305" r:id="rId12"/>
    <p:sldId id="320" r:id="rId13"/>
    <p:sldId id="322" r:id="rId14"/>
    <p:sldId id="321" r:id="rId15"/>
    <p:sldId id="317" r:id="rId16"/>
    <p:sldId id="316" r:id="rId17"/>
    <p:sldId id="326" r:id="rId18"/>
    <p:sldId id="341" r:id="rId19"/>
    <p:sldId id="327" r:id="rId20"/>
    <p:sldId id="328" r:id="rId21"/>
    <p:sldId id="329" r:id="rId22"/>
    <p:sldId id="330" r:id="rId23"/>
    <p:sldId id="331" r:id="rId24"/>
    <p:sldId id="332" r:id="rId25"/>
    <p:sldId id="333" r:id="rId26"/>
    <p:sldId id="334" r:id="rId27"/>
    <p:sldId id="335" r:id="rId28"/>
    <p:sldId id="319" r:id="rId29"/>
    <p:sldId id="336" r:id="rId30"/>
    <p:sldId id="337" r:id="rId31"/>
    <p:sldId id="339"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3918" autoAdjust="0"/>
  </p:normalViewPr>
  <p:slideViewPr>
    <p:cSldViewPr snapToGrid="0">
      <p:cViewPr varScale="1">
        <p:scale>
          <a:sx n="80" d="100"/>
          <a:sy n="80" d="100"/>
        </p:scale>
        <p:origin x="960" y="9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Azure/azure-cosmosdb-spark"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azure/cosmos-db/provision-throughput-autoscal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6DEEB"/>
                </a:solidFill>
                <a:effectLst/>
                <a:latin typeface="Consolas" panose="020B0609020204030204" pitchFamily="49" charset="0"/>
              </a:rPr>
              <a:t>The data flow for the solution begins with the payment transaction systems writing transactions to Azure Cosmos DB. Woodgrove Bank enables Synapse Link integration when provisioning the Azure Cosmos DB account. With this feature enabled, they turn on the analytical store when creating each of the containers, which serves as a fully isolated column store that is automatically populated when the payment transaction system writes data to the transactional container. The analytical store enables large-scale analytics against the operational data in Azure Cosmos DB, without impacting the transactional workloads or incurring resource unit (RU) costs. Woodgrove Bank's analysts query historical data within the analytical store and use it to join on reference data stored within the analytical store of other containers and the data lake. They execute these queries using Azure Synapse Spark notebooks and Azure Synapse SQL Serverless.</a:t>
            </a:r>
          </a:p>
          <a:p>
            <a:br>
              <a:rPr lang="en-US" b="0" dirty="0">
                <a:solidFill>
                  <a:srgbClr val="D6DEEB"/>
                </a:solidFill>
                <a:effectLst/>
                <a:latin typeface="Consolas" panose="020B0609020204030204" pitchFamily="49" charset="0"/>
              </a:rPr>
            </a:br>
            <a:r>
              <a:rPr lang="en-US" b="0" dirty="0">
                <a:solidFill>
                  <a:srgbClr val="D6DEEB"/>
                </a:solidFill>
                <a:effectLst/>
                <a:latin typeface="Consolas" panose="020B0609020204030204" pitchFamily="49" charset="0"/>
              </a:rPr>
              <a:t>Woodgrove requires that the data retention for payment transactions stored in Azure Cosmos DB is set to 60 days and that all payment transactions need to be stored in long-term storage. To meet these requirements, the 'Transactional Store Time to Live (Transactional TTL)' property on the transactions container is enabled, and the TTL value is set to 60 on the documents. This setting automatically deletes payment transactions from the transactional store after the 60-day time period. The 'Analytical Store Time To Live (Analytical TTL)' setting allows Woodgrove Bank to manage the lifecycle of data retained in the analytical store independently from the transactional store. The TTL on the analytical store is set never to expire, enabling Woodgrove to seamlessly tier and define the two stores' data retention period.</a:t>
            </a:r>
          </a:p>
          <a:p>
            <a:br>
              <a:rPr lang="en-US" b="0" dirty="0">
                <a:solidFill>
                  <a:srgbClr val="D6DEEB"/>
                </a:solidFill>
                <a:effectLst/>
                <a:latin typeface="Consolas" panose="020B0609020204030204" pitchFamily="49" charset="0"/>
              </a:rPr>
            </a:br>
            <a:r>
              <a:rPr lang="en-US" b="0" dirty="0">
                <a:solidFill>
                  <a:srgbClr val="D6DEEB"/>
                </a:solidFill>
                <a:effectLst/>
                <a:latin typeface="Consolas" panose="020B0609020204030204" pitchFamily="49" charset="0"/>
              </a:rPr>
              <a:t>Azure Synapse Analytics serves as the end-to-end analytics platform that combines SQL data warehousing, big data analytics, and data integration, and is central to the architecture. Synapse Analytics is required when using the Synapse Link feature that enables the Azure Cosmos DB analytical store.</a:t>
            </a:r>
          </a:p>
          <a:p>
            <a:br>
              <a:rPr lang="en-US" b="0" dirty="0">
                <a:solidFill>
                  <a:srgbClr val="D6DEEB"/>
                </a:solidFill>
                <a:effectLst/>
                <a:latin typeface="Consolas" panose="020B0609020204030204" pitchFamily="49" charset="0"/>
              </a:rPr>
            </a:br>
            <a:r>
              <a:rPr lang="en-US" b="0" dirty="0">
                <a:solidFill>
                  <a:srgbClr val="D6DEEB"/>
                </a:solidFill>
                <a:effectLst/>
                <a:latin typeface="Consolas" panose="020B0609020204030204" pitchFamily="49" charset="0"/>
              </a:rPr>
              <a:t>Azure Machine Learning (Azure ML) is used to train both the real-time and batch machine learning models. The Azure ML workspace stores and manages trained models and deploys the trained model as a real-time scoring web service running on a highly available Azure Kubernetes Service cluster (AKS cluster). Woodgrove Bank uses the batch-scoring machine learning model within Azure Synapse Analytics notebooks to predict fraud against the day's transactions, build aggregates showing statistics around fraudulent activity, and write the results to an Azure Cosmos DB container. The batch-scoring model is also used within a Synapse notebook to reduce prediction latency by scoring the Azure Cosmos DB change feed's streaming data, using Spark Structured Streaming. All transactions with "suspicious activity" output are stored in Azure Cosmos DB, so it is globally available in regions closest to Woodgrove Bank's customers through their web applications. The analytical store feature is enabled on the container that contains predicted suspicious activity. Synapse SQL Serverless views are created against this and other analytical stores. Business analysts can access them using dashboards and reports in Power BI, which are embedded within the Synapse Analytics workspace. Data scientists and engineers can create their own reports against the Azure Cosmos DB Analytical Store, using Synapse notebooks.</a:t>
            </a:r>
          </a:p>
          <a:p>
            <a:br>
              <a:rPr lang="en-US" b="0" dirty="0">
                <a:solidFill>
                  <a:srgbClr val="D6DEEB"/>
                </a:solidFill>
                <a:effectLst/>
                <a:latin typeface="Consolas" panose="020B0609020204030204" pitchFamily="49" charset="0"/>
              </a:rPr>
            </a:br>
            <a:r>
              <a:rPr lang="en-US" b="0" dirty="0">
                <a:solidFill>
                  <a:srgbClr val="D6DEEB"/>
                </a:solidFill>
                <a:effectLst/>
                <a:latin typeface="Consolas" panose="020B0609020204030204" pitchFamily="49" charset="0"/>
              </a:rPr>
              <a:t>Finally, Azure Key Vault is used to securely store secrets, such as account keys and connection strings. The Synapse Linked Services securely access these secrets, hiding them from Synapse Analytics users who connect to the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Woodgrove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Synapse Analytics,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To maximize analytical queries while minimizing RU cost, we use Azure Synapse Link for Cosmos DB and enable the analytical store on their Azure Cosmos DB containers. With this configuration, all transactional data is automatically stored in a fully isolated column store. This store enables large-scale analytics against the operational data in Azure Cosmos DB, without impacting the transactional workloads or incurring resource unit (RU) costs. Azure Synapse Link for Cosmos DB creates a tight integration between Azure Cosmos DB and Azure Synapse Analytics, which enables Woodgrove Bank to run near real-time analytics over their operational data with no-ETL and full performance isolation from their transactional workloads.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To enable the Azure Cosmos DB analytical store, we use Azure Synapse Analytics. Azure Synapse is an end-to-end analytics platform which combines SQL data warehousing, big data analytics, and data integration into a single integrated environment.</a:t>
            </a:r>
          </a:p>
          <a:p>
            <a:pPr algn="l"/>
            <a:r>
              <a:rPr lang="en-US" b="0" i="0" dirty="0">
                <a:solidFill>
                  <a:srgbClr val="24292E"/>
                </a:solidFill>
                <a:effectLst/>
                <a:latin typeface="-apple-system"/>
              </a:rPr>
              <a:t>By combining the distributed scale of Cosmos DB's transactional processing with the built-in analytical store and the computing power of Azure Synapse Analytics, Azure Synapse Link enables a Hybrid Transactional/Analytical Processing (HTAP) architecture for optimizing Woodgrove Bank's business processes. This integration eliminates ETL processes, enabling business analysts, data engineers, and data scientists to self-serve and run near real-time BI, analytics, and Machine Learning pipelines over operational data.</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677540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Woodgrove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Woodgrove can use session consistency level for offline storage of suspicious activity, as it is very heavy on reads with seldom writes.</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algn="l">
              <a:buFont typeface="Arial" panose="020B0604020202020204" pitchFamily="34" charset="0"/>
              <a:buChar char="•"/>
            </a:pPr>
            <a:r>
              <a:rPr lang="en-US" b="0" i="0" dirty="0">
                <a:solidFill>
                  <a:srgbClr val="24292E"/>
                </a:solidFill>
                <a:effectLst/>
                <a:latin typeface="-apple-system"/>
              </a:rPr>
              <a:t>Fully managed PaaS with little configuration or management overhead.</a:t>
            </a:r>
          </a:p>
          <a:p>
            <a:pPr algn="l">
              <a:buFont typeface="Arial" panose="020B0604020202020204" pitchFamily="34" charset="0"/>
              <a:buChar char="•"/>
            </a:pPr>
            <a:r>
              <a:rPr lang="en-US" b="0" i="0" dirty="0">
                <a:solidFill>
                  <a:srgbClr val="24292E"/>
                </a:solidFill>
                <a:effectLst/>
                <a:latin typeface="-apple-system"/>
              </a:rPr>
              <a:t>Highly scalable to process millions of events per second. Use the Auto-inflate feature to automatically scale the number of throughput units to meet usage needs.</a:t>
            </a:r>
          </a:p>
          <a:p>
            <a:pPr algn="l">
              <a:buFont typeface="Arial" panose="020B0604020202020204" pitchFamily="34" charset="0"/>
              <a:buChar char="•"/>
            </a:pPr>
            <a:r>
              <a:rPr lang="en-US" b="0" i="0" dirty="0">
                <a:solidFill>
                  <a:srgbClr val="24292E"/>
                </a:solidFill>
                <a:effectLst/>
                <a:latin typeface="-apple-system"/>
              </a:rPr>
              <a:t>Contains an optional Apache Kafka endpoint, allowing for event processing from existing Kafka-based applications. This also allows for simple integration with Apache Spark clusters.</a:t>
            </a:r>
          </a:p>
          <a:p>
            <a:pPr algn="l">
              <a:buFont typeface="Arial" panose="020B0604020202020204" pitchFamily="34" charset="0"/>
              <a:buChar char="•"/>
            </a:pPr>
            <a:r>
              <a:rPr lang="en-US" b="0" i="0" dirty="0">
                <a:solidFill>
                  <a:srgbClr val="24292E"/>
                </a:solidFill>
                <a:effectLst/>
                <a:latin typeface="-apple-system"/>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algn="l">
              <a:buFont typeface="Arial" panose="020B0604020202020204" pitchFamily="34" charset="0"/>
              <a:buChar char="•"/>
            </a:pPr>
            <a:r>
              <a:rPr lang="en-US" b="0" i="0" dirty="0">
                <a:solidFill>
                  <a:srgbClr val="24292E"/>
                </a:solidFill>
                <a:effectLst/>
                <a:latin typeface="-apple-system"/>
              </a:rPr>
              <a:t>Event publishers (systems sending payment transaction data) can publish events using HTTPS, AMQP 1.0, or Apache Kafka 1.0 and above.</a:t>
            </a:r>
          </a:p>
          <a:p>
            <a:pPr algn="l">
              <a:buFont typeface="Arial" panose="020B0604020202020204" pitchFamily="34" charset="0"/>
              <a:buChar char="•"/>
            </a:pPr>
            <a:r>
              <a:rPr lang="en-US" b="0" i="0" dirty="0">
                <a:solidFill>
                  <a:srgbClr val="24292E"/>
                </a:solidFill>
                <a:effectLst/>
                <a:latin typeface="-apple-system"/>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algn="l">
              <a:buFont typeface="Arial" panose="020B0604020202020204" pitchFamily="34" charset="0"/>
              <a:buChar char="•"/>
            </a:pPr>
            <a:r>
              <a:rPr lang="en-US" b="0" i="0" dirty="0">
                <a:solidFill>
                  <a:srgbClr val="24292E"/>
                </a:solidFill>
                <a:effectLst/>
                <a:latin typeface="-apple-system"/>
              </a:rPr>
              <a:t>Fully managed PaaS with little configuration or management overhead.</a:t>
            </a:r>
          </a:p>
          <a:p>
            <a:pPr algn="l">
              <a:buFont typeface="Arial" panose="020B0604020202020204" pitchFamily="34" charset="0"/>
              <a:buChar char="•"/>
            </a:pPr>
            <a:r>
              <a:rPr lang="en-US" b="0" i="0" dirty="0">
                <a:solidFill>
                  <a:srgbClr val="24292E"/>
                </a:solidFill>
                <a:effectLst/>
                <a:latin typeface="-apple-system"/>
              </a:rPr>
              <a:t>Cosmos DB is highly scalable, and is already being used to store pre-scored fraud data.</a:t>
            </a:r>
          </a:p>
          <a:p>
            <a:pPr algn="l">
              <a:buFont typeface="Arial" panose="020B0604020202020204" pitchFamily="34" charset="0"/>
              <a:buChar char="•"/>
            </a:pPr>
            <a:r>
              <a:rPr lang="en-US" b="0" i="0" dirty="0">
                <a:solidFill>
                  <a:srgbClr val="24292E"/>
                </a:solidFill>
                <a:effectLst/>
                <a:latin typeface="-apple-system"/>
              </a:rPr>
              <a:t>An Apache Spark connector is available, allowing Azure Synapse Analytics Spark Pools to directly access the change feed with very little code.</a:t>
            </a:r>
          </a:p>
          <a:p>
            <a:pPr algn="l">
              <a:buFont typeface="Arial" panose="020B0604020202020204" pitchFamily="34" charset="0"/>
              <a:buChar char="•"/>
            </a:pPr>
            <a:r>
              <a:rPr lang="en-US" b="0" i="0" dirty="0">
                <a:solidFill>
                  <a:srgbClr val="24292E"/>
                </a:solidFill>
                <a:effectLst/>
                <a:latin typeface="-apple-system"/>
              </a:rPr>
              <a:t>Cosmos DB with change feed enabled acts as both a raw data store for batch processing and stream processing.</a:t>
            </a:r>
          </a:p>
          <a:p>
            <a:pPr algn="l">
              <a:buFont typeface="Arial" panose="020B0604020202020204" pitchFamily="34" charset="0"/>
              <a:buChar char="•"/>
            </a:pPr>
            <a:r>
              <a:rPr lang="en-US" b="0" i="0" dirty="0">
                <a:solidFill>
                  <a:srgbClr val="24292E"/>
                </a:solidFill>
                <a:effectLst/>
                <a:latin typeface="-apple-system"/>
              </a:rPr>
              <a:t>Event publishers can publish events to Cosmos DB using .NET, Java, Node.js, and Python, using a number of APIs, such as SQL, Cassandra, MongoDB, Gremlin, and Azure Table Storage.</a:t>
            </a:r>
          </a:p>
          <a:p>
            <a:pPr algn="l">
              <a:buFont typeface="Arial" panose="020B0604020202020204" pitchFamily="34" charset="0"/>
              <a:buChar char="•"/>
            </a:pPr>
            <a:r>
              <a:rPr lang="en-US" b="0" i="0" dirty="0">
                <a:solidFill>
                  <a:srgbClr val="24292E"/>
                </a:solidFill>
                <a:effectLst/>
                <a:latin typeface="-apple-system"/>
              </a:rPr>
              <a:t>The change feed feature can only be used by the SQL and Gremlin APIs of Cosmos DB. Woodgrove will be using the SQL API, so they will be able to use the change feed feature.</a:t>
            </a:r>
          </a:p>
          <a:p>
            <a:pPr algn="l">
              <a:buFont typeface="Arial" panose="020B0604020202020204" pitchFamily="34" charset="0"/>
              <a:buChar char="•"/>
            </a:pPr>
            <a:r>
              <a:rPr lang="en-US" b="0" i="0" dirty="0">
                <a:solidFill>
                  <a:srgbClr val="24292E"/>
                </a:solidFill>
                <a:effectLst/>
                <a:latin typeface="-apple-system"/>
              </a:rPr>
              <a:t>Cosmos DB is globally accessible across many Azure regions, bringing it closer to distributed event publishers and consumers.</a:t>
            </a:r>
          </a:p>
          <a:p>
            <a:pPr algn="l">
              <a:buFont typeface="Arial" panose="020B0604020202020204" pitchFamily="34" charset="0"/>
              <a:buChar char="•"/>
            </a:pPr>
            <a:r>
              <a:rPr lang="en-US" b="0" i="0" dirty="0">
                <a:solidFill>
                  <a:srgbClr val="24292E"/>
                </a:solidFill>
                <a:effectLst/>
                <a:latin typeface="-apple-system"/>
              </a:rPr>
              <a:t>In a multi-region Azure Cosmos account, if a write-region fails over, the change feed will work across the manual failover operation and it will be contiguous.</a:t>
            </a:r>
          </a:p>
          <a:p>
            <a:pPr algn="l">
              <a:buFont typeface="Arial" panose="020B0604020202020204" pitchFamily="34" charset="0"/>
              <a:buChar char="•"/>
            </a:pPr>
            <a:r>
              <a:rPr lang="en-US" b="0" i="0" dirty="0">
                <a:solidFill>
                  <a:srgbClr val="24292E"/>
                </a:solidFill>
                <a:effectLst/>
                <a:latin typeface="-apple-system"/>
              </a:rPr>
              <a:t>Coupled with Azure Synapse Analytics, the Synapse Link feature enables the analytical store on the containers. The analytical store provides long-term storage and is optimized for analytical queries. These queries do not impact the RUs allocated to the Cosmos DB container's transactional store.</a:t>
            </a:r>
          </a:p>
          <a:p>
            <a:pPr algn="l">
              <a:buFont typeface="Arial" panose="020B0604020202020204" pitchFamily="34" charset="0"/>
              <a:buChar char="•"/>
            </a:pPr>
            <a:r>
              <a:rPr lang="en-US" b="0" i="0" dirty="0">
                <a:solidFill>
                  <a:srgbClr val="24292E"/>
                </a:solidFill>
                <a:effectLst/>
                <a:latin typeface="-apple-system"/>
              </a:rPr>
              <a:t>Cosmos DB Allows you to set a time-to-live (TTL) value, in seconds, on a container or on individual documents. This value tells Cosmos DB when to expire, or delete, the document(s) automatically. This setting can help save in storage costs by removing what you no longer need. Typically, this is used on hot data, or data that must be expired after a period of time due to regulatory requirements.</a:t>
            </a:r>
          </a:p>
          <a:p>
            <a:pPr algn="l">
              <a:buFont typeface="Arial" panose="020B0604020202020204" pitchFamily="34" charset="0"/>
              <a:buChar char="•"/>
            </a:pPr>
            <a:r>
              <a:rPr lang="en-US" b="0" i="0" dirty="0">
                <a:solidFill>
                  <a:srgbClr val="24292E"/>
                </a:solidFill>
                <a:effectLst/>
                <a:latin typeface="-apple-system"/>
              </a:rPr>
              <a:t>Cosmos DB analytical stores, enabled by Synapse Link, have a separate TTL setting. Usually, you would either disable TTL on the analytical store, or set it to -1 to never expire. This is because the analytical store's storage costs is significantly less over time.</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decision point for using Cosmos DB for ingestion, is that it offers flexible message retention through its time-to-live (TTL) settings. This value can be set at the container level by applying a TTL value for all documents within, or on individual messages as they are sent. This optimization helps save in storage costs by automatically expiring (deleting) the documents after the specified period of time. For instance, you can set the TTL to 60 days to allow Woodgrove Bank to keep the streaming data available for that amount of time so they can reprocess in Azure Synapse Analytics, or query the raw data within the collection as needed. </a:t>
            </a:r>
            <a:r>
              <a:rPr lang="en-US" b="0" i="0" dirty="0">
                <a:solidFill>
                  <a:srgbClr val="24292E"/>
                </a:solidFill>
                <a:effectLst/>
                <a:latin typeface="-apple-system"/>
              </a:rPr>
              <a:t>However, with the addition of the analytical store that is enabled through Synapse Link, all data gets automatically copied to a low-cost Azure storage account in columnar format, giving Woodgrove easy access to all their data, regardless of the transactional store's TTL value, from within Synapse Analytics. Since these queries are executed against the analytical store, they do not use any RU/s allocated to the transaction store.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Hubs has a similar feature called message retention. You can set the value between one and seven days, or a maximum of four weeks if you contact Microsoft support. Setting the TTL for documents saved to Cosmos DB individually for any length of time desired (even beyond 7 days) is an advantage Cosmos DB has over Event Hubs when used for ingesting streaming data.</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Woodgrove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Woodgrove Bank indicated that they would like a unified way to process both streaming data and batch data on a platform that can also support their data science, data engineering, and development needs. Which platform would you recommend, and why?</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 recommended platform that meets these needs for this solution is Azure Synapse Analytics. When it comes to working with big data in a unified way, whether you process it real-time as it arrives or in batches, Apache Spark provides a fast and capable engine that also supports data science processes, like machine learning and advanced analytics. Azure Synapse brings together the best of SQL technologies used in enterprise data warehousing, Spark technologies used for big data, and Pipelines for data integration and ETL/ELT. Synapse has a web-based Studio that provides a single place for management, monitoring, coding, and security. Synapse features deep integration with other Azure services such as Power BI, Azure Cosmos DB, and Azure Machine Learning.</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Since the primary data source for this solution is Azure Cosmos DB, Synapse Analytics provides another big benefit: Azure Synapse Link for Azure Cosmos DB. Synapse Link for Azure Cosmos DB is a cloud-native hybrid transactional and analytical processing (HTAP) capability that will enable Woodgrove Bank to run near real-time analytics over operational data in Azure Cosmos DB. Azure Synapse Link creates a tight seamless integration between Azure Cosmos DB and Azure Synapse Analytics.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Using the Azure Cosmos DB analytical store, a fully isolated column store, Azure Synapse Link enables no Extract-Transform-Load (ETL) analytics in Azure Synapse Analytics against the operational data at scale. Business analysts, data engineers, and data scientists can now use Synapse Spark or Synapse SQL interchangeably to run near real-time business intelligence, analytics, and machine learning pipelines. We can achieve this without impacting the performance of Woodgrove's transactional workloads on Azure Cosmos DB.</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Woodgrove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The Azure Synapse Link for Azure Cosmos DB feature automatically handles updates to the underlying analytical store for each container on which the feature is enabled. Any inserts, updates, and deletes are automatically synchronized to the analytical store in near real-time. Also, for updates to the container's transactional store, Azure Cosmos DB supports upserts.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In our preferred architecture, we have chosen to ingest Woodgrove's data using Azure Cosmos DB and have enabled Synapse Link to integrate with Azure Synapse Analytics. The Azure Cosmos DB linked service enables Woodgrove to connect to the transactional Cosmos DB container and read from the stream provided by the change feed into a Spark DataFrame. You will use a Synapse Spark notebook to process the streaming data.</a:t>
            </a:r>
          </a:p>
          <a:p>
            <a:pPr algn="l"/>
            <a:r>
              <a:rPr lang="en-US" b="0" i="0" dirty="0">
                <a:solidFill>
                  <a:srgbClr val="24292E"/>
                </a:solidFill>
                <a:effectLst/>
                <a:latin typeface="-apple-system"/>
              </a:rPr>
              <a:t>- Because the payment transactions will be arriving in real time, you will want to use Spark Structured Streaming to process the data. Think of a stream of data as a table to which data is continuously appended. You need to create a foreachBatch method that leverages the batch-scoring model for scoring microbatches. The function will write the scored results to a Cosmos DB container, using the linked service.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Specific secrets that they may need to be accessed by Azure Synapse Analytics are account names and keys for Azure Data Lake Storage, Cosmos DB connection strings or access keys, and Azure Machine Learning service account keys.</a:t>
            </a:r>
          </a:p>
          <a:p>
            <a:pPr algn="l"/>
            <a:r>
              <a:rPr lang="en-US" b="0" i="0" dirty="0">
                <a:solidFill>
                  <a:srgbClr val="24292E"/>
                </a:solidFill>
                <a:effectLst/>
                <a:latin typeface="-apple-system"/>
              </a:rPr>
              <a:t>- To securely store these secrets, use Azure Key Vault and create a linked service within Synapse Analytics for the Key Vault account.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Our proposed solution uses Synapse Analytics, which uses an Azure Data Lake Storage Gen2 (ADLS Gen2) account for its primary storage. ADLS Gen2 is a set of capabilities dedicated to big data analytics, built on Azure Blob storage. Data Lake Storage Gen2 is the result of converging the capabilities of Microsoft's two existing storage services, Azure Blob storage and Azure Data Lake Storage Gen1. Features from Azure Data Lake Storage Gen1, such as file system semantics, directory, and file level security and scale are combined with the low-cost, tiered storage, and high availability/disaster recovery capabilities from Azure Blob storage.</a:t>
            </a:r>
          </a:p>
          <a:p>
            <a:pPr algn="l"/>
            <a:r>
              <a:rPr lang="en-US" b="0" i="0" dirty="0">
                <a:solidFill>
                  <a:srgbClr val="24292E"/>
                </a:solidFill>
                <a:effectLst/>
                <a:latin typeface="-apple-system"/>
              </a:rPr>
              <a:t>- ADLS Gen2 makes Azure Storage the foundation for building enterprise data lakes on Azure. Designed from the start to service multiple petabytes of information while sustaining hundreds of gigabits of throughput, ADLS Gen2 allows you to easily manage massive amounts of data.</a:t>
            </a:r>
          </a:p>
          <a:p>
            <a:pPr algn="l"/>
            <a:r>
              <a:rPr lang="en-US" b="0" i="0" dirty="0">
                <a:solidFill>
                  <a:srgbClr val="24292E"/>
                </a:solidFill>
                <a:effectLst/>
                <a:latin typeface="-apple-system"/>
              </a:rPr>
              <a:t>- ADLS Gen2 allows you to manage and access data just as you would with a Hadoop Distributed File System (HDFS). The Azure Blob Filesystem (ABFS) driver allows Azure Synapse Analytics to access data stored in ADLS Gen2. This driver is optimized specifically for big data analytics, and overcomes the inherent deficiencies of the previous WASB driver.</a:t>
            </a:r>
          </a:p>
          <a:p>
            <a:pPr algn="l"/>
            <a:r>
              <a:rPr lang="en-US" b="0" i="0" dirty="0">
                <a:solidFill>
                  <a:srgbClr val="24292E"/>
                </a:solidFill>
                <a:effectLst/>
                <a:latin typeface="-apple-system"/>
              </a:rPr>
              <a:t>- Since we are using the Azure Cosmos DB analytical store feature through Azure Synapse Link, all long-term analytical data is automatically stored within a separate, managed storage account. Azure Cosmos DB synchronizes data to this storage account as data in the transactional containers change. - You do not need to access the storage account directly through Synapse Analytics or other means. Instead, you access the analytical store through Synapse Notebooks with Apache Spark, or through T-SQL through Synapse SQL Serverless (SQL on-demand). Synapse Link provides a layer of abstraction over top of the storage, letting you focus on writing queries instead of managing access to the storage account.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For model training and deployment, use Azure Machine Learning. Azure Machine Learning studio provides a web-based, interactive interface for managing the end-to-end machine learning lifecycle. Use Jupyter notebooks for model training and required data transformation steps as part of the ML pipeline. Create a datastore that points to the primary Synapse Analytics ADLS Gen2 account that contains the historical payment transaction data, which Woodgrove Bank said it can provide as a series of CSV files. The notebooks used for training the models can access the files through the datastore and transform that data as needed for cleanup and feature selection. A large portion of that data will be used for training, and the rest can be used to validate the performance of the trained model.</a:t>
            </a:r>
          </a:p>
          <a:p>
            <a:pPr algn="l"/>
            <a:r>
              <a:rPr lang="en-US" b="0" i="0" dirty="0">
                <a:solidFill>
                  <a:srgbClr val="24292E"/>
                </a:solidFill>
                <a:effectLst/>
                <a:latin typeface="-apple-system"/>
              </a:rPr>
              <a:t>The trained models are stored in Azure ML's model registry and deployed from a notebook, or through the Machine Learning studio's interface.</a:t>
            </a:r>
          </a:p>
          <a:p>
            <a:r>
              <a:rPr lang="en-US" sz="1200" b="0" i="0" kern="1200" dirty="0">
                <a:solidFill>
                  <a:schemeClr val="tx1"/>
                </a:solidFill>
                <a:effectLst/>
                <a:latin typeface="+mn-lt"/>
                <a:ea typeface="+mn-ea"/>
                <a:cs typeface="+mn-cs"/>
              </a:rPr>
              <a:t>- Deploy the model to an Azure Kubernetes Service (AKS) cluster. Creating the AKS cluster is a one-time process for your workspace, where after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Woodgrove Bank's web applications at a global scale?</a:t>
            </a: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The models that they have trained within Azure Machine Learning notebooks can be saved to ADLS Gen2 or to Azure Machine Learning model registry. These saved models can then be re-loaded by a Synapse Notebook to batch score and aggregate the daily “suspicious transactions” results on a scheduled basis. Woodgrove will create a new pipeline in Synapse Analytics that contains a Notebook activity that calls the batch scoring notebook. They can configure the pipeline to run on a regular interval or as part of a larger data pipeline process. The notebook logic would use the Cosmos DB Linked Service to push the scored results out to the globally distributed set of containers, making the suspicious transactions “locally” available to authorized consuming applications.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4292E"/>
                </a:solidFill>
                <a:effectLst/>
                <a:latin typeface="-apple-system"/>
              </a:rPr>
              <a:t>Woodgrove Bank's business analysts would like to have a set of dashboards they can monitor that provide real-time views of fraud trends at a global scale. Thinking back to how your proposed solution provides a set of summary tables containing business-level aggregates, what do you propose using to meet this requirement? Be specific about how this solution will be put in place and which features it supports.</a:t>
            </a:r>
          </a:p>
          <a:p>
            <a:pPr algn="l"/>
            <a:r>
              <a:rPr lang="en-US" b="0" i="0" dirty="0">
                <a:solidFill>
                  <a:srgbClr val="24292E"/>
                </a:solidFill>
                <a:effectLst/>
                <a:latin typeface="-apple-system"/>
              </a:rPr>
              <a:t>- Since we are using the Azure Synapse Link for Azure Cosmos DB feature, and have enabled the analytical store on the Cosmos DB containers, we can create SQL views and add them to a Synapse SQL Serverless (SQL on-demand) database. These views use T-SQL to query the analytical store data, which does not impact the transactional store in any way, saving valuable RUs. Since the analytical store is optimized for read-heavy analytical queries, we can efficiently query over all current and historical data, create aggregates, join analytical stores together or with other external resources, and use these views to create Power BI reports and dashboards.</a:t>
            </a:r>
          </a:p>
          <a:p>
            <a:pPr algn="l"/>
            <a:r>
              <a:rPr lang="en-US" b="0" i="0" dirty="0">
                <a:solidFill>
                  <a:srgbClr val="24292E"/>
                </a:solidFill>
                <a:effectLst/>
                <a:latin typeface="-apple-system"/>
              </a:rPr>
              <a:t>- The Power BI reports can be added to the Power BI service and embedded in Woodgrove's web applications for consumption by their processing customers. They can add the Power BI service workspace that contains the reports, as a Synapse linked service. Once added as a linked service, the Power BI datasets and reports can be managed from within Synapse Studio, providing a fully integrated experience.</a:t>
            </a:r>
          </a:p>
          <a:p>
            <a:endParaRPr lang="en-US" sz="1200" b="0" i="0" kern="1200" dirty="0">
              <a:solidFill>
                <a:schemeClr val="tx1"/>
              </a:solidFill>
              <a:effectLst/>
              <a:latin typeface="+mn-lt"/>
              <a:ea typeface="+mn-ea"/>
              <a:cs typeface="+mn-cs"/>
            </a:endParaRPr>
          </a:p>
          <a:p>
            <a:r>
              <a:rPr lang="en-US" b="1" i="0" dirty="0">
                <a:solidFill>
                  <a:srgbClr val="24292E"/>
                </a:solidFill>
                <a:effectLst/>
                <a:latin typeface="-apple-system"/>
              </a:rPr>
              <a:t>Woodgrove Bank's data analysts, who build and maintain reports, are comfortable working with T-SQL. How can they efficiently access the data for analytical queries, ensuring they have access to the most up-to-date data, without impacting the transactional data store?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Using the Azure Synapse Link for Azure Cosmos DB feature, Woodgrove can enable the analytical store on any container they create after enabling the feature. The analytical store is updated in near real-time and can be accessed using T-SQL through Synapse SQL Serverless (SQL on-demand) to create scripts or views.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b="0" i="0" dirty="0">
                <a:solidFill>
                  <a:srgbClr val="24292E"/>
                </a:solidFill>
                <a:effectLst/>
                <a:latin typeface="-apple-system"/>
              </a:rPr>
              <a:t>Cosmos DB was created from the ground-up as a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It's major advantage when operating at a global scale is its high concurrency with low latency and predictable results. This combination is unique to Cosmos DB and ideal for Woodgrove Bank's needs. The change feed feature of Cosmos DB makes it useful for both storing raw transaction data as it is written, and notifying consumers, like Azure Synapse Analytics, of changes as they occur for real-time processing.</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b="0" i="0" dirty="0">
                <a:solidFill>
                  <a:srgbClr val="24292E"/>
                </a:solidFill>
                <a:effectLst/>
                <a:latin typeface="-apple-system"/>
              </a:rPr>
              <a:t>Yes, the </a:t>
            </a:r>
            <a:r>
              <a:rPr lang="en-US" dirty="0"/>
              <a:t>azure-cosmosdb-spark</a:t>
            </a:r>
            <a:r>
              <a:rPr lang="en-US" b="0" i="0" dirty="0">
                <a:solidFill>
                  <a:srgbClr val="24292E"/>
                </a:solidFill>
                <a:effectLst/>
                <a:latin typeface="-apple-system"/>
              </a:rPr>
              <a:t> connector can be used to read and write to Cosmos DB, and is also capable of using the change feed to react to events as they occur. Visit </a:t>
            </a:r>
            <a:r>
              <a:rPr lang="en-US" b="0" i="0" u="none" strike="noStrike" dirty="0">
                <a:solidFill>
                  <a:srgbClr val="0366D6"/>
                </a:solidFill>
                <a:effectLst/>
                <a:latin typeface="-apple-system"/>
                <a:hlinkClick r:id="rId3"/>
              </a:rPr>
              <a:t>https://github.com/Azure/azure-cosmosdb-spark</a:t>
            </a:r>
            <a:r>
              <a:rPr lang="en-US" b="0" i="0" dirty="0">
                <a:solidFill>
                  <a:srgbClr val="24292E"/>
                </a:solidFill>
                <a:effectLst/>
                <a:latin typeface="-apple-system"/>
              </a:rPr>
              <a:t> to learn how to use the connector and to access sample code. When using Azure Synapse Analytics, you can seamlessly access Cosmos DB from Synapse Notebooks after you create a Cosmos DB Linked Service. The Azure Synapse Link for Azure Cosmos DB feature adds further capability by providing access to the analytical store from within Synapse Analytics.</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77549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b="0" i="0" dirty="0">
                <a:solidFill>
                  <a:srgbClr val="24292E"/>
                </a:solidFill>
                <a:effectLst/>
                <a:latin typeface="-apple-system"/>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AutoML, this search process is automated, and greatly simplifies the setup to try the typical combinations and quickly identify the best performing model against a user-selected performance metric. AutoML is used via the Azure Machine Learning Python SDK and can be utilized within Azure Machine Learning notebooks.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68016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 and how do we set up Cosmos DB in an optimal way?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RUs.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endParaRPr lang="en-US" sz="1200" b="0" kern="1200" dirty="0">
              <a:solidFill>
                <a:schemeClr val="tx1"/>
              </a:solidFill>
              <a:effectLst/>
              <a:latin typeface="+mn-lt"/>
              <a:ea typeface="+mn-ea"/>
              <a:cs typeface="+mn-cs"/>
            </a:endParaRPr>
          </a:p>
          <a:p>
            <a:r>
              <a:rPr lang="en-US" b="0" i="0" dirty="0">
                <a:solidFill>
                  <a:srgbClr val="24292E"/>
                </a:solidFill>
                <a:effectLst/>
                <a:latin typeface="-apple-system"/>
              </a:rPr>
              <a:t>Another option is to use the </a:t>
            </a:r>
            <a:r>
              <a:rPr lang="en-US" b="0" i="0" u="none" strike="noStrike" dirty="0">
                <a:solidFill>
                  <a:srgbClr val="0366D6"/>
                </a:solidFill>
                <a:effectLst/>
                <a:latin typeface="-apple-system"/>
                <a:hlinkClick r:id="rId3"/>
              </a:rPr>
              <a:t>autoscale throughput feature</a:t>
            </a:r>
            <a:r>
              <a:rPr lang="en-US" b="0" i="0" dirty="0">
                <a:solidFill>
                  <a:srgbClr val="24292E"/>
                </a:solidFill>
                <a:effectLst/>
                <a:latin typeface="-apple-system"/>
              </a:rPr>
              <a:t> on containers and databases. With autoscale, Azure Cosmos DB automatically and instantly scales the throughput (RU/s) of your database or container based on usage, without impacting the availability, latency, throughput, or performance of the workload.</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endParaRPr lang="en-US" sz="1200" b="0" kern="1200" dirty="0">
              <a:solidFill>
                <a:schemeClr val="tx1"/>
              </a:solidFill>
              <a:effectLst/>
              <a:latin typeface="+mn-lt"/>
              <a:ea typeface="+mn-ea"/>
              <a:cs typeface="+mn-cs"/>
            </a:endParaRPr>
          </a:p>
          <a:p>
            <a:r>
              <a:rPr lang="en-US" b="0" i="0" dirty="0">
                <a:solidFill>
                  <a:srgbClr val="24292E"/>
                </a:solidFill>
                <a:effectLst/>
                <a:latin typeface="-apple-system"/>
              </a:rPr>
              <a:t>If you plan on using Cosmos DB for analytical queries, you should use the Azure Synapse Link for Azure Cosmos DB feature. This feature allows you to use an analytical store for your containers. With this configuration, all transactional data is automatically stored in a fully isolated column store. This store enables large-scale analytics against the operational data in Azure Cosmos DB, without impacting the transactional workloads or incurring resource unit (RU) costs.</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`collectionType` so that you can filter query results by that type. For instance, Woodgrove Bank stores transaction and suspicious activity data within the same collection. They could assign a value of "Transaction" to the transaction entities, and "SuspiciousActivity" to the suspicious activity entities. Both types and many others can coexist within the collection and can easily be filtered by the `collectionType`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02653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11/4/2021 12:18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Woodgrove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Woodgrove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Woodgrove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Woodgrove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Woodgrove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24292E"/>
                </a:solidFill>
                <a:effectLst/>
                <a:latin typeface="-apple-system"/>
              </a:rPr>
              <a:t>Need to provide fraud detection services to our merchant customers, using incoming payment transaction data to provide early warning of fraudulent activity.</a:t>
            </a:r>
          </a:p>
          <a:p>
            <a:pPr marL="171450" indent="-171450" algn="l">
              <a:buFont typeface="Arial" panose="020B0604020202020204" pitchFamily="34" charset="0"/>
              <a:buChar char="•"/>
            </a:pPr>
            <a:r>
              <a:rPr lang="en-US" b="0" i="0" dirty="0">
                <a:solidFill>
                  <a:srgbClr val="24292E"/>
                </a:solidFill>
                <a:effectLst/>
                <a:latin typeface="-apple-system"/>
              </a:rPr>
              <a:t>We would like to schedule offline scoring of “suspicious activity” using our trained model to create aggregates showing statistics around detected fraudulent activity, and make that data globally available in regions closest to our customers through our web applications.</a:t>
            </a:r>
          </a:p>
          <a:p>
            <a:pPr marL="171450" indent="-171450" algn="l">
              <a:buFont typeface="Arial" panose="020B0604020202020204" pitchFamily="34" charset="0"/>
              <a:buChar char="•"/>
            </a:pPr>
            <a:r>
              <a:rPr lang="en-US" b="0" i="0" dirty="0">
                <a:solidFill>
                  <a:srgbClr val="24292E"/>
                </a:solidFill>
                <a:effectLst/>
                <a:latin typeface="-apple-system"/>
              </a:rPr>
              <a:t>For all transactions flowing through our system, we want to use our trained model to make near real-time predictions of fraudulent activity.</a:t>
            </a:r>
          </a:p>
          <a:p>
            <a:pPr marL="171450" indent="-171450" algn="l">
              <a:buFont typeface="Arial" panose="020B0604020202020204" pitchFamily="34" charset="0"/>
              <a:buChar char="•"/>
            </a:pPr>
            <a:r>
              <a:rPr lang="en-US" b="0" i="0" dirty="0">
                <a:solidFill>
                  <a:srgbClr val="24292E"/>
                </a:solidFill>
                <a:effectLst/>
                <a:latin typeface="-apple-system"/>
              </a:rPr>
              <a:t>We want the ability to analyze all transactions over time, so we need to be able to store data from transaction sources into long-term storage, without interfering with jobs reading the data set.</a:t>
            </a:r>
          </a:p>
          <a:p>
            <a:pPr marL="171450" indent="-171450" algn="l">
              <a:buFont typeface="Arial" panose="020B0604020202020204" pitchFamily="34" charset="0"/>
              <a:buChar char="•"/>
            </a:pPr>
            <a:r>
              <a:rPr lang="en-US" b="0" i="0" dirty="0">
                <a:solidFill>
                  <a:srgbClr val="24292E"/>
                </a:solidFill>
                <a:effectLst/>
                <a:latin typeface="-apple-system"/>
              </a:rPr>
              <a:t>We would like to use a standard platform that supports our near-term data pipeline needs while providing a long-term standard for data science, data engineering, and development.</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15452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are concerned about how much it costs to use Cosmos DB for our solution. What is the real value of the service, and how do we set up Cosmos DB in an optimal way?</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34686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44.sv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44.sv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4.sv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7.svg"/></Relationships>
</file>

<file path=ppt/slides/_rels/slide2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12.png"/><Relationship Id="rId7"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44.sv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Infographic for common scenarios.">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2257" y="1178915"/>
            <a:ext cx="10267485"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84675333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Woodgrove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 The data flow for the solution begins with the payment transaction systems writing transactions to Azure Cosmos DB. Woodgrove Bank enables Synapse Link integration when provisioning the Azure Cosmos DB account. With this feature enabled, they turn on the analytical store when creating each of the containers, which serves as a fully isolated column store that is automatically populated when the payment transaction system writes data to the transactional container. The analytical store enables large-scale analytics against the operational data in Azure Cosmos DB, without impacting the transactional workloads or incurring resource unit (RU) costs. Woodgrove Bank's analysts query historical data within the analytical store and use it to join on reference data stored within the analytical store of other containers and the data lake. They execute these queries using Azure Synapse serverless Apache Spark pools and Azure Synapse serverless SQL pools.&#10;&#10;    Woodgrove requires that the data retention for payment transactions stored in Azure Cosmos DB is set to 60 days and that all payment transactions need to be stored in long-term storage. To meet these requirements, the 'Transactional Store Time to Live (Transactional TTL)' property on the transactions container is enabled, and the TTL value is set to 60 on the documents. This setting automatically deletes payment transactions from the transactional store after the 60-day time period. The 'Analytical Store Time To Live (Analytical TTL)' setting allows Woodgrove Bank to manage the lifecycle of data retained in the analytical store independently from the transactional store. The TTL on the analytical store is set never to expire, enabling Woodgrove to seamlessly tier and define the two stores' data retention period.&#10;&#10;    Azure Synapse Analytics serves as the end-to-end analytics platform that combines SQL data warehousing, big data analytics, and data integration, and is central to the architecture. Synapse Analytics is required when using the Synapse Link feature that enables the Azure Cosmos DB analytical store.&#10;&#10;    Azure Machine Learning (Azure ML) is used to train both the real-time and batch machine learning models. The Azure ML workspace stores and manages trained models and deploys the trained model as a real-time scoring web service running on a highly available Azure Kubernetes Service cluster (AKS cluster). Woodgrove Bank uses the batch-scoring machine learning model within Azure Synapse Analytics notebooks to predict fraud against the day's transactions, build aggregates showing statistics around fraudulent activity, and write the results to an Azure Cosmos DB container. The batch-scoring model is also used within a Synapse notebook to reduce prediction latency by scoring the Azure Cosmos DB change feed's streaming data, using Spark Structured Streaming. All transactions with &quot;suspicious activity&quot; output are stored in Azure Cosmos DB, so it is globally available in regions closest to Woodgrove Bank's customers through their web applications. The analytical store feature is enabled on the container that contains predicted suspicious activity. Azure Synapse serverless SQL views are created against this and other analytical stores. Business analysts can access them using dashboards and reports in Power BI, which are embedded within the Synapse Analytics workspace. Data scientists and engineers can create their own reports against the Azure Cosmos DB analytical store, using Synapse notebooks.&#10;&#10;    Finally, Azure Key Vault is used to securely store secrets, such as account keys and connection strings. The Synapse Linked Services securely access these secrets, hiding them from Synapse Analytics users who connect to the services.">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7495" y="1078336"/>
            <a:ext cx="9957009" cy="560081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13856" y="3770940"/>
            <a:ext cx="914400" cy="914400"/>
          </a:xfrm>
          <a:prstGeom prst="rect">
            <a:avLst/>
          </a:prstGeom>
        </p:spPr>
      </p:pic>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Synapse Link for Cosmos DB to enable the analytical store on their containers.</a:t>
            </a:r>
          </a:p>
          <a:p>
            <a:pPr lvl="1"/>
            <a:r>
              <a:rPr lang="en-US" sz="2800" dirty="0">
                <a:solidFill>
                  <a:schemeClr val="tx1"/>
                </a:solidFill>
                <a:latin typeface="Segoe UI Semilight" panose="020B0402040204020203" pitchFamily="34" charset="0"/>
                <a:cs typeface="Segoe UI Semilight" panose="020B0402040204020203" pitchFamily="34" charset="0"/>
              </a:rPr>
              <a:t>All transactional data automatically stored in a fully isolated column store that enables large-scale analytics without impacting the transactional workloads (no RU cost)</a:t>
            </a:r>
          </a:p>
          <a:p>
            <a:pPr lvl="1"/>
            <a:r>
              <a:rPr lang="en-US" sz="2800" dirty="0">
                <a:solidFill>
                  <a:schemeClr val="tx1"/>
                </a:solidFill>
                <a:latin typeface="Segoe UI Semilight" panose="020B0402040204020203" pitchFamily="34" charset="0"/>
                <a:cs typeface="Segoe UI Semilight" panose="020B0402040204020203" pitchFamily="34" charset="0"/>
              </a:rPr>
              <a:t>Efficiently query the analytical store from Synapse Analytics through Synapse Spark notebooks or T-SQL scripts with Synapse SQL Serverless (SQL on-demand)</a:t>
            </a:r>
          </a:p>
          <a:p>
            <a:pPr marL="0" indent="0">
              <a:spcAft>
                <a:spcPts val="882"/>
              </a:spcAft>
              <a:buNone/>
            </a:pPr>
            <a:endParaRPr lang="en-US" sz="1800" dirty="0">
              <a:solidFill>
                <a:schemeClr val="tx1"/>
              </a:solidFill>
            </a:endParaRPr>
          </a:p>
        </p:txBody>
      </p:sp>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13856" y="3770940"/>
            <a:ext cx="914400" cy="914400"/>
          </a:xfrm>
          <a:prstGeom prst="rect">
            <a:avLst/>
          </a:prstGeom>
        </p:spPr>
      </p:pic>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spTree>
    <p:extLst>
      <p:ext uri="{BB962C8B-B14F-4D97-AF65-F5344CB8AC3E}">
        <p14:creationId xmlns:p14="http://schemas.microsoft.com/office/powerpoint/2010/main" val="2811327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The suspicious transactions are stored by a batch process, resulting in a very read-heavy workload with infrequent writes. Therefore, use the Session consistency level for this data for lower cost and faster reads.</a:t>
            </a:r>
          </a:p>
          <a:p>
            <a:pPr marL="0" indent="0">
              <a:spcAft>
                <a:spcPts val="882"/>
              </a:spcAft>
              <a:buNone/>
            </a:pPr>
            <a:endParaRPr lang="en-US" sz="1800" dirty="0">
              <a:solidFill>
                <a:schemeClr val="tx1"/>
              </a:solidFill>
            </a:endParaRPr>
          </a:p>
        </p:txBody>
      </p:sp>
      <p:pic>
        <p:nvPicPr>
          <p:cNvPr id="10" name="Graphic 9" descr="Globe icon">
            <a:extLst>
              <a:ext uri="{FF2B5EF4-FFF2-40B4-BE49-F238E27FC236}">
                <a16:creationId xmlns:a16="http://schemas.microsoft.com/office/drawing/2014/main" id="{5420517E-6452-45DC-B8C7-BCA1E8B257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13856" y="2514601"/>
            <a:ext cx="914399" cy="914399"/>
          </a:xfrm>
          <a:prstGeom prst="rect">
            <a:avLst/>
          </a:prstGeom>
        </p:spPr>
      </p:pic>
      <p:pic>
        <p:nvPicPr>
          <p:cNvPr id="12" name="Graphic 11" descr="Gauge icon">
            <a:extLst>
              <a:ext uri="{FF2B5EF4-FFF2-40B4-BE49-F238E27FC236}">
                <a16:creationId xmlns:a16="http://schemas.microsoft.com/office/drawing/2014/main" id="{280D9E88-6B4D-4399-97FC-2E040ED4B1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13856" y="3770940"/>
            <a:ext cx="914400" cy="914400"/>
          </a:xfrm>
          <a:prstGeom prst="rect">
            <a:avLst/>
          </a:prstGeom>
        </p:spPr>
      </p:pic>
      <p:pic>
        <p:nvPicPr>
          <p:cNvPr id="9" name="Picture 8" descr="Document Database icon">
            <a:extLst>
              <a:ext uri="{FF2B5EF4-FFF2-40B4-BE49-F238E27FC236}">
                <a16:creationId xmlns:a16="http://schemas.microsoft.com/office/drawing/2014/main" id="{8E556BBA-CF4A-41BA-9ACE-1BC32A1702B0}"/>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10377371" cy="5478992"/>
          </a:xfrm>
        </p:spPr>
        <p:txBody>
          <a:bodyPr>
            <a:normAutofit fontScale="92500" lnSpcReduction="10000"/>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 It also has very flexible message retention by setting the time-to-live (TTL) value for ingest documents so they automatically delete after any desired period of time, allowing for re-processing and saving in storage costs.</a:t>
            </a:r>
          </a:p>
          <a:p>
            <a:pPr marL="0" indent="0">
              <a:spcAft>
                <a:spcPts val="882"/>
              </a:spcAft>
              <a:buNone/>
            </a:pPr>
            <a:endParaRPr lang="en-US" sz="1800" dirty="0">
              <a:solidFill>
                <a:schemeClr val="tx1"/>
              </a:solidFill>
            </a:endParaRPr>
          </a:p>
        </p:txBody>
      </p:sp>
      <p:pic>
        <p:nvPicPr>
          <p:cNvPr id="11" name="Graphic 10" descr="Download from cloud icon">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icon">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a:t>Woodgrove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Woodgrove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icon">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icon">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Synapse Analytics to build big data pipelines, process incoming data in near real-time from the Cosmos DB change feed, using the Cosmos DB linked service and Synapse Spark notebooks, create integrated Power BI reports, consolidate data from various sources, and perform data engineering tasks.</a:t>
            </a:r>
          </a:p>
          <a:p>
            <a:pPr lvl="1"/>
            <a:r>
              <a:rPr lang="en-US" sz="2800" dirty="0">
                <a:solidFill>
                  <a:schemeClr val="tx1"/>
                </a:solidFill>
                <a:latin typeface="Segoe UI Semilight" panose="020B0402040204020203" pitchFamily="34" charset="0"/>
                <a:cs typeface="Segoe UI Semilight" panose="020B0402040204020203" pitchFamily="34" charset="0"/>
              </a:rPr>
              <a:t>Synapse Link enables read-heavy analytical queries against the Cosmos DB analytical store without impacting Woodgrove’s transactional workload performance.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Synapse Analytics logo">
            <a:extLst>
              <a:ext uri="{FF2B5EF4-FFF2-40B4-BE49-F238E27FC236}">
                <a16:creationId xmlns:a16="http://schemas.microsoft.com/office/drawing/2014/main" id="{37EBAA59-7347-4383-868D-EDB3969B99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852617" y="357274"/>
            <a:ext cx="2121415" cy="2121415"/>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Synapse Link for Azure Cosmos DB feature automatically handles updates to the underlying analytical store for each container on which the feature is enabled. </a:t>
            </a:r>
          </a:p>
          <a:p>
            <a:pPr lvl="1"/>
            <a:r>
              <a:rPr lang="en-US" sz="2800" dirty="0">
                <a:solidFill>
                  <a:schemeClr val="tx1"/>
                </a:solidFill>
                <a:latin typeface="Segoe UI Semilight" panose="020B0402040204020203" pitchFamily="34" charset="0"/>
                <a:cs typeface="Segoe UI Semilight" panose="020B0402040204020203" pitchFamily="34" charset="0"/>
              </a:rPr>
              <a:t>Any inserts, updates, and deletes are automatically synchronized to the analytical store in near real-time.</a:t>
            </a:r>
          </a:p>
          <a:p>
            <a:pPr lvl="1"/>
            <a:r>
              <a:rPr lang="en-US" sz="2800" dirty="0">
                <a:solidFill>
                  <a:schemeClr val="tx1"/>
                </a:solidFill>
                <a:latin typeface="Segoe UI Semilight" panose="020B0402040204020203" pitchFamily="34" charset="0"/>
                <a:cs typeface="Segoe UI Semilight" panose="020B0402040204020203" pitchFamily="34" charset="0"/>
              </a:rPr>
              <a:t>For updates to the container's transactional store, Azure Cosmos DB supports upserts.</a:t>
            </a:r>
            <a:endParaRPr lang="en-US" sz="1800" dirty="0">
              <a:solidFill>
                <a:schemeClr val="tx1"/>
              </a:solidFill>
            </a:endParaRPr>
          </a:p>
        </p:txBody>
      </p:sp>
      <p:pic>
        <p:nvPicPr>
          <p:cNvPr id="4" name="Picture 4" descr="Synapse Analytics logo">
            <a:extLst>
              <a:ext uri="{FF2B5EF4-FFF2-40B4-BE49-F238E27FC236}">
                <a16:creationId xmlns:a16="http://schemas.microsoft.com/office/drawing/2014/main" id="{1EC7455D-110F-439A-987C-4518EABBF1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852617" y="357274"/>
            <a:ext cx="2121415" cy="2121415"/>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with the Cosmos DB linked service in a Synapse Notebook to process real-time payment transactions into a Cosmos DB container.</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create a Key Vault linked service in Synapse Analytics.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Picture 5" descr="Azure Key Vault logo">
            <a:extLst>
              <a:ext uri="{FF2B5EF4-FFF2-40B4-BE49-F238E27FC236}">
                <a16:creationId xmlns:a16="http://schemas.microsoft.com/office/drawing/2014/main" id="{65C9088F-FEF0-4E2B-9D7F-A536323D25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pic>
        <p:nvPicPr>
          <p:cNvPr id="4" name="Picture 4" descr="Synapse Analytics logo">
            <a:extLst>
              <a:ext uri="{FF2B5EF4-FFF2-40B4-BE49-F238E27FC236}">
                <a16:creationId xmlns:a16="http://schemas.microsoft.com/office/drawing/2014/main" id="{8D6AB4B6-5182-43A4-9BB6-6211A4CA19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859990" y="2170308"/>
            <a:ext cx="2121415" cy="2121415"/>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primary file store for Synapse Analytics.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Synapse Link automatically synchronizes Cosmos DB container data to an Azure storage account.</a:t>
            </a:r>
          </a:p>
          <a:p>
            <a:pPr lvl="1"/>
            <a:r>
              <a:rPr lang="en-US" sz="2800" dirty="0">
                <a:solidFill>
                  <a:schemeClr val="tx1"/>
                </a:solidFill>
                <a:latin typeface="Segoe UI Semilight" panose="020B0402040204020203" pitchFamily="34" charset="0"/>
                <a:cs typeface="Segoe UI Semilight" panose="020B0402040204020203" pitchFamily="34" charset="0"/>
              </a:rPr>
              <a:t>Access the analytical store through Synapse Notebooks with Apache Spark, or through T-SQL through Synapse SQL Serverless (SQL on-demand). Business analysts can create queries and build Power BI reports that use SQL views.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9672" y="2781867"/>
            <a:ext cx="1294266" cy="1294266"/>
          </a:xfrm>
          <a:prstGeom prst="rect">
            <a:avLst/>
          </a:prstGeom>
        </p:spPr>
      </p:pic>
      <p:pic>
        <p:nvPicPr>
          <p:cNvPr id="4" name="Picture 4" descr="Synapse Analytics logo">
            <a:extLst>
              <a:ext uri="{FF2B5EF4-FFF2-40B4-BE49-F238E27FC236}">
                <a16:creationId xmlns:a16="http://schemas.microsoft.com/office/drawing/2014/main" id="{31B27C7B-F7F3-45A0-9EBD-FEE80F7A1D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269886" y="4461565"/>
            <a:ext cx="1652874" cy="1652874"/>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fontScale="92500"/>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studio notebooks for model training.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and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linked service from notebook to push data set globally. Schedule to run in a Synapse pipeline.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Brain icon">
            <a:extLst>
              <a:ext uri="{FF2B5EF4-FFF2-40B4-BE49-F238E27FC236}">
                <a16:creationId xmlns:a16="http://schemas.microsoft.com/office/drawing/2014/main" id="{6A94AC2D-6DEC-46CC-BE49-E8E07EC2F9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3662" y="1361811"/>
            <a:ext cx="1428008" cy="1428008"/>
          </a:xfrm>
          <a:prstGeom prst="rect">
            <a:avLst/>
          </a:prstGeom>
        </p:spPr>
      </p:pic>
      <p:pic>
        <p:nvPicPr>
          <p:cNvPr id="8" name="Graphic 7" descr="Azure Machine Learning icon">
            <a:extLst>
              <a:ext uri="{FF2B5EF4-FFF2-40B4-BE49-F238E27FC236}">
                <a16:creationId xmlns:a16="http://schemas.microsoft.com/office/drawing/2014/main" id="{8506511A-115F-4395-82D5-46DF71FABE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07403" y="3063564"/>
            <a:ext cx="1294267" cy="1294267"/>
          </a:xfrm>
          <a:prstGeom prst="rect">
            <a:avLst/>
          </a:prstGeom>
        </p:spPr>
      </p:pic>
      <p:pic>
        <p:nvPicPr>
          <p:cNvPr id="4" name="Picture 4" descr="Synapse Analytics logo">
            <a:extLst>
              <a:ext uri="{FF2B5EF4-FFF2-40B4-BE49-F238E27FC236}">
                <a16:creationId xmlns:a16="http://schemas.microsoft.com/office/drawing/2014/main" id="{1D662483-B56A-47E8-B282-39D5C6C55C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240532" y="4998910"/>
            <a:ext cx="1428008" cy="1428008"/>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Create SQL views over the analytical store with Synapse SQL Serverless (SQL on-demand). Connect to views from Power BI to allow analysts to build reports and dashboards.</a:t>
            </a: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the SQL on-demand service endpoint. Querying the analytical store is similar to querying a more traditional relational database.</a:t>
            </a:r>
          </a:p>
          <a:p>
            <a:pPr lvl="1"/>
            <a:r>
              <a:rPr lang="en-US" sz="2800" dirty="0">
                <a:solidFill>
                  <a:schemeClr val="tx1"/>
                </a:solidFill>
                <a:latin typeface="Segoe UI Semilight" panose="020B0402040204020203" pitchFamily="34" charset="0"/>
                <a:cs typeface="Segoe UI Semilight" panose="020B0402040204020203" pitchFamily="34" charset="0"/>
              </a:rPr>
              <a:t>Add a Power BI linked service for Power BI dataset and report integration into Synapse Studio.</a:t>
            </a: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Synapse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4" name="Picture 4" descr="Synapse Analytics logo">
            <a:extLst>
              <a:ext uri="{FF2B5EF4-FFF2-40B4-BE49-F238E27FC236}">
                <a16:creationId xmlns:a16="http://schemas.microsoft.com/office/drawing/2014/main" id="{83F7FB4C-1F71-417F-9820-3756952094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240532" y="4998910"/>
            <a:ext cx="1428008" cy="1428008"/>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Woodgrove Bank. The change feed feature supports long-term raw data storage as well as sending streaming data to Synapse Analytics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Add a Cosmos DB linked service to Synapse Analytics to easily access Cosmos DB containers and query from Synapse notebooks. Enable Synapse Link to use the Cosmos DB analytical store for efficient analytical queries.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AutoML helps automate trying different combinations and evaluating the best performing model against a user-selected performance metric. This can be used within Azure ML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fontScale="92500"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 and how do we set up Cosmos DB in</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 optimal way?</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Use the autoscale throughput feature on containers and databases to automatically scale RUs based on demand. Query the analytical store enabled by Synapse Link without impacting transactional workloads. Also, store multiple entity types in the same container. Do not create a separate container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Woodgrove Bank</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Woodgrove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Woodgrove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98075" y="5368823"/>
            <a:ext cx="914400" cy="914400"/>
          </a:xfrm>
          <a:prstGeom prst="rect">
            <a:avLst/>
          </a:prstGeom>
        </p:spPr>
      </p:pic>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26960"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965572"/>
            <a:ext cx="1318954" cy="1318954"/>
          </a:xfrm>
          <a:prstGeom prst="rect">
            <a:avLst/>
          </a:prstGeom>
        </p:spPr>
      </p:pic>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2211073"/>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of the service, and how do we set up Cosmos DB in an optimal way?</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9295</Words>
  <Application>Microsoft Office PowerPoint</Application>
  <PresentationFormat>Widescreen</PresentationFormat>
  <Paragraphs>325</Paragraphs>
  <Slides>32</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Cosmos DB real-time advanced analytics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2019-03-19T12:37:44Z</dcterms:created>
  <dcterms:modified xsi:type="dcterms:W3CDTF">2021-11-04T19:20:27Z</dcterms:modified>
</cp:coreProperties>
</file>