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0"/>
  </p:notesMasterIdLst>
  <p:sldIdLst>
    <p:sldId id="300" r:id="rId6"/>
    <p:sldId id="323" r:id="rId7"/>
    <p:sldId id="302" r:id="rId8"/>
    <p:sldId id="259" r:id="rId9"/>
    <p:sldId id="324" r:id="rId10"/>
    <p:sldId id="362" r:id="rId11"/>
    <p:sldId id="387" r:id="rId12"/>
    <p:sldId id="363" r:id="rId13"/>
    <p:sldId id="366" r:id="rId14"/>
    <p:sldId id="305" r:id="rId15"/>
    <p:sldId id="351" r:id="rId16"/>
    <p:sldId id="360" r:id="rId17"/>
    <p:sldId id="382" r:id="rId18"/>
    <p:sldId id="332" r:id="rId19"/>
    <p:sldId id="333" r:id="rId20"/>
    <p:sldId id="361" r:id="rId21"/>
    <p:sldId id="320" r:id="rId22"/>
    <p:sldId id="322" r:id="rId23"/>
    <p:sldId id="321" r:id="rId24"/>
    <p:sldId id="374" r:id="rId25"/>
    <p:sldId id="317" r:id="rId26"/>
    <p:sldId id="316" r:id="rId27"/>
    <p:sldId id="383" r:id="rId28"/>
    <p:sldId id="375" r:id="rId29"/>
    <p:sldId id="377" r:id="rId30"/>
    <p:sldId id="376" r:id="rId31"/>
    <p:sldId id="386" r:id="rId32"/>
    <p:sldId id="385" r:id="rId33"/>
    <p:sldId id="355" r:id="rId34"/>
    <p:sldId id="356" r:id="rId35"/>
    <p:sldId id="381" r:id="rId36"/>
    <p:sldId id="319" r:id="rId37"/>
    <p:sldId id="384"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B5F60-BE88-41CE-8ED8-23B0C2920611}" v="1" dt="2021-06-22T21:41:16.5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14" autoAdjust="0"/>
    <p:restoredTop sz="62510" autoAdjust="0"/>
  </p:normalViewPr>
  <p:slideViewPr>
    <p:cSldViewPr snapToGrid="0">
      <p:cViewPr varScale="1">
        <p:scale>
          <a:sx n="72" d="100"/>
          <a:sy n="72" d="100"/>
        </p:scale>
        <p:origin x="78" y="702"/>
      </p:cViewPr>
      <p:guideLst/>
    </p:cSldViewPr>
  </p:slideViewPr>
  <p:outlineViewPr>
    <p:cViewPr>
      <p:scale>
        <a:sx n="33" d="100"/>
        <a:sy n="33" d="100"/>
      </p:scale>
      <p:origin x="0" y="-15786"/>
    </p:cViewPr>
  </p:outlineViewPr>
  <p:notesTextViewPr>
    <p:cViewPr>
      <p:scale>
        <a:sx n="125" d="100"/>
        <a:sy n="12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azure/virtual-desktop/security-guide#session-host-security-best-practice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virtual-machines/windows/image-builder-overview"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docs.microsoft.com/en-us/azure/virtual-machines/windows/build-image-with-packer"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windows-server/remote/remote-desktop-services/virtual-machine-rec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azure.com/e/296a636cede24f1c859b42a63687c80c"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August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75205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Common scenario of how Azure Monitor and Network Watcher can be used for both Azure and non-Azure VMs and network connections.  On the right, the on-premises servers are connected to Azure Monitor with an agent and Network Watcher is monitoring the connection between the on-premises datacenter and Azure.  In Azure, Azure Monitor is connected to the Azure Virtual Desktop host pool instances, and network watcher is monitoring the connect to these hosts and the VNET.  The metric and activity log information is then fed into Azure Monitor, Log Analytics, Azure Policy, and Azure Security Center for managing these resources for performance, activity, and compliance.</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045143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Diagram presenting the site-to-site connection configuration for the on-premises datacenter to connect to Azure through a VPN connection between the on-premises firewall and the Azure firewall.</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7514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Diagram referencing that there are multiple devices that will need to connect to the Windows desktop virtual image for Windows 10 and Microsoft 365 applications via the AVD host pool.</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67213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the Whiteboard Design Session (WDS), you will work in groups to design an Azure Virtual Desktop solution using Microsoft 365 and Azure technologies. </a:t>
            </a:r>
          </a:p>
          <a:p>
            <a:endParaRPr lang="en-US" sz="1200" dirty="0"/>
          </a:p>
          <a:p>
            <a:r>
              <a:rPr lang="en-US" sz="1200" dirty="0"/>
              <a:t>Your solution will consider the necessary Microsoft 365 subscription required for Windows 10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Azure Virtual Desktop solution utilizing Azure virtual machines with availability and scalability to handle 24x7 operations without performance degradation.</a:t>
            </a:r>
          </a:p>
          <a:p>
            <a:endParaRPr lang="en-US" sz="1200" dirty="0"/>
          </a:p>
          <a:p>
            <a:r>
              <a:rPr lang="en-US" sz="1200" dirty="0"/>
              <a:t>At the end of the whiteboard design session, you will be better able to design a solution that leverages Microsoft 365 and Azure technologies together to build a secure and robust Azure Virtual Desktop infrastructure.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Microsoft 365</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What Microsoft 365 subscription is required for Windows 10 multi-user licensing?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Microsoft 365 licenses that support Azure Virtual Desktop include M365 E3, E5, A3, A5, F3, and Business Premium.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What subscription is required for Contoso's mobile device requirements?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Microsoft Enterprise Mobility + Security E3 or E5 are required for Intune MDM.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What subscription is needed to classify and protect PHI and PII access?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Microsoft 365 E5 license is required for the full suite of data protection, information protection and classification, and advanced threat protection capabilities.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What subscription is necessary to enforce device access on the local network only?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Conditional access policies are available on EMS E3 and E5. However, risk-based conditional access policies are only available on EMS E5, which would be best suited for this organization.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Why did you select the Microsoft 365 subscription(s)?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Microsoft 365 Enterprise E5 will be required with Enterprise Mobility + Security E5 to support the full list of requirements outlined by the customer. Microsoft 365 licenses that support Azure Virtual Desktop include M365 E3, E5, A3, A5, F3, and Business Premium. However, the additional requirements for mobile device management, data classification and information protection, and conditional access policies require the E5 and EMS E5 licenses. Business Premium licensing is also only supported to up to 300 users.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Security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What is required to audit, log, and monitor controls for ISO 27001 and HIPAA?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Policy initiatives for ISO 27001 and HIPAA should be enabled for the resource groups that are created to govern the Azure Virtual Desktop infrastructure. In addition, Azure Security Center should be upgraded to the Standard tier subscription to properly monitor and alert on control compliance to ISO 27001 and HIPAA standards.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address compliance with the California Personal Protection Act, the Azure Policy initiative for GDPR will be assigned and custom policies will be added as needed to comply with the CPPA.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How will you address monitoring these controls in Azure and the on-premises data centers?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Monitor agents should be installed on all Azure and on-premises virtual machines in order to govern the Azure Policy initiatives. These agents will provide activity logs that can be monitored within Azure Security Center.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ATP should be used to monitor threats.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Sentinel should be used for incident response and investigation.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How will you avoid data exposure for data in transit and data at rest?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 connections for data in-transit will be transmitted through an encrypted SSL connection. Data at-rest will be encrypted at-rest.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Cloud App Security for managing authorized applications. This will be used to block unauthorized cloud storage services to protect data from being copied.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How will you maintain identity access management for the cloud and current Active Directory infrastructure, and how will they synchronize?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cloud identity will be created within Azure Active Directory. This will be the primary identity source for Microsoft 365, Azure Virtual Desktop, and Azure services. User identities from Active Directory Domain Services will be imported into Azure Active Directory to maintain user login credentials. Azure AD Connect will be installed at Contoso Healthcare's data center in order to synchronize user credentials for single sign-on. Password Hash Synchronization will be used so that users have the ability to authenticate through the data center Active Directory services or the cloud Azure Active Directory services.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How will you address the secure and centralized file storage needs of the organization?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Files is the preferred method for storage use with Azure Virtual Desktop. In addition, FSLogix can be used in conjunction with Azure Files to manage user virtual desktop profiles. Azure Files must be deployed in the same region as the Virtual Machine pools.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6. Describe the reasons for the specific security services selected.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Monitor, Log Analytics, ATP, Cloud App Security, Azure Security Center, and Azure Sentinel will provide services to monitor, manage and investigate any potential vulnerabilities, threats, or anomalies within the environment to protect users and data across Azure, Microsoft 365, and on-premises resources.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839677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Networking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In what region or regions will you deploy resources and why?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order to decrease latency West US and East US regions should be peered in Azure to decrease latency to California and Northern Virginia.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single resource group will be deployed for the Window Virtual Desktop infrastructure resources.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How will you design the resource groups to support your design?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entire Azure Virtual Desktop infrastructure should be created within a single resource group. This will allow for ease of management of the resources and the ability to analyze and review the consumption easily within the Azure subscription.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How will your virtual networks (VNETs) be configured for IP addresses and subnets?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resource group should be configured with at least three separate VNETs with subnets. The first would be the VNET for the Virtual Desktop hostpool, the second will be the VNET used to connect to the on-premises network, and the third would be a VNET for a Bastion host to be used for secure virtual machine access for support. The VNETs will be peered with only the Virtual Desktop hostpool VNET having gateway access for security. This configuration of VNETs provides a level of isolation to the networks for security and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How will you connect to Contoso Healthcare's data centers to minimize latency and maximize security?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VNET identified above will connect the on-premises network utilizing an Azure Firewall that creates a site-to-site VPN connection to the primary datacenter in Los Angeles. The recommendation would be to also utilize an Azure ExpressRoute connection directly from the Los Angeles datacenter to Azure West US, if available, and the VPN be used for backup connectivity to maximize connection speed and security, and East US to the Northern Virginia datacenter.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What inbound ports, if any, need to be open to the session hosts for users to connect securely?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answer is none. Because of reverse-connect, no inbound ports are required to the session hosts, thus reducing the attack surface (</a:t>
            </a:r>
            <a:r>
              <a:rPr lang="en-US" sz="1200" b="0" i="0" u="none" strike="noStrike" kern="1200" dirty="0">
                <a:solidFill>
                  <a:schemeClr val="tx1"/>
                </a:solidFill>
                <a:effectLst/>
                <a:latin typeface="+mn-lt"/>
                <a:ea typeface="+mn-ea"/>
                <a:cs typeface="+mn-cs"/>
                <a:hlinkClick r:id="rId3"/>
              </a:rPr>
              <a:t>https://docs.microsoft.com/en-us/azure/virtual-desktop/security-guide#session-host-security-best-practices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6. What will you use to identify and monitor threats on the network?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Monitor, Azure Log Analytics, and Advanced Threat Protection should all be turned on with actions and alerts to the security group.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Azure Security Center standard subscription will provide a central dashboard for monitoring, locating, and alerting on common threats found in the Microsoft Threat database.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Network Watcher will be utilized to monitor network connection speeds and health.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Service Map will be utilized for additional monitoring of virtual machines.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Sentinel will be the central source for incident response and investigation of threats, vulnerabilities, and anomalies.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7. How would you monitor network throughput and latency over the network?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Turning on Network Watcher within the VNETs will provide logs and analysis of the network speeds across VNETs and to the on-premises network.</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608391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Azure Virtual Desktop image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How will the standardized desktop image be created?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recommendation would be to create the managed AVD image that Contoso Healthcare is wanting to deliver to their users. Optionally, they could also create a VHD for the standard image. Details on this process are in the links provided in the student guide. Another option is to have an image created with Windows 10 multi-user licensing and Office365 ProPlus at the time of creating the Azure Virtual Desktop host pool, then making adjustments to that image based on custom requirements. You could use the following automated image building solutions to create and manage this image, such as Azure Image Builder (</a:t>
            </a:r>
            <a:r>
              <a:rPr lang="en-US" sz="1200" b="0" i="0" u="none" strike="noStrike" kern="1200" dirty="0">
                <a:solidFill>
                  <a:schemeClr val="tx1"/>
                </a:solidFill>
                <a:effectLst/>
                <a:latin typeface="+mn-lt"/>
                <a:ea typeface="+mn-ea"/>
                <a:cs typeface="+mn-cs"/>
                <a:hlinkClick r:id="rId3"/>
              </a:rPr>
              <a:t>https://docs.microsoft.com/en-us/azure/virtual-machines/windows/image-builder-overview</a:t>
            </a:r>
            <a:r>
              <a:rPr lang="en-US" sz="1200" b="0" i="0" kern="1200" dirty="0">
                <a:solidFill>
                  <a:schemeClr val="tx1"/>
                </a:solidFill>
                <a:effectLst/>
                <a:latin typeface="+mn-lt"/>
                <a:ea typeface="+mn-ea"/>
                <a:cs typeface="+mn-cs"/>
              </a:rPr>
              <a:t>) or Build image with Packer (</a:t>
            </a:r>
            <a:r>
              <a:rPr lang="en-US" sz="1200" b="0" i="0" u="none" strike="noStrike" kern="1200" dirty="0">
                <a:solidFill>
                  <a:schemeClr val="tx1"/>
                </a:solidFill>
                <a:effectLst/>
                <a:latin typeface="+mn-lt"/>
                <a:ea typeface="+mn-ea"/>
                <a:cs typeface="+mn-cs"/>
                <a:hlinkClick r:id="rId4"/>
              </a:rPr>
              <a:t>https://docs.microsoft.com/en-us/azure/virtual-machines/windows/build-image-with-packer</a:t>
            </a:r>
            <a:r>
              <a:rPr lang="en-US" sz="1200" b="0" i="0" kern="1200" dirty="0">
                <a:solidFill>
                  <a:schemeClr val="tx1"/>
                </a:solidFill>
                <a:effectLst/>
                <a:latin typeface="+mn-lt"/>
                <a:ea typeface="+mn-ea"/>
                <a:cs typeface="+mn-cs"/>
              </a:rPr>
              <a:t>) to manage images in Azure.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How will applications be delivered to the desktop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simplify the application delivery and licensing, Contoso Healthcare would like to leverage the current Citrix infrastructure that they have in place. To accomplish this, a shortcut can be provided on the standard desktop image for the Citrix app marketplace that provides users with the applications they are authorized to access.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What are the connection options for users to access the Azure Virtual Desktop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multiple connection options for users to access their Azure Virtual Desktop. The Remote Desktop client application can be used with Windows 10, Windows 7, Android, macOS, or iOS. Users can also connect through an HTML5-capable web browser. Since we are unsure of the full scope of operating systems on the 500 existing workstations within Contoso Healthcare, we recommend connection through the web browser on desktop devices and using the Remote Desktop app on mobile devices.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What are the minimum system requirements for users to access the Azure Virtual Desktop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Officially supported browsers are Microsoft Edge, Internet Explorer, Apple Safari, Google Chrome, and Mozilla Firefox (v55 or higher). Windows 10, Windows 10 IoT Enterprise, Windows 7, and macOS operating systems are supported. Microsoft Remote Desktop app is available for Android and iOS mobile devices.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449361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1" kern="1200" dirty="0">
                <a:solidFill>
                  <a:schemeClr val="tx1"/>
                </a:solidFill>
                <a:effectLst/>
                <a:latin typeface="+mn-lt"/>
                <a:ea typeface="+mn-ea"/>
                <a:cs typeface="+mn-cs"/>
              </a:rPr>
              <a:t>Azure Virtual Desktop host pool</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1. How many concurrent sessions will be required to access the virtual desktop image?</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We will design the capacity to support the full 250 sessions that were identified in our initial discussions with the customer.</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2. How many virtual machines are required to support the number of concurrent sessions?</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You should have used the Azure pricing calculator to create an initial capacity estimate. This estimate calculated at most 31 DS2s v3 instances as the base availability set with 8 virtual desktop sessions per host (according to: </a:t>
            </a:r>
            <a:r>
              <a:rPr lang="en-US" sz="1000" b="0" i="0" u="none" strike="noStrike" kern="1200" dirty="0">
                <a:solidFill>
                  <a:schemeClr val="tx1"/>
                </a:solidFill>
                <a:effectLst/>
                <a:latin typeface="+mn-lt"/>
                <a:ea typeface="+mn-ea"/>
                <a:cs typeface="+mn-cs"/>
                <a:hlinkClick r:id="rId3"/>
              </a:rPr>
              <a:t>https://docs.microsoft.com/en-us/windows-server/remote/remote-desktop-services/virtual-machine-recs</a:t>
            </a:r>
            <a:r>
              <a:rPr lang="en-US" sz="1000" b="0" i="0" kern="1200" dirty="0">
                <a:solidFill>
                  <a:schemeClr val="tx1"/>
                </a:solidFill>
                <a:effectLst/>
                <a:latin typeface="+mn-lt"/>
                <a:ea typeface="+mn-ea"/>
                <a:cs typeface="+mn-cs"/>
              </a:rPr>
              <a:t>).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Additional instances to scale as capacity increases. The example estimate can be accessed here: </a:t>
            </a:r>
            <a:r>
              <a:rPr lang="en-US" sz="1000" b="0" i="0" u="none" strike="noStrike" kern="1200" dirty="0">
                <a:solidFill>
                  <a:schemeClr val="tx1"/>
                </a:solidFill>
                <a:effectLst/>
                <a:latin typeface="+mn-lt"/>
                <a:ea typeface="+mn-ea"/>
                <a:cs typeface="+mn-cs"/>
                <a:hlinkClick r:id="rId4"/>
              </a:rPr>
              <a:t>https://azure.com/e/296a636cede24f1c859b42a63687c80c</a:t>
            </a:r>
            <a:r>
              <a:rPr lang="en-US" sz="10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968351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diagram on this slide shows a possible solution for Contoso's Azure Virtual Desktops.  The California datacenter is connecting to the Azure West US region, and the Northern Virginia datacenter is connecting to the East US region utilizing ExpressRoutes to each.  The West US and East US region VNETs are peered for highspeed backbone connection with a pass-through peering allowed from East US to the AVD VM host pool VNET that is peered with West US.</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1525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041440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47754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6/22/2021 2:40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Contoso Healthcare, headquartered in Los Angeles, California, is a national healthcare provider with a network of affiliate hospitals and doctor’s offices located throughout North America. These locations continue to grow through acquisition. The nature of their business requires a high level of security of Personal Identifiable Information (PII) for their employees.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Contoso currently has approximately 250 workstations within their environment with business applications for non-clinical users from developer, finance, and knowledge departments. Contoso is currently supporting existing data centers in California and Northern Virginia with VMware for the server control plane and a partial deployment of Citrix virtual desktop infrastructure. These locations are connected with a private WAN connection and a backup VPN over broadband.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business of healthcare has become more reliant on mobile devices to access patient health records, which has created a concern over theft and data exposure. Contoso would like to eliminate the possibility of any PII being located on a local device through use of a virtual desktop infrastructure.</a:t>
            </a:r>
          </a:p>
          <a:p>
            <a:endParaRPr lang="en-US" sz="1200" b="0" i="0" kern="1200" dirty="0">
              <a:solidFill>
                <a:schemeClr val="tx1"/>
              </a:solidFill>
              <a:effectLst/>
              <a:latin typeface="+mn-lt"/>
              <a:ea typeface="+mn-ea"/>
              <a:cs typeface="+mn-cs"/>
            </a:endParaRPr>
          </a:p>
          <a:p>
            <a:r>
              <a:rPr lang="en-IE" dirty="0"/>
              <a:t>Since Contoso Healthcare is headquartered in California, they are required to comply to the California Personal Protection Act, which is very similar to GDPR requirements.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328010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Being a healthcare provider, Contoso has a requirement for applications to be accessible 24x7, so any infrastructure should be designed with high availability and scalability in mind.</a:t>
            </a:r>
          </a:p>
          <a:p>
            <a:endParaRPr lang="en-US" sz="1200" b="0" i="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28956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446545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Implementing Azure Virtual Desktop in the enterprise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771564"/>
            <a:ext cx="7171337" cy="899336"/>
          </a:xfrm>
        </p:spPr>
        <p:txBody>
          <a:bodyPr/>
          <a:lstStyle/>
          <a:p>
            <a:r>
              <a:rPr lang="en-US" dirty="0"/>
              <a:t>Presenter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 #1</a:t>
            </a:r>
            <a:br>
              <a:rPr lang="en-US" dirty="0"/>
            </a:br>
            <a:endParaRPr lang="en-US" dirty="0"/>
          </a:p>
        </p:txBody>
      </p:sp>
      <p:sp>
        <p:nvSpPr>
          <p:cNvPr id="3" name="Content Placeholder 2"/>
          <p:cNvSpPr>
            <a:spLocks noGrp="1"/>
          </p:cNvSpPr>
          <p:nvPr>
            <p:ph type="body" sz="quarter" idx="10"/>
          </p:nvPr>
        </p:nvSpPr>
        <p:spPr>
          <a:xfrm>
            <a:off x="269239" y="1189177"/>
            <a:ext cx="11653523" cy="5287601"/>
          </a:xfrm>
        </p:spPr>
        <p:txBody>
          <a:bodyPr/>
          <a:lstStyle/>
          <a:p>
            <a:r>
              <a:rPr lang="en-US" sz="3600" dirty="0"/>
              <a:t>The CTO at Contoso does not want to invest in new workstations and mobile devices to support the standardized desktop image. This includes non-OS, Macs, Android, and thin clients.  Can these devices support the new image?</a:t>
            </a:r>
          </a:p>
          <a:p>
            <a:pPr>
              <a:spcBef>
                <a:spcPts val="2400"/>
              </a:spcBef>
            </a:pPr>
            <a:r>
              <a:rPr lang="en-US" sz="3600" dirty="0"/>
              <a:t>The CISO at Contoso needs to be convinced that data will not be exposed. How would Microsoft support the data protection needs?</a:t>
            </a:r>
          </a:p>
          <a:p>
            <a:pPr marL="0" indent="0">
              <a:spcBef>
                <a:spcPts val="2400"/>
              </a:spcBef>
              <a:buNone/>
            </a:pPr>
            <a:endParaRPr lang="en-US" sz="3600" dirty="0"/>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dirty="0"/>
              <a:t>Customer objections #2</a:t>
            </a:r>
            <a:br>
              <a:rPr lang="en-US" dirty="0"/>
            </a:br>
            <a:endParaRPr lang="en-US" dirty="0"/>
          </a:p>
        </p:txBody>
      </p:sp>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6001643"/>
          </a:xfrm>
        </p:spPr>
        <p:txBody>
          <a:bodyPr/>
          <a:lstStyle/>
          <a:p>
            <a:r>
              <a:rPr lang="en-US" sz="3600" dirty="0"/>
              <a:t>Contoso must be able to log and audit all activity on the desktop image. How will this be handled within the cloud and on-premises environments?</a:t>
            </a:r>
          </a:p>
          <a:p>
            <a:r>
              <a:rPr lang="en-US" sz="3600" dirty="0"/>
              <a:t>Connections between the cloud and existing data centers must be secure and reliable to support their requirements. How will this be addressed and monitored?</a:t>
            </a:r>
          </a:p>
          <a:p>
            <a:r>
              <a:rPr lang="en-US" sz="3600" dirty="0"/>
              <a:t>Contoso has made a substantial capital investment in their current data centers that they do not want to decommission. So would like to leverage existing infrastructure where possible.</a:t>
            </a:r>
          </a:p>
          <a:p>
            <a:pPr marL="0" indent="0">
              <a:buNone/>
            </a:pPr>
            <a:endParaRPr lang="en-US" sz="3600" dirty="0"/>
          </a:p>
        </p:txBody>
      </p:sp>
    </p:spTree>
    <p:extLst>
      <p:ext uri="{BB962C8B-B14F-4D97-AF65-F5344CB8AC3E}">
        <p14:creationId xmlns:p14="http://schemas.microsoft.com/office/powerpoint/2010/main" val="40408138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 #1</a:t>
            </a:r>
          </a:p>
        </p:txBody>
      </p:sp>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9408161" cy="4399346"/>
          </a:xfrm>
        </p:spPr>
        <p:txBody>
          <a:bodyPr/>
          <a:lstStyle/>
          <a:p>
            <a:pPr marL="0" lvl="0" indent="0">
              <a:buNone/>
            </a:pPr>
            <a:r>
              <a:rPr lang="en-US" sz="3600" dirty="0"/>
              <a:t>Microsoft 365 subscription</a:t>
            </a:r>
          </a:p>
          <a:p>
            <a:r>
              <a:rPr lang="en-US" sz="2800" dirty="0"/>
              <a:t>Windows 10 multi-user license</a:t>
            </a:r>
          </a:p>
          <a:p>
            <a:r>
              <a:rPr lang="en-US" sz="2800" dirty="0"/>
              <a:t>Device management</a:t>
            </a:r>
          </a:p>
          <a:p>
            <a:r>
              <a:rPr lang="en-US" sz="2800" dirty="0"/>
              <a:t>Multi-factor authentication</a:t>
            </a:r>
          </a:p>
          <a:p>
            <a:r>
              <a:rPr lang="en-US" sz="2800" dirty="0"/>
              <a:t>Data protection</a:t>
            </a:r>
          </a:p>
          <a:p>
            <a:r>
              <a:rPr lang="en-US" sz="2800" dirty="0"/>
              <a:t>Identity protection</a:t>
            </a:r>
          </a:p>
          <a:p>
            <a:r>
              <a:rPr lang="en-US" sz="2800" dirty="0"/>
              <a:t>Conditional access</a:t>
            </a:r>
          </a:p>
          <a:p>
            <a:endParaRPr lang="en-US" sz="2800" dirty="0"/>
          </a:p>
          <a:p>
            <a:pPr lvl="1"/>
            <a:endParaRPr lang="en-US" dirty="0"/>
          </a:p>
        </p:txBody>
      </p:sp>
      <p:pic>
        <p:nvPicPr>
          <p:cNvPr id="5" name="Picture 4">
            <a:extLst>
              <a:ext uri="{FF2B5EF4-FFF2-40B4-BE49-F238E27FC236}">
                <a16:creationId xmlns:a16="http://schemas.microsoft.com/office/drawing/2014/main" id="{CA53D5DB-8DD9-40E9-AC76-D6B7D4BBF9D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8843" y="824593"/>
            <a:ext cx="2333625" cy="2857500"/>
          </a:xfrm>
          <a:prstGeom prst="rect">
            <a:avLst/>
          </a:prstGeom>
        </p:spPr>
      </p:pic>
      <p:pic>
        <p:nvPicPr>
          <p:cNvPr id="7" name="Picture 6">
            <a:extLst>
              <a:ext uri="{FF2B5EF4-FFF2-40B4-BE49-F238E27FC236}">
                <a16:creationId xmlns:a16="http://schemas.microsoft.com/office/drawing/2014/main" id="{03C1F594-596E-43D8-B10E-977D65F28A9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830" y="4114263"/>
            <a:ext cx="4057650" cy="1647825"/>
          </a:xfrm>
          <a:prstGeom prst="rect">
            <a:avLst/>
          </a:prstGeom>
        </p:spPr>
      </p:pic>
    </p:spTree>
    <p:extLst>
      <p:ext uri="{BB962C8B-B14F-4D97-AF65-F5344CB8AC3E}">
        <p14:creationId xmlns:p14="http://schemas.microsoft.com/office/powerpoint/2010/main" val="38702289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Common scenarios #2</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3662541"/>
          </a:xfrm>
        </p:spPr>
        <p:txBody>
          <a:bodyPr/>
          <a:lstStyle/>
          <a:p>
            <a:pPr marL="0" indent="0">
              <a:buNone/>
            </a:pPr>
            <a:r>
              <a:rPr lang="en-US" sz="3600" dirty="0"/>
              <a:t>Security</a:t>
            </a:r>
          </a:p>
          <a:p>
            <a:r>
              <a:rPr lang="en-US" sz="2800" dirty="0"/>
              <a:t>ISO 27001 and HIPAA controls</a:t>
            </a:r>
          </a:p>
          <a:p>
            <a:r>
              <a:rPr lang="en-US" sz="2800" dirty="0"/>
              <a:t>Monitoring and alerting</a:t>
            </a:r>
          </a:p>
          <a:p>
            <a:r>
              <a:rPr lang="en-US" sz="2800" dirty="0"/>
              <a:t>Data encryption</a:t>
            </a:r>
          </a:p>
          <a:p>
            <a:r>
              <a:rPr lang="en-US" sz="2800" dirty="0"/>
              <a:t>Identity and access management</a:t>
            </a:r>
          </a:p>
          <a:p>
            <a:r>
              <a:rPr lang="en-US" sz="2800" dirty="0"/>
              <a:t>Secure and Centralize file storage</a:t>
            </a:r>
          </a:p>
          <a:p>
            <a:endParaRPr lang="en-US" sz="3600" dirty="0"/>
          </a:p>
        </p:txBody>
      </p:sp>
      <p:pic>
        <p:nvPicPr>
          <p:cNvPr id="5" name="Picture 4" descr="This slide shows a common scenario of how Azure Monitor and Network Watcher can be used for both Azure and non-Azure VMs and network connections.  On the right, the on-premises servers are connected to Azure Monitor with an agent and Network Watcher is monitoring the connection between the on-premises datacenter and Azure.  In Azure, Azure Monitor is connected to the Windows Virtual Desktop host pool instances, and network watcher is monitoring the connect to these hosts and the VNET.  The metric and activity log information is then fed into Azure Monitor, Log Analytics, Azure Policy, and Azure Security Center for managing these resources for performance, activity, and compliance.">
            <a:extLst>
              <a:ext uri="{FF2B5EF4-FFF2-40B4-BE49-F238E27FC236}">
                <a16:creationId xmlns:a16="http://schemas.microsoft.com/office/drawing/2014/main" id="{586118C0-7D75-4231-AC41-A6665510886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41359" y="1632857"/>
            <a:ext cx="5139447" cy="3421878"/>
          </a:xfrm>
          <a:prstGeom prst="rect">
            <a:avLst/>
          </a:prstGeom>
        </p:spPr>
      </p:pic>
    </p:spTree>
    <p:extLst>
      <p:ext uri="{BB962C8B-B14F-4D97-AF65-F5344CB8AC3E}">
        <p14:creationId xmlns:p14="http://schemas.microsoft.com/office/powerpoint/2010/main" val="7015754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#3</a:t>
            </a:r>
          </a:p>
        </p:txBody>
      </p:sp>
      <p:sp>
        <p:nvSpPr>
          <p:cNvPr id="3" name="Content Placeholder 2"/>
          <p:cNvSpPr>
            <a:spLocks noGrp="1"/>
          </p:cNvSpPr>
          <p:nvPr>
            <p:ph type="body" sz="quarter" idx="10"/>
          </p:nvPr>
        </p:nvSpPr>
        <p:spPr>
          <a:xfrm>
            <a:off x="269239" y="1189177"/>
            <a:ext cx="9440818" cy="4182683"/>
          </a:xfrm>
        </p:spPr>
        <p:txBody>
          <a:bodyPr/>
          <a:lstStyle/>
          <a:p>
            <a:pPr marL="0" indent="0">
              <a:buNone/>
            </a:pPr>
            <a:r>
              <a:rPr lang="en-US" sz="3600" dirty="0"/>
              <a:t>Network connectivity</a:t>
            </a:r>
          </a:p>
          <a:p>
            <a:r>
              <a:rPr lang="en-US" sz="2800" dirty="0"/>
              <a:t>Create a virtual network for virtual machine pool</a:t>
            </a:r>
          </a:p>
          <a:p>
            <a:r>
              <a:rPr lang="en-US" sz="2800" dirty="0"/>
              <a:t>Connection to on-premises data center</a:t>
            </a:r>
          </a:p>
          <a:p>
            <a:r>
              <a:rPr lang="en-US" sz="2800" dirty="0"/>
              <a:t>Determine the User connection to desktop image</a:t>
            </a:r>
          </a:p>
          <a:p>
            <a:pPr lvl="1"/>
            <a:r>
              <a:rPr lang="en-US" sz="1800" dirty="0"/>
              <a:t>Remote Desktop Client</a:t>
            </a:r>
          </a:p>
          <a:p>
            <a:pPr lvl="1"/>
            <a:r>
              <a:rPr lang="en-US" sz="1800" dirty="0"/>
              <a:t>Web Client</a:t>
            </a:r>
          </a:p>
          <a:p>
            <a:pPr lvl="1"/>
            <a:r>
              <a:rPr lang="en-US" sz="1800" dirty="0"/>
              <a:t>Apple iOS or Android Remote Desktop app</a:t>
            </a:r>
          </a:p>
        </p:txBody>
      </p:sp>
      <p:pic>
        <p:nvPicPr>
          <p:cNvPr id="5" name="Picture 4" descr="The diagram on this slide is presenting the site-to-site connection configuration for the on-premises datacenter to connect to Azure through a VPN connection between the on-premises firewall and the Azure firewall.">
            <a:extLst>
              <a:ext uri="{FF2B5EF4-FFF2-40B4-BE49-F238E27FC236}">
                <a16:creationId xmlns:a16="http://schemas.microsoft.com/office/drawing/2014/main" id="{B90706B0-8F3A-4F1E-B758-F1067909BB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57220" y="3343060"/>
            <a:ext cx="6204410" cy="3301663"/>
          </a:xfrm>
          <a:prstGeom prst="rect">
            <a:avLst/>
          </a:prstGeom>
        </p:spPr>
      </p:pic>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#4</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05192"/>
          </a:xfrm>
        </p:spPr>
        <p:txBody>
          <a:bodyPr/>
          <a:lstStyle/>
          <a:p>
            <a:pPr marL="0" indent="0">
              <a:buNone/>
            </a:pPr>
            <a:r>
              <a:rPr lang="en-US" sz="3600" dirty="0"/>
              <a:t>Windows Desktop image</a:t>
            </a:r>
          </a:p>
          <a:p>
            <a:r>
              <a:rPr lang="en-US" sz="2800" dirty="0"/>
              <a:t>New Windows 10 Enterprise multi-user workspace</a:t>
            </a:r>
          </a:p>
          <a:p>
            <a:r>
              <a:rPr lang="en-US" sz="2800" dirty="0"/>
              <a:t>VHD image of existing workspace</a:t>
            </a:r>
          </a:p>
          <a:p>
            <a:r>
              <a:rPr lang="en-US" sz="2800" dirty="0"/>
              <a:t>Application delivery through the current VMware and Citrix environment</a:t>
            </a:r>
          </a:p>
        </p:txBody>
      </p:sp>
      <p:pic>
        <p:nvPicPr>
          <p:cNvPr id="4" name="Picture 3" descr="The diagram on this slide is referencing that there are multiple devices that will need to connect to the Windows desktop virtual image for Windows 10 and Microsoft 365 applications via the WVD hostpool.">
            <a:extLst>
              <a:ext uri="{FF2B5EF4-FFF2-40B4-BE49-F238E27FC236}">
                <a16:creationId xmlns:a16="http://schemas.microsoft.com/office/drawing/2014/main" id="{9C06C5E8-DE9F-47D7-9798-99F4D2F84B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72285" y="3294369"/>
            <a:ext cx="5847430" cy="3294001"/>
          </a:xfrm>
          <a:prstGeom prst="rect">
            <a:avLst/>
          </a:prstGeom>
        </p:spPr>
      </p:pic>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#5</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8178075" cy="2768900"/>
          </a:xfrm>
        </p:spPr>
        <p:txBody>
          <a:bodyPr/>
          <a:lstStyle/>
          <a:p>
            <a:pPr marL="0" indent="0">
              <a:buNone/>
            </a:pPr>
            <a:r>
              <a:rPr lang="en-US" sz="3600" dirty="0"/>
              <a:t>Azure Virtual Desktop host pool</a:t>
            </a:r>
          </a:p>
          <a:p>
            <a:r>
              <a:rPr lang="en-US" sz="2800" dirty="0"/>
              <a:t>Define the number of concurrent sessions</a:t>
            </a:r>
          </a:p>
          <a:p>
            <a:r>
              <a:rPr lang="en-US" sz="2800" dirty="0"/>
              <a:t>Create virtual machine availability set</a:t>
            </a:r>
          </a:p>
          <a:p>
            <a:r>
              <a:rPr lang="en-US" sz="2800" dirty="0"/>
              <a:t>Define desktop image</a:t>
            </a:r>
          </a:p>
          <a:p>
            <a:endParaRPr lang="en-US" dirty="0"/>
          </a:p>
        </p:txBody>
      </p:sp>
    </p:spTree>
    <p:extLst>
      <p:ext uri="{BB962C8B-B14F-4D97-AF65-F5344CB8AC3E}">
        <p14:creationId xmlns:p14="http://schemas.microsoft.com/office/powerpoint/2010/main" val="497511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620826517"/>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digital Whiteboard.</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Whiteboard.</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7277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11655840" cy="5096780"/>
          </a:xfrm>
          <a:prstGeom prst="rect">
            <a:avLst/>
          </a:prstGeom>
          <a:noFill/>
        </p:spPr>
        <p:txBody>
          <a:bodyPr wrap="square" lIns="182880" tIns="146304" rIns="182880" bIns="146304" rtlCol="0">
            <a:spAutoFit/>
          </a:bodyPr>
          <a:lstStyle/>
          <a:p>
            <a:r>
              <a:rPr lang="en-US" sz="2400" dirty="0"/>
              <a:t>In the whiteboard design session, you will work in groups to design an Azure Virtual Desktop solution using Microsoft 365 and Azure technologies. Your solution will consider the necessary Microsoft 365 subscription required for Windows 10 Enterprise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Azure Virtual Desktop solution utilizing Azure virtual machines with availability and scalability to handle 24x7 operations without performance degradation.</a:t>
            </a:r>
          </a:p>
          <a:p>
            <a:endParaRPr lang="en-US" sz="2400" dirty="0"/>
          </a:p>
          <a:p>
            <a:r>
              <a:rPr lang="en-US" sz="2400" dirty="0"/>
              <a:t>At the end of the whiteboard design session, you will be better able to design a solution that leverages Microsoft 365 and Azure technologies together to build a secure and robust Azure Virtual Desktop infrastructure.</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Implementing Azure Virtual Desktop in the enterprise</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target audience</a:t>
            </a:r>
            <a:br>
              <a:rPr lang="en-US" dirty="0"/>
            </a:br>
            <a:endParaRPr lang="en-US" dirty="0"/>
          </a:p>
        </p:txBody>
      </p:sp>
      <p:sp>
        <p:nvSpPr>
          <p:cNvPr id="3" name="Content Placeholder 2"/>
          <p:cNvSpPr>
            <a:spLocks noGrp="1"/>
          </p:cNvSpPr>
          <p:nvPr>
            <p:ph type="body" sz="quarter" idx="10"/>
          </p:nvPr>
        </p:nvSpPr>
        <p:spPr>
          <a:xfrm>
            <a:off x="269239" y="1189177"/>
            <a:ext cx="11653523" cy="3619452"/>
          </a:xfrm>
        </p:spPr>
        <p:txBody>
          <a:bodyPr/>
          <a:lstStyle/>
          <a:p>
            <a:r>
              <a:rPr lang="en-US" sz="3600" dirty="0">
                <a:latin typeface="+mn-lt"/>
              </a:rPr>
              <a:t>Ken Greenwald, CTO</a:t>
            </a:r>
          </a:p>
          <a:p>
            <a:r>
              <a:rPr lang="en-US" sz="3600" dirty="0">
                <a:latin typeface="+mn-lt"/>
              </a:rPr>
              <a:t>Laura Knight, CISO</a:t>
            </a:r>
          </a:p>
          <a:p>
            <a:r>
              <a:rPr lang="en-US" sz="3600" dirty="0">
                <a:latin typeface="+mn-lt"/>
              </a:rPr>
              <a:t>Desktop Administrators</a:t>
            </a:r>
          </a:p>
          <a:p>
            <a:r>
              <a:rPr lang="en-US" sz="3600" dirty="0">
                <a:latin typeface="+mn-lt"/>
              </a:rPr>
              <a:t>Service Delivery Managers</a:t>
            </a:r>
          </a:p>
          <a:p>
            <a:r>
              <a:rPr lang="en-US" sz="3600" dirty="0">
                <a:latin typeface="+mn-lt"/>
              </a:rPr>
              <a:t>Infrastructure, Virtualization, Storage, and Networking Teams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Microsoft 365 Subscription requirements</a:t>
            </a:r>
          </a:p>
        </p:txBody>
      </p:sp>
      <p:sp>
        <p:nvSpPr>
          <p:cNvPr id="3" name="Content Placeholder 2"/>
          <p:cNvSpPr>
            <a:spLocks noGrp="1"/>
          </p:cNvSpPr>
          <p:nvPr>
            <p:ph type="body" sz="quarter" idx="10"/>
          </p:nvPr>
        </p:nvSpPr>
        <p:spPr>
          <a:xfrm>
            <a:off x="269240" y="1189176"/>
            <a:ext cx="6164217" cy="2154436"/>
          </a:xfrm>
        </p:spPr>
        <p:txBody>
          <a:bodyPr/>
          <a:lstStyle/>
          <a:p>
            <a:r>
              <a:rPr lang="en-US" sz="3000" dirty="0"/>
              <a:t>Microsoft 365 E3/E5</a:t>
            </a:r>
          </a:p>
          <a:p>
            <a:r>
              <a:rPr lang="en-US" sz="3000" dirty="0"/>
              <a:t>Microsoft 365 A3/A5/Student Use Benefits</a:t>
            </a:r>
          </a:p>
          <a:p>
            <a:r>
              <a:rPr lang="en-US" sz="3000" dirty="0"/>
              <a:t>Microsoft 365 F3</a:t>
            </a:r>
          </a:p>
        </p:txBody>
      </p:sp>
      <p:sp>
        <p:nvSpPr>
          <p:cNvPr id="5" name="Content Placeholder 2">
            <a:extLst>
              <a:ext uri="{FF2B5EF4-FFF2-40B4-BE49-F238E27FC236}">
                <a16:creationId xmlns:a16="http://schemas.microsoft.com/office/drawing/2014/main" id="{F69B9CF0-F388-4011-922F-C668FD563928}"/>
              </a:ext>
            </a:extLst>
          </p:cNvPr>
          <p:cNvSpPr txBox="1">
            <a:spLocks/>
          </p:cNvSpPr>
          <p:nvPr/>
        </p:nvSpPr>
        <p:spPr>
          <a:xfrm>
            <a:off x="6096000" y="1189176"/>
            <a:ext cx="6164217" cy="230832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1"/>
              </a:buClr>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000" dirty="0"/>
              <a:t>Microsoft 365 Business Premium</a:t>
            </a:r>
          </a:p>
          <a:p>
            <a:r>
              <a:rPr lang="en-US" sz="3000" dirty="0"/>
              <a:t>Windows 10 Enterprise E3/E5</a:t>
            </a:r>
          </a:p>
          <a:p>
            <a:r>
              <a:rPr lang="en-US" sz="3000" dirty="0"/>
              <a:t>Windows 10 Education A3/A5</a:t>
            </a:r>
          </a:p>
          <a:p>
            <a:r>
              <a:rPr lang="en-US" sz="3000" dirty="0"/>
              <a:t>Windows 10 VDA per user</a:t>
            </a:r>
          </a:p>
        </p:txBody>
      </p:sp>
      <p:sp>
        <p:nvSpPr>
          <p:cNvPr id="2" name="Text Placeholder 1">
            <a:extLst>
              <a:ext uri="{FF2B5EF4-FFF2-40B4-BE49-F238E27FC236}">
                <a16:creationId xmlns:a16="http://schemas.microsoft.com/office/drawing/2014/main" id="{3D790A95-58AE-4E3C-9971-31341EC2E820}"/>
              </a:ext>
            </a:extLst>
          </p:cNvPr>
          <p:cNvSpPr>
            <a:spLocks noGrp="1"/>
          </p:cNvSpPr>
          <p:nvPr>
            <p:ph type="body" sz="quarter" idx="11"/>
          </p:nvPr>
        </p:nvSpPr>
        <p:spPr>
          <a:xfrm>
            <a:off x="269239" y="4073890"/>
            <a:ext cx="9985103" cy="2406813"/>
          </a:xfrm>
        </p:spPr>
        <p:txBody>
          <a:bodyPr/>
          <a:lstStyle/>
          <a:p>
            <a:r>
              <a:rPr lang="en-US" sz="3600" dirty="0"/>
              <a:t>Ideal subscription for Contoso’s needs would be:</a:t>
            </a:r>
          </a:p>
          <a:p>
            <a:pPr lvl="1"/>
            <a:r>
              <a:rPr lang="en-US" sz="2800" b="1" dirty="0"/>
              <a:t>Microsoft 365 E5 with EMS E5</a:t>
            </a:r>
          </a:p>
          <a:p>
            <a:pPr lvl="1"/>
            <a:r>
              <a:rPr lang="en-US" sz="2800" b="1" dirty="0"/>
              <a:t>These subscriptions address the requirements for mobile device management, data classification and information protection, and conditional access policies.</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Security requirements</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6275564"/>
          </a:xfrm>
        </p:spPr>
        <p:txBody>
          <a:bodyPr/>
          <a:lstStyle/>
          <a:p>
            <a:r>
              <a:rPr lang="en-US" sz="2400" dirty="0"/>
              <a:t>ISO 27001 and HIPAA requirements</a:t>
            </a:r>
          </a:p>
          <a:p>
            <a:pPr lvl="1"/>
            <a:r>
              <a:rPr lang="en-US" sz="1800" dirty="0"/>
              <a:t>Azure Security Center Standard Tier and Azure Policy initiatives for HIPAA and ISO 27001 controls</a:t>
            </a:r>
          </a:p>
          <a:p>
            <a:r>
              <a:rPr lang="en-US" sz="2400" dirty="0"/>
              <a:t>California Personal Protection Act (similar to GDPR)</a:t>
            </a:r>
          </a:p>
          <a:p>
            <a:r>
              <a:rPr lang="en-US" sz="2400" dirty="0"/>
              <a:t>Monitoring and alerting</a:t>
            </a:r>
          </a:p>
          <a:p>
            <a:pPr lvl="1"/>
            <a:r>
              <a:rPr lang="en-US" sz="1800" dirty="0"/>
              <a:t>Azure Monitor agents installed on all Azure and on-premises virtual machines. </a:t>
            </a:r>
          </a:p>
          <a:p>
            <a:pPr lvl="1"/>
            <a:r>
              <a:rPr lang="en-US" sz="1800" dirty="0"/>
              <a:t>ATP should be used to monitor threats.  </a:t>
            </a:r>
          </a:p>
          <a:p>
            <a:pPr lvl="1"/>
            <a:r>
              <a:rPr lang="en-US" sz="1800" dirty="0"/>
              <a:t>Azure Sentinel should be used for incident response and investigation</a:t>
            </a:r>
          </a:p>
          <a:p>
            <a:r>
              <a:rPr lang="en-US" sz="2400" dirty="0"/>
              <a:t>Data security and encryption</a:t>
            </a:r>
          </a:p>
          <a:p>
            <a:pPr lvl="1"/>
            <a:r>
              <a:rPr lang="en-US" sz="1800" dirty="0"/>
              <a:t>Cloud App Security for managing authorized applications. </a:t>
            </a:r>
          </a:p>
          <a:p>
            <a:pPr lvl="1"/>
            <a:r>
              <a:rPr lang="en-US" sz="1800" dirty="0"/>
              <a:t>All data in-transit will be sent across an encrypted SSL connection. Data at-rest will be encrypted in Azure file storage</a:t>
            </a:r>
          </a:p>
          <a:p>
            <a:r>
              <a:rPr lang="en-US" sz="2400" dirty="0"/>
              <a:t>Identity and access management</a:t>
            </a:r>
          </a:p>
          <a:p>
            <a:pPr lvl="1"/>
            <a:r>
              <a:rPr lang="en-US" sz="1800" dirty="0"/>
              <a:t>Azure Active Directory service with Azure AD Connect hash synchronization to on-premises Active Directory domain</a:t>
            </a:r>
          </a:p>
          <a:p>
            <a:r>
              <a:rPr lang="en-US" sz="2400" dirty="0"/>
              <a:t>Secure and Centralize file storage</a:t>
            </a:r>
          </a:p>
          <a:p>
            <a:pPr lvl="1"/>
            <a:r>
              <a:rPr lang="en-US" sz="1800" dirty="0"/>
              <a:t>Azure files will be used as the centralized file storage and share.  File access will be controlled through Azure Active Directory roles</a:t>
            </a:r>
          </a:p>
          <a:p>
            <a:endParaRPr lang="en-US" sz="3200" dirty="0"/>
          </a:p>
        </p:txBody>
      </p:sp>
    </p:spTree>
    <p:extLst>
      <p:ext uri="{BB962C8B-B14F-4D97-AF65-F5344CB8AC3E}">
        <p14:creationId xmlns:p14="http://schemas.microsoft.com/office/powerpoint/2010/main" val="20451150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967154"/>
            <a:ext cx="10956251" cy="6392942"/>
          </a:xfrm>
        </p:spPr>
        <p:txBody>
          <a:bodyPr/>
          <a:lstStyle/>
          <a:p>
            <a:r>
              <a:rPr lang="en-US" sz="2800" dirty="0"/>
              <a:t>Regions and Resource Groups</a:t>
            </a:r>
          </a:p>
          <a:p>
            <a:pPr lvl="1"/>
            <a:r>
              <a:rPr lang="en-US" sz="1800" dirty="0"/>
              <a:t>West US and East US regions should be peered in Azure to decrease latency to California and Northern Virginia</a:t>
            </a:r>
          </a:p>
          <a:p>
            <a:pPr lvl="1"/>
            <a:r>
              <a:rPr lang="en-US" sz="1800" dirty="0"/>
              <a:t>Single resource group for the Window Virtual Desktop infrastructure</a:t>
            </a:r>
          </a:p>
          <a:p>
            <a:r>
              <a:rPr lang="en-US" sz="2800" dirty="0"/>
              <a:t>Virtual Network</a:t>
            </a:r>
          </a:p>
          <a:p>
            <a:pPr lvl="1"/>
            <a:r>
              <a:rPr lang="en-US" sz="1600" dirty="0"/>
              <a:t>Three peered VNETs: Virtual desktop host pool network, VPN to on-premises network, and Bastion host network</a:t>
            </a:r>
          </a:p>
          <a:p>
            <a:pPr lvl="1"/>
            <a:r>
              <a:rPr lang="en-US" sz="1600" dirty="0"/>
              <a:t>Load balancer will be used in front of the host pool virtual machines to decrease the public IP attack surface</a:t>
            </a:r>
          </a:p>
          <a:p>
            <a:r>
              <a:rPr lang="en-US" sz="2800" dirty="0"/>
              <a:t>Azure to on-premises network</a:t>
            </a:r>
          </a:p>
          <a:p>
            <a:pPr lvl="1"/>
            <a:r>
              <a:rPr lang="en-US" sz="1600" dirty="0"/>
              <a:t>Minimum requirement is Azure Firewall with Site-to-Site VPN</a:t>
            </a:r>
          </a:p>
          <a:p>
            <a:pPr lvl="1"/>
            <a:r>
              <a:rPr lang="en-US" sz="1600" dirty="0"/>
              <a:t>Ideal solution would be ExpressRoute to headquarters in CA and Northern VA.</a:t>
            </a:r>
          </a:p>
          <a:p>
            <a:r>
              <a:rPr lang="en-US" sz="2800" dirty="0"/>
              <a:t>Monitoring and alerting</a:t>
            </a:r>
          </a:p>
          <a:p>
            <a:pPr lvl="1"/>
            <a:r>
              <a:rPr lang="en-US" sz="1600" dirty="0"/>
              <a:t>Azure Monitor</a:t>
            </a:r>
          </a:p>
          <a:p>
            <a:pPr lvl="1"/>
            <a:r>
              <a:rPr lang="en-US" sz="1600" dirty="0"/>
              <a:t>Azure Log Analytics</a:t>
            </a:r>
          </a:p>
          <a:p>
            <a:pPr lvl="1"/>
            <a:r>
              <a:rPr lang="en-US" sz="1600" dirty="0"/>
              <a:t>Advance Threat Protection (ATP)</a:t>
            </a:r>
          </a:p>
          <a:p>
            <a:pPr lvl="1"/>
            <a:r>
              <a:rPr lang="en-US" sz="1600" dirty="0"/>
              <a:t>Network Watcher</a:t>
            </a:r>
          </a:p>
          <a:p>
            <a:pPr lvl="1"/>
            <a:r>
              <a:rPr lang="en-US" sz="1600" dirty="0"/>
              <a:t>Service Map</a:t>
            </a:r>
          </a:p>
          <a:p>
            <a:pPr lvl="1"/>
            <a:r>
              <a:rPr lang="en-US" sz="1600" dirty="0"/>
              <a:t>Azure Security Center</a:t>
            </a:r>
          </a:p>
          <a:p>
            <a:pPr lvl="1"/>
            <a:r>
              <a:rPr lang="en-US" sz="1600" dirty="0"/>
              <a:t>Azure Sentinel</a:t>
            </a:r>
          </a:p>
          <a:p>
            <a:endParaRPr lang="en-US" sz="2000" dirty="0"/>
          </a:p>
        </p:txBody>
      </p:sp>
      <p:sp>
        <p:nvSpPr>
          <p:cNvPr id="2" name="Title 1"/>
          <p:cNvSpPr>
            <a:spLocks noGrp="1"/>
          </p:cNvSpPr>
          <p:nvPr>
            <p:ph type="title"/>
          </p:nvPr>
        </p:nvSpPr>
        <p:spPr/>
        <p:txBody>
          <a:bodyPr/>
          <a:lstStyle/>
          <a:p>
            <a:r>
              <a:rPr lang="en-US" dirty="0"/>
              <a:t>Network Connectivity</a:t>
            </a:r>
          </a:p>
        </p:txBody>
      </p:sp>
    </p:spTree>
    <p:extLst>
      <p:ext uri="{BB962C8B-B14F-4D97-AF65-F5344CB8AC3E}">
        <p14:creationId xmlns:p14="http://schemas.microsoft.com/office/powerpoint/2010/main" val="12256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Windows Desktop image</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0202818" cy="5327612"/>
          </a:xfrm>
        </p:spPr>
        <p:txBody>
          <a:bodyPr/>
          <a:lstStyle/>
          <a:p>
            <a:r>
              <a:rPr lang="en-US" sz="2800" dirty="0"/>
              <a:t>New Windows 10 multi-user workspace with Office 365 ProPlus</a:t>
            </a:r>
          </a:p>
          <a:p>
            <a:r>
              <a:rPr lang="en-US" sz="2800" dirty="0"/>
              <a:t>Application delivery through current Citrix app marketplace</a:t>
            </a:r>
          </a:p>
          <a:p>
            <a:r>
              <a:rPr lang="en-US" sz="2800" dirty="0"/>
              <a:t>Authorized applications managed through Cloud App Security</a:t>
            </a:r>
          </a:p>
          <a:p>
            <a:r>
              <a:rPr lang="en-US" sz="2800" dirty="0"/>
              <a:t>Managed image through AVD with creating a VHD image as an alternative option</a:t>
            </a:r>
          </a:p>
          <a:p>
            <a:endParaRPr lang="en-US" sz="2800" dirty="0"/>
          </a:p>
          <a:p>
            <a:r>
              <a:rPr lang="en-US" sz="3600" dirty="0"/>
              <a:t>User connection</a:t>
            </a:r>
          </a:p>
          <a:p>
            <a:r>
              <a:rPr lang="en-US" sz="2800" dirty="0"/>
              <a:t>Any of these are viable options</a:t>
            </a:r>
          </a:p>
          <a:p>
            <a:pPr lvl="1"/>
            <a:r>
              <a:rPr lang="en-US" sz="1800" dirty="0"/>
              <a:t>Remote Desktop Client</a:t>
            </a:r>
          </a:p>
          <a:p>
            <a:pPr lvl="1"/>
            <a:r>
              <a:rPr lang="en-US" sz="1800" dirty="0"/>
              <a:t>Web Client</a:t>
            </a:r>
          </a:p>
          <a:p>
            <a:pPr lvl="1"/>
            <a:r>
              <a:rPr lang="en-US" sz="1800" dirty="0"/>
              <a:t>Apple iOS or Android Remote Desktop app</a:t>
            </a:r>
          </a:p>
          <a:p>
            <a:endParaRPr lang="en-US" sz="2800" dirty="0"/>
          </a:p>
        </p:txBody>
      </p:sp>
    </p:spTree>
    <p:extLst>
      <p:ext uri="{BB962C8B-B14F-4D97-AF65-F5344CB8AC3E}">
        <p14:creationId xmlns:p14="http://schemas.microsoft.com/office/powerpoint/2010/main" val="2799319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Azure Virtual Desktop host pool</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9691190" cy="4036939"/>
          </a:xfrm>
        </p:spPr>
        <p:txBody>
          <a:bodyPr/>
          <a:lstStyle/>
          <a:p>
            <a:r>
              <a:rPr lang="en-US" sz="3200" dirty="0"/>
              <a:t>Define the number of con-current sessions – </a:t>
            </a:r>
          </a:p>
          <a:p>
            <a:pPr lvl="1"/>
            <a:r>
              <a:rPr lang="en-US" sz="2400" dirty="0"/>
              <a:t>250 users</a:t>
            </a:r>
            <a:endParaRPr lang="en-US" sz="1400" dirty="0"/>
          </a:p>
          <a:p>
            <a:r>
              <a:rPr lang="en-US" sz="3200" dirty="0"/>
              <a:t>Single host pool for Knowledge, Developer, and Finance users</a:t>
            </a:r>
          </a:p>
          <a:p>
            <a:r>
              <a:rPr lang="en-US" sz="3200" dirty="0"/>
              <a:t>Create virtual machine availability set – </a:t>
            </a:r>
          </a:p>
          <a:p>
            <a:pPr lvl="1"/>
            <a:r>
              <a:rPr lang="en-US" sz="2400" dirty="0"/>
              <a:t>25 DS4s v3 virtual machines </a:t>
            </a:r>
          </a:p>
          <a:p>
            <a:pPr lvl="1"/>
            <a:r>
              <a:rPr lang="en-US" sz="2400" dirty="0"/>
              <a:t>10 users per virtual machine</a:t>
            </a:r>
          </a:p>
          <a:p>
            <a:endParaRPr lang="en-US" sz="4000" dirty="0"/>
          </a:p>
        </p:txBody>
      </p:sp>
    </p:spTree>
    <p:extLst>
      <p:ext uri="{BB962C8B-B14F-4D97-AF65-F5344CB8AC3E}">
        <p14:creationId xmlns:p14="http://schemas.microsoft.com/office/powerpoint/2010/main" val="3475086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47876-D55F-43F2-89DC-0C069FBFCF99}"/>
              </a:ext>
            </a:extLst>
          </p:cNvPr>
          <p:cNvSpPr>
            <a:spLocks noGrp="1"/>
          </p:cNvSpPr>
          <p:nvPr>
            <p:ph type="title"/>
          </p:nvPr>
        </p:nvSpPr>
        <p:spPr/>
        <p:txBody>
          <a:bodyPr/>
          <a:lstStyle/>
          <a:p>
            <a:r>
              <a:rPr lang="en-US" dirty="0"/>
              <a:t>Solution Diagram</a:t>
            </a:r>
          </a:p>
        </p:txBody>
      </p:sp>
      <p:pic>
        <p:nvPicPr>
          <p:cNvPr id="4" name="Picture 3" descr="The diagram on this slide shows a possible solution for Contoso's Windows Virtual Desktops.  The California datacenter is connecting to the Azure West US region, and the Northern Virginia datacenter is connecting to the East US region utilizing ExpressRoutes to each.  The West US and East US region VNETs are peered for highspeed backbone connection with a pass through peering allowed from East US to the WVD VM host pool VNET that is peered with West US.">
            <a:extLst>
              <a:ext uri="{FF2B5EF4-FFF2-40B4-BE49-F238E27FC236}">
                <a16:creationId xmlns:a16="http://schemas.microsoft.com/office/drawing/2014/main" id="{3FDDD171-F438-42F7-83D3-D2FE6EE9A10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189176"/>
            <a:ext cx="12191999" cy="5100653"/>
          </a:xfrm>
          <a:prstGeom prst="rect">
            <a:avLst/>
          </a:prstGeom>
        </p:spPr>
      </p:pic>
    </p:spTree>
    <p:extLst>
      <p:ext uri="{BB962C8B-B14F-4D97-AF65-F5344CB8AC3E}">
        <p14:creationId xmlns:p14="http://schemas.microsoft.com/office/powerpoint/2010/main" val="32988345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894452"/>
          </a:xfrm>
        </p:spPr>
        <p:txBody>
          <a:bodyPr>
            <a:noAutofit/>
          </a:bodyPr>
          <a:lstStyle/>
          <a:p>
            <a:pPr marL="0" lvl="0" indent="0">
              <a:buNone/>
            </a:pPr>
            <a:r>
              <a:rPr lang="en-US" sz="2800" dirty="0">
                <a:solidFill>
                  <a:schemeClr val="tx1"/>
                </a:solidFill>
              </a:rPr>
              <a:t>Objection</a:t>
            </a:r>
          </a:p>
          <a:p>
            <a:pPr marL="0" indent="0">
              <a:spcBef>
                <a:spcPts val="2400"/>
              </a:spcBef>
              <a:buNone/>
            </a:pPr>
            <a:r>
              <a:rPr lang="en-US" sz="2400" dirty="0"/>
              <a:t>The CTO at Contoso does not want to invest in new workstations and mobile devices to support the standardized desktop image. Can these devices support the new image?</a:t>
            </a:r>
            <a:endParaRPr lang="en-US" sz="24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r>
              <a:rPr lang="en-US" sz="2400" dirty="0"/>
              <a:t>Azure Virtual Desktop is flexible in the way that users can access their virtual desktop. The design will utilize web browser access to the virtual desktop on workstations, and the remote desktop app on mobile devices.</a:t>
            </a:r>
            <a:endParaRPr lang="en-US" sz="2400" dirty="0">
              <a:solidFill>
                <a:schemeClr val="tx1"/>
              </a:solidFill>
              <a:latin typeface="+mn-lt"/>
            </a:endParaRPr>
          </a:p>
        </p:txBody>
      </p:sp>
    </p:spTree>
    <p:extLst>
      <p:ext uri="{BB962C8B-B14F-4D97-AF65-F5344CB8AC3E}">
        <p14:creationId xmlns:p14="http://schemas.microsoft.com/office/powerpoint/2010/main" val="222766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indent="0">
              <a:spcBef>
                <a:spcPts val="2400"/>
              </a:spcBef>
              <a:buNone/>
            </a:pPr>
            <a:r>
              <a:rPr lang="en-US" sz="2400" dirty="0"/>
              <a:t>The CISO at Contoso needs to be convinced that data will not be exposed. How would Microsoft handle data protection?</a:t>
            </a:r>
            <a:r>
              <a:rPr lang="en-US" sz="2400" b="1" dirty="0">
                <a:solidFill>
                  <a:schemeClr val="tx1"/>
                </a:solidFill>
              </a:rPr>
              <a:t> </a:t>
            </a:r>
          </a:p>
          <a:p>
            <a:pPr marL="0" lvl="0" indent="0">
              <a:buNone/>
            </a:pPr>
            <a:endParaRPr lang="en-US" sz="2000"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The designed solution for Contoso Healthcare includes Microsoft 365 E5 with Enterprise Mobility + Security (EMS) E5. This provides a full suite of data and information protection to classify sensitive data and audit activity. Cloud App Security can also be used to block access to unauthorized file sharing services to avoid users from copying files to unprotected locations. Data protection controls can be monitored through Microsoft 365 security adviser, and Azure Security Center.</a:t>
            </a:r>
            <a:endParaRPr lang="en-US" sz="2400" dirty="0">
              <a:solidFill>
                <a:schemeClr val="tx1"/>
              </a:solidFill>
              <a:latin typeface="+mn-lt"/>
            </a:endParaRP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Contoso must be able to log and audit all activity on the desktop image. How will this be handled within the cloud and on-premises environments?</a:t>
            </a:r>
            <a:r>
              <a:rPr lang="en-US" sz="24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Azure Monitor and Azure Log Analytics will be activated within the Azure environment. Azure Monitor agents will be deployed to the on-premises virtual machines to monitor activity across the entire infrastructure.</a:t>
            </a:r>
            <a:endParaRPr lang="en-US" sz="2400" dirty="0">
              <a:solidFill>
                <a:schemeClr val="tx1"/>
              </a:solidFill>
              <a:latin typeface="+mn-lt"/>
            </a:endParaRP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Connections between the cloud and existing data centers must be secure and reliable to support their requirements. How will this be addressed and monitored?</a:t>
            </a:r>
            <a:r>
              <a:rPr lang="en-US" sz="24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The initial design will utilize a secure and encrypted site-to-site VPN connection from Azure to the Detroit data center. An option has also been provided to utilize an Azure ExpressRoute connection to provide private dedicated connectivity from Azure to the Detroit data center. Network Watcher will be used to monitor network traffic and throughput over the connections. Azure Security Center and Advanced Threat Protection will be in place to monitor and alert on potential vulnerabilities and threats.</a:t>
            </a:r>
            <a:endParaRPr lang="en-US" sz="2400" dirty="0">
              <a:solidFill>
                <a:schemeClr val="tx1"/>
              </a:solidFill>
              <a:latin typeface="+mn-lt"/>
            </a:endParaRPr>
          </a:p>
        </p:txBody>
      </p:sp>
    </p:spTree>
    <p:extLst>
      <p:ext uri="{BB962C8B-B14F-4D97-AF65-F5344CB8AC3E}">
        <p14:creationId xmlns:p14="http://schemas.microsoft.com/office/powerpoint/2010/main" val="315191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976233"/>
            <a:ext cx="11452357" cy="1779491"/>
          </a:xfrm>
        </p:spPr>
        <p:txBody>
          <a:bodyPr>
            <a:noAutofit/>
          </a:bodyPr>
          <a:lstStyle/>
          <a:p>
            <a:pPr marL="0" lvl="0" indent="0">
              <a:buNone/>
            </a:pPr>
            <a:r>
              <a:rPr lang="en-US" sz="2800" dirty="0">
                <a:solidFill>
                  <a:schemeClr val="tx1"/>
                </a:solidFill>
              </a:rPr>
              <a:t>Objection</a:t>
            </a:r>
          </a:p>
          <a:p>
            <a:pPr marL="0" indent="0">
              <a:buNone/>
            </a:pPr>
            <a:endParaRPr lang="en-US" sz="2000" dirty="0"/>
          </a:p>
          <a:p>
            <a:pPr marL="0" indent="0">
              <a:buNone/>
            </a:pPr>
            <a:r>
              <a:rPr lang="en-US" sz="2400" dirty="0"/>
              <a:t>Contoso has made a substantial capital investment in their current data centers that they do not want to decommission. How can the infrastructure be architected to support the current data centers?</a:t>
            </a:r>
            <a:endParaRPr lang="en-US" sz="24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endParaRPr lang="en-US" sz="2000" dirty="0"/>
          </a:p>
          <a:p>
            <a:pPr marL="0" indent="0">
              <a:buNone/>
            </a:pPr>
            <a:r>
              <a:rPr lang="en-US" sz="2400" dirty="0"/>
              <a:t>The designed solution has been architected to integrate the current application delivery configuration through Citrix into the standardized Azure Virtual Desktop image. In addition, Azure AD Connect will be used with hash synchronization to provide a single sign-on environment between the Azure Active Directory identity management and the existing on-premises Active Directory domain. As hardware is depreciated within the current data centers, application servers can be migrated to Azure and the Azure Virtual Desktop image can be updated for the new location of these servers.</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590937"/>
          </a:xfrm>
        </p:spPr>
        <p:txBody>
          <a:bodyPr/>
          <a:lstStyle/>
          <a:p>
            <a:pPr marL="0" indent="0">
              <a:buNone/>
            </a:pPr>
            <a:r>
              <a:rPr lang="en-US" sz="3200" dirty="0"/>
              <a:t>"Azure has designed a secure and manageable infrastructure that can grow with Contoso Healthcare. This depth and breadth will allow us to meet both our business needs and regulatory requirements for our applications. Not to mention ensuring that our healthcare practitioners will have access to the patient data that they need when they need it.“</a:t>
            </a:r>
          </a:p>
          <a:p>
            <a:pPr marL="0" indent="0">
              <a:buNone/>
            </a:pPr>
            <a:endParaRPr lang="en-US" sz="3200" dirty="0"/>
          </a:p>
          <a:p>
            <a:pPr marL="0" indent="0">
              <a:buNone/>
            </a:pPr>
            <a:r>
              <a:rPr lang="en-US" sz="3200" dirty="0"/>
              <a:t>Ken Greenwald, CTO of Contoso Healthcare</a:t>
            </a:r>
          </a:p>
          <a:p>
            <a:pPr marL="0" indent="0">
              <a:buNone/>
            </a:pPr>
            <a:endParaRPr lang="en-US" dirty="0"/>
          </a:p>
        </p:txBody>
      </p:sp>
    </p:spTree>
    <p:extLst>
      <p:ext uri="{BB962C8B-B14F-4D97-AF65-F5344CB8AC3E}">
        <p14:creationId xmlns:p14="http://schemas.microsoft.com/office/powerpoint/2010/main" val="11196141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4807470"/>
          </a:xfrm>
        </p:spPr>
        <p:txBody>
          <a:bodyPr/>
          <a:lstStyle/>
          <a:p>
            <a:pPr marL="0" lvl="0" indent="0">
              <a:buNone/>
            </a:pPr>
            <a:r>
              <a:rPr lang="en-US" sz="3200" dirty="0">
                <a:latin typeface="Segoe UI Semibold" panose="020B0702040204020203" pitchFamily="34" charset="0"/>
                <a:cs typeface="Segoe UI Semibold" panose="020B0702040204020203" pitchFamily="34" charset="0"/>
              </a:rPr>
              <a:t>Contoso Healthcare</a:t>
            </a:r>
            <a:endParaRPr lang="en-US" sz="3200" dirty="0"/>
          </a:p>
          <a:p>
            <a:pPr lvl="0"/>
            <a:r>
              <a:rPr lang="en-US" sz="2800" dirty="0">
                <a:latin typeface="+mn-lt"/>
              </a:rPr>
              <a:t>Healthcare provider</a:t>
            </a:r>
          </a:p>
          <a:p>
            <a:pPr lvl="0"/>
            <a:r>
              <a:rPr lang="en-US" sz="2800" dirty="0">
                <a:latin typeface="+mn-lt"/>
              </a:rPr>
              <a:t>Annual revenues of USD $200 million</a:t>
            </a:r>
          </a:p>
          <a:p>
            <a:pPr lvl="0"/>
            <a:r>
              <a:rPr lang="en-US" sz="2800" dirty="0">
                <a:latin typeface="+mn-lt"/>
              </a:rPr>
              <a:t>National company</a:t>
            </a:r>
          </a:p>
          <a:p>
            <a:pPr lvl="1"/>
            <a:r>
              <a:rPr lang="en-US" sz="2800" dirty="0"/>
              <a:t>Headquarters in Los Angeles, CA</a:t>
            </a:r>
          </a:p>
          <a:p>
            <a:pPr lvl="1"/>
            <a:r>
              <a:rPr lang="en-US" sz="2800" dirty="0"/>
              <a:t>Network of affiliate hospitals and doctor’s offices throughout North America. Growth through acquisition</a:t>
            </a:r>
          </a:p>
          <a:p>
            <a:pPr lvl="1"/>
            <a:r>
              <a:rPr lang="en-US" sz="2800" dirty="0"/>
              <a:t>250 workstations for non-clinical users are currently supported</a:t>
            </a:r>
          </a:p>
          <a:p>
            <a:pPr lvl="1"/>
            <a:r>
              <a:rPr lang="en-US" sz="2800" dirty="0"/>
              <a:t>Data centers located in California and Northern Virginia</a:t>
            </a:r>
          </a:p>
          <a:p>
            <a:pPr lvl="0"/>
            <a:r>
              <a:rPr lang="en-US" sz="2800" dirty="0">
                <a:latin typeface="+mn-lt"/>
              </a:rPr>
              <a:t>Current virtual desktop infrastructure investment in VMware and Citrix</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5182957"/>
          </a:xfrm>
        </p:spPr>
        <p:txBody>
          <a:bodyPr/>
          <a:lstStyle/>
          <a:p>
            <a:pPr marL="0" lvl="0" indent="0">
              <a:buNone/>
            </a:pPr>
            <a:r>
              <a:rPr lang="en-US" sz="2400" dirty="0">
                <a:latin typeface="Segoe UI Semibold" panose="020B0702040204020203" pitchFamily="34" charset="0"/>
                <a:cs typeface="Segoe UI Semibold" panose="020B0702040204020203" pitchFamily="34" charset="0"/>
              </a:rPr>
              <a:t>Ken Greenwald, Contoso Healthcare CTO </a:t>
            </a:r>
          </a:p>
          <a:p>
            <a:r>
              <a:rPr lang="en-US" sz="2400" dirty="0"/>
              <a:t>Understands the value of the cloud for availability and scalability</a:t>
            </a:r>
          </a:p>
          <a:p>
            <a:r>
              <a:rPr lang="en-US" sz="2400" dirty="0"/>
              <a:t>Focus on standardization of desktop images and manage published applications</a:t>
            </a:r>
          </a:p>
          <a:p>
            <a:r>
              <a:rPr lang="en-US" sz="2400" dirty="0"/>
              <a:t>Wants to avoid the need to manage desktops at individual locations</a:t>
            </a:r>
          </a:p>
          <a:p>
            <a:r>
              <a:rPr lang="en-US" sz="2400" dirty="0"/>
              <a:t>Interested in minimizing additional capital investments and maximizing current VMware and Citrix virtual desktop infrastructure in Azure</a:t>
            </a:r>
          </a:p>
          <a:p>
            <a:pPr marL="0" indent="0">
              <a:buNone/>
            </a:pPr>
            <a:endParaRPr lang="en-US" sz="2400" dirty="0"/>
          </a:p>
          <a:p>
            <a:pPr marL="0" indent="0">
              <a:buNone/>
            </a:pPr>
            <a:r>
              <a:rPr lang="en-US" sz="2400" dirty="0">
                <a:latin typeface="Segoe UI Semibold" panose="020B0702040204020203" pitchFamily="34" charset="0"/>
                <a:cs typeface="Segoe UI Semibold" panose="020B0702040204020203" pitchFamily="34" charset="0"/>
              </a:rPr>
              <a:t>Laura Knight, Contoso Healthcare CISO</a:t>
            </a:r>
          </a:p>
          <a:p>
            <a:r>
              <a:rPr lang="en-US" sz="2400" dirty="0"/>
              <a:t>Wants to avoid data exposure of PHI and PII</a:t>
            </a:r>
          </a:p>
          <a:p>
            <a:r>
              <a:rPr lang="en-US" sz="2400" dirty="0"/>
              <a:t>Compliance to California Personal Protection Act</a:t>
            </a:r>
          </a:p>
          <a:p>
            <a:r>
              <a:rPr lang="en-US" sz="2400" dirty="0"/>
              <a:t>Focus on securing data and resources</a:t>
            </a:r>
          </a:p>
          <a:p>
            <a:r>
              <a:rPr lang="en-US" sz="2400" dirty="0"/>
              <a:t>Concerned with potential data loss due to device theft</a:t>
            </a:r>
          </a:p>
          <a:p>
            <a:pPr lvl="1"/>
            <a:endParaRPr lang="en-US" sz="1400" dirty="0"/>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Needs—Security #1</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318846"/>
            <a:ext cx="11653523" cy="5139869"/>
          </a:xfrm>
        </p:spPr>
        <p:txBody>
          <a:bodyPr/>
          <a:lstStyle/>
          <a:p>
            <a:r>
              <a:rPr lang="en-US" sz="2800" dirty="0">
                <a:solidFill>
                  <a:schemeClr val="tx1"/>
                </a:solidFill>
              </a:rPr>
              <a:t>Increased need for mobile devices for non-clinical users</a:t>
            </a:r>
          </a:p>
          <a:p>
            <a:endParaRPr lang="en-US" sz="2800" dirty="0">
              <a:solidFill>
                <a:schemeClr val="tx1"/>
              </a:solidFill>
            </a:endParaRPr>
          </a:p>
          <a:p>
            <a:r>
              <a:rPr lang="en-US" sz="2800" dirty="0">
                <a:solidFill>
                  <a:schemeClr val="tx1"/>
                </a:solidFill>
              </a:rPr>
              <a:t>Device theft could cause data exposure</a:t>
            </a:r>
          </a:p>
          <a:p>
            <a:endParaRPr lang="en-US" sz="2800" dirty="0">
              <a:solidFill>
                <a:schemeClr val="tx1"/>
              </a:solidFill>
            </a:endParaRPr>
          </a:p>
          <a:p>
            <a:r>
              <a:rPr lang="en-US" sz="2800" dirty="0">
                <a:solidFill>
                  <a:schemeClr val="tx1"/>
                </a:solidFill>
              </a:rPr>
              <a:t>Management of authorized applications and block unauthorized cloud applications</a:t>
            </a:r>
          </a:p>
          <a:p>
            <a:endParaRPr lang="en-US" sz="2800" dirty="0">
              <a:solidFill>
                <a:schemeClr val="tx1"/>
              </a:solidFill>
            </a:endParaRPr>
          </a:p>
          <a:p>
            <a:r>
              <a:rPr lang="en-US" sz="2800" dirty="0">
                <a:solidFill>
                  <a:schemeClr val="tx1"/>
                </a:solidFill>
              </a:rPr>
              <a:t>Manage and monitor application use and vulnerabilities within a single platform</a:t>
            </a:r>
          </a:p>
          <a:p>
            <a:endParaRPr lang="en-US" sz="2800" dirty="0">
              <a:solidFill>
                <a:schemeClr val="tx1"/>
              </a:solidFill>
            </a:endParaRPr>
          </a:p>
          <a:p>
            <a:r>
              <a:rPr lang="en-US" sz="2800" dirty="0">
                <a:solidFill>
                  <a:schemeClr val="tx1"/>
                </a:solidFill>
              </a:rPr>
              <a:t>Ability to log and audit activity to identify potential threats</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BBCE17-081A-4F43-ABFA-F1F77B108F04}"/>
              </a:ext>
            </a:extLst>
          </p:cNvPr>
          <p:cNvSpPr>
            <a:spLocks noGrp="1"/>
          </p:cNvSpPr>
          <p:nvPr>
            <p:ph type="title"/>
          </p:nvPr>
        </p:nvSpPr>
        <p:spPr/>
        <p:txBody>
          <a:bodyPr/>
          <a:lstStyle/>
          <a:p>
            <a:r>
              <a:rPr lang="en-IE" dirty="0"/>
              <a:t>Customer Needs—Security #2</a:t>
            </a:r>
            <a:endParaRPr lang="en-US" dirty="0"/>
          </a:p>
        </p:txBody>
      </p:sp>
      <p:sp>
        <p:nvSpPr>
          <p:cNvPr id="2" name="Text Placeholder 1">
            <a:extLst>
              <a:ext uri="{FF2B5EF4-FFF2-40B4-BE49-F238E27FC236}">
                <a16:creationId xmlns:a16="http://schemas.microsoft.com/office/drawing/2014/main" id="{700FAA17-AE7C-4831-A454-9E176B3DC7AC}"/>
              </a:ext>
            </a:extLst>
          </p:cNvPr>
          <p:cNvSpPr>
            <a:spLocks noGrp="1"/>
          </p:cNvSpPr>
          <p:nvPr>
            <p:ph type="body" sz="quarter" idx="10"/>
          </p:nvPr>
        </p:nvSpPr>
        <p:spPr>
          <a:xfrm>
            <a:off x="269239" y="1189177"/>
            <a:ext cx="11653523" cy="3864584"/>
          </a:xfrm>
        </p:spPr>
        <p:txBody>
          <a:bodyPr/>
          <a:lstStyle/>
          <a:p>
            <a:r>
              <a:rPr lang="en-US" sz="4000" dirty="0">
                <a:solidFill>
                  <a:schemeClr val="tx1"/>
                </a:solidFill>
              </a:rPr>
              <a:t>Minimize data stored on local devices to mitigate PII exposure</a:t>
            </a:r>
          </a:p>
          <a:p>
            <a:endParaRPr lang="en-US" sz="4000" dirty="0">
              <a:solidFill>
                <a:schemeClr val="tx1"/>
              </a:solidFill>
            </a:endParaRPr>
          </a:p>
          <a:p>
            <a:r>
              <a:rPr lang="en-US" sz="4000" dirty="0">
                <a:solidFill>
                  <a:schemeClr val="tx1"/>
                </a:solidFill>
              </a:rPr>
              <a:t>Maintain compliance to California Personal Protection Act</a:t>
            </a:r>
          </a:p>
          <a:p>
            <a:endParaRPr lang="en-US" dirty="0"/>
          </a:p>
        </p:txBody>
      </p:sp>
    </p:spTree>
    <p:extLst>
      <p:ext uri="{BB962C8B-B14F-4D97-AF65-F5344CB8AC3E}">
        <p14:creationId xmlns:p14="http://schemas.microsoft.com/office/powerpoint/2010/main" val="16864298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Needs—Availability and Scalability</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501955"/>
          </a:xfrm>
        </p:spPr>
        <p:txBody>
          <a:bodyPr/>
          <a:lstStyle/>
          <a:p>
            <a:r>
              <a:rPr lang="en-US" sz="3600" dirty="0"/>
              <a:t>24x7 access to applications</a:t>
            </a:r>
          </a:p>
          <a:p>
            <a:endParaRPr lang="en-US" sz="3600" dirty="0">
              <a:latin typeface="+mj-lt"/>
            </a:endParaRPr>
          </a:p>
          <a:p>
            <a:r>
              <a:rPr lang="en-US" sz="3600" dirty="0"/>
              <a:t>High availability with limited capital investment</a:t>
            </a:r>
          </a:p>
          <a:p>
            <a:endParaRPr lang="en-US" sz="3600" dirty="0">
              <a:latin typeface="+mj-lt"/>
            </a:endParaRPr>
          </a:p>
          <a:p>
            <a:r>
              <a:rPr lang="en-US" sz="3600" dirty="0"/>
              <a:t>Ability to scale resources as demand increases</a:t>
            </a:r>
          </a:p>
          <a:p>
            <a:endParaRPr lang="en-US" sz="3600" dirty="0">
              <a:latin typeface="+mj-lt"/>
            </a:endParaRPr>
          </a:p>
          <a:p>
            <a:r>
              <a:rPr lang="en-US" sz="3600" dirty="0"/>
              <a:t>Network connections should be resilient with low latency to applications</a:t>
            </a:r>
            <a:endParaRPr lang="en-US" sz="2800" dirty="0">
              <a:latin typeface="+mj-lt"/>
            </a:endParaRPr>
          </a:p>
          <a:p>
            <a:endParaRPr lang="en-IE" dirty="0"/>
          </a:p>
        </p:txBody>
      </p:sp>
    </p:spTree>
    <p:extLst>
      <p:ext uri="{BB962C8B-B14F-4D97-AF65-F5344CB8AC3E}">
        <p14:creationId xmlns:p14="http://schemas.microsoft.com/office/powerpoint/2010/main" val="37152537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Needs—Deployment Acceleration</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653582"/>
          </a:xfrm>
        </p:spPr>
        <p:txBody>
          <a:bodyPr/>
          <a:lstStyle/>
          <a:p>
            <a:pPr>
              <a:spcBef>
                <a:spcPts val="1800"/>
              </a:spcBef>
            </a:pPr>
            <a:r>
              <a:rPr lang="en-US" sz="3200" dirty="0"/>
              <a:t>Eliminate the need to update and manage local devices</a:t>
            </a:r>
          </a:p>
          <a:p>
            <a:pPr>
              <a:spcBef>
                <a:spcPts val="1800"/>
              </a:spcBef>
            </a:pPr>
            <a:endParaRPr lang="en-US" sz="3200" dirty="0"/>
          </a:p>
          <a:p>
            <a:pPr>
              <a:spcBef>
                <a:spcPts val="1800"/>
              </a:spcBef>
            </a:pPr>
            <a:r>
              <a:rPr lang="en-US" sz="3200" dirty="0"/>
              <a:t>Utilize the current VMware and Citrix virtual desktop infrastructure for the control plane for application access and delivery</a:t>
            </a:r>
          </a:p>
          <a:p>
            <a:pPr>
              <a:spcBef>
                <a:spcPts val="1800"/>
              </a:spcBef>
            </a:pPr>
            <a:endParaRPr lang="en-US" sz="3200" dirty="0"/>
          </a:p>
          <a:p>
            <a:pPr>
              <a:spcBef>
                <a:spcPts val="1800"/>
              </a:spcBef>
            </a:pPr>
            <a:r>
              <a:rPr lang="en-US" sz="3200" dirty="0"/>
              <a:t>Create a standardized desktop image for users to access Microsoft 365 and legacy on-premises applications</a:t>
            </a:r>
          </a:p>
        </p:txBody>
      </p:sp>
    </p:spTree>
    <p:extLst>
      <p:ext uri="{BB962C8B-B14F-4D97-AF65-F5344CB8AC3E}">
        <p14:creationId xmlns:p14="http://schemas.microsoft.com/office/powerpoint/2010/main" val="2119545179"/>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7B288A-115F-4EDF-8326-05039CEE1DB1}">
  <ds:schemaRefs>
    <ds:schemaRef ds:uri="http://schemas.microsoft.com/sharepoint/v3/contenttype/forms"/>
  </ds:schemaRefs>
</ds:datastoreItem>
</file>

<file path=customXml/itemProps2.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5056</Words>
  <Application>Microsoft Office PowerPoint</Application>
  <PresentationFormat>Widescreen</PresentationFormat>
  <Paragraphs>428</Paragraphs>
  <Slides>34</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Implementing Azure Virtual Desktop in the enterprise</vt:lpstr>
      <vt:lpstr>Abstract and learning objectives</vt:lpstr>
      <vt:lpstr>Step 1: Review the customer case study</vt:lpstr>
      <vt:lpstr>Customer situation </vt:lpstr>
      <vt:lpstr>Customer situation</vt:lpstr>
      <vt:lpstr>Customer Needs—Security #1</vt:lpstr>
      <vt:lpstr>Customer Needs—Security #2</vt:lpstr>
      <vt:lpstr>Customer Needs—Availability and Scalability</vt:lpstr>
      <vt:lpstr>Customer Needs—Deployment Acceleration</vt:lpstr>
      <vt:lpstr>Customer objections #1 </vt:lpstr>
      <vt:lpstr>Customer objections #2 </vt:lpstr>
      <vt:lpstr>Common scenarios #1</vt:lpstr>
      <vt:lpstr>Common scenarios #2</vt:lpstr>
      <vt:lpstr>Common scenarios #3</vt:lpstr>
      <vt:lpstr>Common scenarios #4</vt:lpstr>
      <vt:lpstr>Common scenarios #5</vt:lpstr>
      <vt:lpstr>Step 2: Design the solution</vt:lpstr>
      <vt:lpstr>Step 3: Present the solution</vt:lpstr>
      <vt:lpstr>Wrap-up</vt:lpstr>
      <vt:lpstr>Implementing Azure Virtual Desktop in the enterprise</vt:lpstr>
      <vt:lpstr>Preferred target audience </vt:lpstr>
      <vt:lpstr>Microsoft 365 Subscription requirements</vt:lpstr>
      <vt:lpstr>Security requirements</vt:lpstr>
      <vt:lpstr>Network Connectivity</vt:lpstr>
      <vt:lpstr>Windows Desktop image</vt:lpstr>
      <vt:lpstr>Azure Virtual Desktop host pool</vt:lpstr>
      <vt:lpstr>Solution Diagram</vt:lpstr>
      <vt:lpstr>Preferred objections handling #1 </vt:lpstr>
      <vt:lpstr>Preferred objections handling #2 </vt:lpstr>
      <vt:lpstr>Preferred objections handling #3 </vt:lpstr>
      <vt:lpstr>Preferred objections handling #4 </vt:lpstr>
      <vt:lpstr>Preferred objections handling #5 </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2021-06-22T21:43:00Z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