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27"/>
  </p:notesMasterIdLst>
  <p:sldIdLst>
    <p:sldId id="300" r:id="rId6"/>
    <p:sldId id="323" r:id="rId7"/>
    <p:sldId id="302" r:id="rId8"/>
    <p:sldId id="324" r:id="rId9"/>
    <p:sldId id="259" r:id="rId10"/>
    <p:sldId id="325" r:id="rId11"/>
    <p:sldId id="326" r:id="rId12"/>
    <p:sldId id="303" r:id="rId13"/>
    <p:sldId id="304" r:id="rId14"/>
    <p:sldId id="305" r:id="rId15"/>
    <p:sldId id="320" r:id="rId16"/>
    <p:sldId id="322" r:id="rId17"/>
    <p:sldId id="321" r:id="rId18"/>
    <p:sldId id="317" r:id="rId19"/>
    <p:sldId id="316" r:id="rId20"/>
    <p:sldId id="319" r:id="rId21"/>
    <p:sldId id="329" r:id="rId22"/>
    <p:sldId id="330" r:id="rId23"/>
    <p:sldId id="328" r:id="rId24"/>
    <p:sldId id="331" r:id="rId25"/>
    <p:sldId id="31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72383" autoAdjust="0"/>
  </p:normalViewPr>
  <p:slideViewPr>
    <p:cSldViewPr snapToGrid="0">
      <p:cViewPr varScale="1">
        <p:scale>
          <a:sx n="111" d="100"/>
          <a:sy n="111" d="100"/>
        </p:scale>
        <p:origin x="132" y="252"/>
      </p:cViewPr>
      <p:guideLst/>
    </p:cSldViewPr>
  </p:slideViewPr>
  <p:notesTextViewPr>
    <p:cViewPr>
      <p:scale>
        <a:sx n="125" d="100"/>
        <a:sy n="125"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8/1/2020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This diagram illustrates the high-level architecture for the solution. </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The solution begins with multiple IoT devices, located within multiple factories, that securely connect to Azure IoT Hub to send telemetry. IoT Hub provides IoT device management, telemetry ingest at high volume, and the ability to send commands to devices as needed. IoT Edge allows individual manufacturing machines to interact with IoT Hub by sending telemetry messages to IoT Hub and by ensuring that edge devices are running the latest versions of deployed modules. Telemetry from IoT Hub automatically triggers an Azure function, which processes the events, assigns a unique </a:t>
            </a:r>
            <a:r>
              <a:rPr lang="en-US" b="0" dirty="0">
                <a:solidFill>
                  <a:srgbClr val="800000"/>
                </a:solidFill>
                <a:effectLst/>
                <a:latin typeface="Consolas" panose="020B0609020204030204" pitchFamily="49" charset="0"/>
              </a:rPr>
              <a:t>`</a:t>
            </a:r>
            <a:r>
              <a:rPr lang="en-US" b="0" dirty="0" err="1">
                <a:solidFill>
                  <a:srgbClr val="800000"/>
                </a:solidFill>
                <a:effectLst/>
                <a:latin typeface="Consolas" panose="020B0609020204030204" pitchFamily="49" charset="0"/>
              </a:rPr>
              <a:t>entity_id</a:t>
            </a:r>
            <a:r>
              <a:rPr lang="en-US" b="0" dirty="0">
                <a:solidFill>
                  <a:srgbClr val="800000"/>
                </a:solidFill>
                <a:effectLst/>
                <a:latin typeface="Consolas" panose="020B0609020204030204" pitchFamily="49" charset="0"/>
              </a:rPr>
              <a:t>`</a:t>
            </a:r>
            <a:r>
              <a:rPr lang="en-US" b="0" dirty="0">
                <a:solidFill>
                  <a:srgbClr val="000000"/>
                </a:solidFill>
                <a:effectLst/>
                <a:latin typeface="Consolas" panose="020B0609020204030204" pitchFamily="49" charset="0"/>
              </a:rPr>
              <a:t>, and stores them in an Azure Cosmos DB telemetry container. The document TTL (time-to-live) is set to 30 days, after which time they will automatically expire. The data is replicated long-term to the analytical store with no TTL. The analytical store saves all transactional data in columnar storage as Parquet files in Azure storage in a cost-effective way, automatically. No ETL required. A different Azure function implements event sourcing by triggering off the Azure Cosmos DB change feed for additional processing, including predictive maintenance scoring via a custom-trained Machine Learning model deployed to Azure Kubernetes Service (AKS) for real-time scoring. The function sends the scored data to an Azure Event Hub. Another function that consumes the change feed and saves the event data to domain entities, including state data, and stores them in Azure PostgreSQL Hyperscale (</a:t>
            </a:r>
            <a:r>
              <a:rPr lang="en-US" b="0" dirty="0" err="1">
                <a:solidFill>
                  <a:srgbClr val="000000"/>
                </a:solidFill>
                <a:effectLst/>
                <a:latin typeface="Consolas" panose="020B0609020204030204" pitchFamily="49" charset="0"/>
              </a:rPr>
              <a:t>Citus</a:t>
            </a:r>
            <a:r>
              <a:rPr lang="en-US" b="0" dirty="0">
                <a:solidFill>
                  <a:srgbClr val="000000"/>
                </a:solidFill>
                <a:effectLst/>
                <a:latin typeface="Consolas" panose="020B0609020204030204" pitchFamily="49" charset="0"/>
              </a:rPr>
              <a:t>). This database stores all sensor data as domain entities, partitioned by device Id, which the Hyperscale features uses to automatically shard the data for horizontal scaling and high performance reads and writes. An Azure Stream Analytics job reads the device telemetry, which includes the predictive maintenance prediction, and applies additional processing through a SQL-like query language. It uses an Azure Cognitive Services Anomaly Detector service to perform Changepoint and Spike-and-Dip anomaly detection. It also performs windowed aggregate queries against the time series data to create aggregates on machine maintenance predictions, grouped by maintenance requirement, factory, and machine. The temperature anomalies, telemetry with predictive maintenance scores, and temperature anomaly data is saved to another Azure Cosmos DB container, named </a:t>
            </a:r>
            <a:r>
              <a:rPr lang="en-US" b="0" dirty="0">
                <a:solidFill>
                  <a:srgbClr val="800000"/>
                </a:solidFill>
                <a:effectLst/>
                <a:latin typeface="Consolas" panose="020B0609020204030204" pitchFamily="49" charset="0"/>
              </a:rPr>
              <a:t>`</a:t>
            </a:r>
            <a:r>
              <a:rPr lang="en-US" b="0" dirty="0" err="1">
                <a:solidFill>
                  <a:srgbClr val="800000"/>
                </a:solidFill>
                <a:effectLst/>
                <a:latin typeface="Consolas" panose="020B0609020204030204" pitchFamily="49" charset="0"/>
              </a:rPr>
              <a:t>scored_telemetry</a:t>
            </a:r>
            <a:r>
              <a:rPr lang="en-US" b="0" dirty="0">
                <a:solidFill>
                  <a:srgbClr val="800000"/>
                </a:solidFill>
                <a:effectLst/>
                <a:latin typeface="Consolas" panose="020B0609020204030204" pitchFamily="49" charset="0"/>
              </a:rPr>
              <a:t>`</a:t>
            </a:r>
            <a:r>
              <a:rPr lang="en-US" b="0" dirty="0">
                <a:solidFill>
                  <a:srgbClr val="000000"/>
                </a:solidFill>
                <a:effectLst/>
                <a:latin typeface="Consolas" panose="020B0609020204030204" pitchFamily="49" charset="0"/>
              </a:rPr>
              <a:t>. Another Azure function implements event sourcing by triggering off the Azure Cosmos DB change feed from the </a:t>
            </a:r>
            <a:r>
              <a:rPr lang="en-US" b="0" dirty="0">
                <a:solidFill>
                  <a:srgbClr val="800000"/>
                </a:solidFill>
                <a:effectLst/>
                <a:latin typeface="Consolas" panose="020B0609020204030204" pitchFamily="49" charset="0"/>
              </a:rPr>
              <a:t>`</a:t>
            </a:r>
            <a:r>
              <a:rPr lang="en-US" b="0" dirty="0" err="1">
                <a:solidFill>
                  <a:srgbClr val="800000"/>
                </a:solidFill>
                <a:effectLst/>
                <a:latin typeface="Consolas" panose="020B0609020204030204" pitchFamily="49" charset="0"/>
              </a:rPr>
              <a:t>scored_telemetry</a:t>
            </a:r>
            <a:r>
              <a:rPr lang="en-US" b="0" dirty="0">
                <a:solidFill>
                  <a:srgbClr val="800000"/>
                </a:solidFill>
                <a:effectLst/>
                <a:latin typeface="Consolas" panose="020B0609020204030204" pitchFamily="49" charset="0"/>
              </a:rPr>
              <a:t>`</a:t>
            </a:r>
            <a:r>
              <a:rPr lang="en-US" b="0" dirty="0">
                <a:solidFill>
                  <a:srgbClr val="000000"/>
                </a:solidFill>
                <a:effectLst/>
                <a:latin typeface="Consolas" panose="020B0609020204030204" pitchFamily="49" charset="0"/>
              </a:rPr>
              <a:t> container. It saves the anomaly detection, windowed aggregates, and scored predictive maintenance event data to domain entities, including state data, and writes them to Azure PostgreSQL.</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An Azure Synapse Analytics workspace securely connects to Azure Cosmos DB through a linked service, and uses the Synapse Link feature to access both the transactional store (OLTP) and analytical store (OLAP) of each Azure Cosmos DB container. The analytical store is optimized for read-heavy queries, which do not consume Azure Cosmos DB resource units (RUs), as opposed to reading the transactional store. All raw historical event data is accessible through the analytical store, which serves as the data lake, but with no ETL requirements. Synapse Spark notebooks read the analytical store to perform Machine Learning model training and deployments through Azure Machine Learning, data exploration, and batch scoring. Synapse pipelines are used for batch processing at scale over data fed into the analytical store from IoT devices originating from all factories. Wide World Importers data analysts use the Power BI integration capabilities of Synapse Analytics to create reports against Synapse Serverless views that display data from the analytical stores, as well as data stored in the SQL Pools. These reports are also embedded in the web application, making them available to end-users who do not have access to the Synapse Analytics workspace or Power BI online.</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The web app is a modernized version of WWI's old monolithic web app, implementing a microservices pattern through Docker containers deployed to Azure. The CQRS pattern is applied by separating create, update, and delete (CUD) commands from query (read) commands, issued by microservices deployed to different containers. The metadata command microservice, for example, issues CUD commands to the </a:t>
            </a:r>
            <a:r>
              <a:rPr lang="en-US" b="0" dirty="0">
                <a:solidFill>
                  <a:srgbClr val="800000"/>
                </a:solidFill>
                <a:effectLst/>
                <a:latin typeface="Consolas" panose="020B0609020204030204" pitchFamily="49" charset="0"/>
              </a:rPr>
              <a:t>`metadata`</a:t>
            </a:r>
            <a:r>
              <a:rPr lang="en-US" b="0" dirty="0">
                <a:solidFill>
                  <a:srgbClr val="000000"/>
                </a:solidFill>
                <a:effectLst/>
                <a:latin typeface="Consolas" panose="020B0609020204030204" pitchFamily="49" charset="0"/>
              </a:rPr>
              <a:t> Azure Cosmos DB container. Factory, machine, maintenance criteria, and other metadata are stored in this container. A query microservice issues read requests to read microservices for telemetry data stored in Azure PostgreSQL, and metadata stored in Azure Cosmos DB.</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7267968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2640611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1664514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whiteboard design session, you will work with a group to design a solution for ingesting and preparing manufacturing device sensor data, as well as detecting anomalies in sensor data and creating, training, and deploying a machine learning model which can predict when device maintenance will become necessary.</a:t>
            </a:r>
          </a:p>
          <a:p>
            <a:endParaRPr lang="en-US" dirty="0"/>
          </a:p>
          <a:p>
            <a:r>
              <a:rPr lang="en-US" dirty="0"/>
              <a:t>At the end of this whiteboard design session, you will have learned how to capture Internet of Things (IoT) device data with Azure IoT Hub, process device data with Azure Stream Analytics, apply the Command and Query Responsibility Segregation (CQRS) pattern with Azure Functions, build a predictive maintenance model using Azure Synapse Analytics Spark notebooks, deploy the model to an Azure Machine Learning model registry, deploy the model to an Azure Container Instance, and generate predictions with Azure Functions accessing a Cosmos DB change feed.  These skills will help you modernize applications and integrate Artificial Intelligence into the application.</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8/1/2020 3:33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4113137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4206561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1121462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451A5"/>
                </a:solidFill>
                <a:effectLst/>
                <a:latin typeface="Consolas" panose="020B0609020204030204" pitchFamily="49" charset="0"/>
              </a:rPr>
              <a:t>1.</a:t>
            </a:r>
            <a:r>
              <a:rPr lang="en-US" b="0" dirty="0">
                <a:solidFill>
                  <a:srgbClr val="000000"/>
                </a:solidFill>
                <a:effectLst/>
                <a:latin typeface="Consolas" panose="020B0609020204030204" pitchFamily="49" charset="0"/>
              </a:rPr>
              <a:t> We want to centralize our factory sensor data into the cloud, using PaaS services wherever possible.</a:t>
            </a:r>
          </a:p>
          <a:p>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2.</a:t>
            </a:r>
            <a:r>
              <a:rPr lang="en-US" b="0" dirty="0">
                <a:solidFill>
                  <a:srgbClr val="000000"/>
                </a:solidFill>
                <a:effectLst/>
                <a:latin typeface="Consolas" panose="020B0609020204030204" pitchFamily="49" charset="0"/>
              </a:rPr>
              <a:t> We want to replace our local installations of Apache Kafka with a service that does not require on-premises administrators.  Not all of our factories have dedicated Kafka administrators, which has led to avoidable data loss issues in the past.</a:t>
            </a:r>
          </a:p>
          <a:p>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3.</a:t>
            </a:r>
            <a:r>
              <a:rPr lang="en-US" b="0" dirty="0">
                <a:solidFill>
                  <a:srgbClr val="000000"/>
                </a:solidFill>
                <a:effectLst/>
                <a:latin typeface="Consolas" panose="020B0609020204030204" pitchFamily="49" charset="0"/>
              </a:rPr>
              <a:t> The consumer group application we have built to process data from Kafka is our data pipeline bottleneck. When factory managers need to wait for information to come in, it typically is because the consumer group has fallen behind again.  We want a system that can keep up with the torrent of device data our sensors generate.</a:t>
            </a:r>
          </a:p>
          <a:p>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4.</a:t>
            </a:r>
            <a:r>
              <a:rPr lang="en-US" b="0" dirty="0">
                <a:solidFill>
                  <a:srgbClr val="000000"/>
                </a:solidFill>
                <a:effectLst/>
                <a:latin typeface="Consolas" panose="020B0609020204030204" pitchFamily="49" charset="0"/>
              </a:rPr>
              <a:t> Our factories are spread out across the world, and factory managers are used to near-real-time responses from the web applications hosted on on-premises servers.  Instead of a pure cloud solution, we would like a hybrid cloud solution that allows our central office, located in Seattle, Washington, to oversee operations while still enabling factory managers to get the information they need at the speed to which they are accustomed.</a:t>
            </a:r>
          </a:p>
          <a:p>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5.</a:t>
            </a:r>
            <a:r>
              <a:rPr lang="en-US" b="0" dirty="0">
                <a:solidFill>
                  <a:srgbClr val="000000"/>
                </a:solidFill>
                <a:effectLst/>
                <a:latin typeface="Consolas" panose="020B0609020204030204" pitchFamily="49" charset="0"/>
              </a:rPr>
              <a:t> In addition to storing data in the cloud, we would like to integrate machine learning into our application processing, including detecting anomalies in sensor data and predicting when machine maintenance will be necessary based on sensor data.</a:t>
            </a:r>
          </a:p>
          <a:p>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6.</a:t>
            </a:r>
            <a:r>
              <a:rPr lang="en-US" b="0" dirty="0">
                <a:solidFill>
                  <a:srgbClr val="000000"/>
                </a:solidFill>
                <a:effectLst/>
                <a:latin typeface="Consolas" panose="020B0609020204030204" pitchFamily="49" charset="0"/>
              </a:rPr>
              <a:t> We want to reduce our reliance on a classic web application server for data processing and move toward a microservice approach.</a:t>
            </a:r>
          </a:p>
          <a:p>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7.</a:t>
            </a:r>
            <a:r>
              <a:rPr lang="en-US" b="0" dirty="0">
                <a:solidFill>
                  <a:srgbClr val="000000"/>
                </a:solidFill>
                <a:effectLst/>
                <a:latin typeface="Consolas" panose="020B0609020204030204" pitchFamily="49" charset="0"/>
              </a:rPr>
              <a:t> Our developers and administrators are very familiar with PostgreSQL and want to use this as the primary relational database on-premises and in Azure. We are concerned about performance in Azure, however--because we will collect data from all of our factories, we would like to have a solution which allows us to scale out our PostgreSQL services easily.</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1669752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Innovate and Modernize Apps with Data and AI</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a:extLst>
              <a:ext uri="{FF2B5EF4-FFF2-40B4-BE49-F238E27FC236}">
                <a16:creationId xmlns:a16="http://schemas.microsoft.com/office/drawing/2014/main" id="{BCF3A16F-E141-404B-9658-6239ED4885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382" y="1027177"/>
            <a:ext cx="10427236" cy="5683542"/>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167828"/>
          </a:xfrm>
        </p:spPr>
        <p:txBody>
          <a:bodyPr>
            <a:normAutofit/>
          </a:bodyPr>
          <a:lstStyle/>
          <a:p>
            <a:r>
              <a:rPr lang="en-US" sz="3000" dirty="0">
                <a:solidFill>
                  <a:schemeClr val="tx1"/>
                </a:solidFill>
                <a:latin typeface="+mj-lt"/>
              </a:rPr>
              <a:t>Molly Fischer, Chief Information Officer (CIO), Wide World Importers</a:t>
            </a:r>
          </a:p>
          <a:p>
            <a:r>
              <a:rPr lang="en-US" sz="3000" dirty="0">
                <a:solidFill>
                  <a:schemeClr val="tx1"/>
                </a:solidFill>
                <a:latin typeface="+mj-lt"/>
              </a:rPr>
              <a:t>The primary audience is business and technology decision-makers. From the case study scenario, it would include the Director of Analytics.</a:t>
            </a:r>
          </a:p>
          <a:p>
            <a:r>
              <a:rPr lang="en-US" sz="3000" dirty="0">
                <a:solidFill>
                  <a:schemeClr val="tx1"/>
                </a:solidFill>
                <a:latin typeface="+mj-lt"/>
              </a:rPr>
              <a:t>Usually, we talk to the infrastructure managers who report to the chief information officer (CIO), or to application sponsors, such as a line of business (LOB) vice president (VP), chief marketing officer (CMO), or to those who represent the business unit IT or developers who report to application sponsors.</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An icon showing a group of people around a circular table.&#10;">
            <a:extLst>
              <a:ext uri="{FF2B5EF4-FFF2-40B4-BE49-F238E27FC236}">
                <a16:creationId xmlns:a16="http://schemas.microsoft.com/office/drawing/2014/main" id="{BABE24A6-3660-434D-8ECE-50DDF4491968}"/>
              </a:ext>
            </a:extLst>
          </p:cNvPr>
          <p:cNvPicPr>
            <a:picLocks noChangeAspect="1"/>
          </p:cNvPicPr>
          <p:nvPr/>
        </p:nvPicPr>
        <p:blipFill>
          <a:blip r:embed="rId3"/>
          <a:stretch>
            <a:fillRect/>
          </a:stretch>
        </p:blipFill>
        <p:spPr>
          <a:xfrm>
            <a:off x="4882791" y="4805310"/>
            <a:ext cx="2426418" cy="2426418"/>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a:extLst>
              <a:ext uri="{FF2B5EF4-FFF2-40B4-BE49-F238E27FC236}">
                <a16:creationId xmlns:a16="http://schemas.microsoft.com/office/drawing/2014/main" id="{483238ED-37D5-42A6-B6DF-94C40C679F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538" y="1137702"/>
            <a:ext cx="10108924" cy="5690106"/>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272008"/>
          </a:xfrm>
        </p:spPr>
        <p:txBody>
          <a:bodyPr>
            <a:normAutofit/>
          </a:bodyPr>
          <a:lstStyle/>
          <a:p>
            <a:r>
              <a:rPr lang="en-US" sz="3000" dirty="0">
                <a:solidFill>
                  <a:schemeClr val="tx1"/>
                </a:solidFill>
                <a:latin typeface="+mj-lt"/>
              </a:rPr>
              <a:t>WWI processes a large amount of sensor data at each factory and needs any cloud service to keep up.</a:t>
            </a:r>
            <a:br>
              <a:rPr lang="en-US" sz="3000" dirty="0">
                <a:solidFill>
                  <a:schemeClr val="tx1"/>
                </a:solidFill>
                <a:latin typeface="+mj-lt"/>
              </a:rPr>
            </a:br>
            <a:br>
              <a:rPr lang="en-US" sz="3000" dirty="0">
                <a:solidFill>
                  <a:schemeClr val="tx1"/>
                </a:solidFill>
                <a:latin typeface="+mj-lt"/>
              </a:rPr>
            </a:br>
            <a:r>
              <a:rPr lang="en-US" sz="3000" dirty="0">
                <a:solidFill>
                  <a:schemeClr val="tx1"/>
                </a:solidFill>
                <a:latin typeface="+mj-lt"/>
              </a:rPr>
              <a:t>Azure IoT Hub can scale to 6,000 device-to-cloud send operations per unit per second, with a total of 50 IoT hubs per Azure subscription. Each IoT Hub unit can support 300,000,000 messages per day, so if we assume a device sends an update every five seconds, we can support over 17,000 devices on a single IoT Hub, or just over 868,000 in a subscription.</a:t>
            </a:r>
            <a:br>
              <a:rPr lang="en-US" sz="3000" dirty="0">
                <a:solidFill>
                  <a:schemeClr val="tx1"/>
                </a:solidFill>
                <a:latin typeface="+mj-lt"/>
              </a:rPr>
            </a:br>
            <a:endParaRPr lang="en-US" sz="3000" dirty="0">
              <a:solidFill>
                <a:schemeClr val="tx1"/>
              </a:solidFill>
              <a:latin typeface="+mj-lt"/>
            </a:endParaRPr>
          </a:p>
          <a:p>
            <a:r>
              <a:rPr lang="en-US" sz="3000" dirty="0">
                <a:solidFill>
                  <a:schemeClr val="tx1"/>
                </a:solidFill>
              </a:rPr>
              <a:t>Does Azure have capabilities to perform anomaly detection on sensor data?  If so, how quickly could that be put into place?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272008"/>
          </a:xfrm>
        </p:spPr>
        <p:txBody>
          <a:bodyPr>
            <a:normAutofit/>
          </a:bodyPr>
          <a:lstStyle/>
          <a:p>
            <a:r>
              <a:rPr lang="en-US" sz="3000" dirty="0">
                <a:solidFill>
                  <a:schemeClr val="tx1"/>
                </a:solidFill>
              </a:rPr>
              <a:t>Does Azure have capabilities to perform anomaly detection on sensor data?  If so, how quickly could that be put into place?</a:t>
            </a:r>
            <a:br>
              <a:rPr lang="en-US" sz="3000" dirty="0">
                <a:solidFill>
                  <a:schemeClr val="tx1"/>
                </a:solidFill>
              </a:rPr>
            </a:br>
            <a:br>
              <a:rPr lang="en-US" sz="3000" dirty="0">
                <a:solidFill>
                  <a:schemeClr val="tx1"/>
                </a:solidFill>
              </a:rPr>
            </a:br>
            <a:r>
              <a:rPr lang="en-US" sz="3000" dirty="0">
                <a:solidFill>
                  <a:schemeClr val="tx1"/>
                </a:solidFill>
              </a:rPr>
              <a:t>Within Cognitive Services, there is an Anomaly Detector service available. This service allows customers to query a REST API or integrate directly with a client library to perform anomaly detection on time series data.</a:t>
            </a:r>
          </a:p>
          <a:p>
            <a:endParaRPr lang="en-US" sz="3000" dirty="0">
              <a:solidFill>
                <a:schemeClr val="tx1"/>
              </a:solidFill>
            </a:endParaRPr>
          </a:p>
          <a:p>
            <a:r>
              <a:rPr lang="en-US" sz="3000" dirty="0">
                <a:solidFill>
                  <a:schemeClr val="tx1"/>
                </a:solidFill>
              </a:rPr>
              <a:t>Furthermore, this anomaly detection engine is built into Azure Stream Analytics, allowing you to perform Changepoint and Spike-and-Dip anomaly detection with streamed data.</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176169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272008"/>
          </a:xfrm>
        </p:spPr>
        <p:txBody>
          <a:bodyPr>
            <a:normAutofit/>
          </a:bodyPr>
          <a:lstStyle/>
          <a:p>
            <a:r>
              <a:rPr lang="en-US" sz="3000" dirty="0">
                <a:solidFill>
                  <a:schemeClr val="tx1"/>
                </a:solidFill>
                <a:latin typeface="+mj-lt"/>
              </a:rPr>
              <a:t>Will a hybrid Azure and on-premises solution require additional administrators?</a:t>
            </a:r>
            <a:br>
              <a:rPr lang="en-US" sz="3000" dirty="0">
                <a:solidFill>
                  <a:schemeClr val="tx1"/>
                </a:solidFill>
                <a:latin typeface="+mj-lt"/>
              </a:rPr>
            </a:br>
            <a:br>
              <a:rPr lang="en-US" sz="3000" dirty="0">
                <a:solidFill>
                  <a:schemeClr val="tx1"/>
                </a:solidFill>
                <a:latin typeface="+mj-lt"/>
              </a:rPr>
            </a:br>
            <a:r>
              <a:rPr lang="en-US" sz="3000" dirty="0">
                <a:solidFill>
                  <a:schemeClr val="tx1"/>
                </a:solidFill>
                <a:latin typeface="+mj-lt"/>
              </a:rPr>
              <a:t>With the proposed solution, this new architecture will not require additional administrators. Replacing Apache Kafka with IoT Hub would take Wide World Importers from a self-hosted system with significant maintenance requirements to a Platform-as-a-Service solution with little maintenance. Relying heavily on Platform-as-a-Service technologies like Azure Database for PostgreSQL, Cosmos DB, and Azure Machine Learning enable developer solutions without burdening administrators.</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862928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272008"/>
          </a:xfrm>
        </p:spPr>
        <p:txBody>
          <a:bodyPr>
            <a:normAutofit/>
          </a:bodyPr>
          <a:lstStyle/>
          <a:p>
            <a:r>
              <a:rPr lang="en-US" sz="3000" dirty="0">
                <a:solidFill>
                  <a:schemeClr val="tx1"/>
                </a:solidFill>
              </a:rPr>
              <a:t>How quickly could WWI add new sensors to the provided solution?  New manufacturing devices are added frequently and they need a solution which scales over time.</a:t>
            </a:r>
            <a:br>
              <a:rPr lang="en-US" sz="3000" dirty="0">
                <a:solidFill>
                  <a:schemeClr val="tx1"/>
                </a:solidFill>
              </a:rPr>
            </a:br>
            <a:br>
              <a:rPr lang="en-US" sz="3000" dirty="0">
                <a:solidFill>
                  <a:schemeClr val="tx1"/>
                </a:solidFill>
              </a:rPr>
            </a:br>
            <a:r>
              <a:rPr lang="en-US" sz="3000" dirty="0">
                <a:solidFill>
                  <a:schemeClr val="tx1"/>
                </a:solidFill>
              </a:rPr>
              <a:t>With the proposed solution, adding a new device or a new sensor means configuring the sensor to use Azure IoT Edge to communicate with the existing IoT Hub. All of the other pieces continue to work as expected with no additional development effort, and all of the Platform-as-a-Service solutions allow for scaling out over time as Wide World Importers further automates its business.</a:t>
            </a:r>
            <a:endParaRPr lang="en-US" sz="3000" dirty="0">
              <a:solidFill>
                <a:schemeClr val="tx1"/>
              </a:solidFill>
              <a:latin typeface="+mj-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543770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197798"/>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 and learning objectives</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In this whiteboard design session, you will work with a group to design a solution for ingesting and preparing manufacturing device sensor data, as well as detecting anomalies in sensor data and creating, training, and deploying a machine learning model which can predict when device maintenance will become necessary.</a:t>
            </a:r>
            <a:endParaRPr lang="en-US" sz="2400" dirty="0"/>
          </a:p>
        </p:txBody>
      </p:sp>
      <p:pic>
        <p:nvPicPr>
          <p:cNvPr id="4" name="Picture 3" descr="Icon representation of a presenter waving at a whiteboard.">
            <a:extLst>
              <a:ext uri="{FF2B5EF4-FFF2-40B4-BE49-F238E27FC236}">
                <a16:creationId xmlns:a16="http://schemas.microsoft.com/office/drawing/2014/main" id="{90670106-9F72-4C69-AC97-2303D33801DD}"/>
              </a:ext>
            </a:extLst>
          </p:cNvPr>
          <p:cNvPicPr>
            <a:picLocks noChangeAspect="1"/>
          </p:cNvPicPr>
          <p:nvPr/>
        </p:nvPicPr>
        <p:blipFill>
          <a:blip r:embed="rId3"/>
          <a:stretch>
            <a:fillRect/>
          </a:stretch>
        </p:blipFill>
        <p:spPr>
          <a:xfrm>
            <a:off x="8075625" y="1828661"/>
            <a:ext cx="3200677" cy="3200677"/>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lnSpc>
                <a:spcPct val="100000"/>
              </a:lnSpc>
              <a:spcAft>
                <a:spcPts val="882"/>
              </a:spcAft>
              <a:buNone/>
            </a:pPr>
            <a:r>
              <a:rPr lang="en-US" sz="2800" dirty="0">
                <a:solidFill>
                  <a:schemeClr val="tx1"/>
                </a:solidFill>
              </a:rPr>
              <a:t>"We thought we were at the forefront of technological innovation, but this engagement taught us just how much room we have to grow.“</a:t>
            </a:r>
          </a:p>
          <a:p>
            <a:pPr marL="0" indent="0">
              <a:lnSpc>
                <a:spcPct val="100000"/>
              </a:lnSpc>
              <a:spcAft>
                <a:spcPts val="882"/>
              </a:spcAft>
              <a:buNone/>
            </a:pPr>
            <a:r>
              <a:rPr lang="en-US" sz="2800" dirty="0">
                <a:solidFill>
                  <a:schemeClr val="tx1"/>
                </a:solidFill>
              </a:rPr>
              <a:t>Molly Fischer, CIO, World Wide Importers.</a:t>
            </a:r>
          </a:p>
        </p:txBody>
      </p:sp>
      <p:pic>
        <p:nvPicPr>
          <p:cNvPr id="4" name="Picture 3" descr="Logo of Wide World Importers.">
            <a:extLst>
              <a:ext uri="{FF2B5EF4-FFF2-40B4-BE49-F238E27FC236}">
                <a16:creationId xmlns:a16="http://schemas.microsoft.com/office/drawing/2014/main" id="{BF6F37F8-AE35-4EE2-86D3-F8A6C79D797A}"/>
              </a:ext>
            </a:extLst>
          </p:cNvPr>
          <p:cNvPicPr>
            <a:picLocks noChangeAspect="1"/>
          </p:cNvPicPr>
          <p:nvPr/>
        </p:nvPicPr>
        <p:blipFill>
          <a:blip r:embed="rId3"/>
          <a:stretch>
            <a:fillRect/>
          </a:stretch>
        </p:blipFill>
        <p:spPr>
          <a:xfrm>
            <a:off x="4983245" y="4494092"/>
            <a:ext cx="2225509" cy="2212533"/>
          </a:xfrm>
          <a:prstGeom prst="rect">
            <a:avLst/>
          </a:prstGeom>
        </p:spPr>
      </p:pic>
    </p:spTree>
    <p:extLst>
      <p:ext uri="{BB962C8B-B14F-4D97-AF65-F5344CB8AC3E}">
        <p14:creationId xmlns:p14="http://schemas.microsoft.com/office/powerpoint/2010/main" val="1160459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89177"/>
            <a:ext cx="7140852" cy="5444536"/>
          </a:xfrm>
        </p:spPr>
        <p:txBody>
          <a:bodyPr>
            <a:normAutofit fontScale="92500"/>
          </a:bodyPr>
          <a:lstStyle/>
          <a:p>
            <a:r>
              <a:rPr lang="en-US" sz="3200" dirty="0">
                <a:solidFill>
                  <a:schemeClr val="tx1"/>
                </a:solidFill>
                <a:latin typeface="+mj-lt"/>
              </a:rPr>
              <a:t>Wide World Importers (WWI) is a global manufacturing company that handles distribution worldwide. They manufacture more than 9,000 different SKUs. They have data coming from CNC machines and sensors, as well as Manufacturing Execution Systems (MES).</a:t>
            </a:r>
          </a:p>
          <a:p>
            <a:endParaRPr lang="en-US" sz="3200" dirty="0">
              <a:solidFill>
                <a:schemeClr val="tx1"/>
              </a:solidFill>
              <a:latin typeface="+mj-lt"/>
            </a:endParaRPr>
          </a:p>
          <a:p>
            <a:r>
              <a:rPr lang="en-US" sz="3200" dirty="0">
                <a:solidFill>
                  <a:schemeClr val="tx1"/>
                </a:solidFill>
              </a:rPr>
              <a:t>WWI has five factories, each with about 10,000 sensors, for a total of approximately 50,000 sensors sending data in real-time. </a:t>
            </a:r>
            <a:endParaRPr lang="en-US" sz="1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Logo of Wide World Importers.">
            <a:extLst>
              <a:ext uri="{FF2B5EF4-FFF2-40B4-BE49-F238E27FC236}">
                <a16:creationId xmlns:a16="http://schemas.microsoft.com/office/drawing/2014/main" id="{83CC0415-C07A-484F-A129-46775733BBF1}"/>
              </a:ext>
            </a:extLst>
          </p:cNvPr>
          <p:cNvPicPr>
            <a:picLocks noChangeAspect="1"/>
          </p:cNvPicPr>
          <p:nvPr/>
        </p:nvPicPr>
        <p:blipFill>
          <a:blip r:embed="rId3"/>
          <a:stretch>
            <a:fillRect/>
          </a:stretch>
        </p:blipFill>
        <p:spPr>
          <a:xfrm>
            <a:off x="7740543" y="1350084"/>
            <a:ext cx="4182218" cy="4157832"/>
          </a:xfrm>
          <a:prstGeom prst="rect">
            <a:avLst/>
          </a:prstGeom>
        </p:spPr>
      </p:pic>
    </p:spTree>
    <p:extLst>
      <p:ext uri="{BB962C8B-B14F-4D97-AF65-F5344CB8AC3E}">
        <p14:creationId xmlns:p14="http://schemas.microsoft.com/office/powerpoint/2010/main" val="3817534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89177"/>
            <a:ext cx="7140852" cy="5444536"/>
          </a:xfrm>
        </p:spPr>
        <p:txBody>
          <a:bodyPr>
            <a:normAutofit/>
          </a:bodyPr>
          <a:lstStyle/>
          <a:p>
            <a:r>
              <a:rPr lang="en-US" sz="3000" dirty="0">
                <a:solidFill>
                  <a:schemeClr val="tx1"/>
                </a:solidFill>
                <a:latin typeface="+mj-lt"/>
              </a:rPr>
              <a:t>Today, their sensor data is collected into a Kafka cluster and processed via a custom consumer application that aggregates the events and writes the results to PostgreSQL. They have an event data store that currently runs in PostgreSQL. A web app connects to the data store and reports the status of the factory floor.</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grpSp>
        <p:nvGrpSpPr>
          <p:cNvPr id="5" name="Group 4" descr="Magnifying glass searching a database.">
            <a:extLst>
              <a:ext uri="{FF2B5EF4-FFF2-40B4-BE49-F238E27FC236}">
                <a16:creationId xmlns:a16="http://schemas.microsoft.com/office/drawing/2014/main" id="{DF921217-51FC-40ED-A1FA-E865BC32EA54}"/>
              </a:ext>
            </a:extLst>
          </p:cNvPr>
          <p:cNvGrpSpPr/>
          <p:nvPr/>
        </p:nvGrpSpPr>
        <p:grpSpPr>
          <a:xfrm>
            <a:off x="9713976" y="4380437"/>
            <a:ext cx="2478024" cy="2478024"/>
            <a:chOff x="9713976" y="4380437"/>
            <a:chExt cx="2478024" cy="2478024"/>
          </a:xfrm>
        </p:grpSpPr>
        <p:pic>
          <p:nvPicPr>
            <p:cNvPr id="6" name="Graphic 5">
              <a:extLst>
                <a:ext uri="{FF2B5EF4-FFF2-40B4-BE49-F238E27FC236}">
                  <a16:creationId xmlns:a16="http://schemas.microsoft.com/office/drawing/2014/main" id="{BCED479D-6ED7-46B6-8058-726E737FBDFB}"/>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13976" y="4380437"/>
              <a:ext cx="2478024" cy="2478024"/>
            </a:xfrm>
            <a:prstGeom prst="rect">
              <a:avLst/>
            </a:prstGeom>
          </p:spPr>
        </p:pic>
        <p:pic>
          <p:nvPicPr>
            <p:cNvPr id="7" name="Graphic 6">
              <a:extLst>
                <a:ext uri="{FF2B5EF4-FFF2-40B4-BE49-F238E27FC236}">
                  <a16:creationId xmlns:a16="http://schemas.microsoft.com/office/drawing/2014/main" id="{35D12821-8F2D-4BAF-88D8-30C7A53CD77F}"/>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80840" y="5798673"/>
              <a:ext cx="914400" cy="914400"/>
            </a:xfrm>
            <a:prstGeom prst="rect">
              <a:avLst/>
            </a:prstGeom>
          </p:spPr>
        </p:pic>
      </p:gr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89177"/>
            <a:ext cx="7140852" cy="5444536"/>
          </a:xfrm>
        </p:spPr>
        <p:txBody>
          <a:bodyPr>
            <a:normAutofit/>
          </a:bodyPr>
          <a:lstStyle/>
          <a:p>
            <a:r>
              <a:rPr lang="en-US" sz="3000" dirty="0">
                <a:solidFill>
                  <a:schemeClr val="tx1"/>
                </a:solidFill>
                <a:latin typeface="+mj-lt"/>
              </a:rPr>
              <a:t>WWI is running into scalability issues as they add manufacturing capacity, but in the course of addressing this concern, they would like to take the opportunity to modernize their infrastructure. In particular, they would like to modernize their solution to use microservices, and in particular, apply the Event Sourcing and Command and Query Responsibility Segregation (CQRS) patterns.</a:t>
            </a: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Graphic 4" descr="Application window">
            <a:extLst>
              <a:ext uri="{FF2B5EF4-FFF2-40B4-BE49-F238E27FC236}">
                <a16:creationId xmlns:a16="http://schemas.microsoft.com/office/drawing/2014/main" id="{F0B35CEB-0EF9-4EDB-8673-359DF641BD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70856" y="4168980"/>
            <a:ext cx="2554224" cy="2554224"/>
          </a:xfrm>
          <a:prstGeom prst="rect">
            <a:avLst/>
          </a:prstGeom>
        </p:spPr>
      </p:pic>
    </p:spTree>
    <p:extLst>
      <p:ext uri="{BB962C8B-B14F-4D97-AF65-F5344CB8AC3E}">
        <p14:creationId xmlns:p14="http://schemas.microsoft.com/office/powerpoint/2010/main" val="784795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89177"/>
            <a:ext cx="7140852" cy="5444536"/>
          </a:xfrm>
        </p:spPr>
        <p:txBody>
          <a:bodyPr>
            <a:normAutofit/>
          </a:bodyPr>
          <a:lstStyle/>
          <a:p>
            <a:r>
              <a:rPr lang="en-US" sz="3000" dirty="0">
                <a:solidFill>
                  <a:schemeClr val="tx1"/>
                </a:solidFill>
                <a:latin typeface="+mj-lt"/>
              </a:rPr>
              <a:t>They recognize their solutions will benefit from the cloud and want to ensure that they can manage their hybrid solution in a consistent way across both cloud and on-premises resources. The factories currently collect and analyze their operational data independently. They would like to deploy a cloud-based platform to centralize and allow storage of all data across all factories.</a:t>
            </a: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Graphic 3" descr="City icon">
            <a:extLst>
              <a:ext uri="{FF2B5EF4-FFF2-40B4-BE49-F238E27FC236}">
                <a16:creationId xmlns:a16="http://schemas.microsoft.com/office/drawing/2014/main" id="{99D4CC27-E5E6-4C25-995E-D0A6CDFD08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05669" y="4052716"/>
            <a:ext cx="2615184" cy="2615184"/>
          </a:xfrm>
          <a:prstGeom prst="rect">
            <a:avLst/>
          </a:prstGeom>
        </p:spPr>
      </p:pic>
    </p:spTree>
    <p:extLst>
      <p:ext uri="{BB962C8B-B14F-4D97-AF65-F5344CB8AC3E}">
        <p14:creationId xmlns:p14="http://schemas.microsoft.com/office/powerpoint/2010/main" val="15459145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7887"/>
          </a:xfrm>
        </p:spPr>
        <p:txBody>
          <a:bodyPr>
            <a:normAutofit/>
          </a:bodyPr>
          <a:lstStyle/>
          <a:p>
            <a:r>
              <a:rPr lang="en-US" sz="3000" dirty="0">
                <a:solidFill>
                  <a:schemeClr val="tx1"/>
                </a:solidFill>
                <a:latin typeface="+mj-lt"/>
              </a:rPr>
              <a:t>Centralize factory sensor data in the cloud using Platform-as-a-Service technologies whenever possible.</a:t>
            </a:r>
          </a:p>
          <a:p>
            <a:r>
              <a:rPr lang="en-US" sz="3000" dirty="0">
                <a:solidFill>
                  <a:schemeClr val="tx1"/>
                </a:solidFill>
              </a:rPr>
              <a:t>Replace local installations of Apache Kafka.</a:t>
            </a:r>
          </a:p>
          <a:p>
            <a:r>
              <a:rPr lang="en-US" sz="3000" dirty="0">
                <a:solidFill>
                  <a:schemeClr val="tx1"/>
                </a:solidFill>
                <a:latin typeface="+mj-lt"/>
              </a:rPr>
              <a:t>Have a solution which can keep up with a large number of sensors broadcasting data frequently.</a:t>
            </a:r>
          </a:p>
          <a:p>
            <a:r>
              <a:rPr lang="en-US" sz="3000" dirty="0">
                <a:solidFill>
                  <a:schemeClr val="tx1"/>
                </a:solidFill>
              </a:rPr>
              <a:t>Enable a hybrid on-prem/cloud solution with analytics data in the cloud but retaining on-prem capabilities in each factory.</a:t>
            </a:r>
          </a:p>
          <a:p>
            <a:r>
              <a:rPr lang="en-US" sz="3000" dirty="0">
                <a:solidFill>
                  <a:schemeClr val="tx1"/>
                </a:solidFill>
                <a:latin typeface="+mj-lt"/>
              </a:rPr>
              <a:t>Integrate machine learning, including anomaly detection and predictive maintenance.</a:t>
            </a:r>
          </a:p>
          <a:p>
            <a:r>
              <a:rPr lang="en-US" sz="3000" dirty="0">
                <a:solidFill>
                  <a:schemeClr val="tx1"/>
                </a:solidFill>
              </a:rPr>
              <a:t>Move toward a microservice approach for the website.</a:t>
            </a:r>
          </a:p>
          <a:p>
            <a:r>
              <a:rPr lang="en-US" sz="3000" dirty="0">
                <a:solidFill>
                  <a:schemeClr val="tx1"/>
                </a:solidFill>
                <a:latin typeface="+mj-lt"/>
              </a:rPr>
              <a:t>Enable PostgreSQL to scale out easily.</a:t>
            </a:r>
          </a:p>
          <a:p>
            <a:pPr marL="0" indent="0">
              <a:spcAft>
                <a:spcPts val="882"/>
              </a:spcAft>
              <a:buNone/>
            </a:pPr>
            <a:endParaRPr lang="en-US" sz="30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89177"/>
            <a:ext cx="10108338" cy="5479042"/>
          </a:xfrm>
        </p:spPr>
        <p:txBody>
          <a:bodyPr>
            <a:normAutofit/>
          </a:bodyPr>
          <a:lstStyle/>
          <a:p>
            <a:r>
              <a:rPr lang="en-US" sz="3000" dirty="0">
                <a:solidFill>
                  <a:schemeClr val="tx1"/>
                </a:solidFill>
                <a:latin typeface="+mj-lt"/>
              </a:rPr>
              <a:t>WWI processes a large amount of sensor data at each factory and needs any cloud service to keep up.</a:t>
            </a:r>
          </a:p>
          <a:p>
            <a:r>
              <a:rPr lang="en-US" sz="3000" dirty="0">
                <a:solidFill>
                  <a:schemeClr val="tx1"/>
                </a:solidFill>
              </a:rPr>
              <a:t>Does Azure have capabilities to perform anomaly detection on sensor data?  If so, how quickly could that be put into place?</a:t>
            </a:r>
          </a:p>
          <a:p>
            <a:r>
              <a:rPr lang="en-US" sz="3000" dirty="0">
                <a:solidFill>
                  <a:schemeClr val="tx1"/>
                </a:solidFill>
                <a:latin typeface="+mj-lt"/>
              </a:rPr>
              <a:t>Will a hybrid Azure and on-premises solution require additional administrators?</a:t>
            </a:r>
          </a:p>
          <a:p>
            <a:r>
              <a:rPr lang="en-US" sz="3000" dirty="0">
                <a:solidFill>
                  <a:schemeClr val="tx1"/>
                </a:solidFill>
              </a:rPr>
              <a:t>How quickly could WWI add new sensors to the provided solution?  New manufacturing devices are added frequently and they need a solution which scales over time.</a:t>
            </a:r>
            <a:endParaRPr lang="en-US" sz="3000" dirty="0">
              <a:solidFill>
                <a:schemeClr val="tx1"/>
              </a:solidFill>
              <a:latin typeface="+mj-lt"/>
            </a:endParaRPr>
          </a:p>
          <a:p>
            <a:pPr marL="0" indent="0">
              <a:spcAft>
                <a:spcPts val="882"/>
              </a:spcAft>
              <a:buNone/>
            </a:pPr>
            <a:endParaRPr lang="en-US" sz="30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Graphic 3" descr="Questions ">
            <a:extLst>
              <a:ext uri="{FF2B5EF4-FFF2-40B4-BE49-F238E27FC236}">
                <a16:creationId xmlns:a16="http://schemas.microsoft.com/office/drawing/2014/main" id="{DE4ACE07-21E3-45E3-84F8-7B4DE6138C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94383" y="4157120"/>
            <a:ext cx="2385969" cy="2385969"/>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d9c797ad-d7c3-4982-82b7-81352a75e4a5"/>
    <ds:schemaRef ds:uri="2023ac63-7b75-4916-a9ee-591457758eee"/>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4551</TotalTime>
  <Words>2662</Words>
  <Application>Microsoft Office PowerPoint</Application>
  <PresentationFormat>Widescreen</PresentationFormat>
  <Paragraphs>130</Paragraphs>
  <Slides>21</Slides>
  <Notes>21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Arial</vt:lpstr>
      <vt:lpstr>Calibri</vt:lpstr>
      <vt:lpstr>Consolas</vt:lpstr>
      <vt:lpstr>Segoe UI</vt:lpstr>
      <vt:lpstr>Segoe UI Light</vt:lpstr>
      <vt:lpstr>Segoe UI Semilight</vt:lpstr>
      <vt:lpstr>Wingdings</vt:lpstr>
      <vt:lpstr>2_Server and Cloud 2013</vt:lpstr>
      <vt:lpstr>C+E Readiness Template</vt:lpstr>
      <vt:lpstr>Innovate and Modernize Apps with Data and AI</vt:lpstr>
      <vt:lpstr>Abstract and learning objectives</vt:lpstr>
      <vt:lpstr>Step 1: Review the customer case study</vt:lpstr>
      <vt:lpstr>Customer situation </vt:lpstr>
      <vt:lpstr>Customer situation - 2 </vt:lpstr>
      <vt:lpstr>Customer situation - 3 </vt:lpstr>
      <vt:lpstr>Customer situation - 4 </vt:lpstr>
      <vt:lpstr>Customer needs </vt:lpstr>
      <vt:lpstr>Customer objections </vt:lpstr>
      <vt:lpstr>Common scenarios </vt:lpstr>
      <vt:lpstr>Step 2: Design the solution</vt:lpstr>
      <vt:lpstr>Step 3: Present the solution</vt:lpstr>
      <vt:lpstr>Wrap-up</vt:lpstr>
      <vt:lpstr>Preferred target audience </vt:lpstr>
      <vt:lpstr>Preferred solution </vt:lpstr>
      <vt:lpstr>Preferred objections handling </vt:lpstr>
      <vt:lpstr>Preferred objections handling - 2 </vt:lpstr>
      <vt:lpstr>Preferred objections handling - 3 </vt:lpstr>
      <vt:lpstr>Preferred objections handling - 4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Kevin Feasel</cp:lastModifiedBy>
  <cp:revision>75</cp:revision>
  <dcterms:created xsi:type="dcterms:W3CDTF">2016-01-21T23:17:09Z</dcterms:created>
  <dcterms:modified xsi:type="dcterms:W3CDTF">2020-08-01T20:35:07Z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