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2"/>
  </p:notesMasterIdLst>
  <p:sldIdLst>
    <p:sldId id="300" r:id="rId6"/>
    <p:sldId id="323" r:id="rId7"/>
    <p:sldId id="302" r:id="rId8"/>
    <p:sldId id="324" r:id="rId9"/>
    <p:sldId id="259" r:id="rId10"/>
    <p:sldId id="325" r:id="rId11"/>
    <p:sldId id="326" r:id="rId12"/>
    <p:sldId id="303" r:id="rId13"/>
    <p:sldId id="304" r:id="rId14"/>
    <p:sldId id="305" r:id="rId15"/>
    <p:sldId id="320" r:id="rId16"/>
    <p:sldId id="322" r:id="rId17"/>
    <p:sldId id="321" r:id="rId18"/>
    <p:sldId id="317" r:id="rId19"/>
    <p:sldId id="316" r:id="rId20"/>
    <p:sldId id="335" r:id="rId21"/>
    <p:sldId id="319" r:id="rId22"/>
    <p:sldId id="333" r:id="rId23"/>
    <p:sldId id="336" r:id="rId24"/>
    <p:sldId id="334" r:id="rId25"/>
    <p:sldId id="332" r:id="rId26"/>
    <p:sldId id="329" r:id="rId27"/>
    <p:sldId id="330" r:id="rId28"/>
    <p:sldId id="328" r:id="rId29"/>
    <p:sldId id="331"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4" autoAdjust="0"/>
    <p:restoredTop sz="54651" autoAdjust="0"/>
  </p:normalViewPr>
  <p:slideViewPr>
    <p:cSldViewPr snapToGrid="0">
      <p:cViewPr varScale="1">
        <p:scale>
          <a:sx n="63" d="100"/>
          <a:sy n="63" d="100"/>
        </p:scale>
        <p:origin x="852" y="60"/>
      </p:cViewPr>
      <p:guideLst/>
    </p:cSldViewPr>
  </p:slideViewPr>
  <p:outlineViewPr>
    <p:cViewPr>
      <p:scale>
        <a:sx n="33" d="100"/>
        <a:sy n="33" d="100"/>
      </p:scale>
      <p:origin x="0" y="-14184"/>
    </p:cViewPr>
  </p:outlineViewPr>
  <p:notesTextViewPr>
    <p:cViewPr>
      <p:scale>
        <a:sx n="125" d="100"/>
        <a:sy n="12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This diagram illustrates the high-level architecture for the solution.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`entity_id`</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as Parquet files in Azure storage in a cost-effective way, automatically. No ETL required. A different Azure function implements event sourcing by triggering off the Azure Cosmos DB change feed for additional processing, including predictive maintenance scoring via a custom-trained Machine Learning model deployed to Azure Kubernetes Service (AKS) for real-time scoring. The function sends the scored data to an Azure Event Hub. Another function that consumes the change feed and saves the event data to domain entities, including state data, and stores them in Azure PostgreSQL Hyperscale (Citus).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`scored_telemetry`</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`scored_telemetry`</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Azure PostgreSQL.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data stored in Azure PostgreSQL, and metadata stored in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`entity_id`</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in a cost-effective way, automatically, with no ETL required.</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09904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 different Azure function implements event sourcing by triggering off the Azure Cosmos DB change feed for additional processing, including predictive maintenance scoring via a custom-trained Machine Learning model deployed to Azure Kubernetes Service (AKS) for real-time scoring.</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function sends the scored data to an Azure Event Hub. Another function that consumes the change feed and saves the event data to domain entities, including state data.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`scored_telemetry`</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`scored_telemetry`</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57183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37122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p>
          <a:p>
            <a:endParaRPr lang="en-US" dirty="0"/>
          </a:p>
          <a:p>
            <a:r>
              <a:rPr lang="en-US" dirty="0"/>
              <a:t>At the end of this whiteboard design session, you will have learned how to capture Internet of Things (IoT) device data with Azure IoT Hub, process device data with Azure Stream Analytics, apply the Command and Query Responsibility Segregation (CQRS) pattern with Azure Functions, build a predictive maintenance model using Azure Synapse Analytics Spark notebooks, deploy the model to an Azure Machine Learning model registry, deploy the model to an Azure Container Instance, and generate predictions with Azure Functions accessing a Cosmos DB change feed.  These skills will help you modernize applications and integrate Artificial Intelligence into the application.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and metadata from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26623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9021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679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640611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66451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11/19/2021 9:11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41131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06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214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We want to centralize our factory sensor data into the cloud, using PaaS services wherever possible.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We want to replace our local installations of Apache Kafka with a service that does not require on-premises administrators.  Not all our factories have dedicated Kafka administrators, which has led to avoidable data loss issues in the past.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The consumer group application we have built to process data from Kafka is our data pipeline bottleneck. When factory managers need to wait for information to come in, it typically is because the consumer group has fallen behind again.  We want a system that can keep up with the torrent of device data our sensors generate.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Our factories are spread out across the world, and factory managers are used to near-real-time responses from the web applications hosted on on-premises servers.  Instead of a pure cloud solution, we would like a hybrid cloud solution that allows our central office, located in Seattle, Washington, to oversee operations while still enabling factory managers to get the information they need at the speed to which they are accustomed.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5.</a:t>
            </a:r>
            <a:r>
              <a:rPr lang="en-US" b="0" dirty="0">
                <a:solidFill>
                  <a:srgbClr val="000000"/>
                </a:solidFill>
                <a:effectLst/>
                <a:latin typeface="Consolas" panose="020B0609020204030204" pitchFamily="49" charset="0"/>
              </a:rPr>
              <a:t> In addition to storing data in the cloud, we would like to integrate machine learning into our application processing, including detecting anomalies in sensor data and predicting when machine maintenance will be necessary based on sensor data.</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6.</a:t>
            </a:r>
            <a:r>
              <a:rPr lang="en-US" b="0" dirty="0">
                <a:solidFill>
                  <a:srgbClr val="000000"/>
                </a:solidFill>
                <a:effectLst/>
                <a:latin typeface="Consolas" panose="020B0609020204030204" pitchFamily="49" charset="0"/>
              </a:rPr>
              <a:t> We want to reduce our reliance on a classic web application server for data processing and move toward a microservice approach.</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Innovate and modernize apps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 diagram representing a reference architecture for deploying an IoT scenario in Azure.  IoT devices push messages to a cloud gateway, which transforms data through Stream Analytics or a Function App.  The resulting data is stored in a Storage blob for machine learning, as well as Cosmos DB for use in applications and customer-facing tools such as Power BI.">
            <a:extLst>
              <a:ext uri="{FF2B5EF4-FFF2-40B4-BE49-F238E27FC236}">
                <a16:creationId xmlns:a16="http://schemas.microsoft.com/office/drawing/2014/main" id="{BCF3A16F-E141-404B-9658-6239ED488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82" y="1027177"/>
            <a:ext cx="10427236" cy="56835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9322839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167828"/>
          </a:xfrm>
        </p:spPr>
        <p:txBody>
          <a:bodyPr>
            <a:normAutofit/>
          </a:bodyPr>
          <a:lstStyle/>
          <a:p>
            <a:r>
              <a:rPr lang="en-US" sz="3000" dirty="0">
                <a:solidFill>
                  <a:schemeClr val="tx1"/>
                </a:solidFill>
                <a:latin typeface="+mj-lt"/>
              </a:rPr>
              <a:t>Molly Fischer, Chief Information Officer (CIO), Wide World Importers</a:t>
            </a:r>
          </a:p>
          <a:p>
            <a:r>
              <a:rPr lang="en-US" sz="3000" dirty="0">
                <a:solidFill>
                  <a:schemeClr val="tx1"/>
                </a:solidFill>
                <a:latin typeface="+mj-lt"/>
              </a:rPr>
              <a:t>The primary audience is business and technology decision-makers. From the case study scenario, it would include the Director of Analytics.</a:t>
            </a:r>
          </a:p>
          <a:p>
            <a:r>
              <a:rPr lang="en-US" sz="3000" dirty="0">
                <a:solidFill>
                  <a:schemeClr val="tx1"/>
                </a:solidFill>
                <a:latin typeface="+mj-lt"/>
              </a:rPr>
              <a:t>Usually, we talk to the infrastructure managers who report to the chief information officer (CIO), or to application sponsors, such as a line of business (LOB) vice president (VP), chief marketing officer (CMO), or to those who represent the business unit IT or developers who report to application sponsors.</a:t>
            </a:r>
          </a:p>
        </p:txBody>
      </p:sp>
      <p:pic>
        <p:nvPicPr>
          <p:cNvPr id="4" name="Picture 3" descr="An icon showing a group of people around a circular table.&#10;">
            <a:extLst>
              <a:ext uri="{FF2B5EF4-FFF2-40B4-BE49-F238E27FC236}">
                <a16:creationId xmlns:a16="http://schemas.microsoft.com/office/drawing/2014/main" id="{BABE24A6-3660-434D-8ECE-50DDF4491968}"/>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n architecture diagram showing the preferred solution.">
            <a:extLst>
              <a:ext uri="{FF2B5EF4-FFF2-40B4-BE49-F238E27FC236}">
                <a16:creationId xmlns:a16="http://schemas.microsoft.com/office/drawing/2014/main" id="{33C6AEF0-EFB3-43DE-9517-49AABE267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91" y="1189176"/>
            <a:ext cx="11122617" cy="50289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Reading data from IoT Hub, processing via Azure Function, and writing into Cosmos DB.">
            <a:extLst>
              <a:ext uri="{FF2B5EF4-FFF2-40B4-BE49-F238E27FC236}">
                <a16:creationId xmlns:a16="http://schemas.microsoft.com/office/drawing/2014/main" id="{2F61D2AA-41BE-481F-B8C0-7D7134736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09" y="1189176"/>
            <a:ext cx="11120782" cy="2597287"/>
          </a:xfrm>
          <a:prstGeom prst="rect">
            <a:avLst/>
          </a:prstGeom>
        </p:spPr>
      </p:pic>
      <p:sp>
        <p:nvSpPr>
          <p:cNvPr id="8" name="Content Placeholder 2">
            <a:extLst>
              <a:ext uri="{FF2B5EF4-FFF2-40B4-BE49-F238E27FC236}">
                <a16:creationId xmlns:a16="http://schemas.microsoft.com/office/drawing/2014/main" id="{5FC9DEC8-73C7-4997-B1D7-FF91C12B39FC}"/>
              </a:ext>
            </a:extLst>
          </p:cNvPr>
          <p:cNvSpPr>
            <a:spLocks noGrp="1"/>
          </p:cNvSpPr>
          <p:nvPr>
            <p:ph type="body" sz="quarter" idx="10"/>
          </p:nvPr>
        </p:nvSpPr>
        <p:spPr>
          <a:xfrm>
            <a:off x="269239" y="4025366"/>
            <a:ext cx="11653523" cy="2654403"/>
          </a:xfrm>
        </p:spPr>
        <p:txBody>
          <a:bodyPr>
            <a:normAutofit/>
          </a:bodyPr>
          <a:lstStyle/>
          <a:p>
            <a:r>
              <a:rPr lang="en-US" sz="3000" dirty="0">
                <a:solidFill>
                  <a:schemeClr val="tx1"/>
                </a:solidFill>
                <a:latin typeface="+mj-lt"/>
              </a:rPr>
              <a:t>Azure IoT Hub provides device management and telemetry ingestion.</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An Azure Function then processes events, assigns a unique entity ID, and stores results in a Cosmos DB telemetry container.</a:t>
            </a:r>
          </a:p>
        </p:txBody>
      </p:sp>
    </p:spTree>
    <p:extLst>
      <p:ext uri="{BB962C8B-B14F-4D97-AF65-F5344CB8AC3E}">
        <p14:creationId xmlns:p14="http://schemas.microsoft.com/office/powerpoint/2010/main" val="175581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- 2</a:t>
            </a:r>
            <a:endParaRPr lang="en-US" sz="3236" dirty="0">
              <a:solidFill>
                <a:schemeClr val="tx1"/>
              </a:solidFill>
              <a:latin typeface="Segoe UI" panose="020B0502040204020203" pitchFamily="34" charset="0"/>
            </a:endParaRPr>
          </a:p>
        </p:txBody>
      </p:sp>
      <p:pic>
        <p:nvPicPr>
          <p:cNvPr id="5" name="Picture 4" descr="Data comes from Cosmos DB's change feed and is enriched by an Azure ML model hosted in Azure Kubernetes Service.">
            <a:extLst>
              <a:ext uri="{FF2B5EF4-FFF2-40B4-BE49-F238E27FC236}">
                <a16:creationId xmlns:a16="http://schemas.microsoft.com/office/drawing/2014/main" id="{EE96AE1B-23E5-4A05-9D82-3E817365C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79" y="1488642"/>
            <a:ext cx="10255642" cy="2183653"/>
          </a:xfrm>
          <a:prstGeom prst="rect">
            <a:avLst/>
          </a:prstGeom>
        </p:spPr>
      </p:pic>
      <p:sp>
        <p:nvSpPr>
          <p:cNvPr id="3" name="Content Placeholder 2"/>
          <p:cNvSpPr>
            <a:spLocks noGrp="1"/>
          </p:cNvSpPr>
          <p:nvPr>
            <p:ph type="body" sz="quarter" idx="10"/>
          </p:nvPr>
        </p:nvSpPr>
        <p:spPr>
          <a:xfrm>
            <a:off x="269239" y="4277531"/>
            <a:ext cx="11653523" cy="2183653"/>
          </a:xfrm>
        </p:spPr>
        <p:txBody>
          <a:bodyPr>
            <a:normAutofit lnSpcReduction="10000"/>
          </a:bodyPr>
          <a:lstStyle/>
          <a:p>
            <a:r>
              <a:rPr lang="en-US" sz="3000" dirty="0">
                <a:solidFill>
                  <a:schemeClr val="tx1"/>
                </a:solidFill>
                <a:latin typeface="+mj-lt"/>
              </a:rPr>
              <a:t>Another Azure Function reads the telemetry container’s chang</a:t>
            </a:r>
            <a:r>
              <a:rPr lang="en-US" sz="3000" dirty="0">
                <a:solidFill>
                  <a:schemeClr val="tx1"/>
                </a:solidFill>
              </a:rPr>
              <a:t>e feed to perform data enrichment, including predictive maintenance scoring provided by a custom Azure Machine Learning model deployed on Azure Kubernetes Service.  Results are stored in an Azure Event Hub, as well as Azure PostgreSQL Hyperscale.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- 3</a:t>
            </a:r>
            <a:endParaRPr lang="en-US" sz="3236" dirty="0">
              <a:solidFill>
                <a:schemeClr val="tx1"/>
              </a:solidFill>
              <a:latin typeface="Segoe UI" panose="020B0502040204020203" pitchFamily="34" charset="0"/>
            </a:endParaRPr>
          </a:p>
        </p:txBody>
      </p:sp>
      <p:pic>
        <p:nvPicPr>
          <p:cNvPr id="5" name="Picture 4" descr="Data comes from Cosmos DB and Stream Analytics performs anomaly detection before writing to a new container.">
            <a:extLst>
              <a:ext uri="{FF2B5EF4-FFF2-40B4-BE49-F238E27FC236}">
                <a16:creationId xmlns:a16="http://schemas.microsoft.com/office/drawing/2014/main" id="{780B9F8C-EBDB-4634-8D57-BEB07024A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4" y="1168146"/>
            <a:ext cx="10524572" cy="2783919"/>
          </a:xfrm>
          <a:prstGeom prst="rect">
            <a:avLst/>
          </a:prstGeom>
        </p:spPr>
      </p:pic>
      <p:sp>
        <p:nvSpPr>
          <p:cNvPr id="3" name="Content Placeholder 2"/>
          <p:cNvSpPr>
            <a:spLocks noGrp="1"/>
          </p:cNvSpPr>
          <p:nvPr>
            <p:ph type="body" sz="quarter" idx="10"/>
          </p:nvPr>
        </p:nvSpPr>
        <p:spPr>
          <a:xfrm>
            <a:off x="269239" y="4370523"/>
            <a:ext cx="11653523" cy="2338632"/>
          </a:xfrm>
        </p:spPr>
        <p:txBody>
          <a:bodyPr>
            <a:normAutofit/>
          </a:bodyPr>
          <a:lstStyle/>
          <a:p>
            <a:r>
              <a:rPr lang="en-US" sz="3000" dirty="0">
                <a:solidFill>
                  <a:schemeClr val="tx1"/>
                </a:solidFill>
                <a:latin typeface="+mj-lt"/>
              </a:rPr>
              <a:t>Azure Stream Analytics reads from Event Hub and uses Azure Cognitive Services to perform anomaly detection on the stream of data, storing results in a scored telemetry Cosmos DB container.</a:t>
            </a:r>
          </a:p>
          <a:p>
            <a:r>
              <a:rPr lang="en-US" sz="3000" dirty="0">
                <a:solidFill>
                  <a:schemeClr val="tx1"/>
                </a:solidFill>
              </a:rPr>
              <a:t>An Azure Function then processes the scored telemetry change feed and stores results in Azure Cosmos DB.</a:t>
            </a:r>
          </a:p>
        </p:txBody>
      </p:sp>
    </p:spTree>
    <p:extLst>
      <p:ext uri="{BB962C8B-B14F-4D97-AF65-F5344CB8AC3E}">
        <p14:creationId xmlns:p14="http://schemas.microsoft.com/office/powerpoint/2010/main" val="1947364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- 4</a:t>
            </a:r>
            <a:endParaRPr lang="en-US" sz="3236" dirty="0">
              <a:solidFill>
                <a:schemeClr val="tx1"/>
              </a:solidFill>
              <a:latin typeface="Segoe UI" panose="020B0502040204020203" pitchFamily="34" charset="0"/>
            </a:endParaRPr>
          </a:p>
        </p:txBody>
      </p:sp>
      <p:pic>
        <p:nvPicPr>
          <p:cNvPr id="5" name="Picture 4" descr="Azure Synapse Analytics handles data from Synapse Link.  One of its outputs is to make data available to Power BI and ultimately the customer website.">
            <a:extLst>
              <a:ext uri="{FF2B5EF4-FFF2-40B4-BE49-F238E27FC236}">
                <a16:creationId xmlns:a16="http://schemas.microsoft.com/office/drawing/2014/main" id="{9DF7BF6A-7CDC-427C-9DC2-184C0C16F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724" y="1088931"/>
            <a:ext cx="9374552" cy="3719417"/>
          </a:xfrm>
          <a:prstGeom prst="rect">
            <a:avLst/>
          </a:prstGeom>
        </p:spPr>
      </p:pic>
      <p:sp>
        <p:nvSpPr>
          <p:cNvPr id="3" name="Content Placeholder 2"/>
          <p:cNvSpPr>
            <a:spLocks noGrp="1"/>
          </p:cNvSpPr>
          <p:nvPr>
            <p:ph type="body" sz="quarter" idx="10"/>
          </p:nvPr>
        </p:nvSpPr>
        <p:spPr>
          <a:xfrm>
            <a:off x="269239" y="4881965"/>
            <a:ext cx="11653523" cy="1579219"/>
          </a:xfrm>
        </p:spPr>
        <p:txBody>
          <a:bodyPr>
            <a:normAutofit/>
          </a:bodyPr>
          <a:lstStyle/>
          <a:p>
            <a:r>
              <a:rPr lang="en-US" sz="3000" dirty="0">
                <a:solidFill>
                  <a:schemeClr val="tx1"/>
                </a:solidFill>
                <a:latin typeface="+mj-lt"/>
              </a:rPr>
              <a:t>Azure Synapse Analytics notebooks read from the scored telemetry analytical store to populate a SQL Pool, which then populates a Power BI dashboard.</a:t>
            </a:r>
            <a:endParaRPr lang="en-US" sz="3000" dirty="0">
              <a:solidFill>
                <a:schemeClr val="tx1"/>
              </a:solidFill>
            </a:endParaRPr>
          </a:p>
        </p:txBody>
      </p:sp>
    </p:spTree>
    <p:extLst>
      <p:ext uri="{BB962C8B-B14F-4D97-AF65-F5344CB8AC3E}">
        <p14:creationId xmlns:p14="http://schemas.microsoft.com/office/powerpoint/2010/main" val="3349844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1977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endParaRPr lang="en-US" sz="2400" dirty="0"/>
          </a:p>
        </p:txBody>
      </p:sp>
      <p:pic>
        <p:nvPicPr>
          <p:cNvPr id="4" name="Picture 3"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8075625"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- 5</a:t>
            </a:r>
            <a:endParaRPr lang="en-US" sz="3236" dirty="0">
              <a:solidFill>
                <a:schemeClr val="tx1"/>
              </a:solidFill>
              <a:latin typeface="Segoe UI" panose="020B0502040204020203" pitchFamily="34" charset="0"/>
            </a:endParaRPr>
          </a:p>
        </p:txBody>
      </p:sp>
      <p:pic>
        <p:nvPicPr>
          <p:cNvPr id="5" name="Picture 4" descr="The microservices architecture.">
            <a:extLst>
              <a:ext uri="{FF2B5EF4-FFF2-40B4-BE49-F238E27FC236}">
                <a16:creationId xmlns:a16="http://schemas.microsoft.com/office/drawing/2014/main" id="{E2C337D1-0F98-4520-81DC-D9BB15CAC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320" y="1197194"/>
            <a:ext cx="9493360" cy="4242711"/>
          </a:xfrm>
          <a:prstGeom prst="rect">
            <a:avLst/>
          </a:prstGeom>
        </p:spPr>
      </p:pic>
      <p:sp>
        <p:nvSpPr>
          <p:cNvPr id="3" name="Content Placeholder 2"/>
          <p:cNvSpPr>
            <a:spLocks noGrp="1"/>
          </p:cNvSpPr>
          <p:nvPr>
            <p:ph type="body" sz="quarter" idx="10"/>
          </p:nvPr>
        </p:nvSpPr>
        <p:spPr>
          <a:xfrm>
            <a:off x="269239" y="5439905"/>
            <a:ext cx="11653523" cy="1021279"/>
          </a:xfrm>
        </p:spPr>
        <p:txBody>
          <a:bodyPr>
            <a:normAutofit/>
          </a:bodyPr>
          <a:lstStyle/>
          <a:p>
            <a:r>
              <a:rPr lang="en-US" sz="3000" dirty="0">
                <a:solidFill>
                  <a:schemeClr val="tx1"/>
                </a:solidFill>
                <a:latin typeface="+mj-lt"/>
              </a:rPr>
              <a:t>A web application implements a microservices pattern through Docker containers deployed to Azure.</a:t>
            </a:r>
            <a:endParaRPr lang="en-US" sz="3000" dirty="0">
              <a:solidFill>
                <a:schemeClr val="tx1"/>
              </a:solidFill>
            </a:endParaRPr>
          </a:p>
        </p:txBody>
      </p:sp>
    </p:spTree>
    <p:extLst>
      <p:ext uri="{BB962C8B-B14F-4D97-AF65-F5344CB8AC3E}">
        <p14:creationId xmlns:p14="http://schemas.microsoft.com/office/powerpoint/2010/main" val="1487601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WWI processes a large amount of sensor data at each factory and needs any cloud service to keep up.</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Azure IoT Hub can scale to 6,000 device-to-cloud send operations per unit per second, with a total of 50 IoT hubs per Azure subscription. Each IoT Hub unit can support 300,000,000 messages per day, so if we assume a device sends an update every five seconds, we can support over 17,000 devices on a single IoT Hub, or just over 868,000 in a subscription.</a:t>
            </a:r>
          </a:p>
        </p:txBody>
      </p:sp>
    </p:spTree>
    <p:extLst>
      <p:ext uri="{BB962C8B-B14F-4D97-AF65-F5344CB8AC3E}">
        <p14:creationId xmlns:p14="http://schemas.microsoft.com/office/powerpoint/2010/main" val="127553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Does Azure have capabilities to perform anomaly detection on sensor data?  If so, how quickly could that be put into place?</a:t>
            </a:r>
            <a:br>
              <a:rPr lang="en-US" sz="3000" dirty="0">
                <a:solidFill>
                  <a:schemeClr val="tx1"/>
                </a:solidFill>
              </a:rPr>
            </a:br>
            <a:br>
              <a:rPr lang="en-US" sz="3000" dirty="0">
                <a:solidFill>
                  <a:schemeClr val="tx1"/>
                </a:solidFill>
              </a:rPr>
            </a:br>
            <a:r>
              <a:rPr lang="en-US" sz="3000" dirty="0">
                <a:solidFill>
                  <a:schemeClr val="tx1"/>
                </a:solidFill>
              </a:rPr>
              <a:t>Within Cognitive Services, there is an Anomaly Detector service available. This service allows customers to query a REST API or integrate directly with a client library to perform anomaly detection on time series data.</a:t>
            </a:r>
            <a:br>
              <a:rPr lang="en-US" sz="3000" dirty="0">
                <a:solidFill>
                  <a:schemeClr val="tx1"/>
                </a:solidFill>
              </a:rPr>
            </a:br>
            <a:br>
              <a:rPr lang="en-US" sz="3000" dirty="0">
                <a:solidFill>
                  <a:schemeClr val="tx1"/>
                </a:solidFill>
              </a:rPr>
            </a:br>
            <a:r>
              <a:rPr lang="en-US" sz="3000" dirty="0">
                <a:solidFill>
                  <a:schemeClr val="tx1"/>
                </a:solidFill>
              </a:rPr>
              <a:t>Furthermore, this anomaly detection engine is built into Azure Stream Analytics, allowing you to perform Changepoint and Spike-and-Dip anomaly detection with streamed data.</a:t>
            </a:r>
          </a:p>
        </p:txBody>
      </p:sp>
    </p:spTree>
    <p:extLst>
      <p:ext uri="{BB962C8B-B14F-4D97-AF65-F5344CB8AC3E}">
        <p14:creationId xmlns:p14="http://schemas.microsoft.com/office/powerpoint/2010/main" val="11761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Will a hybrid Azure and on-premises solution require additional administrators?</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With the proposed solution, this new architecture will not require additional administrators. Replacing Apache Kafka with IoT Hub would take Wide World Importers from a self-hosted system with significant maintenance requirements to a Platform-as-a-Service solution with little maintenance. Relying heavily on Platform-as-a-Service technologies like Azure Database for PostgreSQL, Cosmos DB, and Azure Machine Learning enable developer solutions without burdening administrators.</a:t>
            </a:r>
          </a:p>
        </p:txBody>
      </p:sp>
    </p:spTree>
    <p:extLst>
      <p:ext uri="{BB962C8B-B14F-4D97-AF65-F5344CB8AC3E}">
        <p14:creationId xmlns:p14="http://schemas.microsoft.com/office/powerpoint/2010/main" val="286292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How quickly could WWI add new sensors to the provided solution?  New manufacturing devices are added frequently and they need a solution which scales over time.</a:t>
            </a:r>
            <a:br>
              <a:rPr lang="en-US" sz="3000" dirty="0">
                <a:solidFill>
                  <a:schemeClr val="tx1"/>
                </a:solidFill>
              </a:rPr>
            </a:br>
            <a:br>
              <a:rPr lang="en-US" sz="3000" dirty="0">
                <a:solidFill>
                  <a:schemeClr val="tx1"/>
                </a:solidFill>
              </a:rPr>
            </a:br>
            <a:r>
              <a:rPr lang="en-US" sz="3000" dirty="0">
                <a:solidFill>
                  <a:schemeClr val="tx1"/>
                </a:solidFill>
              </a:rPr>
              <a:t>With the proposed solution, adding a new device or a new sensor means configuring the sensor to use Azure IoT Edge to communicate with the existing IoT Hub. All the other pieces continue to work as expected with no additional development effort, and all the Platform-as-a-Service solutions allow for scaling out over time as Wide World Importers further automates its business.</a:t>
            </a:r>
            <a:endParaRPr lang="en-US" sz="3000" dirty="0">
              <a:solidFill>
                <a:schemeClr val="tx1"/>
              </a:solidFill>
              <a:latin typeface="+mj-lt"/>
            </a:endParaRPr>
          </a:p>
        </p:txBody>
      </p:sp>
    </p:spTree>
    <p:extLst>
      <p:ext uri="{BB962C8B-B14F-4D97-AF65-F5344CB8AC3E}">
        <p14:creationId xmlns:p14="http://schemas.microsoft.com/office/powerpoint/2010/main" val="354377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"We thought we were at the forefront of technological innovation, but this engagement taught us just how much room we have to grow.“</a:t>
            </a:r>
          </a:p>
          <a:p>
            <a:pPr marL="0" indent="0">
              <a:lnSpc>
                <a:spcPct val="100000"/>
              </a:lnSpc>
              <a:spcAft>
                <a:spcPts val="882"/>
              </a:spcAft>
              <a:buNone/>
            </a:pPr>
            <a:r>
              <a:rPr lang="en-US" sz="2800" dirty="0">
                <a:solidFill>
                  <a:schemeClr val="tx1"/>
                </a:solidFill>
              </a:rPr>
              <a:t>Molly Fischer, CIO, Wide World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11604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140852" cy="5444536"/>
          </a:xfrm>
        </p:spPr>
        <p:txBody>
          <a:bodyPr>
            <a:normAutofit fontScale="92500"/>
          </a:bodyPr>
          <a:lstStyle/>
          <a:p>
            <a:r>
              <a:rPr lang="en-US" sz="3200" dirty="0">
                <a:solidFill>
                  <a:schemeClr val="tx1"/>
                </a:solidFill>
                <a:latin typeface="+mj-lt"/>
              </a:rPr>
              <a:t>Wide World Importers (WWI) is a global manufacturing company that handles distribution worldwide. They manufacture more than 9,000 different SKUs. They have data coming from CNC machines and sensors, as well as Manufacturing Execution Systems (MES).</a:t>
            </a:r>
          </a:p>
          <a:p>
            <a:endParaRPr lang="en-US" sz="3200" dirty="0">
              <a:solidFill>
                <a:schemeClr val="tx1"/>
              </a:solidFill>
              <a:latin typeface="+mj-lt"/>
            </a:endParaRPr>
          </a:p>
          <a:p>
            <a:r>
              <a:rPr lang="en-US" sz="3200" dirty="0">
                <a:solidFill>
                  <a:schemeClr val="tx1"/>
                </a:solidFill>
              </a:rPr>
              <a:t>WWI has five factories, each with about 10,000 sensors, for a total of approximately 50,000 sensors sending data in real-time. </a:t>
            </a:r>
            <a:endParaRPr lang="en-US" sz="16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3" y="1350084"/>
            <a:ext cx="4182218" cy="4157832"/>
          </a:xfrm>
          <a:prstGeom prst="rect">
            <a:avLst/>
          </a:prstGeom>
        </p:spPr>
      </p:pic>
    </p:spTree>
    <p:extLst>
      <p:ext uri="{BB962C8B-B14F-4D97-AF65-F5344CB8AC3E}">
        <p14:creationId xmlns:p14="http://schemas.microsoft.com/office/powerpoint/2010/main" val="3817534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Today, their sensor data is collected into a Kafka cluster and processed via a custom consumer application that aggregates the events and writes the results to PostgreSQL. They have an event data store that currently runs in PostgreSQL. A web app connects to the data store and reports the status of the factory floor.</a:t>
            </a:r>
          </a:p>
          <a:p>
            <a:pPr marL="0" indent="0">
              <a:spcAft>
                <a:spcPts val="882"/>
              </a:spcAft>
              <a:buNone/>
            </a:pPr>
            <a:endParaRPr lang="en-US" sz="1800" dirty="0">
              <a:solidFill>
                <a:schemeClr val="tx1"/>
              </a:solidFill>
            </a:endParaRPr>
          </a:p>
        </p:txBody>
      </p:sp>
      <p:pic>
        <p:nvPicPr>
          <p:cNvPr id="8" name="Picture 7" descr="Magnifying glass searching a database.">
            <a:extLst>
              <a:ext uri="{FF2B5EF4-FFF2-40B4-BE49-F238E27FC236}">
                <a16:creationId xmlns:a16="http://schemas.microsoft.com/office/drawing/2014/main" id="{79E756F1-D923-4BB7-B63C-F8D7FF9909F5}"/>
              </a:ext>
            </a:extLst>
          </p:cNvPr>
          <p:cNvPicPr>
            <a:picLocks noChangeAspect="1"/>
          </p:cNvPicPr>
          <p:nvPr/>
        </p:nvPicPr>
        <p:blipFill>
          <a:blip r:embed="rId3"/>
          <a:stretch>
            <a:fillRect/>
          </a:stretch>
        </p:blipFill>
        <p:spPr>
          <a:xfrm>
            <a:off x="9787886" y="4085637"/>
            <a:ext cx="2134874" cy="2548076"/>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WWI is running into scalability issues as they add manufacturing capacity, but in the course of addressing this concern, they would like to take the opportunity to modernize their infrastructure. In particular, they would like to modernize their solution to use microservices apply the Event Sourcing and Command and Query Responsibility Segregation (CQRS) patterns.</a:t>
            </a:r>
            <a:endParaRPr lang="en-US" sz="1800" dirty="0">
              <a:solidFill>
                <a:schemeClr val="tx1"/>
              </a:solidFill>
            </a:endParaRPr>
          </a:p>
        </p:txBody>
      </p:sp>
      <p:pic>
        <p:nvPicPr>
          <p:cNvPr id="5" name="Graphic 4" descr="Application window">
            <a:extLst>
              <a:ext uri="{FF2B5EF4-FFF2-40B4-BE49-F238E27FC236}">
                <a16:creationId xmlns:a16="http://schemas.microsoft.com/office/drawing/2014/main" id="{F0B35CEB-0EF9-4EDB-8673-359DF641B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784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They recognize their solutions will benefit from the cloud and want to ensure that they can manage their hybrid solution in a consistent way across both cloud and on-premises resources. The factories currently collect and analyze their operational data independently. They would like to deploy a cloud-based platform to centralize and allow storage of all data across all factories.</a:t>
            </a:r>
            <a:endParaRPr lang="en-US" sz="1800" dirty="0">
              <a:solidFill>
                <a:schemeClr val="tx1"/>
              </a:solidFill>
            </a:endParaRPr>
          </a:p>
        </p:txBody>
      </p:sp>
      <p:pic>
        <p:nvPicPr>
          <p:cNvPr id="4" name="Graphic 3" descr="City icon">
            <a:extLst>
              <a:ext uri="{FF2B5EF4-FFF2-40B4-BE49-F238E27FC236}">
                <a16:creationId xmlns:a16="http://schemas.microsoft.com/office/drawing/2014/main" id="{99D4CC27-E5E6-4C25-995E-D0A6CDFD0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154591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7887"/>
          </a:xfrm>
        </p:spPr>
        <p:txBody>
          <a:bodyPr>
            <a:normAutofit/>
          </a:bodyPr>
          <a:lstStyle/>
          <a:p>
            <a:r>
              <a:rPr lang="en-US" sz="3000" dirty="0">
                <a:solidFill>
                  <a:schemeClr val="tx1"/>
                </a:solidFill>
                <a:latin typeface="+mj-lt"/>
              </a:rPr>
              <a:t>Centralize factory sensor data in the cloud using Platform-as-a-Service technologies whenever possible.</a:t>
            </a:r>
          </a:p>
          <a:p>
            <a:r>
              <a:rPr lang="en-US" sz="3000" dirty="0">
                <a:solidFill>
                  <a:schemeClr val="tx1"/>
                </a:solidFill>
              </a:rPr>
              <a:t>Replace local installations of Apache Kafka.</a:t>
            </a:r>
          </a:p>
          <a:p>
            <a:r>
              <a:rPr lang="en-US" sz="3000" dirty="0">
                <a:solidFill>
                  <a:schemeClr val="tx1"/>
                </a:solidFill>
                <a:latin typeface="+mj-lt"/>
              </a:rPr>
              <a:t>Have a solution which can keep up with a large number of sensors broadcasting data frequently.</a:t>
            </a:r>
          </a:p>
          <a:p>
            <a:r>
              <a:rPr lang="en-US" sz="3000" dirty="0">
                <a:solidFill>
                  <a:schemeClr val="tx1"/>
                </a:solidFill>
              </a:rPr>
              <a:t>Enable a hybrid on-prem/cloud solution with analytics data in the cloud but retaining on-prem capabilities in each factory.</a:t>
            </a:r>
          </a:p>
          <a:p>
            <a:r>
              <a:rPr lang="en-US" sz="3000" dirty="0">
                <a:solidFill>
                  <a:schemeClr val="tx1"/>
                </a:solidFill>
                <a:latin typeface="+mj-lt"/>
              </a:rPr>
              <a:t>Integrate machine learning, including anomaly detection and predictive maintenance.</a:t>
            </a:r>
          </a:p>
          <a:p>
            <a:r>
              <a:rPr lang="en-US" sz="3000" dirty="0">
                <a:solidFill>
                  <a:schemeClr val="tx1"/>
                </a:solidFill>
              </a:rPr>
              <a:t>Move toward a microservice approach for the website.</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0108338" cy="5479042"/>
          </a:xfrm>
        </p:spPr>
        <p:txBody>
          <a:bodyPr>
            <a:normAutofit/>
          </a:bodyPr>
          <a:lstStyle/>
          <a:p>
            <a:r>
              <a:rPr lang="en-US" sz="3000" dirty="0">
                <a:solidFill>
                  <a:schemeClr val="tx1"/>
                </a:solidFill>
                <a:latin typeface="+mj-lt"/>
              </a:rPr>
              <a:t>WWI processes a large amount of sensor data at each factory and needs any cloud service to keep up.</a:t>
            </a:r>
          </a:p>
          <a:p>
            <a:r>
              <a:rPr lang="en-US" sz="3000" dirty="0">
                <a:solidFill>
                  <a:schemeClr val="tx1"/>
                </a:solidFill>
              </a:rPr>
              <a:t>Does Azure have capabilities to perform anomaly detection on sensor data?  If so, how quickly could that be put into place?</a:t>
            </a:r>
          </a:p>
          <a:p>
            <a:r>
              <a:rPr lang="en-US" sz="3000" dirty="0">
                <a:solidFill>
                  <a:schemeClr val="tx1"/>
                </a:solidFill>
                <a:latin typeface="+mj-lt"/>
              </a:rPr>
              <a:t>Will a hybrid Azure and on-premises solution require additional administrators?</a:t>
            </a:r>
          </a:p>
          <a:p>
            <a:r>
              <a:rPr lang="en-US" sz="3000" dirty="0">
                <a:solidFill>
                  <a:schemeClr val="tx1"/>
                </a:solidFill>
              </a:rPr>
              <a:t>How quickly could WWI add new sensors to the provided solution?  New manufacturing devices are added frequently and they need a solution which scales over time.</a:t>
            </a:r>
            <a:endParaRPr lang="en-US" sz="3000" dirty="0">
              <a:solidFill>
                <a:schemeClr val="tx1"/>
              </a:solidFill>
              <a:latin typeface="+mj-lt"/>
            </a:endParaRPr>
          </a:p>
          <a:p>
            <a:pPr marL="0" indent="0">
              <a:spcAft>
                <a:spcPts val="882"/>
              </a:spcAft>
              <a:buNone/>
            </a:pPr>
            <a:endParaRPr lang="en-US" sz="3000" dirty="0">
              <a:solidFill>
                <a:schemeClr val="tx1"/>
              </a:solidFill>
            </a:endParaRPr>
          </a:p>
        </p:txBody>
      </p:sp>
      <p:pic>
        <p:nvPicPr>
          <p:cNvPr id="4" name="Graphic 3" descr="Questions ">
            <a:extLst>
              <a:ext uri="{FF2B5EF4-FFF2-40B4-BE49-F238E27FC236}">
                <a16:creationId xmlns:a16="http://schemas.microsoft.com/office/drawing/2014/main" id="{DE4ACE07-21E3-45E3-84F8-7B4DE6138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383"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4613</TotalTime>
  <Words>3538</Words>
  <Application>Microsoft Office PowerPoint</Application>
  <PresentationFormat>Widescreen</PresentationFormat>
  <Paragraphs>149</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Innovate and modernize apps with Data and AI</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- 1 </vt:lpstr>
      <vt:lpstr>Preferred solution - 2</vt:lpstr>
      <vt:lpstr>Preferred solution - 3</vt:lpstr>
      <vt:lpstr>Preferred solution - 4</vt:lpstr>
      <vt:lpstr>Preferred solution - 5</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84</cp:revision>
  <dcterms:created xsi:type="dcterms:W3CDTF">2016-01-21T23:17:09Z</dcterms:created>
  <dcterms:modified xsi:type="dcterms:W3CDTF">2021-11-19T17:32:13Z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