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5"/>
  </p:notesMasterIdLst>
  <p:sldIdLst>
    <p:sldId id="300" r:id="rId6"/>
    <p:sldId id="323" r:id="rId7"/>
    <p:sldId id="302" r:id="rId8"/>
    <p:sldId id="259" r:id="rId9"/>
    <p:sldId id="324" r:id="rId10"/>
    <p:sldId id="325" r:id="rId11"/>
    <p:sldId id="303" r:id="rId12"/>
    <p:sldId id="304" r:id="rId13"/>
    <p:sldId id="305" r:id="rId14"/>
    <p:sldId id="320" r:id="rId15"/>
    <p:sldId id="322" r:id="rId16"/>
    <p:sldId id="321" r:id="rId17"/>
    <p:sldId id="317" r:id="rId18"/>
    <p:sldId id="316"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2" autoAdjust="0"/>
    <p:restoredTop sz="76964" autoAdjust="0"/>
  </p:normalViewPr>
  <p:slideViewPr>
    <p:cSldViewPr snapToGrid="0">
      <p:cViewPr varScale="1">
        <p:scale>
          <a:sx n="86" d="100"/>
          <a:sy n="86" d="100"/>
        </p:scale>
        <p:origin x="1688" y="20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9/25/20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overall approach is to orchestrate continuous integration and continuous delivery Azure Pipelines from Azure DevOps. These pipelines are triggered by changes to artifacts that describe a machine learning pipeline, that is created with the Azure Machine Learning SDK. For example, checking in a change to the model training script executes the Azure Pipelines Build Pipeline, which 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746664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63987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403222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14414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5188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you first run a pipeline, Azure Machine Learning: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Downloads the project snapshot to the compute target from the Blob storage associated with the workspace.</a:t>
            </a:r>
          </a:p>
          <a:p>
            <a:r>
              <a:rPr lang="en-US" sz="1200" b="0" kern="1200" dirty="0">
                <a:solidFill>
                  <a:schemeClr val="tx1"/>
                </a:solidFill>
                <a:effectLst/>
                <a:latin typeface="+mn-lt"/>
                <a:ea typeface="+mn-ea"/>
                <a:cs typeface="+mn-cs"/>
              </a:rPr>
              <a:t>- Builds a Docker image corresponding to each step in the pipeline.</a:t>
            </a:r>
          </a:p>
          <a:p>
            <a:r>
              <a:rPr lang="en-US" sz="1200" b="0" kern="1200" dirty="0">
                <a:solidFill>
                  <a:schemeClr val="tx1"/>
                </a:solidFill>
                <a:effectLst/>
                <a:latin typeface="+mn-lt"/>
                <a:ea typeface="+mn-ea"/>
                <a:cs typeface="+mn-cs"/>
              </a:rPr>
              <a:t>Downloads the docker image for each step to the compute target from the container registry.</a:t>
            </a:r>
          </a:p>
          <a:p>
            <a:r>
              <a:rPr lang="en-US" sz="1200" b="0" kern="1200" dirty="0">
                <a:solidFill>
                  <a:schemeClr val="tx1"/>
                </a:solidFill>
                <a:effectLst/>
                <a:latin typeface="+mn-lt"/>
                <a:ea typeface="+mn-ea"/>
                <a:cs typeface="+mn-cs"/>
              </a:rPr>
              <a:t>- Mounts the datastore, if a DataReference object is specified in a step. If mount is not supported, the data is instead copied to the compute target.</a:t>
            </a:r>
          </a:p>
          <a:p>
            <a:r>
              <a:rPr lang="en-US" sz="1200" b="0" kern="1200" dirty="0">
                <a:solidFill>
                  <a:schemeClr val="tx1"/>
                </a:solidFill>
                <a:effectLst/>
                <a:latin typeface="+mn-lt"/>
                <a:ea typeface="+mn-ea"/>
                <a:cs typeface="+mn-cs"/>
              </a:rPr>
              <a:t>- Runs the step in the compute target specified in the step definition.</a:t>
            </a:r>
          </a:p>
          <a:p>
            <a:r>
              <a:rPr lang="en-US" sz="1200" b="0" kern="1200" dirty="0">
                <a:solidFill>
                  <a:schemeClr val="tx1"/>
                </a:solidFill>
                <a:effectLst/>
                <a:latin typeface="+mn-lt"/>
                <a:ea typeface="+mn-ea"/>
                <a:cs typeface="+mn-cs"/>
              </a:rPr>
              <a:t>- Creates artifacts, such as logs, stdout and stderr, metrics, and output specified by the step. These artifacts are then uploaded and kept in the user’s default datastore.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21089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35486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229862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648008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22336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032961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682834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9923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72029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46596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MLOps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920412818"/>
              </p:ext>
            </p:extLst>
          </p:nvPr>
        </p:nvGraphicFramePr>
        <p:xfrm>
          <a:off x="3160859" y="2800627"/>
          <a:ext cx="8040154" cy="376786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8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br>
                        <a:rPr lang="en-US" sz="1800" dirty="0">
                          <a:latin typeface="Segoe UI" panose="020B0502040204020203" pitchFamily="34" charset="0"/>
                          <a:cs typeface="Segoe UI" panose="020B0502040204020203" pitchFamily="34" charset="0"/>
                        </a:rPr>
                      </a:br>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
        <p:nvSpPr>
          <p:cNvPr id="9" name="TextBox 8">
            <a:extLst>
              <a:ext uri="{FF2B5EF4-FFF2-40B4-BE49-F238E27FC236}">
                <a16:creationId xmlns:a16="http://schemas.microsoft.com/office/drawing/2014/main" id="{0F86F9F9-39B5-4CE6-AF48-9ADAE40EA728}"/>
              </a:ext>
            </a:extLst>
          </p:cNvPr>
          <p:cNvSpPr txBox="1"/>
          <p:nvPr/>
        </p:nvSpPr>
        <p:spPr>
          <a:xfrm>
            <a:off x="291012" y="118917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06115"/>
          </a:xfrm>
        </p:spPr>
        <p:txBody>
          <a:bodyPr>
            <a:noAutofit/>
          </a:bodyPr>
          <a:lstStyle/>
          <a:p>
            <a:r>
              <a:rPr lang="en-US" sz="2800" dirty="0">
                <a:solidFill>
                  <a:schemeClr val="tx1"/>
                </a:solidFill>
              </a:rPr>
              <a:t>Francine Fischer, CIO of Wide World Importers</a:t>
            </a:r>
          </a:p>
          <a:p>
            <a:endParaRPr lang="en-US" sz="2800" dirty="0">
              <a:solidFill>
                <a:schemeClr val="tx1"/>
              </a:solidFill>
            </a:endParaRPr>
          </a:p>
          <a:p>
            <a:r>
              <a:rPr lang="en-US" sz="2800" dirty="0">
                <a:solidFill>
                  <a:schemeClr val="tx1"/>
                </a:solidFill>
              </a:rPr>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endParaRPr lang="en-US" sz="14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A pipeline is triggered based on a change in the Machine Learning environment. This pipeline goes through the process of building new artifacts and updating container registries with new models and services which are deployed to ACS or Kubernetes for consumption.">
            <a:extLst>
              <a:ext uri="{FF2B5EF4-FFF2-40B4-BE49-F238E27FC236}">
                <a16:creationId xmlns:a16="http://schemas.microsoft.com/office/drawing/2014/main" id="{6EC24131-3368-46C1-AF77-2C99F5DCDCF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0302" y="1100689"/>
            <a:ext cx="9951396" cy="5596287"/>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2400" b="1" dirty="0"/>
              <a:t>Component Classification</a:t>
            </a:r>
          </a:p>
          <a:p>
            <a:pPr marL="0" indent="0">
              <a:buNone/>
            </a:pPr>
            <a:endParaRPr lang="en-US" sz="1800" i="1" dirty="0"/>
          </a:p>
          <a:p>
            <a:pPr marL="0" indent="0">
              <a:buNone/>
            </a:pPr>
            <a:r>
              <a:rPr lang="en-US" sz="1800" dirty="0"/>
              <a:t>1.  What is the general pipeline for approaching the training of text analytic models such as this? What are the general steps you need to take to prepare the text data for performing tasks like classification?</a:t>
            </a:r>
            <a:endParaRPr lang="en-US" sz="1800" dirty="0">
              <a:solidFill>
                <a:schemeClr val="tx1"/>
              </a:solidFill>
            </a:endParaRPr>
          </a:p>
          <a:p>
            <a:pPr marL="0" indent="0">
              <a:spcAft>
                <a:spcPts val="882"/>
              </a:spcAft>
              <a:buNone/>
            </a:pPr>
            <a:r>
              <a:rPr lang="en-US" sz="1800" dirty="0"/>
              <a:t>The core task in natural language processing (NLP) text pipelines is data preparation to express the textual data as numeric vectors by using word embeddings. </a:t>
            </a:r>
          </a:p>
          <a:p>
            <a:pPr marL="0" indent="0">
              <a:spcAft>
                <a:spcPts val="882"/>
              </a:spcAft>
              <a:buNone/>
            </a:pPr>
            <a:r>
              <a:rPr lang="en-US" sz="1800" dirty="0"/>
              <a:t>The general pipeline begins by pre-processing or normalizing the text. </a:t>
            </a:r>
          </a:p>
          <a:p>
            <a:pPr marL="0" indent="0">
              <a:spcAft>
                <a:spcPts val="882"/>
              </a:spcAft>
              <a:buNone/>
            </a:pPr>
            <a:r>
              <a:rPr lang="en-US" sz="1800" dirty="0"/>
              <a:t>The output of this phase is typically a multi-dimensional array consisting of an array of documents, each having an array of sentences, with each sentence having its own array of words. </a:t>
            </a:r>
          </a:p>
          <a:p>
            <a:pPr marL="0" indent="0">
              <a:spcAft>
                <a:spcPts val="882"/>
              </a:spcAft>
              <a:buNone/>
            </a:pPr>
            <a:r>
              <a:rPr lang="en-US" sz="1800" dirty="0"/>
              <a:t>The next step is feature extraction, which creates a numeric representation of the textual documents. During feature extraction, a "vocabulary" of unique words is identified, and each word becomes a column in the output. Each row represents a document. </a:t>
            </a:r>
          </a:p>
          <a:p>
            <a:pPr marL="0" indent="0">
              <a:spcAft>
                <a:spcPts val="882"/>
              </a:spcAft>
              <a:buNone/>
            </a:pPr>
            <a:r>
              <a:rPr lang="en-US" sz="1800" dirty="0"/>
              <a:t>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Deep learning algorithms operate on tensors, which are also vectors (or arrays of numbers), so this approach is also valid for preparing text for use with a deep learning algorithm. </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746747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(2,3,4)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2. Provided that WWI wants to build the PoC using Azure Machine Learning, what is the first item they would want to deploy in Azure? </a:t>
            </a:r>
          </a:p>
          <a:p>
            <a:pPr marL="0" indent="0">
              <a:buNone/>
            </a:pPr>
            <a:br>
              <a:rPr lang="en-US" sz="1800" dirty="0"/>
            </a:br>
            <a:r>
              <a:rPr lang="en-US" sz="1800" dirty="0"/>
              <a:t>They would begin by deploying an Azure Machine Learning workspace. </a:t>
            </a:r>
          </a:p>
          <a:p>
            <a:pPr marL="0" indent="0">
              <a:buNone/>
            </a:pPr>
            <a:br>
              <a:rPr lang="en-US" sz="1800" dirty="0"/>
            </a:br>
            <a:r>
              <a:rPr lang="en-US" sz="1800" dirty="0"/>
              <a:t>3. Within the above deployed item, what component would they use to orchestrate the various </a:t>
            </a:r>
            <a:r>
              <a:rPr lang="en-US" sz="1800" b="1" dirty="0"/>
              <a:t>**machine learning**</a:t>
            </a:r>
            <a:r>
              <a:rPr lang="en-US" sz="1800" dirty="0"/>
              <a:t> phases (specifically data access, model training and model evaluation)? Be specific about which programming language and framework or SDK they would use.</a:t>
            </a:r>
          </a:p>
          <a:p>
            <a:pPr marL="0" indent="0">
              <a:buNone/>
            </a:pPr>
            <a:br>
              <a:rPr lang="en-US" sz="1800" dirty="0"/>
            </a:br>
            <a:r>
              <a:rPr lang="en-US" sz="1800" dirty="0"/>
              <a:t>WWI should consider building a machine learning pipeline. They can author these pipelines in Python using the Azure Machine Learning SDK.</a:t>
            </a:r>
          </a:p>
          <a:p>
            <a:pPr marL="0" indent="0">
              <a:buNone/>
            </a:pPr>
            <a:br>
              <a:rPr lang="en-US" sz="1800" dirty="0"/>
            </a:br>
            <a:r>
              <a:rPr lang="en-US" sz="1800" dirty="0"/>
              <a:t>4. Where would they author any scripts?</a:t>
            </a:r>
          </a:p>
          <a:p>
            <a:pPr marL="0" indent="0">
              <a:buNone/>
            </a:pPr>
            <a:endParaRPr lang="en-US" sz="1800" dirty="0"/>
          </a:p>
          <a:p>
            <a:pPr marL="0" indent="0">
              <a:buNone/>
            </a:pPr>
            <a:r>
              <a:rPr lang="en-US" sz="1800" dirty="0"/>
              <a:t>For the machine learning phases listed, they could author the machine learning pipeline in a notebook environment that can leverage the scalable compute provided by Azure and Azure Machine Learning Compute.</a:t>
            </a:r>
          </a:p>
          <a:p>
            <a:pPr marL="0" indent="0">
              <a:buNone/>
            </a:pP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110096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5. Where should WWI upload the component compliance data?</a:t>
            </a:r>
          </a:p>
          <a:p>
            <a:pPr marL="0" indent="0">
              <a:buNone/>
            </a:pPr>
            <a:endParaRPr lang="en-US" sz="1800" i="1" dirty="0"/>
          </a:p>
          <a:p>
            <a:pPr marL="0" indent="0">
              <a:buNone/>
            </a:pPr>
            <a:r>
              <a:rPr lang="en-US" sz="1800" dirty="0"/>
              <a:t>Each Azure Machine Learning Workspace has a default datastore (and you can register additional datastores). </a:t>
            </a:r>
          </a:p>
          <a:p>
            <a:pPr marL="0" indent="0">
              <a:buNone/>
            </a:pPr>
            <a:endParaRPr lang="en-US" sz="1800" dirty="0"/>
          </a:p>
          <a:p>
            <a:pPr marL="0" indent="0">
              <a:buNone/>
            </a:pPr>
            <a:r>
              <a:rPr lang="en-US" sz="1800" dirty="0"/>
              <a:t>By default, both Azure Files and Azure Blob storage are attached to the workspace and you can use either one. For the PoC, WWI could use the blob storage associated with the Workspace in Azure Blob Storage as the location to upload the component description CSV files. </a:t>
            </a:r>
          </a:p>
          <a:p>
            <a:pPr marL="0" indent="0">
              <a:buNone/>
            </a:pPr>
            <a:endParaRPr lang="en-US" sz="1800" dirty="0"/>
          </a:p>
          <a:p>
            <a:pPr marL="0" indent="0">
              <a:buNone/>
            </a:pPr>
            <a:r>
              <a:rPr lang="en-US" sz="1800" dirty="0"/>
              <a:t>For production down the road, they might consider setting up a dedicated Azure Blob storage account that stand-alone from the workspace and could be a central data lake for all their documents, supporting analytics outside of the workspace. </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96578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(6.1)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Data Store</a:t>
            </a:r>
          </a:p>
          <a:p>
            <a:pPr marL="0" indent="0">
              <a:buNone/>
            </a:pPr>
            <a:r>
              <a:rPr lang="en-US" sz="1800" dirty="0"/>
              <a:t>WWI would create a Data Reference to the datastore that contains the component text files. They would also script creating or retrieving an existing Azure Machine Learning Compute (which would provide the computing cluster that would execute the training script).</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383144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(6.2)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884378"/>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Pipeline Definition Script</a:t>
            </a:r>
          </a:p>
          <a:p>
            <a:pPr marL="0" indent="0">
              <a:buNone/>
            </a:pPr>
            <a:r>
              <a:rPr lang="en-US" sz="1800" dirty="0"/>
              <a:t>Next, in a script (the pipeline definition script) they would define pipeline steps in a pipeline object and then submit the pipeline object to run it. In the simplest case they could define a Pipeline with two PythonScriptSteps: </a:t>
            </a:r>
          </a:p>
          <a:p>
            <a:pPr marL="0" indent="0">
              <a:buNone/>
            </a:pPr>
            <a:r>
              <a:rPr lang="en-US" sz="1800" dirty="0"/>
              <a:t>- The first PythonScriptStep would reference a python script that performs the actual training of the model, saves the trained model to disk and then registers the model with the model registry associated with the Azure Machine Learning workspace. </a:t>
            </a:r>
          </a:p>
          <a:p>
            <a:pPr marL="0" indent="0">
              <a:buNone/>
            </a:pPr>
            <a:r>
              <a:rPr lang="en-US" sz="1800" dirty="0"/>
              <a:t>- The second </a:t>
            </a:r>
            <a:r>
              <a:rPr lang="en-US" sz="1800" dirty="0" err="1"/>
              <a:t>PythonScriptStep</a:t>
            </a:r>
            <a:r>
              <a:rPr lang="en-US" sz="1800" dirty="0"/>
              <a:t> would reference a separate Python script that evaluates the model's performance and logs the results. </a:t>
            </a:r>
          </a:p>
          <a:p>
            <a:pPr marL="0" indent="0">
              <a:buNone/>
            </a:pPr>
            <a:r>
              <a:rPr lang="en-US" sz="1800" dirty="0"/>
              <a:t>Optionally, this PythonScriptStep could automatically deploy the model as a web service if it exceeded the performance of the previously deployed model. To accomplish this, the evaluation script would refer to a third Python script, the scoring script, that defines the web service logic. This scoring script would be packaged along with any dependencies and the trained model as a Docker image and registered in the Azure Container Registry that is deployed with the Azure Machine Learning workspace. </a:t>
            </a:r>
          </a:p>
          <a:p>
            <a:pPr marL="0" indent="0">
              <a:buNone/>
            </a:pPr>
            <a:r>
              <a:rPr lang="en-US" sz="1800" dirty="0"/>
              <a:t>Both of the aforementioned scripts would make use of the Azure Machine Learning Python SDK. </a:t>
            </a:r>
          </a:p>
          <a:p>
            <a:pPr marL="0" indent="0">
              <a:buNone/>
            </a:pPr>
            <a:r>
              <a:rPr lang="en-US" sz="1800" dirty="0"/>
              <a:t>The pipeline definition script creates an Azure Machine Learning Experiment in the workspace, and submits the pipeline object that is created, and waits for it to complete.</a:t>
            </a:r>
            <a:endParaRPr lang="en-US" sz="1800" dirty="0">
              <a:solidFill>
                <a:schemeClr val="tx1"/>
              </a:solidFill>
            </a:endParaRPr>
          </a:p>
        </p:txBody>
      </p:sp>
    </p:spTree>
    <p:extLst>
      <p:ext uri="{BB962C8B-B14F-4D97-AF65-F5344CB8AC3E}">
        <p14:creationId xmlns:p14="http://schemas.microsoft.com/office/powerpoint/2010/main" val="4065653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2">
            <a:extLst>
              <a:ext uri="{FF2B5EF4-FFF2-40B4-BE49-F238E27FC236}">
                <a16:creationId xmlns:a16="http://schemas.microsoft.com/office/drawing/2014/main" id="{0F86F9F9-39B5-4CE6-AF48-9ADAE40EA728}"/>
              </a:ext>
            </a:extLst>
          </p:cNvPr>
          <p:cNvSpPr txBox="1"/>
          <p:nvPr/>
        </p:nvSpPr>
        <p:spPr>
          <a:xfrm>
            <a:off x="340285" y="1272326"/>
            <a:ext cx="10937315" cy="5244513"/>
          </a:xfrm>
          <a:prstGeom prst="rect">
            <a:avLst/>
          </a:prstGeom>
          <a:noFill/>
        </p:spPr>
        <p:txBody>
          <a:bodyPr wrap="square" lIns="182880" tIns="146304" rIns="182880" bIns="146304" rtlCol="0">
            <a:spAutoFit/>
          </a:bodyPr>
          <a:lstStyle/>
          <a:p>
            <a:r>
              <a:rPr lang="en-US" sz="2000" dirty="0"/>
              <a:t>In this whiteboard design session, you will work in a group to design a process </a:t>
            </a:r>
            <a:r>
              <a:rPr lang="en-US" dirty="0"/>
              <a:t>Wide World Importers (WWI) </a:t>
            </a:r>
            <a:r>
              <a:rPr lang="en-US" sz="2000" dirty="0"/>
              <a:t>can follow for orchestrating and deploying updates to the application and the deep learning model in a unified way. You will learn how WWI can leverage Deep Learning technologies to scan through their vehicle specification documents to find compliance issues with new regulations. You will design a DevOps pipeline to coordinate retrieving the latest best model from the model registry, packaging the web application, deploying the web application and inferencing web service. You will learn how to monitor the model's performance after it is deployed so WWI can be proactive with performance issues. You will investigate the potential to standardize the model format to ONNX to simplify inference runtime code (by enabling pluggability of different models and targeting a broad range of runtime environments) and most importantly to improve inferencing speed over the native model.</a:t>
            </a:r>
          </a:p>
          <a:p>
            <a:endParaRPr lang="en-US" sz="2000" dirty="0"/>
          </a:p>
          <a:p>
            <a:r>
              <a:rPr lang="en-US" sz="2000" dirty="0"/>
              <a:t>At the end of this whiteboard design session, you will be better able to design end-to-end solutions that will fully operationalize deep learning models, inclusive of all application components that depend on the model.</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t>
            </a:r>
            <a:r>
              <a:rPr lang="en-US" sz="4800" dirty="0">
                <a:solidFill>
                  <a:schemeClr val="tx1"/>
                </a:solidFill>
              </a:rPr>
              <a:t>component classification (7)</a:t>
            </a:r>
            <a:br>
              <a:rPr lang="en-US" dirty="0">
                <a:solidFill>
                  <a:schemeClr val="tx1"/>
                </a:solidFill>
                <a:latin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342900" indent="-342900">
              <a:buAutoNum type="arabicPeriod" startAt="7"/>
            </a:pPr>
            <a:r>
              <a:rPr lang="en-US" sz="1800" dirty="0"/>
              <a:t>Diagram what happens when you run a machine learning pipeline in Azure Machine Learning.</a:t>
            </a:r>
          </a:p>
          <a:p>
            <a:pPr marL="0" indent="0">
              <a:spcAft>
                <a:spcPts val="882"/>
              </a:spcAft>
              <a:buNone/>
            </a:pPr>
            <a:endParaRPr lang="en-US" sz="1800" dirty="0">
              <a:solidFill>
                <a:schemeClr val="tx1"/>
              </a:solidFill>
            </a:endParaRPr>
          </a:p>
        </p:txBody>
      </p:sp>
      <p:pic>
        <p:nvPicPr>
          <p:cNvPr id="5" name="Picture 4" descr="Process diagram showing the activities that happen when running a pipeline, as described in the speaker notes.">
            <a:extLst>
              <a:ext uri="{FF2B5EF4-FFF2-40B4-BE49-F238E27FC236}">
                <a16:creationId xmlns:a16="http://schemas.microsoft.com/office/drawing/2014/main" id="{943A94B8-E6B0-4A28-A99F-67DC1AC23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59" y="2283870"/>
            <a:ext cx="7765441" cy="4198991"/>
          </a:xfrm>
          <a:prstGeom prst="rect">
            <a:avLst/>
          </a:prstGeom>
        </p:spPr>
      </p:pic>
    </p:spTree>
    <p:extLst>
      <p:ext uri="{BB962C8B-B14F-4D97-AF65-F5344CB8AC3E}">
        <p14:creationId xmlns:p14="http://schemas.microsoft.com/office/powerpoint/2010/main" val="1391535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 MLOps (1,2,3)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1.  Building on the approach you suggested to WWI for machine learning pipelines, what would you propose they use to fold them into a bigger DevOps pipeline for continuous integration and delivery that would result in a new scoring web service being deployed whenever there was a change to the code supporting model training. </a:t>
            </a:r>
          </a:p>
          <a:p>
            <a:pPr marL="0" indent="0">
              <a:buNone/>
            </a:pPr>
            <a:endParaRPr lang="en-US" sz="1800" i="1" dirty="0"/>
          </a:p>
          <a:p>
            <a:pPr marL="0" indent="0">
              <a:buNone/>
            </a:pPr>
            <a:r>
              <a:rPr lang="en-US" sz="1800" dirty="0"/>
              <a:t>WWI should use Azure Pipelines, which is a service of Azure DevOps Services. </a:t>
            </a:r>
          </a:p>
          <a:p>
            <a:pPr marL="0" indent="0">
              <a:buNone/>
            </a:pPr>
            <a:endParaRPr lang="en-US" sz="1800" i="1" dirty="0"/>
          </a:p>
          <a:p>
            <a:pPr marL="0" indent="0">
              <a:buNone/>
            </a:pPr>
            <a:r>
              <a:rPr lang="en-US" sz="1800" dirty="0"/>
              <a:t>2.  In your Azure Pipelines design, give an example of what would trigger the execution of the pipeline?</a:t>
            </a:r>
          </a:p>
          <a:p>
            <a:pPr marL="0" indent="0">
              <a:buNone/>
            </a:pPr>
            <a:endParaRPr lang="en-US" sz="1800" i="1" dirty="0"/>
          </a:p>
          <a:p>
            <a:pPr marL="0" indent="0">
              <a:buNone/>
            </a:pPr>
            <a:r>
              <a:rPr lang="en-US" sz="1800" dirty="0"/>
              <a:t>One example could be when a data scientist makes a change to the machine learning pipeline definition script and checks that script in to source control backed by an Azure DevOps Repo. </a:t>
            </a:r>
          </a:p>
          <a:p>
            <a:pPr marL="0" indent="0">
              <a:buNone/>
            </a:pPr>
            <a:endParaRPr lang="en-US" sz="1800" i="1" dirty="0"/>
          </a:p>
          <a:p>
            <a:pPr marL="0" indent="0">
              <a:buNone/>
            </a:pPr>
            <a:r>
              <a:rPr lang="en-US" sz="1800" dirty="0"/>
              <a:t>3.  What type of Azure Pipeline would be triggered first in response (Build or Release)? </a:t>
            </a:r>
          </a:p>
          <a:p>
            <a:pPr marL="0" indent="0">
              <a:buNone/>
            </a:pPr>
            <a:endParaRPr lang="en-US" sz="1800" i="1" dirty="0"/>
          </a:p>
          <a:p>
            <a:pPr marL="0" indent="0">
              <a:buNone/>
            </a:pPr>
            <a:r>
              <a:rPr lang="en-US" sz="1800" dirty="0"/>
              <a:t>The first pipeline should be a Build pipeline.</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492508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4.  What are the core steps in this first pipeline? What does the pipeline output?</a:t>
            </a:r>
          </a:p>
          <a:p>
            <a:pPr marL="0" indent="0">
              <a:buNone/>
            </a:pPr>
            <a:endParaRPr lang="en-US" sz="1800" i="1" dirty="0"/>
          </a:p>
          <a:p>
            <a:pPr marL="0" indent="0">
              <a:buNone/>
            </a:pPr>
            <a:r>
              <a:rPr lang="en-US" sz="1800" dirty="0"/>
              <a:t>The Build pipeline would need to perform the following steps:</a:t>
            </a:r>
          </a:p>
          <a:p>
            <a:pPr marL="0" indent="0">
              <a:buNone/>
            </a:pPr>
            <a:r>
              <a:rPr lang="en-US" sz="1800" dirty="0"/>
              <a:t>- Create the Linux host VM that would execute the pipeline definition script.</a:t>
            </a:r>
          </a:p>
          <a:p>
            <a:pPr marL="0" indent="0">
              <a:buNone/>
            </a:pPr>
            <a:r>
              <a:rPr lang="en-US" sz="1800" dirty="0"/>
              <a:t>- Create a new or get a reference to an existing Azure Machine Learning workspace</a:t>
            </a:r>
          </a:p>
          <a:p>
            <a:pPr marL="0" indent="0">
              <a:buNone/>
            </a:pPr>
            <a:r>
              <a:rPr lang="en-US" sz="1800" dirty="0"/>
              <a:t>- Create a new or get a reference to an existing Azure Machine Learning compute cluster, and trigger a scale up if needed.</a:t>
            </a:r>
          </a:p>
          <a:p>
            <a:pPr marL="0" indent="0">
              <a:buNone/>
            </a:pPr>
            <a:r>
              <a:rPr lang="en-US" sz="1800" dirty="0"/>
              <a:t>- Submit the machine learning pipeline for execution. </a:t>
            </a:r>
          </a:p>
          <a:p>
            <a:pPr marL="0" indent="0">
              <a:buNone/>
            </a:pPr>
            <a:endParaRPr lang="en-US" sz="1800" dirty="0"/>
          </a:p>
          <a:p>
            <a:pPr marL="0" indent="0">
              <a:buNone/>
            </a:pPr>
            <a:r>
              <a:rPr lang="en-US" sz="1800" dirty="0"/>
              <a:t>The outputs of this pipeline would be:</a:t>
            </a:r>
          </a:p>
          <a:p>
            <a:pPr marL="0" indent="0">
              <a:buNone/>
            </a:pPr>
            <a:r>
              <a:rPr lang="en-US" sz="1800" dirty="0"/>
              <a:t>- A set of build artifacts.</a:t>
            </a:r>
          </a:p>
          <a:p>
            <a:pPr marL="0" indent="0">
              <a:buNone/>
            </a:pPr>
            <a:r>
              <a:rPr lang="en-US" sz="1800" dirty="0"/>
              <a:t>- A trained model registered in the model registry of the workspace.</a:t>
            </a:r>
          </a:p>
          <a:p>
            <a:pPr marL="0" indent="0">
              <a:buNone/>
            </a:pPr>
            <a:r>
              <a:rPr lang="en-US" sz="1800" dirty="0"/>
              <a:t>- A Docker image registered in the Container Registry.</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013098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5.  After the first pipeline, what kind of Azure Pipeline would WWI define to deploy the scoring web service? What are the core steps in this pipeline? What does the pipeline output?</a:t>
            </a:r>
          </a:p>
          <a:p>
            <a:pPr marL="0" indent="0">
              <a:buNone/>
            </a:pPr>
            <a:endParaRPr lang="en-US" sz="1800" i="1" dirty="0"/>
          </a:p>
          <a:p>
            <a:pPr marL="0" indent="0">
              <a:buNone/>
            </a:pPr>
            <a:r>
              <a:rPr lang="en-US" sz="1800" dirty="0"/>
              <a:t>WWI should define a Release pipeline. This pipeline would perform the following steps:</a:t>
            </a:r>
          </a:p>
          <a:p>
            <a:pPr marL="0" indent="0">
              <a:buNone/>
            </a:pPr>
            <a:r>
              <a:rPr lang="en-US" sz="1800" dirty="0"/>
              <a:t>- Create the Linux host VM that would execute the web service deployment script.</a:t>
            </a:r>
          </a:p>
          <a:p>
            <a:pPr marL="0" indent="0">
              <a:buNone/>
            </a:pPr>
            <a:r>
              <a:rPr lang="en-US" sz="1800" dirty="0"/>
              <a:t>  </a:t>
            </a:r>
          </a:p>
          <a:p>
            <a:pPr marL="0" indent="0">
              <a:buNone/>
            </a:pPr>
            <a:r>
              <a:rPr lang="en-US" sz="1800" dirty="0"/>
              <a:t>The outputs of this pipeline would be:</a:t>
            </a:r>
          </a:p>
          <a:p>
            <a:pPr marL="0" indent="0">
              <a:buNone/>
            </a:pPr>
            <a:r>
              <a:rPr lang="en-US" sz="1800" dirty="0"/>
              <a:t>- A web service running in either Azure Container Instance or Azure Kubernetes Service.</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816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6.  How would WWI modify the aforementioned deployment pipeline to enforce that a manual sign-off is performed before the web service could be deployed into the production environment?</a:t>
            </a:r>
          </a:p>
          <a:p>
            <a:pPr marL="0" indent="0">
              <a:buNone/>
            </a:pPr>
            <a:endParaRPr lang="en-US" sz="1800" i="1" dirty="0"/>
          </a:p>
          <a:p>
            <a:pPr marL="0" indent="0">
              <a:buNone/>
            </a:pPr>
            <a:r>
              <a:rPr lang="en-US" sz="1800" dirty="0"/>
              <a:t>The release pipeline could begin with a pre-deployment approval configured at the entry point of a stage. An approval would need to be provided within the timeout specified or the deployment would be rejected. A notification, such as an email, can be sent to the approver defined for the approval step. Approvers can submit their approval using the Release summary page.</a:t>
            </a:r>
          </a:p>
          <a:p>
            <a:pPr marL="0" indent="0">
              <a:buNone/>
            </a:pPr>
            <a:endParaRPr lang="en-US" sz="1800" i="1" dirty="0"/>
          </a:p>
          <a:p>
            <a:pPr marL="0" indent="0">
              <a:buNone/>
            </a:pPr>
            <a:r>
              <a:rPr lang="en-US" sz="1800" dirty="0"/>
              <a:t>7.  How could WWI configure their Azure Pipelines so as to avoid hardcoding credentials to access Azure resources?</a:t>
            </a:r>
          </a:p>
          <a:p>
            <a:pPr marL="0" indent="0">
              <a:buNone/>
            </a:pPr>
            <a:endParaRPr lang="en-US" sz="1800" i="1" dirty="0"/>
          </a:p>
          <a:p>
            <a:pPr marL="0" indent="0">
              <a:buNone/>
            </a:pPr>
            <a:r>
              <a:rPr lang="en-US" sz="1800" dirty="0"/>
              <a:t>They could create a Service Connection that would allow the Azure Pipeline to access a targeted Azure Subscription or a specific resource group within that Subscription.</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818465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monitoring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1.  How would you recommend WWI collect diagnostics of the scoring web service in production?</a:t>
            </a:r>
          </a:p>
          <a:p>
            <a:pPr marL="0" indent="0">
              <a:buNone/>
            </a:pPr>
            <a:endParaRPr lang="en-US" sz="1800" i="1" dirty="0"/>
          </a:p>
          <a:p>
            <a:pPr marL="0" indent="0">
              <a:buNone/>
            </a:pPr>
            <a:r>
              <a:rPr lang="en-US" sz="1800" dirty="0"/>
              <a:t>They should enable Application Insights integration. </a:t>
            </a:r>
          </a:p>
          <a:p>
            <a:pPr marL="0" indent="0">
              <a:buNone/>
            </a:pPr>
            <a:endParaRPr lang="en-US" sz="1800" dirty="0"/>
          </a:p>
          <a:p>
            <a:pPr marL="0" indent="0">
              <a:buNone/>
            </a:pPr>
            <a:r>
              <a:rPr lang="en-US" sz="1800" dirty="0"/>
              <a:t>They can do this either in code or by using the workspace via the Azure Portal.</a:t>
            </a:r>
          </a:p>
          <a:p>
            <a:pPr marL="0" indent="0">
              <a:buNone/>
            </a:pPr>
            <a:endParaRPr lang="en-US" sz="1800" dirty="0"/>
          </a:p>
          <a:p>
            <a:pPr marL="0" indent="0">
              <a:buNone/>
            </a:pPr>
            <a:r>
              <a:rPr lang="en-US" sz="1800" dirty="0"/>
              <a:t>In code, they accomplish this by using Azure Machine Learning SDK to retrieve a reference to the deployed service and then run `web_service.update(enable_app_insights=True)`. </a:t>
            </a:r>
          </a:p>
          <a:p>
            <a:pPr marL="0" indent="0">
              <a:buNone/>
            </a:pPr>
            <a:endParaRPr lang="en-US" sz="1800" dirty="0"/>
          </a:p>
          <a:p>
            <a:pPr marL="0" indent="0">
              <a:buNone/>
            </a:pPr>
            <a:r>
              <a:rPr lang="en-US" sz="1800" dirty="0"/>
              <a:t>In the Azure Portal, they would navigate to their workspace, select Deployments, select their web service, and then select Edit. Under the Advance Settings, they need only check `Enable AppInsights diagnostics`. </a:t>
            </a:r>
            <a:endParaRPr lang="en-US" sz="1800" dirty="0">
              <a:solidFill>
                <a:schemeClr val="tx1"/>
              </a:solidFill>
            </a:endParaRPr>
          </a:p>
        </p:txBody>
      </p:sp>
    </p:spTree>
    <p:extLst>
      <p:ext uri="{BB962C8B-B14F-4D97-AF65-F5344CB8AC3E}">
        <p14:creationId xmlns:p14="http://schemas.microsoft.com/office/powerpoint/2010/main" val="3577052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monitoring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2.  How can WWI collect the data input to the scoring web service and the outputs that result, such that they could monitor how the model is performing in production?</a:t>
            </a:r>
          </a:p>
          <a:p>
            <a:pPr marL="0" indent="0">
              <a:buNone/>
            </a:pPr>
            <a:endParaRPr lang="en-US" sz="1800" i="1" dirty="0"/>
          </a:p>
          <a:p>
            <a:pPr marL="0" indent="0">
              <a:buNone/>
            </a:pPr>
            <a:r>
              <a:rPr lang="en-US" sz="1800" dirty="0"/>
              <a:t>They would need to make a modification to their scoring script to include a reference to the `ModelDataCollector`. </a:t>
            </a:r>
          </a:p>
          <a:p>
            <a:pPr marL="0" indent="0">
              <a:buNone/>
            </a:pPr>
            <a:r>
              <a:rPr lang="en-US" sz="1800" dirty="0"/>
              <a:t>Then they would create one instance of the ModelDataCollector to capture the input values and another to capture the output values within the `init` method of the scorings script. </a:t>
            </a:r>
          </a:p>
          <a:p>
            <a:pPr marL="0" indent="0">
              <a:buNone/>
            </a:pPr>
            <a:r>
              <a:rPr lang="en-US" sz="1800" dirty="0"/>
              <a:t>They would use the `collect` method of each collector object in the `run` method to capture the desired data. </a:t>
            </a:r>
          </a:p>
          <a:p>
            <a:pPr marL="0" indent="0">
              <a:buNone/>
            </a:pPr>
            <a:endParaRPr lang="en-US" sz="1800" dirty="0"/>
          </a:p>
          <a:p>
            <a:pPr marL="0" indent="0">
              <a:buNone/>
            </a:pPr>
            <a:r>
              <a:rPr lang="en-US" sz="1800" dirty="0"/>
              <a:t>Additionally, they would need to update the web service deployment configuration. </a:t>
            </a:r>
          </a:p>
          <a:p>
            <a:pPr marL="0" indent="0">
              <a:buNone/>
            </a:pPr>
            <a:endParaRPr lang="en-US" sz="1800" dirty="0"/>
          </a:p>
          <a:p>
            <a:pPr marL="0" indent="0">
              <a:buNone/>
            </a:pPr>
            <a:r>
              <a:rPr lang="en-US" sz="1800" dirty="0"/>
              <a:t>They can do this in code by updating their configuration object that is used during deployment, such as `aks_config = AksWebservice.deploy_configuration(collect_model_data=True)`. </a:t>
            </a:r>
          </a:p>
          <a:p>
            <a:pPr marL="0" indent="0">
              <a:buNone/>
            </a:pPr>
            <a:endParaRPr lang="en-US" sz="1800" dirty="0"/>
          </a:p>
          <a:p>
            <a:pPr marL="0" indent="0">
              <a:buNone/>
            </a:pPr>
            <a:r>
              <a:rPr lang="en-US" sz="1800" dirty="0"/>
              <a:t>Alternately, in the Azure Portal, they would navigate to their workspace, select Deployments, select their web service, and then select Edit. Under the Advance Settings, they need only check `Enable Model data collection`. </a:t>
            </a:r>
            <a:endParaRPr lang="en-US" sz="1800" dirty="0">
              <a:solidFill>
                <a:schemeClr val="tx1"/>
              </a:solidFill>
            </a:endParaRPr>
          </a:p>
        </p:txBody>
      </p:sp>
    </p:spTree>
    <p:extLst>
      <p:ext uri="{BB962C8B-B14F-4D97-AF65-F5344CB8AC3E}">
        <p14:creationId xmlns:p14="http://schemas.microsoft.com/office/powerpoint/2010/main" val="500859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dirty="0">
                <a:solidFill>
                  <a:schemeClr val="tx1"/>
                </a:solidFill>
              </a:rPr>
              <a:t>1.  We are not clear about the benefits that using ONNX might bring to our current scenario and future scenario.</a:t>
            </a:r>
          </a:p>
          <a:p>
            <a:pPr marL="0" indent="0">
              <a:buNone/>
            </a:pPr>
            <a:endParaRPr lang="en-US" sz="2400" dirty="0">
              <a:solidFill>
                <a:schemeClr val="tx1"/>
              </a:solidFill>
            </a:endParaRPr>
          </a:p>
          <a:p>
            <a:pPr marL="0" indent="0">
              <a:buNone/>
            </a:pPr>
            <a:r>
              <a:rPr lang="en-US" sz="2400" dirty="0">
                <a:solidFill>
                  <a:schemeClr val="tx1"/>
                </a:solidFill>
              </a:rPr>
              <a:t>ONNX provides two potential benefits to WWI's scenario. </a:t>
            </a:r>
          </a:p>
          <a:p>
            <a:r>
              <a:rPr lang="en-US" sz="2400" dirty="0">
                <a:solidFill>
                  <a:schemeClr val="tx1"/>
                </a:solidFill>
              </a:rPr>
              <a:t>ONNX provides a common model format that can be run within a wide range of environments, without needing the libraries that were used to create the model. For example, if a model is created with Keras, they would need neither Keras nor TensorFlow to use the model for scoring. They would only need the ONNX Runtime. This enables the ONNX model to be used in web services, in .NET applications, on IoT devices and on mobile devices without additional effort. </a:t>
            </a:r>
          </a:p>
          <a:p>
            <a:r>
              <a:rPr lang="en-US" sz="2400" dirty="0">
                <a:solidFill>
                  <a:schemeClr val="tx1"/>
                </a:solidFill>
              </a:rPr>
              <a:t>Because ONNX effectively re-compiles a model when converting to the ONNX format, it may provide some optimizations that improve the scoring performance. In some tests, improvements of 2x on average in the time taken to inference were experienced. </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dirty="0">
                <a:solidFill>
                  <a:schemeClr val="tx1"/>
                </a:solidFill>
              </a:rPr>
              <a:t>2.  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pPr marL="0" indent="0">
              <a:buNone/>
            </a:pPr>
            <a:endParaRPr lang="en-US" sz="2400" dirty="0">
              <a:solidFill>
                <a:schemeClr val="tx1"/>
              </a:solidFill>
            </a:endParaRPr>
          </a:p>
          <a:p>
            <a:pPr marL="0" indent="0">
              <a:buNone/>
            </a:pPr>
            <a:r>
              <a:rPr lang="en-US" sz="2400" dirty="0">
                <a:solidFill>
                  <a:schemeClr val="tx1"/>
                </a:solidFill>
              </a:rPr>
              <a:t>Yes. Both scenarios are supported by Azure DevOps and Azure Pipelines. </a:t>
            </a:r>
          </a:p>
          <a:p>
            <a:pPr marL="0" indent="0">
              <a:buNone/>
            </a:pPr>
            <a:endParaRPr lang="en-US" sz="2400" dirty="0">
              <a:solidFill>
                <a:schemeClr val="tx1"/>
              </a:solidFill>
            </a:endParaRPr>
          </a:p>
          <a:p>
            <a:pPr marL="0" indent="0">
              <a:buNone/>
            </a:pPr>
            <a:r>
              <a:rPr lang="en-US" sz="2400" dirty="0">
                <a:solidFill>
                  <a:schemeClr val="tx1"/>
                </a:solidFill>
              </a:rPr>
              <a:t>3.  Obviously, we can't just have new models automatically deployed into production. What kind of safeguards can we put in place?</a:t>
            </a:r>
          </a:p>
          <a:p>
            <a:pPr marL="0" indent="0">
              <a:buNone/>
            </a:pPr>
            <a:endParaRPr lang="en-US" sz="2400" dirty="0">
              <a:solidFill>
                <a:schemeClr val="tx1"/>
              </a:solidFill>
            </a:endParaRPr>
          </a:p>
          <a:p>
            <a:pPr marL="0" indent="0">
              <a:buNone/>
            </a:pPr>
            <a:r>
              <a:rPr lang="en-US" sz="2400" dirty="0">
                <a:solidFill>
                  <a:schemeClr val="tx1"/>
                </a:solidFill>
              </a:rPr>
              <a:t>You can create release pipelines that include pre-approvals that require a person to approve a release before it is deployed into production.</a:t>
            </a:r>
          </a:p>
        </p:txBody>
      </p:sp>
    </p:spTree>
    <p:extLst>
      <p:ext uri="{BB962C8B-B14F-4D97-AF65-F5344CB8AC3E}">
        <p14:creationId xmlns:p14="http://schemas.microsoft.com/office/powerpoint/2010/main" val="1508905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29561"/>
          </a:xfrm>
        </p:spPr>
        <p:txBody>
          <a:bodyPr>
            <a:noAutofit/>
          </a:bodyPr>
          <a:lstStyle/>
          <a:p>
            <a:pPr marL="0" indent="0">
              <a:buNone/>
            </a:pPr>
            <a:r>
              <a:rPr lang="en-US" sz="2800" dirty="0">
                <a:solidFill>
                  <a:schemeClr val="tx1"/>
                </a:solidFill>
              </a:rPr>
              <a:t>"Not only is Azure enabling faster machine learning and deep learning, but it is giving us powerful tools to manage the entire integration and deployment process that we can use across development and data science uniformly."</a:t>
            </a:r>
          </a:p>
          <a:p>
            <a:pPr marL="0" indent="0">
              <a:buNone/>
            </a:pPr>
            <a:endParaRPr lang="en-US" sz="2800" dirty="0">
              <a:solidFill>
                <a:schemeClr val="tx1"/>
              </a:solidFill>
            </a:endParaRPr>
          </a:p>
          <a:p>
            <a:pPr marL="0" indent="0" algn="r">
              <a:buNone/>
            </a:pPr>
            <a:r>
              <a:rPr lang="en-US" sz="2800" dirty="0">
                <a:solidFill>
                  <a:schemeClr val="tx1"/>
                </a:solidFill>
              </a:rPr>
              <a:t>- Francine Fischer, CIO of Wide World Importers</a:t>
            </a: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introduction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8675469" cy="5192168"/>
          </a:xfrm>
        </p:spPr>
        <p:txBody>
          <a:bodyPr>
            <a:noAutofit/>
          </a:bodyPr>
          <a:lstStyle/>
          <a:p>
            <a:r>
              <a:rPr lang="en-US" sz="2400" dirty="0"/>
              <a:t>WWI delivers innovative solutions for manufacturers.</a:t>
            </a:r>
          </a:p>
          <a:p>
            <a:r>
              <a:rPr lang="en-US" sz="2400" dirty="0"/>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WWI has decades specializing in data science and application development that until now were separate units. </a:t>
            </a:r>
          </a:p>
          <a:p>
            <a:r>
              <a:rPr lang="en-US" sz="2400" dirty="0"/>
              <a:t>They have seen the value created by the ad-hoc synergies between data science and app development, but they would like to unlock the greater, long term value as they formalize their approach by combining the two units into one and follow one standardized process for operationalizing their innovations.</a:t>
            </a:r>
          </a:p>
          <a:p>
            <a:endParaRPr lang="en-US" sz="2400" dirty="0"/>
          </a:p>
          <a:p>
            <a:pPr marL="0" indent="0">
              <a:spcAft>
                <a:spcPts val="882"/>
              </a:spcAft>
              <a:buNone/>
            </a:pPr>
            <a:endParaRPr lang="en-US" sz="2400" dirty="0">
              <a:solidFill>
                <a:schemeClr val="tx1"/>
              </a:solidFill>
            </a:endParaRPr>
          </a:p>
        </p:txBody>
      </p:sp>
      <p:pic>
        <p:nvPicPr>
          <p:cNvPr id="5" name="Graphic 4" descr="Boardroom meeting">
            <a:extLst>
              <a:ext uri="{FF2B5EF4-FFF2-40B4-BE49-F238E27FC236}">
                <a16:creationId xmlns:a16="http://schemas.microsoft.com/office/drawing/2014/main" id="{842E652E-4F2B-4777-8909-B989B91CB8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44708" y="1975338"/>
            <a:ext cx="2907323" cy="2907323"/>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Customer situation - analysis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4" name="Group 3" descr="Customer situation details investigation">
            <a:extLst>
              <a:ext uri="{FF2B5EF4-FFF2-40B4-BE49-F238E27FC236}">
                <a16:creationId xmlns:a16="http://schemas.microsoft.com/office/drawing/2014/main" id="{443017D5-7E5D-4CB8-984D-E1DF3783B104}"/>
              </a:ext>
            </a:extLst>
          </p:cNvPr>
          <p:cNvGrpSpPr/>
          <p:nvPr/>
        </p:nvGrpSpPr>
        <p:grpSpPr>
          <a:xfrm>
            <a:off x="-92780" y="1212046"/>
            <a:ext cx="2573215" cy="2847544"/>
            <a:chOff x="-92780" y="1212046"/>
            <a:chExt cx="2573215" cy="2847544"/>
          </a:xfrm>
        </p:grpSpPr>
        <p:pic>
          <p:nvPicPr>
            <p:cNvPr id="7" name="Graphic 6" descr="Checklist">
              <a:extLst>
                <a:ext uri="{FF2B5EF4-FFF2-40B4-BE49-F238E27FC236}">
                  <a16:creationId xmlns:a16="http://schemas.microsoft.com/office/drawing/2014/main" id="{078AD01E-991E-4EFA-A8CF-20A08381B6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80" y="1212046"/>
              <a:ext cx="2573215" cy="2573215"/>
            </a:xfrm>
            <a:prstGeom prst="rect">
              <a:avLst/>
            </a:prstGeom>
          </p:spPr>
        </p:pic>
        <p:pic>
          <p:nvPicPr>
            <p:cNvPr id="5" name="Graphic 4" descr="Magnifying glass">
              <a:extLst>
                <a:ext uri="{FF2B5EF4-FFF2-40B4-BE49-F238E27FC236}">
                  <a16:creationId xmlns:a16="http://schemas.microsoft.com/office/drawing/2014/main" id="{ECD3B699-AAE7-4E31-8FEE-57B8AFA378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4400" y="2596662"/>
              <a:ext cx="1462928" cy="1462928"/>
            </a:xfrm>
            <a:prstGeom prst="rect">
              <a:avLst/>
            </a:prstGeom>
          </p:spPr>
        </p:pic>
      </p:grpSp>
      <p:sp>
        <p:nvSpPr>
          <p:cNvPr id="3" name="Content Placeholder 2"/>
          <p:cNvSpPr>
            <a:spLocks noGrp="1"/>
          </p:cNvSpPr>
          <p:nvPr>
            <p:ph type="body" sz="quarter" idx="10"/>
          </p:nvPr>
        </p:nvSpPr>
        <p:spPr>
          <a:xfrm>
            <a:off x="2708031" y="1189177"/>
            <a:ext cx="9214731" cy="5192168"/>
          </a:xfrm>
        </p:spPr>
        <p:txBody>
          <a:bodyPr>
            <a:noAutofit/>
          </a:bodyPr>
          <a:lstStyle/>
          <a:p>
            <a:r>
              <a:rPr lang="en-US" sz="2400" dirty="0"/>
              <a:t>They would to define a process for operationalizing deep learning that encompasses all phases of the application life cycle along with model creation and deployment of a deep learning model.</a:t>
            </a:r>
          </a:p>
          <a:p>
            <a:r>
              <a:rPr lang="en-US" sz="2400" dirty="0"/>
              <a:t>Looking to leverage Deep Learning technologies with Natural Language Processing techniques to scan through vehicle specification documents to find compliance issues with new regulations. </a:t>
            </a:r>
          </a:p>
          <a:p>
            <a:r>
              <a:rPr lang="en-US" sz="2400" dirty="0"/>
              <a:t>The component descriptions (which are free form text) are entered and managed via a web application. This web application takes new component descriptions entered by authorized technicians and labels the components as compliant or non-compliant based on the text. </a:t>
            </a:r>
          </a:p>
          <a:p>
            <a:r>
              <a:rPr lang="en-US" sz="2400" dirty="0"/>
              <a:t>For the PoC, they have exported all their labeled component descriptions as flat files (CSV format).</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662298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expectations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192168"/>
          </a:xfrm>
        </p:spPr>
        <p:txBody>
          <a:bodyPr>
            <a:noAutofit/>
          </a:bodyPr>
          <a:lstStyle/>
          <a:p>
            <a:r>
              <a:rPr lang="en-US" sz="2800" dirty="0"/>
              <a:t>Want to ensure the overall process they create enables them to update both the underlying model and the web app in one using a standardized approach. </a:t>
            </a:r>
          </a:p>
          <a:p>
            <a:r>
              <a:rPr lang="en-US" sz="2800" dirty="0"/>
              <a:t>Want to be able to monitor the model's performance after it is deployed so they can be proactive with performance issues. They believe they can accomplish most, if not all, of this using Azure Machine Learning but are wanting to be certain.</a:t>
            </a:r>
          </a:p>
          <a:p>
            <a:r>
              <a:rPr lang="en-US" sz="2800" dirty="0"/>
              <a:t>Would like to ensure that the process they establish is not littered with username and password credentials used to access the component used during build and release.</a:t>
            </a:r>
            <a:endParaRPr lang="en-US" sz="2800" dirty="0">
              <a:solidFill>
                <a:schemeClr val="tx1"/>
              </a:solidFill>
            </a:endParaRPr>
          </a:p>
        </p:txBody>
      </p:sp>
    </p:spTree>
    <p:extLst>
      <p:ext uri="{BB962C8B-B14F-4D97-AF65-F5344CB8AC3E}">
        <p14:creationId xmlns:p14="http://schemas.microsoft.com/office/powerpoint/2010/main" val="42277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r>
              <a:rPr lang="en-US" sz="2800" dirty="0">
                <a:solidFill>
                  <a:schemeClr val="tx1"/>
                </a:solidFill>
              </a:rPr>
              <a:t>Want to understand the best practice process they should follow for end-to-end deployment of deep learning models.</a:t>
            </a:r>
          </a:p>
          <a:p>
            <a:endParaRPr lang="en-US" sz="2800" dirty="0">
              <a:solidFill>
                <a:schemeClr val="tx1"/>
              </a:solidFill>
            </a:endParaRPr>
          </a:p>
          <a:p>
            <a:r>
              <a:rPr lang="en-US" sz="2800" dirty="0">
                <a:solidFill>
                  <a:schemeClr val="tx1"/>
                </a:solidFill>
              </a:rPr>
              <a:t>Need a solution that addresses the management of the entire model lifecycle, inclusive of monitoring the model in production and being able re-train and re-deploy when a model needs updating.</a:t>
            </a:r>
          </a:p>
          <a:p>
            <a:endParaRPr lang="en-US" sz="2800" dirty="0">
              <a:solidFill>
                <a:schemeClr val="tx1"/>
              </a:solidFill>
            </a:endParaRPr>
          </a:p>
          <a:p>
            <a:r>
              <a:rPr lang="en-US" sz="2800" dirty="0">
                <a:solidFill>
                  <a:schemeClr val="tx1"/>
                </a:solidFill>
              </a:rPr>
              <a:t>A process that avoids checking credentials into source control.</a:t>
            </a:r>
            <a:endParaRPr lang="en-US" sz="14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r>
              <a:rPr lang="en-US" sz="2800" dirty="0">
                <a:solidFill>
                  <a:schemeClr val="tx1"/>
                </a:solidFill>
              </a:rPr>
              <a:t>We are not clear about the benefits that using ONNX might bring to our current scenario and future scenario.</a:t>
            </a:r>
          </a:p>
          <a:p>
            <a:endParaRPr lang="en-US" sz="2800" dirty="0">
              <a:solidFill>
                <a:schemeClr val="tx1"/>
              </a:solidFill>
            </a:endParaRPr>
          </a:p>
          <a:p>
            <a:r>
              <a:rPr lang="en-US" sz="2800" dirty="0">
                <a:solidFill>
                  <a:schemeClr val="tx1"/>
                </a:solidFill>
              </a:rPr>
              <a:t>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endParaRPr lang="en-US" sz="2800" dirty="0">
              <a:solidFill>
                <a:schemeClr val="tx1"/>
              </a:solidFill>
            </a:endParaRPr>
          </a:p>
          <a:p>
            <a:r>
              <a:rPr lang="en-US" sz="2800" dirty="0">
                <a:solidFill>
                  <a:schemeClr val="tx1"/>
                </a:solidFill>
              </a:rPr>
              <a:t>Obviously, we can't just have new models automatically deployed into production. What kind of safeguards can we put in place?</a:t>
            </a:r>
          </a:p>
          <a:p>
            <a:pPr marL="0" indent="0">
              <a:spcAft>
                <a:spcPts val="882"/>
              </a:spcAft>
              <a:buNone/>
            </a:pPr>
            <a:endParaRPr lang="en-US" sz="2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common example of a Machine Learning pipeline">
            <a:extLst>
              <a:ext uri="{FF2B5EF4-FFF2-40B4-BE49-F238E27FC236}">
                <a16:creationId xmlns:a16="http://schemas.microsoft.com/office/drawing/2014/main" id="{3C6B819F-B729-4D71-AFDA-3D409ABD7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91" y="1628047"/>
            <a:ext cx="11301218" cy="360190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purl.org/dc/terms/"/>
    <ds:schemaRef ds:uri="http://schemas.microsoft.com/sharepoint/v3"/>
    <ds:schemaRef ds:uri="http://purl.org/dc/dcmitype/"/>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schemas.microsoft.com/office/infopath/2007/PartnerControls"/>
    <ds:schemaRef ds:uri="d9c797ad-d7c3-4982-82b7-81352a75e4a5"/>
    <ds:schemaRef ds:uri="2023ac63-7b75-4916-a9ee-591457758eee"/>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4703</TotalTime>
  <Words>3591</Words>
  <Application>Microsoft Macintosh PowerPoint</Application>
  <PresentationFormat>Widescreen</PresentationFormat>
  <Paragraphs>265</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Semilight</vt:lpstr>
      <vt:lpstr>Wingdings</vt:lpstr>
      <vt:lpstr>2_Server and Cloud 2013</vt:lpstr>
      <vt:lpstr>C+E Readiness Template</vt:lpstr>
      <vt:lpstr>MLOps</vt:lpstr>
      <vt:lpstr>Abstract and learning objectives</vt:lpstr>
      <vt:lpstr>Step 1: Review the customer case study</vt:lpstr>
      <vt:lpstr>Customer situation - introduction </vt:lpstr>
      <vt:lpstr>Customer situation - analysis </vt:lpstr>
      <vt:lpstr>Customer situation - expectations </vt:lpstr>
      <vt:lpstr>Customer needs </vt:lpstr>
      <vt:lpstr>Customer objections </vt:lpstr>
      <vt:lpstr>Common scenarios </vt:lpstr>
      <vt:lpstr>Step 2: Design the solution</vt:lpstr>
      <vt:lpstr>Step 3: Present the solution</vt:lpstr>
      <vt:lpstr>Wrap-up</vt:lpstr>
      <vt:lpstr>Preferred target audience </vt:lpstr>
      <vt:lpstr>Preferred solution - architecture </vt:lpstr>
      <vt:lpstr>Preferred solution – component classification (1) </vt:lpstr>
      <vt:lpstr>Preferred solution – component classification (2,3,4) </vt:lpstr>
      <vt:lpstr>Preferred solution – component classification (5) </vt:lpstr>
      <vt:lpstr>Preferred solution – component classification (6.1) </vt:lpstr>
      <vt:lpstr>Preferred solution – component classification (6.2) </vt:lpstr>
      <vt:lpstr>Preferred solution - component classification (7)  </vt:lpstr>
      <vt:lpstr>Preferred solution – MLOps (1,2,3) </vt:lpstr>
      <vt:lpstr>Preferred solution – MLOps (4) </vt:lpstr>
      <vt:lpstr>Preferred solution – MLOps (5) </vt:lpstr>
      <vt:lpstr>Preferred solution – MLOps (6) </vt:lpstr>
      <vt:lpstr>Preferred solution – monitoring (1) </vt:lpstr>
      <vt:lpstr>Preferred solution – monitoring (2) </vt:lpstr>
      <vt:lpstr>Preferred objections handling </vt:lpstr>
      <vt:lpstr>Preferred objections handling - continued </vt:lpstr>
      <vt:lpstr>Customer quote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Jitendra Shirolkar</cp:lastModifiedBy>
  <cp:revision>128</cp:revision>
  <dcterms:created xsi:type="dcterms:W3CDTF">2016-01-21T23:17:09Z</dcterms:created>
  <dcterms:modified xsi:type="dcterms:W3CDTF">2020-09-25T19:51:30Z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