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8361" r:id="rId2"/>
    <p:sldId id="83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p:scale>
          <a:sx n="140" d="100"/>
          <a:sy n="140" d="100"/>
        </p:scale>
        <p:origin x="1032"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11/5/2020 7:33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11/5/2020 9:09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8654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11/5/2020</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11/5/2020</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2.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39" y="-629859"/>
            <a:ext cx="8854417" cy="899665"/>
          </a:xfrm>
        </p:spPr>
        <p:txBody>
          <a:bodyPr vert="horz" wrap="square" lIns="146304" tIns="91440" rIns="146304" bIns="91440" rtlCol="0" anchor="ctr">
            <a:noAutofit/>
          </a:bodyPr>
          <a:lstStyle/>
          <a:p>
            <a:r>
              <a:rPr lang="en-US" sz="4000" dirty="0">
                <a:solidFill>
                  <a:schemeClr val="tx2"/>
                </a:solidFill>
                <a:cs typeface="Segoe UI Light" charset="0"/>
              </a:rPr>
              <a:t>Preferred Solution – June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3480950"/>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2830531"/>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2606194"/>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2718804"/>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800307"/>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405770"/>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227804"/>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2324842"/>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2718189"/>
            <a:ext cx="734502" cy="1075195"/>
            <a:chOff x="3078067" y="3561533"/>
            <a:chExt cx="734502" cy="1075195"/>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Blob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07E4F91-AA25-4207-9DFB-1EECEB6C7876}"/>
              </a:ext>
            </a:extLst>
          </p:cNvPr>
          <p:cNvGrpSpPr/>
          <p:nvPr/>
        </p:nvGrpSpPr>
        <p:grpSpPr>
          <a:xfrm>
            <a:off x="7694391" y="818526"/>
            <a:ext cx="949633" cy="1099012"/>
            <a:chOff x="3792058" y="1737634"/>
            <a:chExt cx="949633" cy="1099012"/>
          </a:xfrm>
        </p:grpSpPr>
        <p:sp>
          <p:nvSpPr>
            <p:cNvPr id="59" name="TextBox 58">
              <a:extLst>
                <a:ext uri="{FF2B5EF4-FFF2-40B4-BE49-F238E27FC236}">
                  <a16:creationId xmlns:a16="http://schemas.microsoft.com/office/drawing/2014/main" id="{B723EFC5-6988-4E8A-BF81-DC1937934AC5}"/>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pic>
          <p:nvPicPr>
            <p:cNvPr id="156" name="Picture 155">
              <a:extLst>
                <a:ext uri="{FF2B5EF4-FFF2-40B4-BE49-F238E27FC236}">
                  <a16:creationId xmlns:a16="http://schemas.microsoft.com/office/drawing/2014/main" id="{A573BC03-33C5-437C-8139-AA65580F10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grpSp>
        <p:nvGrpSpPr>
          <p:cNvPr id="3" name="Group 2">
            <a:extLst>
              <a:ext uri="{FF2B5EF4-FFF2-40B4-BE49-F238E27FC236}">
                <a16:creationId xmlns:a16="http://schemas.microsoft.com/office/drawing/2014/main" id="{EBE3687E-6C1C-47CC-B7EC-6F207BB0ECEF}"/>
              </a:ext>
            </a:extLst>
          </p:cNvPr>
          <p:cNvGrpSpPr/>
          <p:nvPr/>
        </p:nvGrpSpPr>
        <p:grpSpPr>
          <a:xfrm>
            <a:off x="4854751" y="912993"/>
            <a:ext cx="1244733" cy="1074847"/>
            <a:chOff x="5397668" y="1651555"/>
            <a:chExt cx="1244733" cy="1074847"/>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Databricks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761453"/>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372617"/>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239799" y="2709909"/>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602287" y="2605164"/>
            <a:ext cx="1147765"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548980" y="2226774"/>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1832087" y="2669531"/>
            <a:ext cx="734502" cy="798196"/>
            <a:chOff x="3078067" y="3561533"/>
            <a:chExt cx="734502" cy="798196"/>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2308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2750052" y="3181236"/>
            <a:ext cx="696414"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164915" y="3176467"/>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1952451"/>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1331088"/>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59" idx="2"/>
          </p:cNvCxnSpPr>
          <p:nvPr/>
        </p:nvCxnSpPr>
        <p:spPr>
          <a:xfrm rot="10800000" flipV="1">
            <a:off x="8169208" y="1340450"/>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254096"/>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227118"/>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179773"/>
            <a:ext cx="1326440" cy="794579"/>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6599915" y="2709731"/>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74" idx="2"/>
          </p:cNvCxnSpPr>
          <p:nvPr/>
        </p:nvCxnSpPr>
        <p:spPr>
          <a:xfrm rot="5400000" flipH="1" flipV="1">
            <a:off x="5153585" y="688203"/>
            <a:ext cx="91690" cy="6046520"/>
          </a:xfrm>
          <a:prstGeom prst="bentConnector4">
            <a:avLst>
              <a:gd name="adj1" fmla="val -249318"/>
              <a:gd name="adj2" fmla="val 54746"/>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7527126" y="3603276"/>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Real-Time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5276409"/>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DataFrames)</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4625990"/>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4514263"/>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120301"/>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sp>
        <p:nvSpPr>
          <p:cNvPr id="369" name="TextBox 368">
            <a:extLst>
              <a:ext uri="{FF2B5EF4-FFF2-40B4-BE49-F238E27FC236}">
                <a16:creationId xmlns:a16="http://schemas.microsoft.com/office/drawing/2014/main" id="{9EEC6BD6-2760-4754-BC6B-EFDA9E60B50F}"/>
              </a:ext>
            </a:extLst>
          </p:cNvPr>
          <p:cNvSpPr txBox="1"/>
          <p:nvPr/>
        </p:nvSpPr>
        <p:spPr>
          <a:xfrm>
            <a:off x="7482450" y="4741507"/>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grpSp>
        <p:nvGrpSpPr>
          <p:cNvPr id="370" name="Group 369">
            <a:extLst>
              <a:ext uri="{FF2B5EF4-FFF2-40B4-BE49-F238E27FC236}">
                <a16:creationId xmlns:a16="http://schemas.microsoft.com/office/drawing/2014/main" id="{67301B2F-DFF9-4BBC-A855-0954101B0A59}"/>
              </a:ext>
            </a:extLst>
          </p:cNvPr>
          <p:cNvGrpSpPr/>
          <p:nvPr/>
        </p:nvGrpSpPr>
        <p:grpSpPr>
          <a:xfrm>
            <a:off x="10503861" y="861982"/>
            <a:ext cx="949633" cy="1099012"/>
            <a:chOff x="3792058" y="1737634"/>
            <a:chExt cx="949633" cy="1099012"/>
          </a:xfrm>
        </p:grpSpPr>
        <p:sp>
          <p:nvSpPr>
            <p:cNvPr id="371" name="TextBox 370">
              <a:extLst>
                <a:ext uri="{FF2B5EF4-FFF2-40B4-BE49-F238E27FC236}">
                  <a16:creationId xmlns:a16="http://schemas.microsoft.com/office/drawing/2014/main" id="{F89CE314-4F24-4AE8-8372-27CA41B7957D}"/>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pic>
          <p:nvPicPr>
            <p:cNvPr id="372" name="Picture 371">
              <a:extLst>
                <a:ext uri="{FF2B5EF4-FFF2-40B4-BE49-F238E27FC236}">
                  <a16:creationId xmlns:a16="http://schemas.microsoft.com/office/drawing/2014/main" id="{8F39DCD6-CAAC-4A81-9D5A-A3FFEA18C5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sp>
        <p:nvSpPr>
          <p:cNvPr id="373" name="TextBox 372">
            <a:extLst>
              <a:ext uri="{FF2B5EF4-FFF2-40B4-BE49-F238E27FC236}">
                <a16:creationId xmlns:a16="http://schemas.microsoft.com/office/drawing/2014/main" id="{E5EFB880-8DBE-4F96-9826-0AF8E2A863D8}"/>
              </a:ext>
            </a:extLst>
          </p:cNvPr>
          <p:cNvSpPr txBox="1"/>
          <p:nvPr/>
        </p:nvSpPr>
        <p:spPr>
          <a:xfrm>
            <a:off x="10932227" y="405769"/>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766596"/>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B5605277-2BAE-47F7-8FA3-492D6E31D872}"/>
              </a:ext>
            </a:extLst>
          </p:cNvPr>
          <p:cNvSpPr txBox="1"/>
          <p:nvPr/>
        </p:nvSpPr>
        <p:spPr>
          <a:xfrm>
            <a:off x="770430" y="2690438"/>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Daily Trip</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Report</a:t>
            </a:r>
          </a:p>
        </p:txBody>
      </p:sp>
      <p:sp>
        <p:nvSpPr>
          <p:cNvPr id="58" name="TextBox 57">
            <a:extLst>
              <a:ext uri="{FF2B5EF4-FFF2-40B4-BE49-F238E27FC236}">
                <a16:creationId xmlns:a16="http://schemas.microsoft.com/office/drawing/2014/main" id="{9337A34E-9F86-406D-BB59-AEEAEBF007D5}"/>
              </a:ext>
            </a:extLst>
          </p:cNvPr>
          <p:cNvSpPr txBox="1"/>
          <p:nvPr/>
        </p:nvSpPr>
        <p:spPr>
          <a:xfrm>
            <a:off x="2638714" y="3103632"/>
            <a:ext cx="841980"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Batch write messages to storage endpoint</a:t>
            </a:r>
          </a:p>
        </p:txBody>
      </p:sp>
      <p:grpSp>
        <p:nvGrpSpPr>
          <p:cNvPr id="12" name="Group 11">
            <a:extLst>
              <a:ext uri="{FF2B5EF4-FFF2-40B4-BE49-F238E27FC236}">
                <a16:creationId xmlns:a16="http://schemas.microsoft.com/office/drawing/2014/main" id="{AD53A4E4-B681-431C-BA72-86A01A517A3F}"/>
              </a:ext>
            </a:extLst>
          </p:cNvPr>
          <p:cNvGrpSpPr/>
          <p:nvPr/>
        </p:nvGrpSpPr>
        <p:grpSpPr>
          <a:xfrm>
            <a:off x="3883867" y="4740599"/>
            <a:ext cx="860844" cy="1100147"/>
            <a:chOff x="2001336" y="5182920"/>
            <a:chExt cx="860844" cy="1100147"/>
          </a:xfrm>
        </p:grpSpPr>
        <p:sp>
          <p:nvSpPr>
            <p:cNvPr id="60" name="TextBox 59">
              <a:extLst>
                <a:ext uri="{FF2B5EF4-FFF2-40B4-BE49-F238E27FC236}">
                  <a16:creationId xmlns:a16="http://schemas.microsoft.com/office/drawing/2014/main" id="{9AB6E6A2-5FD3-4916-905A-64183007126D}"/>
                </a:ext>
              </a:extLst>
            </p:cNvPr>
            <p:cNvSpPr txBox="1"/>
            <p:nvPr/>
          </p:nvSpPr>
          <p:spPr>
            <a:xfrm>
              <a:off x="2001336" y="5619625"/>
              <a:ext cx="860844"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Component Catalog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SQL DB </a:t>
              </a:r>
            </a:p>
          </p:txBody>
        </p:sp>
        <p:grpSp>
          <p:nvGrpSpPr>
            <p:cNvPr id="61" name="Group 60">
              <a:extLst>
                <a:ext uri="{FF2B5EF4-FFF2-40B4-BE49-F238E27FC236}">
                  <a16:creationId xmlns:a16="http://schemas.microsoft.com/office/drawing/2014/main" id="{27CC7C4F-4474-42BC-8D0E-DC7E69B74244}"/>
                </a:ext>
              </a:extLst>
            </p:cNvPr>
            <p:cNvGrpSpPr>
              <a:grpSpLocks noChangeAspect="1"/>
            </p:cNvGrpSpPr>
            <p:nvPr/>
          </p:nvGrpSpPr>
          <p:grpSpPr>
            <a:xfrm>
              <a:off x="2253350" y="5182920"/>
              <a:ext cx="359070" cy="475488"/>
              <a:chOff x="6372224" y="3082295"/>
              <a:chExt cx="1533525" cy="2030732"/>
            </a:xfrm>
          </p:grpSpPr>
          <p:sp>
            <p:nvSpPr>
              <p:cNvPr id="62" name="Freeform: Shape 61">
                <a:extLst>
                  <a:ext uri="{FF2B5EF4-FFF2-40B4-BE49-F238E27FC236}">
                    <a16:creationId xmlns:a16="http://schemas.microsoft.com/office/drawing/2014/main" id="{C1DB2A4A-DF5E-4CC9-B77A-ADFB1520822D}"/>
                  </a:ext>
                </a:extLst>
              </p:cNvPr>
              <p:cNvSpPr/>
              <p:nvPr/>
            </p:nvSpPr>
            <p:spPr>
              <a:xfrm>
                <a:off x="6372224" y="3360425"/>
                <a:ext cx="761999" cy="1752602"/>
              </a:xfrm>
              <a:custGeom>
                <a:avLst/>
                <a:gdLst/>
                <a:ahLst/>
                <a:cxnLst/>
                <a:rect l="0" t="0" r="0" b="0"/>
                <a:pathLst>
                  <a:path w="762000" h="1752600">
                    <a:moveTo>
                      <a:pt x="0" y="0"/>
                    </a:moveTo>
                    <a:lnTo>
                      <a:pt x="0" y="1480185"/>
                    </a:lnTo>
                    <a:cubicBezTo>
                      <a:pt x="0" y="1632585"/>
                      <a:pt x="344805" y="1758315"/>
                      <a:pt x="768668" y="1758315"/>
                    </a:cubicBezTo>
                    <a:lnTo>
                      <a:pt x="768668" y="0"/>
                    </a:lnTo>
                    <a:lnTo>
                      <a:pt x="0" y="0"/>
                    </a:lnTo>
                    <a:close/>
                  </a:path>
                </a:pathLst>
              </a:custGeom>
              <a:solidFill>
                <a:srgbClr val="3999C6"/>
              </a:solidFill>
              <a:ln w="9525" cap="flat">
                <a:noFill/>
                <a:prstDash val="solid"/>
                <a:miter/>
              </a:ln>
            </p:spPr>
            <p:txBody>
              <a:bodyPr/>
              <a:lstStyle/>
              <a:p>
                <a:endParaRPr lang="en-US" sz="1836"/>
              </a:p>
            </p:txBody>
          </p:sp>
          <p:sp>
            <p:nvSpPr>
              <p:cNvPr id="63" name="Freeform: Shape 62">
                <a:extLst>
                  <a:ext uri="{FF2B5EF4-FFF2-40B4-BE49-F238E27FC236}">
                    <a16:creationId xmlns:a16="http://schemas.microsoft.com/office/drawing/2014/main" id="{3CC4BEEA-1C52-4536-84DC-7FC96F5C2EAD}"/>
                  </a:ext>
                </a:extLst>
              </p:cNvPr>
              <p:cNvSpPr/>
              <p:nvPr/>
            </p:nvSpPr>
            <p:spPr>
              <a:xfrm>
                <a:off x="7129464" y="3360425"/>
                <a:ext cx="771526" cy="1752602"/>
              </a:xfrm>
              <a:custGeom>
                <a:avLst/>
                <a:gdLst/>
                <a:ahLst/>
                <a:cxnLst/>
                <a:rect l="0" t="0" r="0" b="0"/>
                <a:pathLst>
                  <a:path w="771525" h="1752600">
                    <a:moveTo>
                      <a:pt x="0" y="1759268"/>
                    </a:moveTo>
                    <a:lnTo>
                      <a:pt x="11430" y="1759268"/>
                    </a:lnTo>
                    <a:cubicBezTo>
                      <a:pt x="436245" y="1759268"/>
                      <a:pt x="780097" y="1633537"/>
                      <a:pt x="780097" y="1481137"/>
                    </a:cubicBezTo>
                    <a:lnTo>
                      <a:pt x="780097" y="0"/>
                    </a:lnTo>
                    <a:lnTo>
                      <a:pt x="0" y="0"/>
                    </a:lnTo>
                    <a:lnTo>
                      <a:pt x="0" y="1759268"/>
                    </a:lnTo>
                    <a:close/>
                  </a:path>
                </a:pathLst>
              </a:custGeom>
              <a:solidFill>
                <a:srgbClr val="5AB4D9"/>
              </a:solidFill>
              <a:ln w="9525" cap="flat">
                <a:noFill/>
                <a:prstDash val="solid"/>
                <a:miter/>
              </a:ln>
            </p:spPr>
            <p:txBody>
              <a:bodyPr/>
              <a:lstStyle/>
              <a:p>
                <a:endParaRPr lang="en-US" sz="1836"/>
              </a:p>
            </p:txBody>
          </p:sp>
          <p:sp>
            <p:nvSpPr>
              <p:cNvPr id="64" name="Freeform: Shape 63">
                <a:extLst>
                  <a:ext uri="{FF2B5EF4-FFF2-40B4-BE49-F238E27FC236}">
                    <a16:creationId xmlns:a16="http://schemas.microsoft.com/office/drawing/2014/main" id="{40BFF509-931F-4ADB-A507-D4A0FD2EE4C5}"/>
                  </a:ext>
                </a:extLst>
              </p:cNvPr>
              <p:cNvSpPr/>
              <p:nvPr/>
            </p:nvSpPr>
            <p:spPr>
              <a:xfrm>
                <a:off x="6372224" y="3082295"/>
                <a:ext cx="1533525" cy="552451"/>
              </a:xfrm>
              <a:custGeom>
                <a:avLst/>
                <a:gdLst/>
                <a:ahLst/>
                <a:cxnLst/>
                <a:rect l="0" t="0" r="0" b="0"/>
                <a:pathLst>
                  <a:path w="1533525" h="552450">
                    <a:moveTo>
                      <a:pt x="1537335" y="278130"/>
                    </a:moveTo>
                    <a:cubicBezTo>
                      <a:pt x="1537335" y="430530"/>
                      <a:pt x="1192530" y="556260"/>
                      <a:pt x="768668" y="556260"/>
                    </a:cubicBezTo>
                    <a:cubicBezTo>
                      <a:pt x="344805" y="556260"/>
                      <a:pt x="0" y="431482"/>
                      <a:pt x="0" y="278130"/>
                    </a:cubicBezTo>
                    <a:cubicBezTo>
                      <a:pt x="0" y="124777"/>
                      <a:pt x="344805" y="0"/>
                      <a:pt x="768668" y="0"/>
                    </a:cubicBezTo>
                    <a:cubicBezTo>
                      <a:pt x="1192530" y="0"/>
                      <a:pt x="1537335" y="122872"/>
                      <a:pt x="1537335" y="278130"/>
                    </a:cubicBezTo>
                  </a:path>
                </a:pathLst>
              </a:custGeom>
              <a:solidFill>
                <a:srgbClr val="FFFFFF"/>
              </a:solidFill>
              <a:ln w="9525" cap="flat">
                <a:noFill/>
                <a:prstDash val="solid"/>
                <a:miter/>
              </a:ln>
            </p:spPr>
            <p:txBody>
              <a:bodyPr/>
              <a:lstStyle/>
              <a:p>
                <a:endParaRPr lang="en-US" sz="1836"/>
              </a:p>
            </p:txBody>
          </p:sp>
          <p:sp>
            <p:nvSpPr>
              <p:cNvPr id="65" name="Freeform: Shape 64">
                <a:extLst>
                  <a:ext uri="{FF2B5EF4-FFF2-40B4-BE49-F238E27FC236}">
                    <a16:creationId xmlns:a16="http://schemas.microsoft.com/office/drawing/2014/main" id="{865AA9F0-D6DF-460C-8294-52587E518791}"/>
                  </a:ext>
                </a:extLst>
              </p:cNvPr>
              <p:cNvSpPr/>
              <p:nvPr/>
            </p:nvSpPr>
            <p:spPr>
              <a:xfrm>
                <a:off x="6529389" y="3159446"/>
                <a:ext cx="1219201" cy="361951"/>
              </a:xfrm>
              <a:custGeom>
                <a:avLst/>
                <a:gdLst/>
                <a:ahLst/>
                <a:cxnLst/>
                <a:rect l="0" t="0" r="0" b="0"/>
                <a:pathLst>
                  <a:path w="1219200" h="361950">
                    <a:moveTo>
                      <a:pt x="1223010" y="184785"/>
                    </a:moveTo>
                    <a:cubicBezTo>
                      <a:pt x="1223010" y="284798"/>
                      <a:pt x="949643" y="369570"/>
                      <a:pt x="611505" y="369570"/>
                    </a:cubicBezTo>
                    <a:cubicBezTo>
                      <a:pt x="273368" y="369570"/>
                      <a:pt x="0" y="287655"/>
                      <a:pt x="0" y="184785"/>
                    </a:cubicBezTo>
                    <a:cubicBezTo>
                      <a:pt x="0" y="84773"/>
                      <a:pt x="273368" y="0"/>
                      <a:pt x="611505" y="0"/>
                    </a:cubicBezTo>
                    <a:cubicBezTo>
                      <a:pt x="949643" y="0"/>
                      <a:pt x="1223010" y="82867"/>
                      <a:pt x="1223010" y="184785"/>
                    </a:cubicBezTo>
                  </a:path>
                </a:pathLst>
              </a:custGeom>
              <a:solidFill>
                <a:srgbClr val="7FBB42"/>
              </a:solidFill>
              <a:ln w="9525" cap="flat">
                <a:noFill/>
                <a:prstDash val="solid"/>
                <a:miter/>
              </a:ln>
            </p:spPr>
            <p:txBody>
              <a:bodyPr/>
              <a:lstStyle/>
              <a:p>
                <a:endParaRPr lang="en-US" sz="1836"/>
              </a:p>
            </p:txBody>
          </p:sp>
          <p:sp>
            <p:nvSpPr>
              <p:cNvPr id="66" name="Freeform: Shape 65">
                <a:extLst>
                  <a:ext uri="{FF2B5EF4-FFF2-40B4-BE49-F238E27FC236}">
                    <a16:creationId xmlns:a16="http://schemas.microsoft.com/office/drawing/2014/main" id="{5FD77C66-846A-45F7-A6B9-4FB4F2F62FE4}"/>
                  </a:ext>
                </a:extLst>
              </p:cNvPr>
              <p:cNvSpPr/>
              <p:nvPr/>
            </p:nvSpPr>
            <p:spPr>
              <a:xfrm>
                <a:off x="6529389" y="3160397"/>
                <a:ext cx="1219201" cy="295278"/>
              </a:xfrm>
              <a:custGeom>
                <a:avLst/>
                <a:gdLst/>
                <a:ahLst/>
                <a:cxnLst/>
                <a:rect l="0" t="0" r="0" b="0"/>
                <a:pathLst>
                  <a:path w="1219200" h="295275">
                    <a:moveTo>
                      <a:pt x="1095375" y="296227"/>
                    </a:moveTo>
                    <a:cubicBezTo>
                      <a:pt x="1175385" y="263842"/>
                      <a:pt x="1223010" y="225742"/>
                      <a:pt x="1223010" y="184785"/>
                    </a:cubicBezTo>
                    <a:cubicBezTo>
                      <a:pt x="1223010" y="84772"/>
                      <a:pt x="949643" y="0"/>
                      <a:pt x="611505" y="0"/>
                    </a:cubicBezTo>
                    <a:cubicBezTo>
                      <a:pt x="273368" y="0"/>
                      <a:pt x="0" y="81915"/>
                      <a:pt x="0" y="184785"/>
                    </a:cubicBezTo>
                    <a:cubicBezTo>
                      <a:pt x="0" y="228600"/>
                      <a:pt x="47625" y="266700"/>
                      <a:pt x="127635" y="296227"/>
                    </a:cubicBezTo>
                    <a:cubicBezTo>
                      <a:pt x="239078" y="252413"/>
                      <a:pt x="415290" y="225742"/>
                      <a:pt x="611505" y="225742"/>
                    </a:cubicBezTo>
                    <a:cubicBezTo>
                      <a:pt x="807720" y="222885"/>
                      <a:pt x="982980" y="252413"/>
                      <a:pt x="1095375" y="296227"/>
                    </a:cubicBezTo>
                  </a:path>
                </a:pathLst>
              </a:custGeom>
              <a:solidFill>
                <a:srgbClr val="B8D433"/>
              </a:solidFill>
              <a:ln w="9525" cap="flat">
                <a:noFill/>
                <a:prstDash val="solid"/>
                <a:miter/>
              </a:ln>
            </p:spPr>
            <p:txBody>
              <a:bodyPr/>
              <a:lstStyle/>
              <a:p>
                <a:endParaRPr lang="en-US" sz="1836"/>
              </a:p>
            </p:txBody>
          </p:sp>
          <p:sp>
            <p:nvSpPr>
              <p:cNvPr id="67" name="Freeform: Shape 66">
                <a:extLst>
                  <a:ext uri="{FF2B5EF4-FFF2-40B4-BE49-F238E27FC236}">
                    <a16:creationId xmlns:a16="http://schemas.microsoft.com/office/drawing/2014/main" id="{36938F84-6608-4072-AA81-E9A3E1E6C049}"/>
                  </a:ext>
                </a:extLst>
              </p:cNvPr>
              <p:cNvSpPr/>
              <p:nvPr/>
            </p:nvSpPr>
            <p:spPr>
              <a:xfrm>
                <a:off x="6557965" y="3962405"/>
                <a:ext cx="314324" cy="476251"/>
              </a:xfrm>
              <a:custGeom>
                <a:avLst/>
                <a:gdLst/>
                <a:ahLst/>
                <a:cxnLst/>
                <a:rect l="0" t="0" r="0" b="0"/>
                <a:pathLst>
                  <a:path w="314325" h="476250">
                    <a:moveTo>
                      <a:pt x="5715" y="459105"/>
                    </a:moveTo>
                    <a:lnTo>
                      <a:pt x="5715" y="354330"/>
                    </a:lnTo>
                    <a:cubicBezTo>
                      <a:pt x="23813" y="370522"/>
                      <a:pt x="44767" y="381953"/>
                      <a:pt x="67628" y="390525"/>
                    </a:cubicBezTo>
                    <a:cubicBezTo>
                      <a:pt x="90488" y="397193"/>
                      <a:pt x="113347" y="401955"/>
                      <a:pt x="133350" y="401955"/>
                    </a:cubicBezTo>
                    <a:cubicBezTo>
                      <a:pt x="146685" y="401955"/>
                      <a:pt x="158115" y="400050"/>
                      <a:pt x="167640" y="397193"/>
                    </a:cubicBezTo>
                    <a:cubicBezTo>
                      <a:pt x="177165" y="395288"/>
                      <a:pt x="185738" y="392430"/>
                      <a:pt x="192405" y="387668"/>
                    </a:cubicBezTo>
                    <a:cubicBezTo>
                      <a:pt x="199072" y="382905"/>
                      <a:pt x="203835" y="378143"/>
                      <a:pt x="205740" y="371475"/>
                    </a:cubicBezTo>
                    <a:cubicBezTo>
                      <a:pt x="207645" y="364807"/>
                      <a:pt x="210503" y="360045"/>
                      <a:pt x="210503" y="353378"/>
                    </a:cubicBezTo>
                    <a:cubicBezTo>
                      <a:pt x="210503" y="343853"/>
                      <a:pt x="208597" y="335280"/>
                      <a:pt x="203835" y="328613"/>
                    </a:cubicBezTo>
                    <a:cubicBezTo>
                      <a:pt x="199072" y="321945"/>
                      <a:pt x="192405" y="315278"/>
                      <a:pt x="182880" y="307657"/>
                    </a:cubicBezTo>
                    <a:cubicBezTo>
                      <a:pt x="173355" y="300990"/>
                      <a:pt x="161925" y="296228"/>
                      <a:pt x="150495" y="289560"/>
                    </a:cubicBezTo>
                    <a:cubicBezTo>
                      <a:pt x="139065" y="284797"/>
                      <a:pt x="125730" y="278130"/>
                      <a:pt x="109538" y="271463"/>
                    </a:cubicBezTo>
                    <a:cubicBezTo>
                      <a:pt x="73343" y="255270"/>
                      <a:pt x="45720" y="237172"/>
                      <a:pt x="27622" y="217170"/>
                    </a:cubicBezTo>
                    <a:cubicBezTo>
                      <a:pt x="9525" y="194310"/>
                      <a:pt x="0" y="169545"/>
                      <a:pt x="0" y="137160"/>
                    </a:cubicBezTo>
                    <a:cubicBezTo>
                      <a:pt x="0" y="112395"/>
                      <a:pt x="4763" y="91440"/>
                      <a:pt x="13335" y="75247"/>
                    </a:cubicBezTo>
                    <a:cubicBezTo>
                      <a:pt x="22860" y="57150"/>
                      <a:pt x="36195" y="42863"/>
                      <a:pt x="52388" y="31432"/>
                    </a:cubicBezTo>
                    <a:cubicBezTo>
                      <a:pt x="68580" y="20003"/>
                      <a:pt x="88582" y="10478"/>
                      <a:pt x="111443" y="6668"/>
                    </a:cubicBezTo>
                    <a:cubicBezTo>
                      <a:pt x="134303" y="1905"/>
                      <a:pt x="157163" y="0"/>
                      <a:pt x="181928" y="0"/>
                    </a:cubicBezTo>
                    <a:cubicBezTo>
                      <a:pt x="206693" y="0"/>
                      <a:pt x="227647" y="1905"/>
                      <a:pt x="245745" y="4763"/>
                    </a:cubicBezTo>
                    <a:cubicBezTo>
                      <a:pt x="263843" y="6668"/>
                      <a:pt x="281940" y="11430"/>
                      <a:pt x="298132" y="18097"/>
                    </a:cubicBezTo>
                    <a:lnTo>
                      <a:pt x="298132" y="116205"/>
                    </a:lnTo>
                    <a:cubicBezTo>
                      <a:pt x="291465" y="111443"/>
                      <a:pt x="281940" y="106680"/>
                      <a:pt x="273368" y="102870"/>
                    </a:cubicBezTo>
                    <a:cubicBezTo>
                      <a:pt x="264795" y="99060"/>
                      <a:pt x="255270" y="96203"/>
                      <a:pt x="245745" y="93345"/>
                    </a:cubicBezTo>
                    <a:cubicBezTo>
                      <a:pt x="236220" y="91440"/>
                      <a:pt x="224790" y="88582"/>
                      <a:pt x="216218" y="86678"/>
                    </a:cubicBezTo>
                    <a:cubicBezTo>
                      <a:pt x="206693" y="84772"/>
                      <a:pt x="198120" y="84772"/>
                      <a:pt x="188595" y="84772"/>
                    </a:cubicBezTo>
                    <a:cubicBezTo>
                      <a:pt x="177165" y="84772"/>
                      <a:pt x="165735" y="84772"/>
                      <a:pt x="156210" y="86678"/>
                    </a:cubicBezTo>
                    <a:cubicBezTo>
                      <a:pt x="146685" y="88582"/>
                      <a:pt x="138113" y="91440"/>
                      <a:pt x="131445" y="96203"/>
                    </a:cubicBezTo>
                    <a:cubicBezTo>
                      <a:pt x="124778" y="100965"/>
                      <a:pt x="120015" y="105728"/>
                      <a:pt x="115253" y="109538"/>
                    </a:cubicBezTo>
                    <a:cubicBezTo>
                      <a:pt x="110490" y="116205"/>
                      <a:pt x="110490" y="120968"/>
                      <a:pt x="110490" y="127635"/>
                    </a:cubicBezTo>
                    <a:cubicBezTo>
                      <a:pt x="110490" y="134303"/>
                      <a:pt x="112395" y="140970"/>
                      <a:pt x="117157" y="148590"/>
                    </a:cubicBezTo>
                    <a:cubicBezTo>
                      <a:pt x="121920" y="155257"/>
                      <a:pt x="126682" y="160020"/>
                      <a:pt x="135255" y="166688"/>
                    </a:cubicBezTo>
                    <a:cubicBezTo>
                      <a:pt x="141922" y="171450"/>
                      <a:pt x="151447" y="178118"/>
                      <a:pt x="162878" y="182880"/>
                    </a:cubicBezTo>
                    <a:cubicBezTo>
                      <a:pt x="174307" y="187643"/>
                      <a:pt x="185738" y="194310"/>
                      <a:pt x="199072" y="199072"/>
                    </a:cubicBezTo>
                    <a:cubicBezTo>
                      <a:pt x="217170" y="205740"/>
                      <a:pt x="235268" y="215265"/>
                      <a:pt x="249555" y="223838"/>
                    </a:cubicBezTo>
                    <a:cubicBezTo>
                      <a:pt x="265747" y="233363"/>
                      <a:pt x="277178" y="241935"/>
                      <a:pt x="288607" y="253365"/>
                    </a:cubicBezTo>
                    <a:cubicBezTo>
                      <a:pt x="300038" y="264795"/>
                      <a:pt x="306705" y="276225"/>
                      <a:pt x="313372" y="292418"/>
                    </a:cubicBezTo>
                    <a:cubicBezTo>
                      <a:pt x="318135" y="305753"/>
                      <a:pt x="322897" y="321945"/>
                      <a:pt x="322897" y="342900"/>
                    </a:cubicBezTo>
                    <a:cubicBezTo>
                      <a:pt x="322897" y="367665"/>
                      <a:pt x="318135" y="390525"/>
                      <a:pt x="309563" y="408622"/>
                    </a:cubicBezTo>
                    <a:cubicBezTo>
                      <a:pt x="300038" y="426720"/>
                      <a:pt x="286703" y="441007"/>
                      <a:pt x="268605" y="452438"/>
                    </a:cubicBezTo>
                    <a:cubicBezTo>
                      <a:pt x="252413" y="463868"/>
                      <a:pt x="232410" y="470535"/>
                      <a:pt x="209550" y="475297"/>
                    </a:cubicBezTo>
                    <a:cubicBezTo>
                      <a:pt x="186690" y="480060"/>
                      <a:pt x="163830" y="481965"/>
                      <a:pt x="139065" y="481965"/>
                    </a:cubicBezTo>
                    <a:cubicBezTo>
                      <a:pt x="114300" y="481965"/>
                      <a:pt x="88582" y="480060"/>
                      <a:pt x="65722" y="475297"/>
                    </a:cubicBezTo>
                    <a:cubicBezTo>
                      <a:pt x="41910" y="475297"/>
                      <a:pt x="21908" y="467678"/>
                      <a:pt x="5715" y="459105"/>
                    </a:cubicBezTo>
                    <a:close/>
                  </a:path>
                </a:pathLst>
              </a:custGeom>
              <a:solidFill>
                <a:srgbClr val="FFFFFF"/>
              </a:solidFill>
              <a:ln w="9525" cap="flat">
                <a:noFill/>
                <a:prstDash val="solid"/>
                <a:miter/>
              </a:ln>
            </p:spPr>
            <p:txBody>
              <a:bodyPr/>
              <a:lstStyle/>
              <a:p>
                <a:endParaRPr lang="en-US" sz="1836"/>
              </a:p>
            </p:txBody>
          </p:sp>
          <p:sp>
            <p:nvSpPr>
              <p:cNvPr id="68" name="Freeform: Shape 67">
                <a:extLst>
                  <a:ext uri="{FF2B5EF4-FFF2-40B4-BE49-F238E27FC236}">
                    <a16:creationId xmlns:a16="http://schemas.microsoft.com/office/drawing/2014/main" id="{0629E75F-98E7-4701-A276-0C7592B31C1A}"/>
                  </a:ext>
                </a:extLst>
              </p:cNvPr>
              <p:cNvSpPr/>
              <p:nvPr/>
            </p:nvSpPr>
            <p:spPr>
              <a:xfrm>
                <a:off x="6926578" y="3965251"/>
                <a:ext cx="495297" cy="533400"/>
              </a:xfrm>
              <a:custGeom>
                <a:avLst/>
                <a:gdLst/>
                <a:ahLst/>
                <a:cxnLst/>
                <a:rect l="0" t="0" r="0" b="0"/>
                <a:pathLst>
                  <a:path w="495300" h="533400">
                    <a:moveTo>
                      <a:pt x="227647" y="483870"/>
                    </a:moveTo>
                    <a:cubicBezTo>
                      <a:pt x="161925" y="483870"/>
                      <a:pt x="106680" y="461010"/>
                      <a:pt x="63817" y="418148"/>
                    </a:cubicBezTo>
                    <a:cubicBezTo>
                      <a:pt x="22860" y="374333"/>
                      <a:pt x="0" y="318135"/>
                      <a:pt x="0" y="246698"/>
                    </a:cubicBezTo>
                    <a:cubicBezTo>
                      <a:pt x="0" y="173355"/>
                      <a:pt x="20955" y="114300"/>
                      <a:pt x="63817" y="68580"/>
                    </a:cubicBezTo>
                    <a:cubicBezTo>
                      <a:pt x="107632" y="22860"/>
                      <a:pt x="161925" y="0"/>
                      <a:pt x="232410" y="0"/>
                    </a:cubicBezTo>
                    <a:cubicBezTo>
                      <a:pt x="298132" y="0"/>
                      <a:pt x="353377" y="22860"/>
                      <a:pt x="394335" y="65723"/>
                    </a:cubicBezTo>
                    <a:cubicBezTo>
                      <a:pt x="435292" y="108585"/>
                      <a:pt x="456247" y="165735"/>
                      <a:pt x="456247" y="239078"/>
                    </a:cubicBezTo>
                    <a:cubicBezTo>
                      <a:pt x="456247" y="312420"/>
                      <a:pt x="435292" y="371475"/>
                      <a:pt x="392430" y="417195"/>
                    </a:cubicBezTo>
                    <a:cubicBezTo>
                      <a:pt x="390525" y="419100"/>
                      <a:pt x="390525" y="419100"/>
                      <a:pt x="387667" y="421958"/>
                    </a:cubicBezTo>
                    <a:cubicBezTo>
                      <a:pt x="385763" y="423863"/>
                      <a:pt x="385763" y="423863"/>
                      <a:pt x="382905" y="426720"/>
                    </a:cubicBezTo>
                    <a:lnTo>
                      <a:pt x="501967" y="541020"/>
                    </a:lnTo>
                    <a:lnTo>
                      <a:pt x="353377" y="541020"/>
                    </a:lnTo>
                    <a:lnTo>
                      <a:pt x="291465" y="477203"/>
                    </a:lnTo>
                    <a:cubicBezTo>
                      <a:pt x="276225" y="481013"/>
                      <a:pt x="253365" y="483870"/>
                      <a:pt x="227647" y="483870"/>
                    </a:cubicBezTo>
                    <a:close/>
                    <a:moveTo>
                      <a:pt x="232410" y="91440"/>
                    </a:moveTo>
                    <a:cubicBezTo>
                      <a:pt x="196215" y="91440"/>
                      <a:pt x="166688" y="104775"/>
                      <a:pt x="143827" y="132398"/>
                    </a:cubicBezTo>
                    <a:cubicBezTo>
                      <a:pt x="120967" y="160020"/>
                      <a:pt x="111442" y="196215"/>
                      <a:pt x="111442" y="241935"/>
                    </a:cubicBezTo>
                    <a:cubicBezTo>
                      <a:pt x="111442" y="287655"/>
                      <a:pt x="122872" y="323850"/>
                      <a:pt x="143827" y="351473"/>
                    </a:cubicBezTo>
                    <a:cubicBezTo>
                      <a:pt x="166688" y="379095"/>
                      <a:pt x="194310" y="392430"/>
                      <a:pt x="228600" y="392430"/>
                    </a:cubicBezTo>
                    <a:cubicBezTo>
                      <a:pt x="264795" y="392430"/>
                      <a:pt x="292417" y="379095"/>
                      <a:pt x="315277" y="353378"/>
                    </a:cubicBezTo>
                    <a:cubicBezTo>
                      <a:pt x="336232" y="325755"/>
                      <a:pt x="347663" y="289560"/>
                      <a:pt x="347663" y="243840"/>
                    </a:cubicBezTo>
                    <a:cubicBezTo>
                      <a:pt x="347663" y="196215"/>
                      <a:pt x="336232" y="157163"/>
                      <a:pt x="315277" y="129540"/>
                    </a:cubicBezTo>
                    <a:cubicBezTo>
                      <a:pt x="296227" y="104775"/>
                      <a:pt x="268605" y="91440"/>
                      <a:pt x="232410" y="91440"/>
                    </a:cubicBezTo>
                    <a:close/>
                  </a:path>
                </a:pathLst>
              </a:custGeom>
              <a:solidFill>
                <a:srgbClr val="FFFFFF"/>
              </a:solidFill>
              <a:ln w="9525" cap="flat">
                <a:noFill/>
                <a:prstDash val="solid"/>
                <a:miter/>
              </a:ln>
            </p:spPr>
            <p:txBody>
              <a:bodyPr/>
              <a:lstStyle/>
              <a:p>
                <a:endParaRPr lang="en-US" sz="1836"/>
              </a:p>
            </p:txBody>
          </p:sp>
          <p:sp>
            <p:nvSpPr>
              <p:cNvPr id="69" name="Freeform: Shape 68">
                <a:extLst>
                  <a:ext uri="{FF2B5EF4-FFF2-40B4-BE49-F238E27FC236}">
                    <a16:creationId xmlns:a16="http://schemas.microsoft.com/office/drawing/2014/main" id="{D6A6D284-057E-4EC3-ADD2-C90CD43D74BE}"/>
                  </a:ext>
                </a:extLst>
              </p:cNvPr>
              <p:cNvSpPr/>
              <p:nvPr/>
            </p:nvSpPr>
            <p:spPr>
              <a:xfrm>
                <a:off x="7462834" y="3971927"/>
                <a:ext cx="276224" cy="466724"/>
              </a:xfrm>
              <a:custGeom>
                <a:avLst/>
                <a:gdLst/>
                <a:ahLst/>
                <a:cxnLst/>
                <a:rect l="0" t="0" r="0" b="0"/>
                <a:pathLst>
                  <a:path w="276225" h="466725">
                    <a:moveTo>
                      <a:pt x="278130" y="467678"/>
                    </a:moveTo>
                    <a:lnTo>
                      <a:pt x="0" y="467678"/>
                    </a:lnTo>
                    <a:lnTo>
                      <a:pt x="0" y="0"/>
                    </a:lnTo>
                    <a:lnTo>
                      <a:pt x="104775" y="0"/>
                    </a:lnTo>
                    <a:lnTo>
                      <a:pt x="104775" y="381000"/>
                    </a:lnTo>
                    <a:lnTo>
                      <a:pt x="278130" y="381000"/>
                    </a:lnTo>
                    <a:lnTo>
                      <a:pt x="278130" y="467678"/>
                    </a:lnTo>
                    <a:lnTo>
                      <a:pt x="278130" y="467678"/>
                    </a:lnTo>
                    <a:close/>
                  </a:path>
                </a:pathLst>
              </a:custGeom>
              <a:solidFill>
                <a:srgbClr val="FFFFFF"/>
              </a:solidFill>
              <a:ln w="9525" cap="flat">
                <a:noFill/>
                <a:prstDash val="solid"/>
                <a:miter/>
              </a:ln>
            </p:spPr>
            <p:txBody>
              <a:bodyPr/>
              <a:lstStyle/>
              <a:p>
                <a:endParaRPr lang="en-US" sz="1836"/>
              </a:p>
            </p:txBody>
          </p:sp>
        </p:grpSp>
      </p:grpSp>
      <p:sp>
        <p:nvSpPr>
          <p:cNvPr id="72" name="Rectangle: Rounded Corners 71">
            <a:extLst>
              <a:ext uri="{FF2B5EF4-FFF2-40B4-BE49-F238E27FC236}">
                <a16:creationId xmlns:a16="http://schemas.microsoft.com/office/drawing/2014/main" id="{C4AE8433-3E55-4C8C-8FC7-909459F3BD1A}"/>
              </a:ext>
            </a:extLst>
          </p:cNvPr>
          <p:cNvSpPr/>
          <p:nvPr/>
        </p:nvSpPr>
        <p:spPr bwMode="auto">
          <a:xfrm>
            <a:off x="3446466" y="4589951"/>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a:extLst>
              <a:ext uri="{FF2B5EF4-FFF2-40B4-BE49-F238E27FC236}">
                <a16:creationId xmlns:a16="http://schemas.microsoft.com/office/drawing/2014/main" id="{00FD350C-80A6-43A8-AACF-0EB4760195FB}"/>
              </a:ext>
            </a:extLst>
          </p:cNvPr>
          <p:cNvSpPr txBox="1"/>
          <p:nvPr/>
        </p:nvSpPr>
        <p:spPr>
          <a:xfrm>
            <a:off x="3031047" y="4211561"/>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EXISTING DATASTORE</a:t>
            </a:r>
          </a:p>
        </p:txBody>
      </p:sp>
      <p:sp>
        <p:nvSpPr>
          <p:cNvPr id="76" name="TextBox 75">
            <a:extLst>
              <a:ext uri="{FF2B5EF4-FFF2-40B4-BE49-F238E27FC236}">
                <a16:creationId xmlns:a16="http://schemas.microsoft.com/office/drawing/2014/main" id="{6FBD5C65-C995-407F-91EF-4E9A1500C055}"/>
              </a:ext>
            </a:extLst>
          </p:cNvPr>
          <p:cNvSpPr txBox="1"/>
          <p:nvPr/>
        </p:nvSpPr>
        <p:spPr>
          <a:xfrm>
            <a:off x="5490223" y="187126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Historical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8" name="Straight Arrow Connector 17">
            <a:extLst>
              <a:ext uri="{FF2B5EF4-FFF2-40B4-BE49-F238E27FC236}">
                <a16:creationId xmlns:a16="http://schemas.microsoft.com/office/drawing/2014/main" id="{B18FD72F-69A1-40D1-8641-2B2950B3479E}"/>
              </a:ext>
            </a:extLst>
          </p:cNvPr>
          <p:cNvCxnSpPr>
            <a:stCxn id="72" idx="3"/>
          </p:cNvCxnSpPr>
          <p:nvPr/>
        </p:nvCxnSpPr>
        <p:spPr>
          <a:xfrm>
            <a:off x="5243807" y="5166023"/>
            <a:ext cx="3068739" cy="11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E245B81-F910-4829-BA4E-2DCFEC1F6ABE}"/>
              </a:ext>
            </a:extLst>
          </p:cNvPr>
          <p:cNvGrpSpPr/>
          <p:nvPr/>
        </p:nvGrpSpPr>
        <p:grpSpPr>
          <a:xfrm>
            <a:off x="10966614" y="2938723"/>
            <a:ext cx="813043" cy="766199"/>
            <a:chOff x="10655946" y="3677285"/>
            <a:chExt cx="813043" cy="766199"/>
          </a:xfrm>
        </p:grpSpPr>
        <p:sp>
          <p:nvSpPr>
            <p:cNvPr id="79" name="TextBox 78">
              <a:extLst>
                <a:ext uri="{FF2B5EF4-FFF2-40B4-BE49-F238E27FC236}">
                  <a16:creationId xmlns:a16="http://schemas.microsoft.com/office/drawing/2014/main" id="{405FA6E2-6632-4D8B-957B-13AB88CCAF3F}"/>
                </a:ext>
              </a:extLst>
            </p:cNvPr>
            <p:cNvSpPr txBox="1"/>
            <p:nvPr/>
          </p:nvSpPr>
          <p:spPr>
            <a:xfrm>
              <a:off x="10655946" y="4212652"/>
              <a:ext cx="8130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Cosmos DB </a:t>
              </a:r>
            </a:p>
          </p:txBody>
        </p:sp>
        <p:pic>
          <p:nvPicPr>
            <p:cNvPr id="80" name="Picture 287">
              <a:extLst>
                <a:ext uri="{FF2B5EF4-FFF2-40B4-BE49-F238E27FC236}">
                  <a16:creationId xmlns:a16="http://schemas.microsoft.com/office/drawing/2014/main" id="{086FABC6-1316-48DA-BEFC-F9840C1849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7585" y="3677285"/>
              <a:ext cx="475488" cy="475488"/>
            </a:xfrm>
            <a:prstGeom prst="rect">
              <a:avLst/>
            </a:prstGeom>
          </p:spPr>
        </p:pic>
      </p:grpSp>
      <p:sp>
        <p:nvSpPr>
          <p:cNvPr id="82" name="TextBox 81">
            <a:extLst>
              <a:ext uri="{FF2B5EF4-FFF2-40B4-BE49-F238E27FC236}">
                <a16:creationId xmlns:a16="http://schemas.microsoft.com/office/drawing/2014/main" id="{7925731A-9599-432C-B0A0-A4D5B4C685B6}"/>
              </a:ext>
            </a:extLst>
          </p:cNvPr>
          <p:cNvSpPr txBox="1"/>
          <p:nvPr/>
        </p:nvSpPr>
        <p:spPr>
          <a:xfrm>
            <a:off x="10645807" y="2360481"/>
            <a:ext cx="15461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STORAGE</a:t>
            </a:r>
          </a:p>
        </p:txBody>
      </p:sp>
      <p:cxnSp>
        <p:nvCxnSpPr>
          <p:cNvPr id="21" name="Connector: Elbow 20">
            <a:extLst>
              <a:ext uri="{FF2B5EF4-FFF2-40B4-BE49-F238E27FC236}">
                <a16:creationId xmlns:a16="http://schemas.microsoft.com/office/drawing/2014/main" id="{EA3E56BC-C201-4108-8357-04A1BD5F59A8}"/>
              </a:ext>
            </a:extLst>
          </p:cNvPr>
          <p:cNvCxnSpPr>
            <a:stCxn id="353" idx="3"/>
            <a:endCxn id="81" idx="2"/>
          </p:cNvCxnSpPr>
          <p:nvPr/>
        </p:nvCxnSpPr>
        <p:spPr>
          <a:xfrm flipV="1">
            <a:off x="10072572" y="3866547"/>
            <a:ext cx="1282100" cy="12215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121C96-9E90-4915-950F-F29CFCCF80D7}"/>
              </a:ext>
            </a:extLst>
          </p:cNvPr>
          <p:cNvCxnSpPr>
            <a:stCxn id="276" idx="3"/>
            <a:endCxn id="81" idx="1"/>
          </p:cNvCxnSpPr>
          <p:nvPr/>
        </p:nvCxnSpPr>
        <p:spPr>
          <a:xfrm>
            <a:off x="9967800" y="3292676"/>
            <a:ext cx="655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F39306E-9F26-4E17-863E-AF3C38CA6D5A}"/>
              </a:ext>
            </a:extLst>
          </p:cNvPr>
          <p:cNvSpPr txBox="1"/>
          <p:nvPr/>
        </p:nvSpPr>
        <p:spPr>
          <a:xfrm>
            <a:off x="9813950" y="3193677"/>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Battery</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Failure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sp>
        <p:nvSpPr>
          <p:cNvPr id="89" name="TextBox 88">
            <a:extLst>
              <a:ext uri="{FF2B5EF4-FFF2-40B4-BE49-F238E27FC236}">
                <a16:creationId xmlns:a16="http://schemas.microsoft.com/office/drawing/2014/main" id="{59E459C7-6D10-4B02-87C3-0444BFB89D24}"/>
              </a:ext>
            </a:extLst>
          </p:cNvPr>
          <p:cNvSpPr txBox="1"/>
          <p:nvPr/>
        </p:nvSpPr>
        <p:spPr>
          <a:xfrm>
            <a:off x="10522017" y="3889084"/>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Compliance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grpSp>
        <p:nvGrpSpPr>
          <p:cNvPr id="29" name="Group 28">
            <a:extLst>
              <a:ext uri="{FF2B5EF4-FFF2-40B4-BE49-F238E27FC236}">
                <a16:creationId xmlns:a16="http://schemas.microsoft.com/office/drawing/2014/main" id="{0D7B861C-1106-48D5-A9AF-3C390598D112}"/>
              </a:ext>
            </a:extLst>
          </p:cNvPr>
          <p:cNvGrpSpPr/>
          <p:nvPr/>
        </p:nvGrpSpPr>
        <p:grpSpPr>
          <a:xfrm>
            <a:off x="10622851" y="2718804"/>
            <a:ext cx="1463641" cy="1147743"/>
            <a:chOff x="10622851" y="3457366"/>
            <a:chExt cx="1463641" cy="1147743"/>
          </a:xfrm>
        </p:grpSpPr>
        <p:sp>
          <p:nvSpPr>
            <p:cNvPr id="81" name="Rectangle: Rounded Corners 80">
              <a:extLst>
                <a:ext uri="{FF2B5EF4-FFF2-40B4-BE49-F238E27FC236}">
                  <a16:creationId xmlns:a16="http://schemas.microsoft.com/office/drawing/2014/main" id="{9F61E79A-A126-4325-990B-D33FF9194778}"/>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CACE6C38-32B9-4C59-8C50-3846BEB5494C}"/>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Connector: Elbow 30">
            <a:extLst>
              <a:ext uri="{FF2B5EF4-FFF2-40B4-BE49-F238E27FC236}">
                <a16:creationId xmlns:a16="http://schemas.microsoft.com/office/drawing/2014/main" id="{B9161E4E-E145-4BDC-8B7C-0F4DB89B32D4}"/>
              </a:ext>
            </a:extLst>
          </p:cNvPr>
          <p:cNvCxnSpPr>
            <a:cxnSpLocks/>
            <a:stCxn id="106" idx="1"/>
            <a:endCxn id="96" idx="2"/>
          </p:cNvCxnSpPr>
          <p:nvPr/>
        </p:nvCxnSpPr>
        <p:spPr>
          <a:xfrm rot="10800000">
            <a:off x="1891232" y="3748628"/>
            <a:ext cx="8699604" cy="23562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B13AFD7C-4748-40AC-9708-E3ED009A8587}"/>
              </a:ext>
            </a:extLst>
          </p:cNvPr>
          <p:cNvSpPr/>
          <p:nvPr/>
        </p:nvSpPr>
        <p:spPr>
          <a:xfrm>
            <a:off x="1652575" y="3639388"/>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394AC96-41CE-4519-961F-11D80938697D}"/>
              </a:ext>
            </a:extLst>
          </p:cNvPr>
          <p:cNvSpPr txBox="1"/>
          <p:nvPr/>
        </p:nvSpPr>
        <p:spPr>
          <a:xfrm>
            <a:off x="1065921" y="3609668"/>
            <a:ext cx="657867"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sent to vehicle</a:t>
            </a:r>
          </a:p>
        </p:txBody>
      </p:sp>
      <p:cxnSp>
        <p:nvCxnSpPr>
          <p:cNvPr id="227" name="Connector: Elbow 226">
            <a:extLst>
              <a:ext uri="{FF2B5EF4-FFF2-40B4-BE49-F238E27FC236}">
                <a16:creationId xmlns:a16="http://schemas.microsoft.com/office/drawing/2014/main" id="{0AB5ACD4-B1F7-4B1B-8A54-88ED96EDB9C8}"/>
              </a:ext>
            </a:extLst>
          </p:cNvPr>
          <p:cNvCxnSpPr>
            <a:stCxn id="96" idx="1"/>
            <a:endCxn id="246" idx="3"/>
          </p:cNvCxnSpPr>
          <p:nvPr/>
        </p:nvCxnSpPr>
        <p:spPr>
          <a:xfrm rot="10800000">
            <a:off x="1270851" y="3554148"/>
            <a:ext cx="381725" cy="139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3EDC4FD-E0D3-4F99-B7CB-12733FC802F3}"/>
              </a:ext>
            </a:extLst>
          </p:cNvPr>
          <p:cNvSpPr txBox="1"/>
          <p:nvPr/>
        </p:nvSpPr>
        <p:spPr>
          <a:xfrm>
            <a:off x="1847261" y="4075324"/>
            <a:ext cx="915092"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(compliance or battery failure)</a:t>
            </a:r>
          </a:p>
        </p:txBody>
      </p:sp>
      <p:sp>
        <p:nvSpPr>
          <p:cNvPr id="104" name="TextBox 103">
            <a:extLst>
              <a:ext uri="{FF2B5EF4-FFF2-40B4-BE49-F238E27FC236}">
                <a16:creationId xmlns:a16="http://schemas.microsoft.com/office/drawing/2014/main" id="{927451B0-DF2E-4598-B188-1A0D6F4E1E35}"/>
              </a:ext>
            </a:extLst>
          </p:cNvPr>
          <p:cNvSpPr txBox="1"/>
          <p:nvPr/>
        </p:nvSpPr>
        <p:spPr>
          <a:xfrm>
            <a:off x="10634884" y="5215764"/>
            <a:ext cx="1531381"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SENDING</a:t>
            </a:r>
          </a:p>
        </p:txBody>
      </p:sp>
      <p:grpSp>
        <p:nvGrpSpPr>
          <p:cNvPr id="105" name="Group 104">
            <a:extLst>
              <a:ext uri="{FF2B5EF4-FFF2-40B4-BE49-F238E27FC236}">
                <a16:creationId xmlns:a16="http://schemas.microsoft.com/office/drawing/2014/main" id="{E47C2757-28B6-4483-8104-A8D2208B8AD4}"/>
              </a:ext>
            </a:extLst>
          </p:cNvPr>
          <p:cNvGrpSpPr/>
          <p:nvPr/>
        </p:nvGrpSpPr>
        <p:grpSpPr>
          <a:xfrm>
            <a:off x="10590836" y="5530964"/>
            <a:ext cx="1463641" cy="1147743"/>
            <a:chOff x="10622851" y="3457366"/>
            <a:chExt cx="1463641" cy="1147743"/>
          </a:xfrm>
        </p:grpSpPr>
        <p:sp>
          <p:nvSpPr>
            <p:cNvPr id="106" name="Rectangle: Rounded Corners 105">
              <a:extLst>
                <a:ext uri="{FF2B5EF4-FFF2-40B4-BE49-F238E27FC236}">
                  <a16:creationId xmlns:a16="http://schemas.microsoft.com/office/drawing/2014/main" id="{E3AF8FDE-98B6-4A8E-B6BE-A1592B862B1A}"/>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7BFF35C1-88C2-41DF-9448-81D392AA7DEF}"/>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30169B71-392D-4937-A6BD-9379EE94B0ED}"/>
              </a:ext>
            </a:extLst>
          </p:cNvPr>
          <p:cNvGrpSpPr/>
          <p:nvPr/>
        </p:nvGrpSpPr>
        <p:grpSpPr>
          <a:xfrm>
            <a:off x="10906476" y="5742095"/>
            <a:ext cx="973343" cy="766199"/>
            <a:chOff x="10655946" y="3677285"/>
            <a:chExt cx="973343" cy="766199"/>
          </a:xfrm>
        </p:grpSpPr>
        <p:sp>
          <p:nvSpPr>
            <p:cNvPr id="112" name="TextBox 111">
              <a:extLst>
                <a:ext uri="{FF2B5EF4-FFF2-40B4-BE49-F238E27FC236}">
                  <a16:creationId xmlns:a16="http://schemas.microsoft.com/office/drawing/2014/main" id="{E535128B-BEFA-4E0F-ACBA-0C983CE3A06B}"/>
                </a:ext>
              </a:extLst>
            </p:cNvPr>
            <p:cNvSpPr txBox="1"/>
            <p:nvPr/>
          </p:nvSpPr>
          <p:spPr>
            <a:xfrm>
              <a:off x="10655946" y="4212652"/>
              <a:ext cx="9733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Azure Function</a:t>
              </a:r>
            </a:p>
          </p:txBody>
        </p:sp>
        <p:pic>
          <p:nvPicPr>
            <p:cNvPr id="113" name="Picture 287">
              <a:extLst>
                <a:ext uri="{FF2B5EF4-FFF2-40B4-BE49-F238E27FC236}">
                  <a16:creationId xmlns:a16="http://schemas.microsoft.com/office/drawing/2014/main" id="{15EDBD6E-88B9-4FD6-835E-D03C4D6E79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57585" y="3677285"/>
              <a:ext cx="475488" cy="475488"/>
            </a:xfrm>
            <a:prstGeom prst="rect">
              <a:avLst/>
            </a:prstGeom>
          </p:spPr>
        </p:pic>
      </p:grpSp>
      <p:cxnSp>
        <p:nvCxnSpPr>
          <p:cNvPr id="233" name="Straight Arrow Connector 232">
            <a:extLst>
              <a:ext uri="{FF2B5EF4-FFF2-40B4-BE49-F238E27FC236}">
                <a16:creationId xmlns:a16="http://schemas.microsoft.com/office/drawing/2014/main" id="{1C1185B5-E70B-475F-B914-EA91B76FDD36}"/>
              </a:ext>
            </a:extLst>
          </p:cNvPr>
          <p:cNvCxnSpPr/>
          <p:nvPr/>
        </p:nvCxnSpPr>
        <p:spPr>
          <a:xfrm>
            <a:off x="11697963" y="3866547"/>
            <a:ext cx="0" cy="152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7BC1DE5-6201-4852-825F-8ED5A09A5384}"/>
              </a:ext>
            </a:extLst>
          </p:cNvPr>
          <p:cNvSpPr txBox="1"/>
          <p:nvPr/>
        </p:nvSpPr>
        <p:spPr>
          <a:xfrm>
            <a:off x="11631984" y="4836757"/>
            <a:ext cx="609271" cy="61573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Change</a:t>
            </a:r>
          </a:p>
          <a:p>
            <a:r>
              <a:rPr lang="en-US" sz="900" dirty="0">
                <a:solidFill>
                  <a:schemeClr val="tx1"/>
                </a:solidFill>
                <a:latin typeface="Segoe UI Semibold" panose="020B0702040204020203" pitchFamily="34" charset="0"/>
                <a:cs typeface="Segoe UI Semibold" panose="020B0702040204020203" pitchFamily="34" charset="0"/>
              </a:rPr>
              <a:t>Feed</a:t>
            </a:r>
          </a:p>
        </p:txBody>
      </p:sp>
      <p:cxnSp>
        <p:nvCxnSpPr>
          <p:cNvPr id="235" name="Connector: Elbow 234">
            <a:extLst>
              <a:ext uri="{FF2B5EF4-FFF2-40B4-BE49-F238E27FC236}">
                <a16:creationId xmlns:a16="http://schemas.microsoft.com/office/drawing/2014/main" id="{95D86D40-B5DE-4106-A575-84F1FBEC6F73}"/>
              </a:ext>
            </a:extLst>
          </p:cNvPr>
          <p:cNvCxnSpPr>
            <a:stCxn id="73" idx="3"/>
          </p:cNvCxnSpPr>
          <p:nvPr/>
        </p:nvCxnSpPr>
        <p:spPr>
          <a:xfrm flipV="1">
            <a:off x="5322593" y="1987840"/>
            <a:ext cx="918441" cy="246840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65776FB-A937-4CA1-939E-BF14498CA50C}"/>
              </a:ext>
            </a:extLst>
          </p:cNvPr>
          <p:cNvSpPr txBox="1"/>
          <p:nvPr/>
        </p:nvSpPr>
        <p:spPr>
          <a:xfrm>
            <a:off x="6217807" y="2151645"/>
            <a:ext cx="841980" cy="61573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Labeled</a:t>
            </a:r>
          </a:p>
          <a:p>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20" name="Connector: Elbow 119">
            <a:extLst>
              <a:ext uri="{FF2B5EF4-FFF2-40B4-BE49-F238E27FC236}">
                <a16:creationId xmlns:a16="http://schemas.microsoft.com/office/drawing/2014/main" id="{87F7EE9E-95CE-46A5-8A35-9407A072F6C9}"/>
              </a:ext>
            </a:extLst>
          </p:cNvPr>
          <p:cNvCxnSpPr>
            <a:cxnSpLocks/>
            <a:endCxn id="367" idx="1"/>
          </p:cNvCxnSpPr>
          <p:nvPr/>
        </p:nvCxnSpPr>
        <p:spPr>
          <a:xfrm rot="16200000" flipH="1">
            <a:off x="6584643" y="2765037"/>
            <a:ext cx="2425482" cy="774411"/>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727" y="-720536"/>
            <a:ext cx="9524807" cy="899665"/>
          </a:xfrm>
        </p:spPr>
        <p:txBody>
          <a:bodyPr vert="horz" wrap="square" lIns="146304" tIns="91440" rIns="146304" bIns="91440" rtlCol="0" anchor="ctr">
            <a:noAutofit/>
          </a:bodyPr>
          <a:lstStyle/>
          <a:p>
            <a:r>
              <a:rPr lang="en-US" sz="4000" dirty="0">
                <a:solidFill>
                  <a:schemeClr val="tx2"/>
                </a:solidFill>
                <a:cs typeface="Segoe UI Light" charset="0"/>
              </a:rPr>
              <a:t>Preferred Solution – September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340378" y="4067805"/>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467" y="3417386"/>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2606194"/>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89662" y="3305659"/>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800307"/>
            <a:ext cx="1582269" cy="1542846"/>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664927" y="216130"/>
            <a:ext cx="1803763" cy="683264"/>
          </a:xfrm>
          <a:prstGeom prst="rect">
            <a:avLst/>
          </a:prstGeom>
          <a:noFill/>
        </p:spPr>
        <p:txBody>
          <a:bodyPr wrap="none" lIns="182880" tIns="146304" rIns="182880" bIns="146304" rtlCol="0">
            <a:spAutoFit/>
          </a:bodyPr>
          <a:lstStyle/>
          <a:p>
            <a:pPr algn="ctr">
              <a:lnSpc>
                <a:spcPct val="90000"/>
              </a:lnSpc>
            </a:pPr>
            <a:r>
              <a:rPr lang="en-US" sz="1400" dirty="0">
                <a:gradFill>
                  <a:gsLst>
                    <a:gs pos="2917">
                      <a:schemeClr val="tx1"/>
                    </a:gs>
                    <a:gs pos="30000">
                      <a:schemeClr val="tx1"/>
                    </a:gs>
                  </a:gsLst>
                  <a:lin ang="5400000" scaled="0"/>
                </a:gradFill>
              </a:rPr>
              <a:t>DATA PREPARATION</a:t>
            </a:r>
          </a:p>
          <a:p>
            <a:pPr algn="ctr">
              <a:lnSpc>
                <a:spcPct val="90000"/>
              </a:lnSpc>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227804"/>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8014231" y="2870431"/>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2718189"/>
            <a:ext cx="734502" cy="1075195"/>
            <a:chOff x="3078067" y="3561533"/>
            <a:chExt cx="734502" cy="1075195"/>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Blob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TextBox 58">
            <a:extLst>
              <a:ext uri="{FF2B5EF4-FFF2-40B4-BE49-F238E27FC236}">
                <a16:creationId xmlns:a16="http://schemas.microsoft.com/office/drawing/2014/main" id="{B723EFC5-6988-4E8A-BF81-DC1937934AC5}"/>
              </a:ext>
            </a:extLst>
          </p:cNvPr>
          <p:cNvSpPr txBox="1"/>
          <p:nvPr/>
        </p:nvSpPr>
        <p:spPr>
          <a:xfrm>
            <a:off x="7694391" y="1254096"/>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grpSp>
        <p:nvGrpSpPr>
          <p:cNvPr id="3" name="Group 2">
            <a:extLst>
              <a:ext uri="{FF2B5EF4-FFF2-40B4-BE49-F238E27FC236}">
                <a16:creationId xmlns:a16="http://schemas.microsoft.com/office/drawing/2014/main" id="{EBE3687E-6C1C-47CC-B7EC-6F207BB0ECEF}"/>
              </a:ext>
            </a:extLst>
          </p:cNvPr>
          <p:cNvGrpSpPr/>
          <p:nvPr/>
        </p:nvGrpSpPr>
        <p:grpSpPr>
          <a:xfrm>
            <a:off x="4854751" y="912993"/>
            <a:ext cx="1244733" cy="1448795"/>
            <a:chOff x="5397668" y="1651555"/>
            <a:chExt cx="1244733" cy="1448795"/>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 Databricks</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Data Cleansing and Preparation</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Model Training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761452"/>
            <a:ext cx="1805904" cy="1172575"/>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372617"/>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239799" y="2709909"/>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602287" y="2605164"/>
            <a:ext cx="1147765"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548980" y="2226774"/>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1832087" y="2669531"/>
            <a:ext cx="734502" cy="798196"/>
            <a:chOff x="3078067" y="3561533"/>
            <a:chExt cx="734502" cy="798196"/>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2308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2750052" y="3181236"/>
            <a:ext cx="696414"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164915" y="3176467"/>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D31E233-450A-4411-A706-040A98EB4B42}"/>
              </a:ext>
            </a:extLst>
          </p:cNvPr>
          <p:cNvCxnSpPr>
            <a:cxnSpLocks/>
            <a:stCxn id="15" idx="3"/>
            <a:endCxn id="277" idx="2"/>
          </p:cNvCxnSpPr>
          <p:nvPr/>
        </p:nvCxnSpPr>
        <p:spPr>
          <a:xfrm flipV="1">
            <a:off x="5243807" y="2343153"/>
            <a:ext cx="280059" cy="839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1331088"/>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239" idx="3"/>
          </p:cNvCxnSpPr>
          <p:nvPr/>
        </p:nvCxnSpPr>
        <p:spPr>
          <a:xfrm rot="10800000" flipV="1">
            <a:off x="9066116" y="1340450"/>
            <a:ext cx="1009610" cy="7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254096"/>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227118"/>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sp>
        <p:nvSpPr>
          <p:cNvPr id="324" name="TextBox 323">
            <a:extLst>
              <a:ext uri="{FF2B5EF4-FFF2-40B4-BE49-F238E27FC236}">
                <a16:creationId xmlns:a16="http://schemas.microsoft.com/office/drawing/2014/main" id="{BE812001-BF12-4014-AB1B-6ECACAF0D775}"/>
              </a:ext>
            </a:extLst>
          </p:cNvPr>
          <p:cNvSpPr txBox="1"/>
          <p:nvPr/>
        </p:nvSpPr>
        <p:spPr>
          <a:xfrm>
            <a:off x="6599915" y="2709731"/>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44" name="TextBox 343">
            <a:extLst>
              <a:ext uri="{FF2B5EF4-FFF2-40B4-BE49-F238E27FC236}">
                <a16:creationId xmlns:a16="http://schemas.microsoft.com/office/drawing/2014/main" id="{2627AA02-E1AC-411E-9BA2-4A8EE92CC880}"/>
              </a:ext>
            </a:extLst>
          </p:cNvPr>
          <p:cNvSpPr txBox="1"/>
          <p:nvPr/>
        </p:nvSpPr>
        <p:spPr>
          <a:xfrm>
            <a:off x="7512010" y="363668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Real-Time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5583489"/>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DataFrames)</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4933070"/>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4821343"/>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10959" y="4427542"/>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sp>
        <p:nvSpPr>
          <p:cNvPr id="369" name="TextBox 368">
            <a:extLst>
              <a:ext uri="{FF2B5EF4-FFF2-40B4-BE49-F238E27FC236}">
                <a16:creationId xmlns:a16="http://schemas.microsoft.com/office/drawing/2014/main" id="{9EEC6BD6-2760-4754-BC6B-EFDA9E60B50F}"/>
              </a:ext>
            </a:extLst>
          </p:cNvPr>
          <p:cNvSpPr txBox="1"/>
          <p:nvPr/>
        </p:nvSpPr>
        <p:spPr>
          <a:xfrm>
            <a:off x="7496331" y="539174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sp>
        <p:nvSpPr>
          <p:cNvPr id="371" name="TextBox 370">
            <a:extLst>
              <a:ext uri="{FF2B5EF4-FFF2-40B4-BE49-F238E27FC236}">
                <a16:creationId xmlns:a16="http://schemas.microsoft.com/office/drawing/2014/main" id="{F89CE314-4F24-4AE8-8372-27CA41B7957D}"/>
              </a:ext>
            </a:extLst>
          </p:cNvPr>
          <p:cNvSpPr txBox="1"/>
          <p:nvPr/>
        </p:nvSpPr>
        <p:spPr>
          <a:xfrm>
            <a:off x="10503861" y="1297552"/>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sp>
        <p:nvSpPr>
          <p:cNvPr id="373" name="TextBox 372">
            <a:extLst>
              <a:ext uri="{FF2B5EF4-FFF2-40B4-BE49-F238E27FC236}">
                <a16:creationId xmlns:a16="http://schemas.microsoft.com/office/drawing/2014/main" id="{E5EFB880-8DBE-4F96-9826-0AF8E2A863D8}"/>
              </a:ext>
            </a:extLst>
          </p:cNvPr>
          <p:cNvSpPr txBox="1"/>
          <p:nvPr/>
        </p:nvSpPr>
        <p:spPr>
          <a:xfrm>
            <a:off x="10932227" y="405769"/>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766596"/>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B5605277-2BAE-47F7-8FA3-492D6E31D872}"/>
              </a:ext>
            </a:extLst>
          </p:cNvPr>
          <p:cNvSpPr txBox="1"/>
          <p:nvPr/>
        </p:nvSpPr>
        <p:spPr>
          <a:xfrm>
            <a:off x="770430" y="2690438"/>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Daily Trip</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Report</a:t>
            </a:r>
          </a:p>
        </p:txBody>
      </p:sp>
      <p:sp>
        <p:nvSpPr>
          <p:cNvPr id="58" name="TextBox 57">
            <a:extLst>
              <a:ext uri="{FF2B5EF4-FFF2-40B4-BE49-F238E27FC236}">
                <a16:creationId xmlns:a16="http://schemas.microsoft.com/office/drawing/2014/main" id="{9337A34E-9F86-406D-BB59-AEEAEBF007D5}"/>
              </a:ext>
            </a:extLst>
          </p:cNvPr>
          <p:cNvSpPr txBox="1"/>
          <p:nvPr/>
        </p:nvSpPr>
        <p:spPr>
          <a:xfrm>
            <a:off x="2638714" y="3103632"/>
            <a:ext cx="841980"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Batch write messages to storage endpoint</a:t>
            </a:r>
          </a:p>
        </p:txBody>
      </p:sp>
      <p:grpSp>
        <p:nvGrpSpPr>
          <p:cNvPr id="12" name="Group 11">
            <a:extLst>
              <a:ext uri="{FF2B5EF4-FFF2-40B4-BE49-F238E27FC236}">
                <a16:creationId xmlns:a16="http://schemas.microsoft.com/office/drawing/2014/main" id="{AD53A4E4-B681-431C-BA72-86A01A517A3F}"/>
              </a:ext>
            </a:extLst>
          </p:cNvPr>
          <p:cNvGrpSpPr/>
          <p:nvPr/>
        </p:nvGrpSpPr>
        <p:grpSpPr>
          <a:xfrm>
            <a:off x="3883867" y="4993087"/>
            <a:ext cx="860844" cy="1100147"/>
            <a:chOff x="2001336" y="5182920"/>
            <a:chExt cx="860844" cy="1100147"/>
          </a:xfrm>
        </p:grpSpPr>
        <p:sp>
          <p:nvSpPr>
            <p:cNvPr id="60" name="TextBox 59">
              <a:extLst>
                <a:ext uri="{FF2B5EF4-FFF2-40B4-BE49-F238E27FC236}">
                  <a16:creationId xmlns:a16="http://schemas.microsoft.com/office/drawing/2014/main" id="{9AB6E6A2-5FD3-4916-905A-64183007126D}"/>
                </a:ext>
              </a:extLst>
            </p:cNvPr>
            <p:cNvSpPr txBox="1"/>
            <p:nvPr/>
          </p:nvSpPr>
          <p:spPr>
            <a:xfrm>
              <a:off x="2001336" y="5619625"/>
              <a:ext cx="860844"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Component Catalog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SQL DB </a:t>
              </a:r>
            </a:p>
          </p:txBody>
        </p:sp>
        <p:grpSp>
          <p:nvGrpSpPr>
            <p:cNvPr id="61" name="Group 60">
              <a:extLst>
                <a:ext uri="{FF2B5EF4-FFF2-40B4-BE49-F238E27FC236}">
                  <a16:creationId xmlns:a16="http://schemas.microsoft.com/office/drawing/2014/main" id="{27CC7C4F-4474-42BC-8D0E-DC7E69B74244}"/>
                </a:ext>
              </a:extLst>
            </p:cNvPr>
            <p:cNvGrpSpPr>
              <a:grpSpLocks noChangeAspect="1"/>
            </p:cNvGrpSpPr>
            <p:nvPr/>
          </p:nvGrpSpPr>
          <p:grpSpPr>
            <a:xfrm>
              <a:off x="2253350" y="5182920"/>
              <a:ext cx="359070" cy="475488"/>
              <a:chOff x="6372224" y="3082295"/>
              <a:chExt cx="1533525" cy="2030732"/>
            </a:xfrm>
          </p:grpSpPr>
          <p:sp>
            <p:nvSpPr>
              <p:cNvPr id="62" name="Freeform: Shape 61">
                <a:extLst>
                  <a:ext uri="{FF2B5EF4-FFF2-40B4-BE49-F238E27FC236}">
                    <a16:creationId xmlns:a16="http://schemas.microsoft.com/office/drawing/2014/main" id="{C1DB2A4A-DF5E-4CC9-B77A-ADFB1520822D}"/>
                  </a:ext>
                </a:extLst>
              </p:cNvPr>
              <p:cNvSpPr/>
              <p:nvPr/>
            </p:nvSpPr>
            <p:spPr>
              <a:xfrm>
                <a:off x="6372224" y="3360425"/>
                <a:ext cx="761999" cy="1752602"/>
              </a:xfrm>
              <a:custGeom>
                <a:avLst/>
                <a:gdLst/>
                <a:ahLst/>
                <a:cxnLst/>
                <a:rect l="0" t="0" r="0" b="0"/>
                <a:pathLst>
                  <a:path w="762000" h="1752600">
                    <a:moveTo>
                      <a:pt x="0" y="0"/>
                    </a:moveTo>
                    <a:lnTo>
                      <a:pt x="0" y="1480185"/>
                    </a:lnTo>
                    <a:cubicBezTo>
                      <a:pt x="0" y="1632585"/>
                      <a:pt x="344805" y="1758315"/>
                      <a:pt x="768668" y="1758315"/>
                    </a:cubicBezTo>
                    <a:lnTo>
                      <a:pt x="768668" y="0"/>
                    </a:lnTo>
                    <a:lnTo>
                      <a:pt x="0" y="0"/>
                    </a:lnTo>
                    <a:close/>
                  </a:path>
                </a:pathLst>
              </a:custGeom>
              <a:solidFill>
                <a:srgbClr val="3999C6"/>
              </a:solidFill>
              <a:ln w="9525" cap="flat">
                <a:noFill/>
                <a:prstDash val="solid"/>
                <a:miter/>
              </a:ln>
            </p:spPr>
            <p:txBody>
              <a:bodyPr/>
              <a:lstStyle/>
              <a:p>
                <a:endParaRPr lang="en-US" sz="1836"/>
              </a:p>
            </p:txBody>
          </p:sp>
          <p:sp>
            <p:nvSpPr>
              <p:cNvPr id="63" name="Freeform: Shape 62">
                <a:extLst>
                  <a:ext uri="{FF2B5EF4-FFF2-40B4-BE49-F238E27FC236}">
                    <a16:creationId xmlns:a16="http://schemas.microsoft.com/office/drawing/2014/main" id="{3CC4BEEA-1C52-4536-84DC-7FC96F5C2EAD}"/>
                  </a:ext>
                </a:extLst>
              </p:cNvPr>
              <p:cNvSpPr/>
              <p:nvPr/>
            </p:nvSpPr>
            <p:spPr>
              <a:xfrm>
                <a:off x="7129464" y="3360425"/>
                <a:ext cx="771526" cy="1752602"/>
              </a:xfrm>
              <a:custGeom>
                <a:avLst/>
                <a:gdLst/>
                <a:ahLst/>
                <a:cxnLst/>
                <a:rect l="0" t="0" r="0" b="0"/>
                <a:pathLst>
                  <a:path w="771525" h="1752600">
                    <a:moveTo>
                      <a:pt x="0" y="1759268"/>
                    </a:moveTo>
                    <a:lnTo>
                      <a:pt x="11430" y="1759268"/>
                    </a:lnTo>
                    <a:cubicBezTo>
                      <a:pt x="436245" y="1759268"/>
                      <a:pt x="780097" y="1633537"/>
                      <a:pt x="780097" y="1481137"/>
                    </a:cubicBezTo>
                    <a:lnTo>
                      <a:pt x="780097" y="0"/>
                    </a:lnTo>
                    <a:lnTo>
                      <a:pt x="0" y="0"/>
                    </a:lnTo>
                    <a:lnTo>
                      <a:pt x="0" y="1759268"/>
                    </a:lnTo>
                    <a:close/>
                  </a:path>
                </a:pathLst>
              </a:custGeom>
              <a:solidFill>
                <a:srgbClr val="5AB4D9"/>
              </a:solidFill>
              <a:ln w="9525" cap="flat">
                <a:noFill/>
                <a:prstDash val="solid"/>
                <a:miter/>
              </a:ln>
            </p:spPr>
            <p:txBody>
              <a:bodyPr/>
              <a:lstStyle/>
              <a:p>
                <a:endParaRPr lang="en-US" sz="1836"/>
              </a:p>
            </p:txBody>
          </p:sp>
          <p:sp>
            <p:nvSpPr>
              <p:cNvPr id="64" name="Freeform: Shape 63">
                <a:extLst>
                  <a:ext uri="{FF2B5EF4-FFF2-40B4-BE49-F238E27FC236}">
                    <a16:creationId xmlns:a16="http://schemas.microsoft.com/office/drawing/2014/main" id="{40BFF509-931F-4ADB-A507-D4A0FD2EE4C5}"/>
                  </a:ext>
                </a:extLst>
              </p:cNvPr>
              <p:cNvSpPr/>
              <p:nvPr/>
            </p:nvSpPr>
            <p:spPr>
              <a:xfrm>
                <a:off x="6372224" y="3082295"/>
                <a:ext cx="1533525" cy="552451"/>
              </a:xfrm>
              <a:custGeom>
                <a:avLst/>
                <a:gdLst/>
                <a:ahLst/>
                <a:cxnLst/>
                <a:rect l="0" t="0" r="0" b="0"/>
                <a:pathLst>
                  <a:path w="1533525" h="552450">
                    <a:moveTo>
                      <a:pt x="1537335" y="278130"/>
                    </a:moveTo>
                    <a:cubicBezTo>
                      <a:pt x="1537335" y="430530"/>
                      <a:pt x="1192530" y="556260"/>
                      <a:pt x="768668" y="556260"/>
                    </a:cubicBezTo>
                    <a:cubicBezTo>
                      <a:pt x="344805" y="556260"/>
                      <a:pt x="0" y="431482"/>
                      <a:pt x="0" y="278130"/>
                    </a:cubicBezTo>
                    <a:cubicBezTo>
                      <a:pt x="0" y="124777"/>
                      <a:pt x="344805" y="0"/>
                      <a:pt x="768668" y="0"/>
                    </a:cubicBezTo>
                    <a:cubicBezTo>
                      <a:pt x="1192530" y="0"/>
                      <a:pt x="1537335" y="122872"/>
                      <a:pt x="1537335" y="278130"/>
                    </a:cubicBezTo>
                  </a:path>
                </a:pathLst>
              </a:custGeom>
              <a:solidFill>
                <a:srgbClr val="FFFFFF"/>
              </a:solidFill>
              <a:ln w="9525" cap="flat">
                <a:noFill/>
                <a:prstDash val="solid"/>
                <a:miter/>
              </a:ln>
            </p:spPr>
            <p:txBody>
              <a:bodyPr/>
              <a:lstStyle/>
              <a:p>
                <a:endParaRPr lang="en-US" sz="1836"/>
              </a:p>
            </p:txBody>
          </p:sp>
          <p:sp>
            <p:nvSpPr>
              <p:cNvPr id="65" name="Freeform: Shape 64">
                <a:extLst>
                  <a:ext uri="{FF2B5EF4-FFF2-40B4-BE49-F238E27FC236}">
                    <a16:creationId xmlns:a16="http://schemas.microsoft.com/office/drawing/2014/main" id="{865AA9F0-D6DF-460C-8294-52587E518791}"/>
                  </a:ext>
                </a:extLst>
              </p:cNvPr>
              <p:cNvSpPr/>
              <p:nvPr/>
            </p:nvSpPr>
            <p:spPr>
              <a:xfrm>
                <a:off x="6529389" y="3159446"/>
                <a:ext cx="1219201" cy="361951"/>
              </a:xfrm>
              <a:custGeom>
                <a:avLst/>
                <a:gdLst/>
                <a:ahLst/>
                <a:cxnLst/>
                <a:rect l="0" t="0" r="0" b="0"/>
                <a:pathLst>
                  <a:path w="1219200" h="361950">
                    <a:moveTo>
                      <a:pt x="1223010" y="184785"/>
                    </a:moveTo>
                    <a:cubicBezTo>
                      <a:pt x="1223010" y="284798"/>
                      <a:pt x="949643" y="369570"/>
                      <a:pt x="611505" y="369570"/>
                    </a:cubicBezTo>
                    <a:cubicBezTo>
                      <a:pt x="273368" y="369570"/>
                      <a:pt x="0" y="287655"/>
                      <a:pt x="0" y="184785"/>
                    </a:cubicBezTo>
                    <a:cubicBezTo>
                      <a:pt x="0" y="84773"/>
                      <a:pt x="273368" y="0"/>
                      <a:pt x="611505" y="0"/>
                    </a:cubicBezTo>
                    <a:cubicBezTo>
                      <a:pt x="949643" y="0"/>
                      <a:pt x="1223010" y="82867"/>
                      <a:pt x="1223010" y="184785"/>
                    </a:cubicBezTo>
                  </a:path>
                </a:pathLst>
              </a:custGeom>
              <a:solidFill>
                <a:srgbClr val="7FBB42"/>
              </a:solidFill>
              <a:ln w="9525" cap="flat">
                <a:noFill/>
                <a:prstDash val="solid"/>
                <a:miter/>
              </a:ln>
            </p:spPr>
            <p:txBody>
              <a:bodyPr/>
              <a:lstStyle/>
              <a:p>
                <a:endParaRPr lang="en-US" sz="1836"/>
              </a:p>
            </p:txBody>
          </p:sp>
          <p:sp>
            <p:nvSpPr>
              <p:cNvPr id="66" name="Freeform: Shape 65">
                <a:extLst>
                  <a:ext uri="{FF2B5EF4-FFF2-40B4-BE49-F238E27FC236}">
                    <a16:creationId xmlns:a16="http://schemas.microsoft.com/office/drawing/2014/main" id="{5FD77C66-846A-45F7-A6B9-4FB4F2F62FE4}"/>
                  </a:ext>
                </a:extLst>
              </p:cNvPr>
              <p:cNvSpPr/>
              <p:nvPr/>
            </p:nvSpPr>
            <p:spPr>
              <a:xfrm>
                <a:off x="6529389" y="3160397"/>
                <a:ext cx="1219201" cy="295278"/>
              </a:xfrm>
              <a:custGeom>
                <a:avLst/>
                <a:gdLst/>
                <a:ahLst/>
                <a:cxnLst/>
                <a:rect l="0" t="0" r="0" b="0"/>
                <a:pathLst>
                  <a:path w="1219200" h="295275">
                    <a:moveTo>
                      <a:pt x="1095375" y="296227"/>
                    </a:moveTo>
                    <a:cubicBezTo>
                      <a:pt x="1175385" y="263842"/>
                      <a:pt x="1223010" y="225742"/>
                      <a:pt x="1223010" y="184785"/>
                    </a:cubicBezTo>
                    <a:cubicBezTo>
                      <a:pt x="1223010" y="84772"/>
                      <a:pt x="949643" y="0"/>
                      <a:pt x="611505" y="0"/>
                    </a:cubicBezTo>
                    <a:cubicBezTo>
                      <a:pt x="273368" y="0"/>
                      <a:pt x="0" y="81915"/>
                      <a:pt x="0" y="184785"/>
                    </a:cubicBezTo>
                    <a:cubicBezTo>
                      <a:pt x="0" y="228600"/>
                      <a:pt x="47625" y="266700"/>
                      <a:pt x="127635" y="296227"/>
                    </a:cubicBezTo>
                    <a:cubicBezTo>
                      <a:pt x="239078" y="252413"/>
                      <a:pt x="415290" y="225742"/>
                      <a:pt x="611505" y="225742"/>
                    </a:cubicBezTo>
                    <a:cubicBezTo>
                      <a:pt x="807720" y="222885"/>
                      <a:pt x="982980" y="252413"/>
                      <a:pt x="1095375" y="296227"/>
                    </a:cubicBezTo>
                  </a:path>
                </a:pathLst>
              </a:custGeom>
              <a:solidFill>
                <a:srgbClr val="B8D433"/>
              </a:solidFill>
              <a:ln w="9525" cap="flat">
                <a:noFill/>
                <a:prstDash val="solid"/>
                <a:miter/>
              </a:ln>
            </p:spPr>
            <p:txBody>
              <a:bodyPr/>
              <a:lstStyle/>
              <a:p>
                <a:endParaRPr lang="en-US" sz="1836"/>
              </a:p>
            </p:txBody>
          </p:sp>
          <p:sp>
            <p:nvSpPr>
              <p:cNvPr id="67" name="Freeform: Shape 66">
                <a:extLst>
                  <a:ext uri="{FF2B5EF4-FFF2-40B4-BE49-F238E27FC236}">
                    <a16:creationId xmlns:a16="http://schemas.microsoft.com/office/drawing/2014/main" id="{36938F84-6608-4072-AA81-E9A3E1E6C049}"/>
                  </a:ext>
                </a:extLst>
              </p:cNvPr>
              <p:cNvSpPr/>
              <p:nvPr/>
            </p:nvSpPr>
            <p:spPr>
              <a:xfrm>
                <a:off x="6557965" y="3962405"/>
                <a:ext cx="314324" cy="476251"/>
              </a:xfrm>
              <a:custGeom>
                <a:avLst/>
                <a:gdLst/>
                <a:ahLst/>
                <a:cxnLst/>
                <a:rect l="0" t="0" r="0" b="0"/>
                <a:pathLst>
                  <a:path w="314325" h="476250">
                    <a:moveTo>
                      <a:pt x="5715" y="459105"/>
                    </a:moveTo>
                    <a:lnTo>
                      <a:pt x="5715" y="354330"/>
                    </a:lnTo>
                    <a:cubicBezTo>
                      <a:pt x="23813" y="370522"/>
                      <a:pt x="44767" y="381953"/>
                      <a:pt x="67628" y="390525"/>
                    </a:cubicBezTo>
                    <a:cubicBezTo>
                      <a:pt x="90488" y="397193"/>
                      <a:pt x="113347" y="401955"/>
                      <a:pt x="133350" y="401955"/>
                    </a:cubicBezTo>
                    <a:cubicBezTo>
                      <a:pt x="146685" y="401955"/>
                      <a:pt x="158115" y="400050"/>
                      <a:pt x="167640" y="397193"/>
                    </a:cubicBezTo>
                    <a:cubicBezTo>
                      <a:pt x="177165" y="395288"/>
                      <a:pt x="185738" y="392430"/>
                      <a:pt x="192405" y="387668"/>
                    </a:cubicBezTo>
                    <a:cubicBezTo>
                      <a:pt x="199072" y="382905"/>
                      <a:pt x="203835" y="378143"/>
                      <a:pt x="205740" y="371475"/>
                    </a:cubicBezTo>
                    <a:cubicBezTo>
                      <a:pt x="207645" y="364807"/>
                      <a:pt x="210503" y="360045"/>
                      <a:pt x="210503" y="353378"/>
                    </a:cubicBezTo>
                    <a:cubicBezTo>
                      <a:pt x="210503" y="343853"/>
                      <a:pt x="208597" y="335280"/>
                      <a:pt x="203835" y="328613"/>
                    </a:cubicBezTo>
                    <a:cubicBezTo>
                      <a:pt x="199072" y="321945"/>
                      <a:pt x="192405" y="315278"/>
                      <a:pt x="182880" y="307657"/>
                    </a:cubicBezTo>
                    <a:cubicBezTo>
                      <a:pt x="173355" y="300990"/>
                      <a:pt x="161925" y="296228"/>
                      <a:pt x="150495" y="289560"/>
                    </a:cubicBezTo>
                    <a:cubicBezTo>
                      <a:pt x="139065" y="284797"/>
                      <a:pt x="125730" y="278130"/>
                      <a:pt x="109538" y="271463"/>
                    </a:cubicBezTo>
                    <a:cubicBezTo>
                      <a:pt x="73343" y="255270"/>
                      <a:pt x="45720" y="237172"/>
                      <a:pt x="27622" y="217170"/>
                    </a:cubicBezTo>
                    <a:cubicBezTo>
                      <a:pt x="9525" y="194310"/>
                      <a:pt x="0" y="169545"/>
                      <a:pt x="0" y="137160"/>
                    </a:cubicBezTo>
                    <a:cubicBezTo>
                      <a:pt x="0" y="112395"/>
                      <a:pt x="4763" y="91440"/>
                      <a:pt x="13335" y="75247"/>
                    </a:cubicBezTo>
                    <a:cubicBezTo>
                      <a:pt x="22860" y="57150"/>
                      <a:pt x="36195" y="42863"/>
                      <a:pt x="52388" y="31432"/>
                    </a:cubicBezTo>
                    <a:cubicBezTo>
                      <a:pt x="68580" y="20003"/>
                      <a:pt x="88582" y="10478"/>
                      <a:pt x="111443" y="6668"/>
                    </a:cubicBezTo>
                    <a:cubicBezTo>
                      <a:pt x="134303" y="1905"/>
                      <a:pt x="157163" y="0"/>
                      <a:pt x="181928" y="0"/>
                    </a:cubicBezTo>
                    <a:cubicBezTo>
                      <a:pt x="206693" y="0"/>
                      <a:pt x="227647" y="1905"/>
                      <a:pt x="245745" y="4763"/>
                    </a:cubicBezTo>
                    <a:cubicBezTo>
                      <a:pt x="263843" y="6668"/>
                      <a:pt x="281940" y="11430"/>
                      <a:pt x="298132" y="18097"/>
                    </a:cubicBezTo>
                    <a:lnTo>
                      <a:pt x="298132" y="116205"/>
                    </a:lnTo>
                    <a:cubicBezTo>
                      <a:pt x="291465" y="111443"/>
                      <a:pt x="281940" y="106680"/>
                      <a:pt x="273368" y="102870"/>
                    </a:cubicBezTo>
                    <a:cubicBezTo>
                      <a:pt x="264795" y="99060"/>
                      <a:pt x="255270" y="96203"/>
                      <a:pt x="245745" y="93345"/>
                    </a:cubicBezTo>
                    <a:cubicBezTo>
                      <a:pt x="236220" y="91440"/>
                      <a:pt x="224790" y="88582"/>
                      <a:pt x="216218" y="86678"/>
                    </a:cubicBezTo>
                    <a:cubicBezTo>
                      <a:pt x="206693" y="84772"/>
                      <a:pt x="198120" y="84772"/>
                      <a:pt x="188595" y="84772"/>
                    </a:cubicBezTo>
                    <a:cubicBezTo>
                      <a:pt x="177165" y="84772"/>
                      <a:pt x="165735" y="84772"/>
                      <a:pt x="156210" y="86678"/>
                    </a:cubicBezTo>
                    <a:cubicBezTo>
                      <a:pt x="146685" y="88582"/>
                      <a:pt x="138113" y="91440"/>
                      <a:pt x="131445" y="96203"/>
                    </a:cubicBezTo>
                    <a:cubicBezTo>
                      <a:pt x="124778" y="100965"/>
                      <a:pt x="120015" y="105728"/>
                      <a:pt x="115253" y="109538"/>
                    </a:cubicBezTo>
                    <a:cubicBezTo>
                      <a:pt x="110490" y="116205"/>
                      <a:pt x="110490" y="120968"/>
                      <a:pt x="110490" y="127635"/>
                    </a:cubicBezTo>
                    <a:cubicBezTo>
                      <a:pt x="110490" y="134303"/>
                      <a:pt x="112395" y="140970"/>
                      <a:pt x="117157" y="148590"/>
                    </a:cubicBezTo>
                    <a:cubicBezTo>
                      <a:pt x="121920" y="155257"/>
                      <a:pt x="126682" y="160020"/>
                      <a:pt x="135255" y="166688"/>
                    </a:cubicBezTo>
                    <a:cubicBezTo>
                      <a:pt x="141922" y="171450"/>
                      <a:pt x="151447" y="178118"/>
                      <a:pt x="162878" y="182880"/>
                    </a:cubicBezTo>
                    <a:cubicBezTo>
                      <a:pt x="174307" y="187643"/>
                      <a:pt x="185738" y="194310"/>
                      <a:pt x="199072" y="199072"/>
                    </a:cubicBezTo>
                    <a:cubicBezTo>
                      <a:pt x="217170" y="205740"/>
                      <a:pt x="235268" y="215265"/>
                      <a:pt x="249555" y="223838"/>
                    </a:cubicBezTo>
                    <a:cubicBezTo>
                      <a:pt x="265747" y="233363"/>
                      <a:pt x="277178" y="241935"/>
                      <a:pt x="288607" y="253365"/>
                    </a:cubicBezTo>
                    <a:cubicBezTo>
                      <a:pt x="300038" y="264795"/>
                      <a:pt x="306705" y="276225"/>
                      <a:pt x="313372" y="292418"/>
                    </a:cubicBezTo>
                    <a:cubicBezTo>
                      <a:pt x="318135" y="305753"/>
                      <a:pt x="322897" y="321945"/>
                      <a:pt x="322897" y="342900"/>
                    </a:cubicBezTo>
                    <a:cubicBezTo>
                      <a:pt x="322897" y="367665"/>
                      <a:pt x="318135" y="390525"/>
                      <a:pt x="309563" y="408622"/>
                    </a:cubicBezTo>
                    <a:cubicBezTo>
                      <a:pt x="300038" y="426720"/>
                      <a:pt x="286703" y="441007"/>
                      <a:pt x="268605" y="452438"/>
                    </a:cubicBezTo>
                    <a:cubicBezTo>
                      <a:pt x="252413" y="463868"/>
                      <a:pt x="232410" y="470535"/>
                      <a:pt x="209550" y="475297"/>
                    </a:cubicBezTo>
                    <a:cubicBezTo>
                      <a:pt x="186690" y="480060"/>
                      <a:pt x="163830" y="481965"/>
                      <a:pt x="139065" y="481965"/>
                    </a:cubicBezTo>
                    <a:cubicBezTo>
                      <a:pt x="114300" y="481965"/>
                      <a:pt x="88582" y="480060"/>
                      <a:pt x="65722" y="475297"/>
                    </a:cubicBezTo>
                    <a:cubicBezTo>
                      <a:pt x="41910" y="475297"/>
                      <a:pt x="21908" y="467678"/>
                      <a:pt x="5715" y="459105"/>
                    </a:cubicBezTo>
                    <a:close/>
                  </a:path>
                </a:pathLst>
              </a:custGeom>
              <a:solidFill>
                <a:srgbClr val="FFFFFF"/>
              </a:solidFill>
              <a:ln w="9525" cap="flat">
                <a:noFill/>
                <a:prstDash val="solid"/>
                <a:miter/>
              </a:ln>
            </p:spPr>
            <p:txBody>
              <a:bodyPr/>
              <a:lstStyle/>
              <a:p>
                <a:endParaRPr lang="en-US" sz="1836"/>
              </a:p>
            </p:txBody>
          </p:sp>
          <p:sp>
            <p:nvSpPr>
              <p:cNvPr id="68" name="Freeform: Shape 67">
                <a:extLst>
                  <a:ext uri="{FF2B5EF4-FFF2-40B4-BE49-F238E27FC236}">
                    <a16:creationId xmlns:a16="http://schemas.microsoft.com/office/drawing/2014/main" id="{0629E75F-98E7-4701-A276-0C7592B31C1A}"/>
                  </a:ext>
                </a:extLst>
              </p:cNvPr>
              <p:cNvSpPr/>
              <p:nvPr/>
            </p:nvSpPr>
            <p:spPr>
              <a:xfrm>
                <a:off x="6926578" y="3965251"/>
                <a:ext cx="495297" cy="533400"/>
              </a:xfrm>
              <a:custGeom>
                <a:avLst/>
                <a:gdLst/>
                <a:ahLst/>
                <a:cxnLst/>
                <a:rect l="0" t="0" r="0" b="0"/>
                <a:pathLst>
                  <a:path w="495300" h="533400">
                    <a:moveTo>
                      <a:pt x="227647" y="483870"/>
                    </a:moveTo>
                    <a:cubicBezTo>
                      <a:pt x="161925" y="483870"/>
                      <a:pt x="106680" y="461010"/>
                      <a:pt x="63817" y="418148"/>
                    </a:cubicBezTo>
                    <a:cubicBezTo>
                      <a:pt x="22860" y="374333"/>
                      <a:pt x="0" y="318135"/>
                      <a:pt x="0" y="246698"/>
                    </a:cubicBezTo>
                    <a:cubicBezTo>
                      <a:pt x="0" y="173355"/>
                      <a:pt x="20955" y="114300"/>
                      <a:pt x="63817" y="68580"/>
                    </a:cubicBezTo>
                    <a:cubicBezTo>
                      <a:pt x="107632" y="22860"/>
                      <a:pt x="161925" y="0"/>
                      <a:pt x="232410" y="0"/>
                    </a:cubicBezTo>
                    <a:cubicBezTo>
                      <a:pt x="298132" y="0"/>
                      <a:pt x="353377" y="22860"/>
                      <a:pt x="394335" y="65723"/>
                    </a:cubicBezTo>
                    <a:cubicBezTo>
                      <a:pt x="435292" y="108585"/>
                      <a:pt x="456247" y="165735"/>
                      <a:pt x="456247" y="239078"/>
                    </a:cubicBezTo>
                    <a:cubicBezTo>
                      <a:pt x="456247" y="312420"/>
                      <a:pt x="435292" y="371475"/>
                      <a:pt x="392430" y="417195"/>
                    </a:cubicBezTo>
                    <a:cubicBezTo>
                      <a:pt x="390525" y="419100"/>
                      <a:pt x="390525" y="419100"/>
                      <a:pt x="387667" y="421958"/>
                    </a:cubicBezTo>
                    <a:cubicBezTo>
                      <a:pt x="385763" y="423863"/>
                      <a:pt x="385763" y="423863"/>
                      <a:pt x="382905" y="426720"/>
                    </a:cubicBezTo>
                    <a:lnTo>
                      <a:pt x="501967" y="541020"/>
                    </a:lnTo>
                    <a:lnTo>
                      <a:pt x="353377" y="541020"/>
                    </a:lnTo>
                    <a:lnTo>
                      <a:pt x="291465" y="477203"/>
                    </a:lnTo>
                    <a:cubicBezTo>
                      <a:pt x="276225" y="481013"/>
                      <a:pt x="253365" y="483870"/>
                      <a:pt x="227647" y="483870"/>
                    </a:cubicBezTo>
                    <a:close/>
                    <a:moveTo>
                      <a:pt x="232410" y="91440"/>
                    </a:moveTo>
                    <a:cubicBezTo>
                      <a:pt x="196215" y="91440"/>
                      <a:pt x="166688" y="104775"/>
                      <a:pt x="143827" y="132398"/>
                    </a:cubicBezTo>
                    <a:cubicBezTo>
                      <a:pt x="120967" y="160020"/>
                      <a:pt x="111442" y="196215"/>
                      <a:pt x="111442" y="241935"/>
                    </a:cubicBezTo>
                    <a:cubicBezTo>
                      <a:pt x="111442" y="287655"/>
                      <a:pt x="122872" y="323850"/>
                      <a:pt x="143827" y="351473"/>
                    </a:cubicBezTo>
                    <a:cubicBezTo>
                      <a:pt x="166688" y="379095"/>
                      <a:pt x="194310" y="392430"/>
                      <a:pt x="228600" y="392430"/>
                    </a:cubicBezTo>
                    <a:cubicBezTo>
                      <a:pt x="264795" y="392430"/>
                      <a:pt x="292417" y="379095"/>
                      <a:pt x="315277" y="353378"/>
                    </a:cubicBezTo>
                    <a:cubicBezTo>
                      <a:pt x="336232" y="325755"/>
                      <a:pt x="347663" y="289560"/>
                      <a:pt x="347663" y="243840"/>
                    </a:cubicBezTo>
                    <a:cubicBezTo>
                      <a:pt x="347663" y="196215"/>
                      <a:pt x="336232" y="157163"/>
                      <a:pt x="315277" y="129540"/>
                    </a:cubicBezTo>
                    <a:cubicBezTo>
                      <a:pt x="296227" y="104775"/>
                      <a:pt x="268605" y="91440"/>
                      <a:pt x="232410" y="91440"/>
                    </a:cubicBezTo>
                    <a:close/>
                  </a:path>
                </a:pathLst>
              </a:custGeom>
              <a:solidFill>
                <a:srgbClr val="FFFFFF"/>
              </a:solidFill>
              <a:ln w="9525" cap="flat">
                <a:noFill/>
                <a:prstDash val="solid"/>
                <a:miter/>
              </a:ln>
            </p:spPr>
            <p:txBody>
              <a:bodyPr/>
              <a:lstStyle/>
              <a:p>
                <a:endParaRPr lang="en-US" sz="1836"/>
              </a:p>
            </p:txBody>
          </p:sp>
          <p:sp>
            <p:nvSpPr>
              <p:cNvPr id="69" name="Freeform: Shape 68">
                <a:extLst>
                  <a:ext uri="{FF2B5EF4-FFF2-40B4-BE49-F238E27FC236}">
                    <a16:creationId xmlns:a16="http://schemas.microsoft.com/office/drawing/2014/main" id="{D6A6D284-057E-4EC3-ADD2-C90CD43D74BE}"/>
                  </a:ext>
                </a:extLst>
              </p:cNvPr>
              <p:cNvSpPr/>
              <p:nvPr/>
            </p:nvSpPr>
            <p:spPr>
              <a:xfrm>
                <a:off x="7462834" y="3971927"/>
                <a:ext cx="276224" cy="466724"/>
              </a:xfrm>
              <a:custGeom>
                <a:avLst/>
                <a:gdLst/>
                <a:ahLst/>
                <a:cxnLst/>
                <a:rect l="0" t="0" r="0" b="0"/>
                <a:pathLst>
                  <a:path w="276225" h="466725">
                    <a:moveTo>
                      <a:pt x="278130" y="467678"/>
                    </a:moveTo>
                    <a:lnTo>
                      <a:pt x="0" y="467678"/>
                    </a:lnTo>
                    <a:lnTo>
                      <a:pt x="0" y="0"/>
                    </a:lnTo>
                    <a:lnTo>
                      <a:pt x="104775" y="0"/>
                    </a:lnTo>
                    <a:lnTo>
                      <a:pt x="104775" y="381000"/>
                    </a:lnTo>
                    <a:lnTo>
                      <a:pt x="278130" y="381000"/>
                    </a:lnTo>
                    <a:lnTo>
                      <a:pt x="278130" y="467678"/>
                    </a:lnTo>
                    <a:lnTo>
                      <a:pt x="278130" y="467678"/>
                    </a:lnTo>
                    <a:close/>
                  </a:path>
                </a:pathLst>
              </a:custGeom>
              <a:solidFill>
                <a:srgbClr val="FFFFFF"/>
              </a:solidFill>
              <a:ln w="9525" cap="flat">
                <a:noFill/>
                <a:prstDash val="solid"/>
                <a:miter/>
              </a:ln>
            </p:spPr>
            <p:txBody>
              <a:bodyPr/>
              <a:lstStyle/>
              <a:p>
                <a:endParaRPr lang="en-US" sz="1836"/>
              </a:p>
            </p:txBody>
          </p:sp>
        </p:grpSp>
      </p:grpSp>
      <p:sp>
        <p:nvSpPr>
          <p:cNvPr id="72" name="Rectangle: Rounded Corners 71">
            <a:extLst>
              <a:ext uri="{FF2B5EF4-FFF2-40B4-BE49-F238E27FC236}">
                <a16:creationId xmlns:a16="http://schemas.microsoft.com/office/drawing/2014/main" id="{C4AE8433-3E55-4C8C-8FC7-909459F3BD1A}"/>
              </a:ext>
            </a:extLst>
          </p:cNvPr>
          <p:cNvSpPr/>
          <p:nvPr/>
        </p:nvSpPr>
        <p:spPr bwMode="auto">
          <a:xfrm>
            <a:off x="3446466" y="4842439"/>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a:extLst>
              <a:ext uri="{FF2B5EF4-FFF2-40B4-BE49-F238E27FC236}">
                <a16:creationId xmlns:a16="http://schemas.microsoft.com/office/drawing/2014/main" id="{00FD350C-80A6-43A8-AACF-0EB4760195FB}"/>
              </a:ext>
            </a:extLst>
          </p:cNvPr>
          <p:cNvSpPr txBox="1"/>
          <p:nvPr/>
        </p:nvSpPr>
        <p:spPr>
          <a:xfrm>
            <a:off x="3059704" y="4409251"/>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EXISTING DATASTORE</a:t>
            </a:r>
          </a:p>
        </p:txBody>
      </p:sp>
      <p:sp>
        <p:nvSpPr>
          <p:cNvPr id="76" name="TextBox 75">
            <a:extLst>
              <a:ext uri="{FF2B5EF4-FFF2-40B4-BE49-F238E27FC236}">
                <a16:creationId xmlns:a16="http://schemas.microsoft.com/office/drawing/2014/main" id="{6FBD5C65-C995-407F-91EF-4E9A1500C055}"/>
              </a:ext>
            </a:extLst>
          </p:cNvPr>
          <p:cNvSpPr txBox="1"/>
          <p:nvPr/>
        </p:nvSpPr>
        <p:spPr>
          <a:xfrm>
            <a:off x="5491096" y="241714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Historical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8" name="Straight Arrow Connector 17">
            <a:extLst>
              <a:ext uri="{FF2B5EF4-FFF2-40B4-BE49-F238E27FC236}">
                <a16:creationId xmlns:a16="http://schemas.microsoft.com/office/drawing/2014/main" id="{B18FD72F-69A1-40D1-8641-2B2950B3479E}"/>
              </a:ext>
            </a:extLst>
          </p:cNvPr>
          <p:cNvCxnSpPr>
            <a:stCxn id="72" idx="3"/>
          </p:cNvCxnSpPr>
          <p:nvPr/>
        </p:nvCxnSpPr>
        <p:spPr>
          <a:xfrm>
            <a:off x="5243807" y="5418511"/>
            <a:ext cx="3068739" cy="11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E245B81-F910-4829-BA4E-2DCFEC1F6ABE}"/>
              </a:ext>
            </a:extLst>
          </p:cNvPr>
          <p:cNvGrpSpPr/>
          <p:nvPr/>
        </p:nvGrpSpPr>
        <p:grpSpPr>
          <a:xfrm>
            <a:off x="10966614" y="2938723"/>
            <a:ext cx="813043" cy="766199"/>
            <a:chOff x="10655946" y="3677285"/>
            <a:chExt cx="813043" cy="766199"/>
          </a:xfrm>
        </p:grpSpPr>
        <p:sp>
          <p:nvSpPr>
            <p:cNvPr id="79" name="TextBox 78">
              <a:extLst>
                <a:ext uri="{FF2B5EF4-FFF2-40B4-BE49-F238E27FC236}">
                  <a16:creationId xmlns:a16="http://schemas.microsoft.com/office/drawing/2014/main" id="{405FA6E2-6632-4D8B-957B-13AB88CCAF3F}"/>
                </a:ext>
              </a:extLst>
            </p:cNvPr>
            <p:cNvSpPr txBox="1"/>
            <p:nvPr/>
          </p:nvSpPr>
          <p:spPr>
            <a:xfrm>
              <a:off x="10655946" y="4212652"/>
              <a:ext cx="8130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Cosmos DB </a:t>
              </a:r>
            </a:p>
          </p:txBody>
        </p:sp>
        <p:pic>
          <p:nvPicPr>
            <p:cNvPr id="80" name="Picture 287">
              <a:extLst>
                <a:ext uri="{FF2B5EF4-FFF2-40B4-BE49-F238E27FC236}">
                  <a16:creationId xmlns:a16="http://schemas.microsoft.com/office/drawing/2014/main" id="{086FABC6-1316-48DA-BEFC-F9840C1849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57585" y="3677285"/>
              <a:ext cx="475488" cy="475488"/>
            </a:xfrm>
            <a:prstGeom prst="rect">
              <a:avLst/>
            </a:prstGeom>
          </p:spPr>
        </p:pic>
      </p:grpSp>
      <p:sp>
        <p:nvSpPr>
          <p:cNvPr id="82" name="TextBox 81">
            <a:extLst>
              <a:ext uri="{FF2B5EF4-FFF2-40B4-BE49-F238E27FC236}">
                <a16:creationId xmlns:a16="http://schemas.microsoft.com/office/drawing/2014/main" id="{7925731A-9599-432C-B0A0-A4D5B4C685B6}"/>
              </a:ext>
            </a:extLst>
          </p:cNvPr>
          <p:cNvSpPr txBox="1"/>
          <p:nvPr/>
        </p:nvSpPr>
        <p:spPr>
          <a:xfrm>
            <a:off x="10645807" y="2360481"/>
            <a:ext cx="15461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STORAGE</a:t>
            </a:r>
          </a:p>
        </p:txBody>
      </p:sp>
      <p:cxnSp>
        <p:nvCxnSpPr>
          <p:cNvPr id="21" name="Connector: Elbow 20">
            <a:extLst>
              <a:ext uri="{FF2B5EF4-FFF2-40B4-BE49-F238E27FC236}">
                <a16:creationId xmlns:a16="http://schemas.microsoft.com/office/drawing/2014/main" id="{EA3E56BC-C201-4108-8357-04A1BD5F59A8}"/>
              </a:ext>
            </a:extLst>
          </p:cNvPr>
          <p:cNvCxnSpPr>
            <a:stCxn id="353" idx="3"/>
            <a:endCxn id="81" idx="2"/>
          </p:cNvCxnSpPr>
          <p:nvPr/>
        </p:nvCxnSpPr>
        <p:spPr>
          <a:xfrm flipV="1">
            <a:off x="10072572" y="3866547"/>
            <a:ext cx="1282100" cy="1528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121C96-9E90-4915-950F-F29CFCCF80D7}"/>
              </a:ext>
            </a:extLst>
          </p:cNvPr>
          <p:cNvCxnSpPr>
            <a:cxnSpLocks/>
            <a:stCxn id="276" idx="3"/>
          </p:cNvCxnSpPr>
          <p:nvPr/>
        </p:nvCxnSpPr>
        <p:spPr>
          <a:xfrm flipV="1">
            <a:off x="10049688" y="3662147"/>
            <a:ext cx="573163" cy="21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F39306E-9F26-4E17-863E-AF3C38CA6D5A}"/>
              </a:ext>
            </a:extLst>
          </p:cNvPr>
          <p:cNvSpPr txBox="1"/>
          <p:nvPr/>
        </p:nvSpPr>
        <p:spPr>
          <a:xfrm>
            <a:off x="9821434" y="3090875"/>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Battery</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Failure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sp>
        <p:nvSpPr>
          <p:cNvPr id="89" name="TextBox 88">
            <a:extLst>
              <a:ext uri="{FF2B5EF4-FFF2-40B4-BE49-F238E27FC236}">
                <a16:creationId xmlns:a16="http://schemas.microsoft.com/office/drawing/2014/main" id="{59E459C7-6D10-4B02-87C3-0444BFB89D24}"/>
              </a:ext>
            </a:extLst>
          </p:cNvPr>
          <p:cNvSpPr txBox="1"/>
          <p:nvPr/>
        </p:nvSpPr>
        <p:spPr>
          <a:xfrm>
            <a:off x="10522017" y="3889084"/>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Compliance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Alert</a:t>
            </a:r>
          </a:p>
        </p:txBody>
      </p:sp>
      <p:grpSp>
        <p:nvGrpSpPr>
          <p:cNvPr id="29" name="Group 28">
            <a:extLst>
              <a:ext uri="{FF2B5EF4-FFF2-40B4-BE49-F238E27FC236}">
                <a16:creationId xmlns:a16="http://schemas.microsoft.com/office/drawing/2014/main" id="{0D7B861C-1106-48D5-A9AF-3C390598D112}"/>
              </a:ext>
            </a:extLst>
          </p:cNvPr>
          <p:cNvGrpSpPr/>
          <p:nvPr/>
        </p:nvGrpSpPr>
        <p:grpSpPr>
          <a:xfrm>
            <a:off x="10622851" y="2718804"/>
            <a:ext cx="1463641" cy="1147743"/>
            <a:chOff x="10622851" y="3457366"/>
            <a:chExt cx="1463641" cy="1147743"/>
          </a:xfrm>
        </p:grpSpPr>
        <p:sp>
          <p:nvSpPr>
            <p:cNvPr id="81" name="Rectangle: Rounded Corners 80">
              <a:extLst>
                <a:ext uri="{FF2B5EF4-FFF2-40B4-BE49-F238E27FC236}">
                  <a16:creationId xmlns:a16="http://schemas.microsoft.com/office/drawing/2014/main" id="{9F61E79A-A126-4325-990B-D33FF9194778}"/>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CACE6C38-32B9-4C59-8C50-3846BEB5494C}"/>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Connector: Elbow 30">
            <a:extLst>
              <a:ext uri="{FF2B5EF4-FFF2-40B4-BE49-F238E27FC236}">
                <a16:creationId xmlns:a16="http://schemas.microsoft.com/office/drawing/2014/main" id="{B9161E4E-E145-4BDC-8B7C-0F4DB89B32D4}"/>
              </a:ext>
            </a:extLst>
          </p:cNvPr>
          <p:cNvCxnSpPr>
            <a:cxnSpLocks/>
            <a:stCxn id="106" idx="1"/>
            <a:endCxn id="96" idx="2"/>
          </p:cNvCxnSpPr>
          <p:nvPr/>
        </p:nvCxnSpPr>
        <p:spPr>
          <a:xfrm rot="10800000">
            <a:off x="1891232" y="3748628"/>
            <a:ext cx="8699604" cy="24449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B13AFD7C-4748-40AC-9708-E3ED009A8587}"/>
              </a:ext>
            </a:extLst>
          </p:cNvPr>
          <p:cNvSpPr/>
          <p:nvPr/>
        </p:nvSpPr>
        <p:spPr>
          <a:xfrm>
            <a:off x="1652575" y="3639388"/>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394AC96-41CE-4519-961F-11D80938697D}"/>
              </a:ext>
            </a:extLst>
          </p:cNvPr>
          <p:cNvSpPr txBox="1"/>
          <p:nvPr/>
        </p:nvSpPr>
        <p:spPr>
          <a:xfrm>
            <a:off x="1065921" y="3609668"/>
            <a:ext cx="657867"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sent to vehicle</a:t>
            </a:r>
          </a:p>
        </p:txBody>
      </p:sp>
      <p:cxnSp>
        <p:nvCxnSpPr>
          <p:cNvPr id="227" name="Connector: Elbow 226">
            <a:extLst>
              <a:ext uri="{FF2B5EF4-FFF2-40B4-BE49-F238E27FC236}">
                <a16:creationId xmlns:a16="http://schemas.microsoft.com/office/drawing/2014/main" id="{0AB5ACD4-B1F7-4B1B-8A54-88ED96EDB9C8}"/>
              </a:ext>
            </a:extLst>
          </p:cNvPr>
          <p:cNvCxnSpPr>
            <a:stCxn id="96" idx="1"/>
            <a:endCxn id="246" idx="3"/>
          </p:cNvCxnSpPr>
          <p:nvPr/>
        </p:nvCxnSpPr>
        <p:spPr>
          <a:xfrm rot="10800000">
            <a:off x="1270851" y="3554148"/>
            <a:ext cx="381725" cy="139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3EDC4FD-E0D3-4F99-B7CB-12733FC802F3}"/>
              </a:ext>
            </a:extLst>
          </p:cNvPr>
          <p:cNvSpPr txBox="1"/>
          <p:nvPr/>
        </p:nvSpPr>
        <p:spPr>
          <a:xfrm>
            <a:off x="1847261" y="4075324"/>
            <a:ext cx="915092"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Alert (compliance or battery failure)</a:t>
            </a:r>
          </a:p>
        </p:txBody>
      </p:sp>
      <p:sp>
        <p:nvSpPr>
          <p:cNvPr id="104" name="TextBox 103">
            <a:extLst>
              <a:ext uri="{FF2B5EF4-FFF2-40B4-BE49-F238E27FC236}">
                <a16:creationId xmlns:a16="http://schemas.microsoft.com/office/drawing/2014/main" id="{927451B0-DF2E-4598-B188-1A0D6F4E1E35}"/>
              </a:ext>
            </a:extLst>
          </p:cNvPr>
          <p:cNvSpPr txBox="1"/>
          <p:nvPr/>
        </p:nvSpPr>
        <p:spPr>
          <a:xfrm>
            <a:off x="10574001" y="5291403"/>
            <a:ext cx="1531381"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ALERT SENDING</a:t>
            </a:r>
          </a:p>
        </p:txBody>
      </p:sp>
      <p:grpSp>
        <p:nvGrpSpPr>
          <p:cNvPr id="105" name="Group 104">
            <a:extLst>
              <a:ext uri="{FF2B5EF4-FFF2-40B4-BE49-F238E27FC236}">
                <a16:creationId xmlns:a16="http://schemas.microsoft.com/office/drawing/2014/main" id="{E47C2757-28B6-4483-8104-A8D2208B8AD4}"/>
              </a:ext>
            </a:extLst>
          </p:cNvPr>
          <p:cNvGrpSpPr/>
          <p:nvPr/>
        </p:nvGrpSpPr>
        <p:grpSpPr>
          <a:xfrm>
            <a:off x="10590836" y="5619676"/>
            <a:ext cx="1463641" cy="1147743"/>
            <a:chOff x="10622851" y="3457366"/>
            <a:chExt cx="1463641" cy="1147743"/>
          </a:xfrm>
        </p:grpSpPr>
        <p:sp>
          <p:nvSpPr>
            <p:cNvPr id="106" name="Rectangle: Rounded Corners 105">
              <a:extLst>
                <a:ext uri="{FF2B5EF4-FFF2-40B4-BE49-F238E27FC236}">
                  <a16:creationId xmlns:a16="http://schemas.microsoft.com/office/drawing/2014/main" id="{E3AF8FDE-98B6-4A8E-B6BE-A1592B862B1A}"/>
                </a:ext>
              </a:extLst>
            </p:cNvPr>
            <p:cNvSpPr/>
            <p:nvPr/>
          </p:nvSpPr>
          <p:spPr bwMode="auto">
            <a:xfrm>
              <a:off x="10622851" y="3457366"/>
              <a:ext cx="1463641"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7BFF35C1-88C2-41DF-9448-81D392AA7DEF}"/>
                </a:ext>
              </a:extLst>
            </p:cNvPr>
            <p:cNvSpPr/>
            <p:nvPr/>
          </p:nvSpPr>
          <p:spPr>
            <a:xfrm>
              <a:off x="11459306" y="4495870"/>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30169B71-392D-4937-A6BD-9379EE94B0ED}"/>
              </a:ext>
            </a:extLst>
          </p:cNvPr>
          <p:cNvGrpSpPr/>
          <p:nvPr/>
        </p:nvGrpSpPr>
        <p:grpSpPr>
          <a:xfrm>
            <a:off x="10906476" y="5830807"/>
            <a:ext cx="973343" cy="766199"/>
            <a:chOff x="10655946" y="3677285"/>
            <a:chExt cx="973343" cy="766199"/>
          </a:xfrm>
        </p:grpSpPr>
        <p:sp>
          <p:nvSpPr>
            <p:cNvPr id="112" name="TextBox 111">
              <a:extLst>
                <a:ext uri="{FF2B5EF4-FFF2-40B4-BE49-F238E27FC236}">
                  <a16:creationId xmlns:a16="http://schemas.microsoft.com/office/drawing/2014/main" id="{E535128B-BEFA-4E0F-ACBA-0C983CE3A06B}"/>
                </a:ext>
              </a:extLst>
            </p:cNvPr>
            <p:cNvSpPr txBox="1"/>
            <p:nvPr/>
          </p:nvSpPr>
          <p:spPr>
            <a:xfrm>
              <a:off x="10655946" y="4212652"/>
              <a:ext cx="973343" cy="230832"/>
            </a:xfrm>
            <a:prstGeom prst="rect">
              <a:avLst/>
            </a:prstGeom>
          </p:spPr>
          <p:txBody>
            <a:bodyPr wrap="non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dirty="0"/>
                <a:t>Azure Function</a:t>
              </a:r>
            </a:p>
          </p:txBody>
        </p:sp>
        <p:pic>
          <p:nvPicPr>
            <p:cNvPr id="113" name="Picture 287">
              <a:extLst>
                <a:ext uri="{FF2B5EF4-FFF2-40B4-BE49-F238E27FC236}">
                  <a16:creationId xmlns:a16="http://schemas.microsoft.com/office/drawing/2014/main" id="{15EDBD6E-88B9-4FD6-835E-D03C4D6E79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7585" y="3677285"/>
              <a:ext cx="475488" cy="475488"/>
            </a:xfrm>
            <a:prstGeom prst="rect">
              <a:avLst/>
            </a:prstGeom>
          </p:spPr>
        </p:pic>
      </p:grpSp>
      <p:cxnSp>
        <p:nvCxnSpPr>
          <p:cNvPr id="233" name="Straight Arrow Connector 232">
            <a:extLst>
              <a:ext uri="{FF2B5EF4-FFF2-40B4-BE49-F238E27FC236}">
                <a16:creationId xmlns:a16="http://schemas.microsoft.com/office/drawing/2014/main" id="{1C1185B5-E70B-475F-B914-EA91B76FDD36}"/>
              </a:ext>
            </a:extLst>
          </p:cNvPr>
          <p:cNvCxnSpPr/>
          <p:nvPr/>
        </p:nvCxnSpPr>
        <p:spPr>
          <a:xfrm>
            <a:off x="11697963" y="3866547"/>
            <a:ext cx="0" cy="152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7BC1DE5-6201-4852-825F-8ED5A09A5384}"/>
              </a:ext>
            </a:extLst>
          </p:cNvPr>
          <p:cNvSpPr txBox="1"/>
          <p:nvPr/>
        </p:nvSpPr>
        <p:spPr>
          <a:xfrm>
            <a:off x="11631984" y="4836757"/>
            <a:ext cx="609271" cy="61573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Change</a:t>
            </a:r>
          </a:p>
          <a:p>
            <a:r>
              <a:rPr lang="en-US" sz="900" dirty="0">
                <a:solidFill>
                  <a:schemeClr val="tx1"/>
                </a:solidFill>
                <a:latin typeface="Segoe UI Semibold" panose="020B0702040204020203" pitchFamily="34" charset="0"/>
                <a:cs typeface="Segoe UI Semibold" panose="020B0702040204020203" pitchFamily="34" charset="0"/>
              </a:rPr>
              <a:t>Feed</a:t>
            </a:r>
          </a:p>
        </p:txBody>
      </p:sp>
      <p:cxnSp>
        <p:nvCxnSpPr>
          <p:cNvPr id="235" name="Connector: Elbow 234">
            <a:extLst>
              <a:ext uri="{FF2B5EF4-FFF2-40B4-BE49-F238E27FC236}">
                <a16:creationId xmlns:a16="http://schemas.microsoft.com/office/drawing/2014/main" id="{95D86D40-B5DE-4106-A575-84F1FBEC6F73}"/>
              </a:ext>
            </a:extLst>
          </p:cNvPr>
          <p:cNvCxnSpPr>
            <a:cxnSpLocks/>
          </p:cNvCxnSpPr>
          <p:nvPr/>
        </p:nvCxnSpPr>
        <p:spPr>
          <a:xfrm rot="5400000" flipH="1" flipV="1">
            <a:off x="4224408" y="3370935"/>
            <a:ext cx="2876191" cy="841980"/>
          </a:xfrm>
          <a:prstGeom prst="bentConnector3">
            <a:avLst>
              <a:gd name="adj1" fmla="val -338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65776FB-A937-4CA1-939E-BF14498CA50C}"/>
              </a:ext>
            </a:extLst>
          </p:cNvPr>
          <p:cNvSpPr txBox="1"/>
          <p:nvPr/>
        </p:nvSpPr>
        <p:spPr>
          <a:xfrm>
            <a:off x="6032273" y="242419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spcAft>
                <a:spcPts val="0"/>
              </a:spcAft>
            </a:pPr>
            <a:r>
              <a:rPr lang="en-US" sz="900" dirty="0">
                <a:solidFill>
                  <a:schemeClr val="tx1"/>
                </a:solidFill>
                <a:latin typeface="Segoe UI Semibold" panose="020B0702040204020203" pitchFamily="34" charset="0"/>
                <a:cs typeface="Segoe UI Semibold" panose="020B0702040204020203" pitchFamily="34" charset="0"/>
              </a:rPr>
              <a:t>Labeled</a:t>
            </a:r>
          </a:p>
          <a:p>
            <a:pPr>
              <a:spcAft>
                <a:spcPts val="0"/>
              </a:spcAft>
            </a:pPr>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20" name="Connector: Elbow 119">
            <a:extLst>
              <a:ext uri="{FF2B5EF4-FFF2-40B4-BE49-F238E27FC236}">
                <a16:creationId xmlns:a16="http://schemas.microsoft.com/office/drawing/2014/main" id="{87F7EE9E-95CE-46A5-8A35-9407A072F6C9}"/>
              </a:ext>
            </a:extLst>
          </p:cNvPr>
          <p:cNvCxnSpPr>
            <a:cxnSpLocks/>
          </p:cNvCxnSpPr>
          <p:nvPr/>
        </p:nvCxnSpPr>
        <p:spPr>
          <a:xfrm rot="16200000" flipH="1">
            <a:off x="6295112" y="3054568"/>
            <a:ext cx="3138970" cy="908838"/>
          </a:xfrm>
          <a:prstGeom prst="bentConnector3">
            <a:avLst>
              <a:gd name="adj1" fmla="val 1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3F51056-BCC7-4DFF-BDFB-163AE3D5F96D}"/>
              </a:ext>
            </a:extLst>
          </p:cNvPr>
          <p:cNvPicPr>
            <a:picLocks noChangeAspect="1"/>
          </p:cNvPicPr>
          <p:nvPr/>
        </p:nvPicPr>
        <p:blipFill>
          <a:blip r:embed="rId12"/>
          <a:stretch>
            <a:fillRect/>
          </a:stretch>
        </p:blipFill>
        <p:spPr>
          <a:xfrm>
            <a:off x="7855088" y="805262"/>
            <a:ext cx="618721" cy="598632"/>
          </a:xfrm>
          <a:prstGeom prst="rect">
            <a:avLst/>
          </a:prstGeom>
        </p:spPr>
      </p:pic>
      <p:pic>
        <p:nvPicPr>
          <p:cNvPr id="97" name="Picture 96">
            <a:extLst>
              <a:ext uri="{FF2B5EF4-FFF2-40B4-BE49-F238E27FC236}">
                <a16:creationId xmlns:a16="http://schemas.microsoft.com/office/drawing/2014/main" id="{DFA7B80E-22CE-4D02-9EE5-DDE56892FDF0}"/>
              </a:ext>
            </a:extLst>
          </p:cNvPr>
          <p:cNvPicPr>
            <a:picLocks noChangeAspect="1"/>
          </p:cNvPicPr>
          <p:nvPr/>
        </p:nvPicPr>
        <p:blipFill>
          <a:blip r:embed="rId12"/>
          <a:stretch>
            <a:fillRect/>
          </a:stretch>
        </p:blipFill>
        <p:spPr>
          <a:xfrm>
            <a:off x="10669316" y="815014"/>
            <a:ext cx="618721" cy="598632"/>
          </a:xfrm>
          <a:prstGeom prst="rect">
            <a:avLst/>
          </a:prstGeom>
        </p:spPr>
      </p:pic>
      <p:cxnSp>
        <p:nvCxnSpPr>
          <p:cNvPr id="98" name="Connector: Elbow 97">
            <a:extLst>
              <a:ext uri="{FF2B5EF4-FFF2-40B4-BE49-F238E27FC236}">
                <a16:creationId xmlns:a16="http://schemas.microsoft.com/office/drawing/2014/main" id="{A64EBA5B-EE8F-48E8-B92E-F3E9D83DAC97}"/>
              </a:ext>
            </a:extLst>
          </p:cNvPr>
          <p:cNvCxnSpPr>
            <a:cxnSpLocks/>
            <a:endCxn id="374" idx="0"/>
          </p:cNvCxnSpPr>
          <p:nvPr/>
        </p:nvCxnSpPr>
        <p:spPr>
          <a:xfrm flipV="1">
            <a:off x="4381653" y="766596"/>
            <a:ext cx="6597025" cy="1826159"/>
          </a:xfrm>
          <a:prstGeom prst="bentConnector4">
            <a:avLst>
              <a:gd name="adj1" fmla="val -81"/>
              <a:gd name="adj2" fmla="val 12970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610FC6B-CAD1-4BEA-A875-1320013BDD35}"/>
              </a:ext>
            </a:extLst>
          </p:cNvPr>
          <p:cNvCxnSpPr>
            <a:cxnSpLocks/>
          </p:cNvCxnSpPr>
          <p:nvPr/>
        </p:nvCxnSpPr>
        <p:spPr>
          <a:xfrm>
            <a:off x="5247923" y="3351768"/>
            <a:ext cx="3061605" cy="1878250"/>
          </a:xfrm>
          <a:prstGeom prst="bentConnector3">
            <a:avLst>
              <a:gd name="adj1" fmla="val 1300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0C5C7BA-A153-47F1-9670-147217AA664E}"/>
              </a:ext>
            </a:extLst>
          </p:cNvPr>
          <p:cNvSpPr txBox="1"/>
          <p:nvPr/>
        </p:nvSpPr>
        <p:spPr>
          <a:xfrm>
            <a:off x="4821128" y="3263087"/>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spcAft>
                <a:spcPts val="0"/>
              </a:spcAft>
            </a:pPr>
            <a:r>
              <a:rPr lang="en-US" sz="900" dirty="0">
                <a:solidFill>
                  <a:schemeClr val="tx1"/>
                </a:solidFill>
                <a:latin typeface="Segoe UI Semibold" panose="020B0702040204020203" pitchFamily="34" charset="0"/>
                <a:cs typeface="Segoe UI Semibold" panose="020B0702040204020203" pitchFamily="34" charset="0"/>
              </a:rPr>
              <a:t>Historical</a:t>
            </a:r>
          </a:p>
          <a:p>
            <a:pPr algn="r">
              <a:spcAft>
                <a:spcPts val="0"/>
              </a:spcAft>
            </a:pPr>
            <a:r>
              <a:rPr lang="en-US" sz="900" dirty="0">
                <a:solidFill>
                  <a:schemeClr val="tx1"/>
                </a:solidFill>
                <a:latin typeface="Segoe UI Semibold" panose="020B0702040204020203" pitchFamily="34" charset="0"/>
                <a:cs typeface="Segoe UI Semibold" panose="020B0702040204020203" pitchFamily="34" charset="0"/>
              </a:rPr>
              <a:t>telemetry </a:t>
            </a:r>
          </a:p>
          <a:p>
            <a:pPr algn="r">
              <a:spcAft>
                <a:spcPts val="0"/>
              </a:spcAft>
            </a:pPr>
            <a:r>
              <a:rPr lang="en-US" sz="900" dirty="0">
                <a:solidFill>
                  <a:schemeClr val="tx1"/>
                </a:solidFill>
                <a:latin typeface="Segoe UI Semibold" panose="020B0702040204020203" pitchFamily="34" charset="0"/>
                <a:cs typeface="Segoe UI Semibold" panose="020B0702040204020203" pitchFamily="34" charset="0"/>
              </a:rPr>
              <a:t>data</a:t>
            </a:r>
          </a:p>
        </p:txBody>
      </p:sp>
      <p:cxnSp>
        <p:nvCxnSpPr>
          <p:cNvPr id="132" name="Connector: Elbow 131">
            <a:extLst>
              <a:ext uri="{FF2B5EF4-FFF2-40B4-BE49-F238E27FC236}">
                <a16:creationId xmlns:a16="http://schemas.microsoft.com/office/drawing/2014/main" id="{651D1FD3-15A8-4D83-BC16-620C7EC7BBEA}"/>
              </a:ext>
            </a:extLst>
          </p:cNvPr>
          <p:cNvCxnSpPr>
            <a:cxnSpLocks/>
            <a:stCxn id="274" idx="2"/>
          </p:cNvCxnSpPr>
          <p:nvPr/>
        </p:nvCxnSpPr>
        <p:spPr>
          <a:xfrm rot="16200000" flipH="1">
            <a:off x="5067682" y="865796"/>
            <a:ext cx="330468" cy="611349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DE34650B-2A94-4A75-8E9B-98A6C0669A1F}"/>
              </a:ext>
            </a:extLst>
          </p:cNvPr>
          <p:cNvSpPr/>
          <p:nvPr/>
        </p:nvSpPr>
        <p:spPr bwMode="auto">
          <a:xfrm>
            <a:off x="7517575" y="2269790"/>
            <a:ext cx="2986286" cy="64214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DE6CF9CE-87EE-4590-8FF7-31378A8BA054}"/>
              </a:ext>
            </a:extLst>
          </p:cNvPr>
          <p:cNvPicPr>
            <a:picLocks noChangeAspect="1"/>
          </p:cNvPicPr>
          <p:nvPr/>
        </p:nvPicPr>
        <p:blipFill>
          <a:blip r:embed="rId13"/>
          <a:stretch>
            <a:fillRect/>
          </a:stretch>
        </p:blipFill>
        <p:spPr>
          <a:xfrm>
            <a:off x="7691043" y="2319893"/>
            <a:ext cx="696893" cy="524020"/>
          </a:xfrm>
          <a:prstGeom prst="rect">
            <a:avLst/>
          </a:prstGeom>
        </p:spPr>
      </p:pic>
      <p:pic>
        <p:nvPicPr>
          <p:cNvPr id="137" name="Picture 136">
            <a:extLst>
              <a:ext uri="{FF2B5EF4-FFF2-40B4-BE49-F238E27FC236}">
                <a16:creationId xmlns:a16="http://schemas.microsoft.com/office/drawing/2014/main" id="{F4355627-76CE-4135-9F04-49214CE402DB}"/>
              </a:ext>
            </a:extLst>
          </p:cNvPr>
          <p:cNvPicPr>
            <a:picLocks noChangeAspect="1"/>
          </p:cNvPicPr>
          <p:nvPr/>
        </p:nvPicPr>
        <p:blipFill>
          <a:blip r:embed="rId13"/>
          <a:stretch>
            <a:fillRect/>
          </a:stretch>
        </p:blipFill>
        <p:spPr>
          <a:xfrm>
            <a:off x="8444054" y="2343153"/>
            <a:ext cx="696893" cy="524020"/>
          </a:xfrm>
          <a:prstGeom prst="rect">
            <a:avLst/>
          </a:prstGeom>
        </p:spPr>
      </p:pic>
      <p:sp>
        <p:nvSpPr>
          <p:cNvPr id="138" name="TextBox 137">
            <a:extLst>
              <a:ext uri="{FF2B5EF4-FFF2-40B4-BE49-F238E27FC236}">
                <a16:creationId xmlns:a16="http://schemas.microsoft.com/office/drawing/2014/main" id="{83EE0ADD-5F40-4CF6-8642-0FD0268AE765}"/>
              </a:ext>
            </a:extLst>
          </p:cNvPr>
          <p:cNvSpPr txBox="1"/>
          <p:nvPr/>
        </p:nvSpPr>
        <p:spPr>
          <a:xfrm>
            <a:off x="7973310" y="1929154"/>
            <a:ext cx="220445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REAL-TIME INFERENCING</a:t>
            </a:r>
          </a:p>
        </p:txBody>
      </p:sp>
      <p:sp>
        <p:nvSpPr>
          <p:cNvPr id="139" name="Rectangle 138">
            <a:extLst>
              <a:ext uri="{FF2B5EF4-FFF2-40B4-BE49-F238E27FC236}">
                <a16:creationId xmlns:a16="http://schemas.microsoft.com/office/drawing/2014/main" id="{208D55D9-36BB-41AF-AAC9-316C7379A135}"/>
              </a:ext>
            </a:extLst>
          </p:cNvPr>
          <p:cNvSpPr/>
          <p:nvPr/>
        </p:nvSpPr>
        <p:spPr>
          <a:xfrm>
            <a:off x="9161471" y="2353829"/>
            <a:ext cx="1306760" cy="507831"/>
          </a:xfrm>
          <a:prstGeom prst="rect">
            <a:avLst/>
          </a:prstGeom>
        </p:spPr>
        <p:txBody>
          <a:bodyPr wrap="squar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Kubernetes</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Service</a:t>
            </a:r>
          </a:p>
        </p:txBody>
      </p:sp>
      <p:cxnSp>
        <p:nvCxnSpPr>
          <p:cNvPr id="140" name="Straight Arrow Connector 139">
            <a:extLst>
              <a:ext uri="{FF2B5EF4-FFF2-40B4-BE49-F238E27FC236}">
                <a16:creationId xmlns:a16="http://schemas.microsoft.com/office/drawing/2014/main" id="{36C5A12D-0DE4-4F7F-8378-B2CACC0E9F26}"/>
              </a:ext>
            </a:extLst>
          </p:cNvPr>
          <p:cNvCxnSpPr>
            <a:cxnSpLocks/>
            <a:stCxn id="239" idx="2"/>
          </p:cNvCxnSpPr>
          <p:nvPr/>
        </p:nvCxnSpPr>
        <p:spPr>
          <a:xfrm flipH="1">
            <a:off x="8109782" y="1934027"/>
            <a:ext cx="53382" cy="33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963BF03-EFD9-4AC0-9A79-F4B9D2E1E919}"/>
              </a:ext>
            </a:extLst>
          </p:cNvPr>
          <p:cNvSpPr txBox="1"/>
          <p:nvPr/>
        </p:nvSpPr>
        <p:spPr>
          <a:xfrm>
            <a:off x="7300653" y="182985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Deploy models</a:t>
            </a:r>
          </a:p>
        </p:txBody>
      </p:sp>
      <p:cxnSp>
        <p:nvCxnSpPr>
          <p:cNvPr id="145" name="Straight Arrow Connector 144">
            <a:extLst>
              <a:ext uri="{FF2B5EF4-FFF2-40B4-BE49-F238E27FC236}">
                <a16:creationId xmlns:a16="http://schemas.microsoft.com/office/drawing/2014/main" id="{501E2B31-B883-42FD-BAEB-65A8EE05AA9E}"/>
              </a:ext>
            </a:extLst>
          </p:cNvPr>
          <p:cNvCxnSpPr>
            <a:cxnSpLocks/>
          </p:cNvCxnSpPr>
          <p:nvPr/>
        </p:nvCxnSpPr>
        <p:spPr>
          <a:xfrm flipH="1" flipV="1">
            <a:off x="8001303" y="2923997"/>
            <a:ext cx="288359" cy="71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16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556</Words>
  <Application>Microsoft Office PowerPoint</Application>
  <PresentationFormat>Widescreen</PresentationFormat>
  <Paragraphs>97</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Office Theme</vt:lpstr>
      <vt:lpstr>Preferred Solution – June 2020</vt:lpstr>
      <vt:lpstr>Preferred Solution – September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Ciprian Jichici</cp:lastModifiedBy>
  <cp:revision>52</cp:revision>
  <dcterms:created xsi:type="dcterms:W3CDTF">2019-06-14T13:38:12Z</dcterms:created>
  <dcterms:modified xsi:type="dcterms:W3CDTF">2020-11-05T19:14:43Z</dcterms:modified>
</cp:coreProperties>
</file>