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8361" r:id="rId2"/>
    <p:sldId id="8362"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15" autoAdjust="0"/>
    <p:restoredTop sz="94660"/>
  </p:normalViewPr>
  <p:slideViewPr>
    <p:cSldViewPr snapToGrid="0">
      <p:cViewPr>
        <p:scale>
          <a:sx n="170" d="100"/>
          <a:sy n="170" d="100"/>
        </p:scale>
        <p:origin x="2208" y="9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C21E-484A-4B3C-92AD-6394B6195863}"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5E639-274D-4B46-8B51-EE81C45CC252}" type="slidenum">
              <a:rPr lang="en-US" smtClean="0"/>
              <a:t>‹#›</a:t>
            </a:fld>
            <a:endParaRPr lang="en-US"/>
          </a:p>
        </p:txBody>
      </p:sp>
    </p:spTree>
    <p:extLst>
      <p:ext uri="{BB962C8B-B14F-4D97-AF65-F5344CB8AC3E}">
        <p14:creationId xmlns:p14="http://schemas.microsoft.com/office/powerpoint/2010/main" val="328521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11/12/2020 12:26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33707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11/12/2020 12:47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18654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A2A-B304-45DC-8845-CBEF1DF6A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A35BA7-16C0-42FC-B2B4-80CB035E8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F58035-0DC6-452F-B1D9-F958139C8806}"/>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5" name="Footer Placeholder 4">
            <a:extLst>
              <a:ext uri="{FF2B5EF4-FFF2-40B4-BE49-F238E27FC236}">
                <a16:creationId xmlns:a16="http://schemas.microsoft.com/office/drawing/2014/main" id="{628FA246-CC06-487F-9F1C-ED47D959F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9FAE4-EBAA-4AD5-BF0E-05C1A387E62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9969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9E9D-65F6-4BD5-8F83-D48324C58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AE358-9A9B-406F-BA4F-752B6AC6F5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EEED-D006-4C01-B4F9-77BE5C24906F}"/>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5" name="Footer Placeholder 4">
            <a:extLst>
              <a:ext uri="{FF2B5EF4-FFF2-40B4-BE49-F238E27FC236}">
                <a16:creationId xmlns:a16="http://schemas.microsoft.com/office/drawing/2014/main" id="{355A35EB-5C1E-4838-AD65-B203FEC8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E241A-2814-4CEA-855E-7072CD9143F6}"/>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74976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ED9A3-CE71-47FA-95EA-6637A8FBB6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221F0-053F-4B29-9B9A-FC412E70ED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E1ACD-3BD2-4AAE-8E34-3D402131960A}"/>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5" name="Footer Placeholder 4">
            <a:extLst>
              <a:ext uri="{FF2B5EF4-FFF2-40B4-BE49-F238E27FC236}">
                <a16:creationId xmlns:a16="http://schemas.microsoft.com/office/drawing/2014/main" id="{D5352E49-17CF-414B-8128-FD076F425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7055C-91CD-4C12-B941-F7F4698054BA}"/>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7051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11C7-3D76-4A29-867B-616113D43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8464-2320-49CF-AFC9-47F0E0D8B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22C35-0AE4-4888-9463-722CF835A19D}"/>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5" name="Footer Placeholder 4">
            <a:extLst>
              <a:ext uri="{FF2B5EF4-FFF2-40B4-BE49-F238E27FC236}">
                <a16:creationId xmlns:a16="http://schemas.microsoft.com/office/drawing/2014/main" id="{98CD78AF-6E84-41FB-B48C-0447C380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B711A-F138-481D-8316-A17BAC74673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37878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A0B4-652C-4777-A8DB-9B98FF81F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9A51AD-31EA-4F76-9C33-CCA6DBFD9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9D69D8-F8DD-4BF8-8FB2-EC04D1831634}"/>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5" name="Footer Placeholder 4">
            <a:extLst>
              <a:ext uri="{FF2B5EF4-FFF2-40B4-BE49-F238E27FC236}">
                <a16:creationId xmlns:a16="http://schemas.microsoft.com/office/drawing/2014/main" id="{440185FA-2580-4F66-91E6-1BB38A344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6CBE3-86D9-41F4-8F97-C90A5F11F50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4979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6577B-6365-48FC-930C-C1CA887F8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1A60-0769-4FCA-90EF-1A2B9DAC49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85701-A267-4452-8019-45455D6E57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FE6-CCB3-446A-B743-777E5B4B0BF1}"/>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6" name="Footer Placeholder 5">
            <a:extLst>
              <a:ext uri="{FF2B5EF4-FFF2-40B4-BE49-F238E27FC236}">
                <a16:creationId xmlns:a16="http://schemas.microsoft.com/office/drawing/2014/main" id="{95E7ED46-F991-4ABA-8E8B-B686B5C9F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BE7B20-F34F-4417-AEFD-22AB4209266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384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9EEF-220A-4459-A691-E08D3F6AF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CA314-CF28-41BE-AB43-13FE31EA3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44BF6-D7FF-4FF7-9E4F-27BC5EC78D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9108A3-3F15-44CE-93B8-77FD169AD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F647C0-FD49-464D-ACDA-D0C3669E72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8742A-C2B5-43BA-BAB9-C34E36735181}"/>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8" name="Footer Placeholder 7">
            <a:extLst>
              <a:ext uri="{FF2B5EF4-FFF2-40B4-BE49-F238E27FC236}">
                <a16:creationId xmlns:a16="http://schemas.microsoft.com/office/drawing/2014/main" id="{29D38D31-ECD5-403A-8BE6-273D2D686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91BE5-B13F-447A-B1DF-8F2E729DCC9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05487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6B5-C25E-4346-8A19-6CD25C9AD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6E34E-6051-4D0F-B442-E778FD9EBDE9}"/>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4" name="Footer Placeholder 3">
            <a:extLst>
              <a:ext uri="{FF2B5EF4-FFF2-40B4-BE49-F238E27FC236}">
                <a16:creationId xmlns:a16="http://schemas.microsoft.com/office/drawing/2014/main" id="{6516A12A-27D6-4F5C-B89E-BCF8C1590C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5BF0D-DD36-4C44-A559-4574207F338F}"/>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4364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A33FAB-8686-42DD-8380-74B62631A198}"/>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3" name="Footer Placeholder 2">
            <a:extLst>
              <a:ext uri="{FF2B5EF4-FFF2-40B4-BE49-F238E27FC236}">
                <a16:creationId xmlns:a16="http://schemas.microsoft.com/office/drawing/2014/main" id="{AAD867E7-F083-46FB-BFC9-8B8C2F3469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1362E8-79A9-4114-B7E1-90B2C84E6140}"/>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84513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A4A1-80C2-4E15-8734-A8233DD59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254CC-58CD-4331-88B1-F24BEDF72E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622EAF-288B-4AC8-A3BA-F389BFF40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257DF8-E9B7-4650-879A-E752A79A882F}"/>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6" name="Footer Placeholder 5">
            <a:extLst>
              <a:ext uri="{FF2B5EF4-FFF2-40B4-BE49-F238E27FC236}">
                <a16:creationId xmlns:a16="http://schemas.microsoft.com/office/drawing/2014/main" id="{EA93F2D4-FC35-4ED4-9E35-579254E11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A3B36-D902-4401-B659-EE7866C5FA17}"/>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11431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FAE4-2639-4A12-92BC-FD375CC98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7BFB96-48BA-4156-B213-DB7E39CC0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938372-A5BF-499B-9DDB-7504EE162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339A88-CD4B-45E0-8789-1B2E7DE9052F}"/>
              </a:ext>
            </a:extLst>
          </p:cNvPr>
          <p:cNvSpPr>
            <a:spLocks noGrp="1"/>
          </p:cNvSpPr>
          <p:nvPr>
            <p:ph type="dt" sz="half" idx="10"/>
          </p:nvPr>
        </p:nvSpPr>
        <p:spPr/>
        <p:txBody>
          <a:bodyPr/>
          <a:lstStyle/>
          <a:p>
            <a:fld id="{00D9E8BE-1068-46B4-AEC7-B4BBDB41171D}" type="datetimeFigureOut">
              <a:rPr lang="en-US" smtClean="0"/>
              <a:t>11/12/2020</a:t>
            </a:fld>
            <a:endParaRPr lang="en-US"/>
          </a:p>
        </p:txBody>
      </p:sp>
      <p:sp>
        <p:nvSpPr>
          <p:cNvPr id="6" name="Footer Placeholder 5">
            <a:extLst>
              <a:ext uri="{FF2B5EF4-FFF2-40B4-BE49-F238E27FC236}">
                <a16:creationId xmlns:a16="http://schemas.microsoft.com/office/drawing/2014/main" id="{DF2D169F-7522-41CE-BBB2-CE68E1903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CC76-2D7F-4449-B8A0-664770A9AE89}"/>
              </a:ext>
            </a:extLst>
          </p:cNvPr>
          <p:cNvSpPr>
            <a:spLocks noGrp="1"/>
          </p:cNvSpPr>
          <p:nvPr>
            <p:ph type="sldNum" sz="quarter" idx="12"/>
          </p:nvPr>
        </p:nvSpPr>
        <p:spPr/>
        <p:txBody>
          <a:bodyPr/>
          <a:lstStyle/>
          <a:p>
            <a:fld id="{DFEE8CB5-9187-4976-826F-65C1A027F009}" type="slidenum">
              <a:rPr lang="en-US" smtClean="0"/>
              <a:t>‹#›</a:t>
            </a:fld>
            <a:endParaRPr lang="en-US"/>
          </a:p>
        </p:txBody>
      </p:sp>
    </p:spTree>
    <p:extLst>
      <p:ext uri="{BB962C8B-B14F-4D97-AF65-F5344CB8AC3E}">
        <p14:creationId xmlns:p14="http://schemas.microsoft.com/office/powerpoint/2010/main" val="29376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C8DDEC-1DD3-41F5-A8CF-4BA887C31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DA518-7D1C-4462-8DCF-E6ABCCB0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1199E-989D-4FED-9548-1BB95BDB5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9E8BE-1068-46B4-AEC7-B4BBDB41171D}" type="datetimeFigureOut">
              <a:rPr lang="en-US" smtClean="0"/>
              <a:t>11/12/2020</a:t>
            </a:fld>
            <a:endParaRPr lang="en-US"/>
          </a:p>
        </p:txBody>
      </p:sp>
      <p:sp>
        <p:nvSpPr>
          <p:cNvPr id="5" name="Footer Placeholder 4">
            <a:extLst>
              <a:ext uri="{FF2B5EF4-FFF2-40B4-BE49-F238E27FC236}">
                <a16:creationId xmlns:a16="http://schemas.microsoft.com/office/drawing/2014/main" id="{DE51E4F0-B79C-4CD3-A4CC-1310C9DC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89115B-56A4-49C7-BA3F-C291C745C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E8CB5-9187-4976-826F-65C1A027F009}" type="slidenum">
              <a:rPr lang="en-US" smtClean="0"/>
              <a:t>‹#›</a:t>
            </a:fld>
            <a:endParaRPr lang="en-US"/>
          </a:p>
        </p:txBody>
      </p:sp>
    </p:spTree>
    <p:extLst>
      <p:ext uri="{BB962C8B-B14F-4D97-AF65-F5344CB8AC3E}">
        <p14:creationId xmlns:p14="http://schemas.microsoft.com/office/powerpoint/2010/main" val="27413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8" y="-900953"/>
            <a:ext cx="6862506" cy="899665"/>
          </a:xfrm>
        </p:spPr>
        <p:txBody>
          <a:bodyPr vert="horz" wrap="square" lIns="146304" tIns="91440" rIns="146304" bIns="91440" rtlCol="0" anchor="ctr">
            <a:noAutofit/>
          </a:bodyPr>
          <a:lstStyle/>
          <a:p>
            <a:r>
              <a:rPr lang="en-US" sz="4000" dirty="0">
                <a:solidFill>
                  <a:schemeClr val="tx2"/>
                </a:solidFill>
                <a:cs typeface="Segoe UI Light" charset="0"/>
              </a:rPr>
              <a:t>Lab Architecture – June 2020</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258490" y="4219512"/>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5579" y="3569093"/>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3344756"/>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07774" y="3457366"/>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1538869"/>
            <a:ext cx="1582269"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573025" y="1144332"/>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966366"/>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7948116" y="3063404"/>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3456751"/>
            <a:ext cx="734502" cy="936696"/>
            <a:chOff x="3078067" y="3561533"/>
            <a:chExt cx="734502" cy="936696"/>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E07E4F91-AA25-4207-9DFB-1EECEB6C7876}"/>
              </a:ext>
            </a:extLst>
          </p:cNvPr>
          <p:cNvGrpSpPr/>
          <p:nvPr/>
        </p:nvGrpSpPr>
        <p:grpSpPr>
          <a:xfrm>
            <a:off x="7694391" y="1557088"/>
            <a:ext cx="949633" cy="1099012"/>
            <a:chOff x="3792058" y="1737634"/>
            <a:chExt cx="949633" cy="1099012"/>
          </a:xfrm>
        </p:grpSpPr>
        <p:sp>
          <p:nvSpPr>
            <p:cNvPr id="59" name="TextBox 58">
              <a:extLst>
                <a:ext uri="{FF2B5EF4-FFF2-40B4-BE49-F238E27FC236}">
                  <a16:creationId xmlns:a16="http://schemas.microsoft.com/office/drawing/2014/main" id="{B723EFC5-6988-4E8A-BF81-DC1937934AC5}"/>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pic>
          <p:nvPicPr>
            <p:cNvPr id="156" name="Picture 155">
              <a:extLst>
                <a:ext uri="{FF2B5EF4-FFF2-40B4-BE49-F238E27FC236}">
                  <a16:creationId xmlns:a16="http://schemas.microsoft.com/office/drawing/2014/main" id="{A573BC03-33C5-437C-8139-AA65580F106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grpSp>
        <p:nvGrpSpPr>
          <p:cNvPr id="3" name="Group 2">
            <a:extLst>
              <a:ext uri="{FF2B5EF4-FFF2-40B4-BE49-F238E27FC236}">
                <a16:creationId xmlns:a16="http://schemas.microsoft.com/office/drawing/2014/main" id="{EBE3687E-6C1C-47CC-B7EC-6F207BB0ECEF}"/>
              </a:ext>
            </a:extLst>
          </p:cNvPr>
          <p:cNvGrpSpPr/>
          <p:nvPr/>
        </p:nvGrpSpPr>
        <p:grpSpPr>
          <a:xfrm>
            <a:off x="4854751" y="1651555"/>
            <a:ext cx="1244733" cy="1074847"/>
            <a:chOff x="5397668" y="1651555"/>
            <a:chExt cx="1244733" cy="1074847"/>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Databricks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1500015"/>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1111179"/>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614946" y="3448471"/>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977434" y="3343726"/>
            <a:ext cx="1147765" cy="1152144"/>
          </a:xfrm>
          <a:prstGeom prst="roundRect">
            <a:avLst/>
          </a:prstGeom>
          <a:solidFill>
            <a:schemeClr val="bg2"/>
          </a:solid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924127" y="2965336"/>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2207234" y="3408093"/>
            <a:ext cx="734502" cy="1075195"/>
            <a:chOff x="3078067" y="3561533"/>
            <a:chExt cx="734502" cy="1075195"/>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 or Event Hubs</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3125199" y="3919798"/>
            <a:ext cx="321267"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540062" y="3915029"/>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CA3FBD70-728C-4D84-8939-D7D6F718B355}"/>
              </a:ext>
            </a:extLst>
          </p:cNvPr>
          <p:cNvSpPr txBox="1"/>
          <p:nvPr/>
        </p:nvSpPr>
        <p:spPr>
          <a:xfrm>
            <a:off x="2038350" y="4518355"/>
            <a:ext cx="992697"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not used in the lab)</a:t>
            </a:r>
          </a:p>
        </p:txBody>
      </p:sp>
      <p:sp>
        <p:nvSpPr>
          <p:cNvPr id="294" name="TextBox 293">
            <a:extLst>
              <a:ext uri="{FF2B5EF4-FFF2-40B4-BE49-F238E27FC236}">
                <a16:creationId xmlns:a16="http://schemas.microsoft.com/office/drawing/2014/main" id="{F6231548-8D65-401E-8997-36200F3900AF}"/>
              </a:ext>
            </a:extLst>
          </p:cNvPr>
          <p:cNvSpPr txBox="1"/>
          <p:nvPr/>
        </p:nvSpPr>
        <p:spPr>
          <a:xfrm>
            <a:off x="3365502" y="4508912"/>
            <a:ext cx="2001193"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 CSV file of previously captured streaming data is provided to expedite setup) </a:t>
            </a:r>
          </a:p>
        </p:txBody>
      </p:sp>
      <p:cxnSp>
        <p:nvCxnSpPr>
          <p:cNvPr id="24" name="Connector: Elbow 23">
            <a:extLst>
              <a:ext uri="{FF2B5EF4-FFF2-40B4-BE49-F238E27FC236}">
                <a16:creationId xmlns:a16="http://schemas.microsoft.com/office/drawing/2014/main" id="{0D31E233-450A-4411-A706-040A98EB4B42}"/>
              </a:ext>
            </a:extLst>
          </p:cNvPr>
          <p:cNvCxnSpPr>
            <a:stCxn id="15" idx="3"/>
            <a:endCxn id="277" idx="2"/>
          </p:cNvCxnSpPr>
          <p:nvPr/>
        </p:nvCxnSpPr>
        <p:spPr>
          <a:xfrm flipV="1">
            <a:off x="5243807" y="2691013"/>
            <a:ext cx="280059" cy="12298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2069650"/>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59" idx="2"/>
          </p:cNvCxnSpPr>
          <p:nvPr/>
        </p:nvCxnSpPr>
        <p:spPr>
          <a:xfrm rot="10800000" flipV="1">
            <a:off x="8169208" y="2079012"/>
            <a:ext cx="1906518" cy="577087"/>
          </a:xfrm>
          <a:prstGeom prst="bentConnector4">
            <a:avLst>
              <a:gd name="adj1" fmla="val 37548"/>
              <a:gd name="adj2" fmla="val 139613"/>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992658"/>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965680"/>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cxnSp>
        <p:nvCxnSpPr>
          <p:cNvPr id="323" name="Connector: Elbow 322">
            <a:extLst>
              <a:ext uri="{FF2B5EF4-FFF2-40B4-BE49-F238E27FC236}">
                <a16:creationId xmlns:a16="http://schemas.microsoft.com/office/drawing/2014/main" id="{D52D1052-F4CE-41B1-A4A3-6F36A7B2FE98}"/>
              </a:ext>
            </a:extLst>
          </p:cNvPr>
          <p:cNvCxnSpPr>
            <a:cxnSpLocks/>
          </p:cNvCxnSpPr>
          <p:nvPr/>
        </p:nvCxnSpPr>
        <p:spPr>
          <a:xfrm rot="16200000" flipH="1">
            <a:off x="7147264" y="2918335"/>
            <a:ext cx="1326440" cy="7945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BE812001-BF12-4014-AB1B-6ECACAF0D775}"/>
              </a:ext>
            </a:extLst>
          </p:cNvPr>
          <p:cNvSpPr txBox="1"/>
          <p:nvPr/>
        </p:nvSpPr>
        <p:spPr>
          <a:xfrm>
            <a:off x="7377553" y="3554764"/>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cxnSp>
        <p:nvCxnSpPr>
          <p:cNvPr id="332" name="Connector: Elbow 331">
            <a:extLst>
              <a:ext uri="{FF2B5EF4-FFF2-40B4-BE49-F238E27FC236}">
                <a16:creationId xmlns:a16="http://schemas.microsoft.com/office/drawing/2014/main" id="{CFBDB9C2-0697-4601-826A-35F6E49EF8E1}"/>
              </a:ext>
            </a:extLst>
          </p:cNvPr>
          <p:cNvCxnSpPr>
            <a:cxnSpLocks/>
            <a:stCxn id="294" idx="3"/>
          </p:cNvCxnSpPr>
          <p:nvPr/>
        </p:nvCxnSpPr>
        <p:spPr>
          <a:xfrm flipV="1">
            <a:off x="5366695" y="4404180"/>
            <a:ext cx="2855996" cy="35864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2627AA02-E1AC-411E-9BA2-4A8EE92CC880}"/>
              </a:ext>
            </a:extLst>
          </p:cNvPr>
          <p:cNvSpPr txBox="1"/>
          <p:nvPr/>
        </p:nvSpPr>
        <p:spPr>
          <a:xfrm>
            <a:off x="6792236" y="436089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Simulated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6014971"/>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a:t>
            </a:r>
            <a:r>
              <a:rPr lang="en-US" sz="900" kern="0" dirty="0" err="1">
                <a:latin typeface="Segoe UI Semibold" panose="020B0702040204020203" pitchFamily="34" charset="0"/>
                <a:ea typeface="MS PGothic" panose="020B0600070205080204" pitchFamily="34" charset="-128"/>
                <a:cs typeface="Segoe UI Semibold" panose="020B0702040204020203" pitchFamily="34" charset="0"/>
              </a:rPr>
              <a:t>DataFrames</a:t>
            </a: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5364552"/>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5252825"/>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84590" y="4858863"/>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cxnSp>
        <p:nvCxnSpPr>
          <p:cNvPr id="368" name="Connector: Elbow 367">
            <a:extLst>
              <a:ext uri="{FF2B5EF4-FFF2-40B4-BE49-F238E27FC236}">
                <a16:creationId xmlns:a16="http://schemas.microsoft.com/office/drawing/2014/main" id="{B92D9BF2-DFDA-48CB-9072-446CD1513448}"/>
              </a:ext>
            </a:extLst>
          </p:cNvPr>
          <p:cNvCxnSpPr>
            <a:cxnSpLocks/>
            <a:stCxn id="294" idx="2"/>
            <a:endCxn id="353" idx="1"/>
          </p:cNvCxnSpPr>
          <p:nvPr/>
        </p:nvCxnSpPr>
        <p:spPr>
          <a:xfrm rot="16200000" flipH="1">
            <a:off x="5934345" y="3448496"/>
            <a:ext cx="809954" cy="39464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9" name="TextBox 368">
            <a:extLst>
              <a:ext uri="{FF2B5EF4-FFF2-40B4-BE49-F238E27FC236}">
                <a16:creationId xmlns:a16="http://schemas.microsoft.com/office/drawing/2014/main" id="{9EEC6BD6-2760-4754-BC6B-EFDA9E60B50F}"/>
              </a:ext>
            </a:extLst>
          </p:cNvPr>
          <p:cNvSpPr txBox="1"/>
          <p:nvPr/>
        </p:nvSpPr>
        <p:spPr>
          <a:xfrm>
            <a:off x="7428836" y="536579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grpSp>
        <p:nvGrpSpPr>
          <p:cNvPr id="370" name="Group 369">
            <a:extLst>
              <a:ext uri="{FF2B5EF4-FFF2-40B4-BE49-F238E27FC236}">
                <a16:creationId xmlns:a16="http://schemas.microsoft.com/office/drawing/2014/main" id="{67301B2F-DFF9-4BBC-A855-0954101B0A59}"/>
              </a:ext>
            </a:extLst>
          </p:cNvPr>
          <p:cNvGrpSpPr/>
          <p:nvPr/>
        </p:nvGrpSpPr>
        <p:grpSpPr>
          <a:xfrm>
            <a:off x="10503861" y="1600544"/>
            <a:ext cx="949633" cy="1099012"/>
            <a:chOff x="3792058" y="1737634"/>
            <a:chExt cx="949633" cy="1099012"/>
          </a:xfrm>
        </p:grpSpPr>
        <p:sp>
          <p:nvSpPr>
            <p:cNvPr id="371" name="TextBox 370">
              <a:extLst>
                <a:ext uri="{FF2B5EF4-FFF2-40B4-BE49-F238E27FC236}">
                  <a16:creationId xmlns:a16="http://schemas.microsoft.com/office/drawing/2014/main" id="{F89CE314-4F24-4AE8-8372-27CA41B7957D}"/>
                </a:ext>
              </a:extLst>
            </p:cNvPr>
            <p:cNvSpPr txBox="1"/>
            <p:nvPr/>
          </p:nvSpPr>
          <p:spPr>
            <a:xfrm>
              <a:off x="3792058" y="2173204"/>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pic>
          <p:nvPicPr>
            <p:cNvPr id="372" name="Picture 371">
              <a:extLst>
                <a:ext uri="{FF2B5EF4-FFF2-40B4-BE49-F238E27FC236}">
                  <a16:creationId xmlns:a16="http://schemas.microsoft.com/office/drawing/2014/main" id="{8F39DCD6-CAAC-4A81-9D5A-A3FFEA18C5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50710" y="1737634"/>
              <a:ext cx="475488" cy="475488"/>
            </a:xfrm>
            <a:prstGeom prst="rect">
              <a:avLst/>
            </a:prstGeom>
          </p:spPr>
        </p:pic>
      </p:grpSp>
      <p:sp>
        <p:nvSpPr>
          <p:cNvPr id="373" name="TextBox 372">
            <a:extLst>
              <a:ext uri="{FF2B5EF4-FFF2-40B4-BE49-F238E27FC236}">
                <a16:creationId xmlns:a16="http://schemas.microsoft.com/office/drawing/2014/main" id="{E5EFB880-8DBE-4F96-9826-0AF8E2A863D8}"/>
              </a:ext>
            </a:extLst>
          </p:cNvPr>
          <p:cNvSpPr txBox="1"/>
          <p:nvPr/>
        </p:nvSpPr>
        <p:spPr>
          <a:xfrm>
            <a:off x="10932227" y="1144331"/>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1505158"/>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6599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727" y="-720536"/>
            <a:ext cx="9524807" cy="899665"/>
          </a:xfrm>
        </p:spPr>
        <p:txBody>
          <a:bodyPr vert="horz" wrap="square" lIns="146304" tIns="91440" rIns="146304" bIns="91440" rtlCol="0" anchor="ctr">
            <a:noAutofit/>
          </a:bodyPr>
          <a:lstStyle/>
          <a:p>
            <a:r>
              <a:rPr lang="en-US" sz="4000" dirty="0">
                <a:solidFill>
                  <a:schemeClr val="tx2"/>
                </a:solidFill>
                <a:cs typeface="Segoe UI Light" charset="0"/>
              </a:rPr>
              <a:t>Preferred Solution – September 2020</a:t>
            </a:r>
            <a:endParaRPr lang="en-US" sz="4000" cap="all" spc="800" dirty="0">
              <a:solidFill>
                <a:srgbClr val="0078D7"/>
              </a:solidFill>
              <a:latin typeface="Segoe UI Light" charset="0"/>
              <a:cs typeface="Segoe UI Light" charset="0"/>
            </a:endParaRPr>
          </a:p>
        </p:txBody>
      </p:sp>
      <p:sp>
        <p:nvSpPr>
          <p:cNvPr id="269" name="Rectangle 268">
            <a:extLst>
              <a:ext uri="{FF2B5EF4-FFF2-40B4-BE49-F238E27FC236}">
                <a16:creationId xmlns:a16="http://schemas.microsoft.com/office/drawing/2014/main" id="{B4CF7B6F-8BD0-40D6-84E5-B9724E17ACDF}"/>
              </a:ext>
            </a:extLst>
          </p:cNvPr>
          <p:cNvSpPr/>
          <p:nvPr/>
        </p:nvSpPr>
        <p:spPr>
          <a:xfrm>
            <a:off x="8340378" y="4067805"/>
            <a:ext cx="1712328"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Structured Streaming)</a:t>
            </a:r>
          </a:p>
        </p:txBody>
      </p:sp>
      <p:pic>
        <p:nvPicPr>
          <p:cNvPr id="272" name="Picture 271">
            <a:extLst>
              <a:ext uri="{FF2B5EF4-FFF2-40B4-BE49-F238E27FC236}">
                <a16:creationId xmlns:a16="http://schemas.microsoft.com/office/drawing/2014/main" id="{F23D66EC-D378-4182-8433-67F4C4143D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7467" y="3417386"/>
            <a:ext cx="670390" cy="670390"/>
          </a:xfrm>
          <a:prstGeom prst="rect">
            <a:avLst/>
          </a:prstGeom>
        </p:spPr>
      </p:pic>
      <p:sp>
        <p:nvSpPr>
          <p:cNvPr id="15" name="Rectangle: Rounded Corners 14">
            <a:extLst>
              <a:ext uri="{FF2B5EF4-FFF2-40B4-BE49-F238E27FC236}">
                <a16:creationId xmlns:a16="http://schemas.microsoft.com/office/drawing/2014/main" id="{6FD4FF3D-04E7-4AB8-A851-31852443E90E}"/>
              </a:ext>
            </a:extLst>
          </p:cNvPr>
          <p:cNvSpPr/>
          <p:nvPr/>
        </p:nvSpPr>
        <p:spPr bwMode="auto">
          <a:xfrm>
            <a:off x="3446466" y="2606194"/>
            <a:ext cx="1797341"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8289662" y="3305659"/>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4732731" y="800307"/>
            <a:ext cx="1582269" cy="1542846"/>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TextBox 295">
            <a:extLst>
              <a:ext uri="{FF2B5EF4-FFF2-40B4-BE49-F238E27FC236}">
                <a16:creationId xmlns:a16="http://schemas.microsoft.com/office/drawing/2014/main" id="{F08191CC-FE9D-462B-87B9-448E4C0D30B8}"/>
              </a:ext>
            </a:extLst>
          </p:cNvPr>
          <p:cNvSpPr txBox="1"/>
          <p:nvPr/>
        </p:nvSpPr>
        <p:spPr>
          <a:xfrm>
            <a:off x="4664927" y="216130"/>
            <a:ext cx="1803763" cy="683264"/>
          </a:xfrm>
          <a:prstGeom prst="rect">
            <a:avLst/>
          </a:prstGeom>
          <a:noFill/>
        </p:spPr>
        <p:txBody>
          <a:bodyPr wrap="none" lIns="182880" tIns="146304" rIns="182880" bIns="146304" rtlCol="0">
            <a:spAutoFit/>
          </a:bodyPr>
          <a:lstStyle/>
          <a:p>
            <a:pPr algn="ctr">
              <a:lnSpc>
                <a:spcPct val="90000"/>
              </a:lnSpc>
            </a:pPr>
            <a:r>
              <a:rPr lang="en-US" sz="1400" dirty="0">
                <a:gradFill>
                  <a:gsLst>
                    <a:gs pos="2917">
                      <a:schemeClr val="tx1"/>
                    </a:gs>
                    <a:gs pos="30000">
                      <a:schemeClr val="tx1"/>
                    </a:gs>
                  </a:gsLst>
                  <a:lin ang="5400000" scaled="0"/>
                </a:gradFill>
              </a:rPr>
              <a:t>DATA PREPARATION</a:t>
            </a:r>
          </a:p>
          <a:p>
            <a:pPr algn="ctr">
              <a:lnSpc>
                <a:spcPct val="90000"/>
              </a:lnSpc>
            </a:pPr>
            <a:r>
              <a:rPr lang="en-US" sz="1400" dirty="0">
                <a:gradFill>
                  <a:gsLst>
                    <a:gs pos="2917">
                      <a:schemeClr val="tx1"/>
                    </a:gs>
                    <a:gs pos="30000">
                      <a:schemeClr val="tx1"/>
                    </a:gs>
                  </a:gsLst>
                  <a:lin ang="5400000" scaled="0"/>
                </a:gradFill>
              </a:rPr>
              <a:t>MODEL TRAINING</a:t>
            </a:r>
          </a:p>
        </p:txBody>
      </p:sp>
      <p:sp>
        <p:nvSpPr>
          <p:cNvPr id="303" name="TextBox 302">
            <a:extLst>
              <a:ext uri="{FF2B5EF4-FFF2-40B4-BE49-F238E27FC236}">
                <a16:creationId xmlns:a16="http://schemas.microsoft.com/office/drawing/2014/main" id="{C9D12473-D1B0-4DC2-BA0A-4DA10EAC4D8E}"/>
              </a:ext>
            </a:extLst>
          </p:cNvPr>
          <p:cNvSpPr txBox="1"/>
          <p:nvPr/>
        </p:nvSpPr>
        <p:spPr>
          <a:xfrm>
            <a:off x="3031047" y="2227804"/>
            <a:ext cx="2291546"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LONG TERM STORAGE</a:t>
            </a:r>
          </a:p>
        </p:txBody>
      </p:sp>
      <p:sp>
        <p:nvSpPr>
          <p:cNvPr id="305" name="TextBox 304">
            <a:extLst>
              <a:ext uri="{FF2B5EF4-FFF2-40B4-BE49-F238E27FC236}">
                <a16:creationId xmlns:a16="http://schemas.microsoft.com/office/drawing/2014/main" id="{A5710C37-3140-4C15-81EB-E119735C9498}"/>
              </a:ext>
            </a:extLst>
          </p:cNvPr>
          <p:cNvSpPr txBox="1"/>
          <p:nvPr/>
        </p:nvSpPr>
        <p:spPr>
          <a:xfrm>
            <a:off x="8014231" y="2870431"/>
            <a:ext cx="2364622"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STREAM DATA PROCESSING</a:t>
            </a:r>
          </a:p>
        </p:txBody>
      </p:sp>
      <p:grpSp>
        <p:nvGrpSpPr>
          <p:cNvPr id="4" name="Group 3">
            <a:extLst>
              <a:ext uri="{FF2B5EF4-FFF2-40B4-BE49-F238E27FC236}">
                <a16:creationId xmlns:a16="http://schemas.microsoft.com/office/drawing/2014/main" id="{1287115E-B37E-46FF-87C4-D3EC3236FDAE}"/>
              </a:ext>
            </a:extLst>
          </p:cNvPr>
          <p:cNvGrpSpPr/>
          <p:nvPr/>
        </p:nvGrpSpPr>
        <p:grpSpPr>
          <a:xfrm>
            <a:off x="3978175" y="2718189"/>
            <a:ext cx="734502" cy="1075195"/>
            <a:chOff x="3078067" y="3561533"/>
            <a:chExt cx="734502" cy="1075195"/>
          </a:xfrm>
        </p:grpSpPr>
        <p:sp>
          <p:nvSpPr>
            <p:cNvPr id="75" name="TextBox 74">
              <a:extLst>
                <a:ext uri="{FF2B5EF4-FFF2-40B4-BE49-F238E27FC236}">
                  <a16:creationId xmlns:a16="http://schemas.microsoft.com/office/drawing/2014/main" id="{72A2A260-5FFB-4BD1-939A-0087CFA3585F}"/>
                </a:ext>
              </a:extLst>
            </p:cNvPr>
            <p:cNvSpPr txBox="1"/>
            <p:nvPr/>
          </p:nvSpPr>
          <p:spPr>
            <a:xfrm>
              <a:off x="3078067" y="4128897"/>
              <a:ext cx="734502"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Azure Blob Storage</a:t>
              </a:r>
            </a:p>
          </p:txBody>
        </p:sp>
        <p:pic>
          <p:nvPicPr>
            <p:cNvPr id="40" name="Picture 26" descr="Image result for Azure Blob Storage icon">
              <a:extLst>
                <a:ext uri="{FF2B5EF4-FFF2-40B4-BE49-F238E27FC236}">
                  <a16:creationId xmlns:a16="http://schemas.microsoft.com/office/drawing/2014/main" id="{2C69B5E3-96FB-4409-9AB9-E2340AAA2A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TextBox 58">
            <a:extLst>
              <a:ext uri="{FF2B5EF4-FFF2-40B4-BE49-F238E27FC236}">
                <a16:creationId xmlns:a16="http://schemas.microsoft.com/office/drawing/2014/main" id="{B723EFC5-6988-4E8A-BF81-DC1937934AC5}"/>
              </a:ext>
            </a:extLst>
          </p:cNvPr>
          <p:cNvSpPr txBox="1"/>
          <p:nvPr/>
        </p:nvSpPr>
        <p:spPr>
          <a:xfrm>
            <a:off x="7694391" y="1254096"/>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Workspace  </a:t>
            </a:r>
          </a:p>
        </p:txBody>
      </p:sp>
      <p:grpSp>
        <p:nvGrpSpPr>
          <p:cNvPr id="3" name="Group 2">
            <a:extLst>
              <a:ext uri="{FF2B5EF4-FFF2-40B4-BE49-F238E27FC236}">
                <a16:creationId xmlns:a16="http://schemas.microsoft.com/office/drawing/2014/main" id="{EBE3687E-6C1C-47CC-B7EC-6F207BB0ECEF}"/>
              </a:ext>
            </a:extLst>
          </p:cNvPr>
          <p:cNvGrpSpPr/>
          <p:nvPr/>
        </p:nvGrpSpPr>
        <p:grpSpPr>
          <a:xfrm>
            <a:off x="4854751" y="912993"/>
            <a:ext cx="1244733" cy="1448795"/>
            <a:chOff x="5397668" y="1651555"/>
            <a:chExt cx="1244733" cy="1448795"/>
          </a:xfrm>
        </p:grpSpPr>
        <p:pic>
          <p:nvPicPr>
            <p:cNvPr id="270" name="Picture 269">
              <a:extLst>
                <a:ext uri="{FF2B5EF4-FFF2-40B4-BE49-F238E27FC236}">
                  <a16:creationId xmlns:a16="http://schemas.microsoft.com/office/drawing/2014/main" id="{C35B6837-FAFB-4B91-8B8D-99B09C116E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690" y="1651555"/>
              <a:ext cx="647646" cy="647646"/>
            </a:xfrm>
            <a:prstGeom prst="rect">
              <a:avLst/>
            </a:prstGeom>
          </p:spPr>
        </p:pic>
        <p:sp>
          <p:nvSpPr>
            <p:cNvPr id="160" name="TextBox 159">
              <a:extLst>
                <a:ext uri="{FF2B5EF4-FFF2-40B4-BE49-F238E27FC236}">
                  <a16:creationId xmlns:a16="http://schemas.microsoft.com/office/drawing/2014/main" id="{7D05A728-7162-4E08-8398-215FA88D9256}"/>
                </a:ext>
              </a:extLst>
            </p:cNvPr>
            <p:cNvSpPr txBox="1"/>
            <p:nvPr/>
          </p:nvSpPr>
          <p:spPr>
            <a:xfrm>
              <a:off x="5397668" y="2187609"/>
              <a:ext cx="1244733"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 Databricks</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Data Cleansing and Preparation</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Model Training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(PyTorch &amp; Keras)</a:t>
              </a:r>
            </a:p>
          </p:txBody>
        </p:sp>
      </p:grpSp>
      <p:sp>
        <p:nvSpPr>
          <p:cNvPr id="239" name="Rectangle: Rounded Corners 238">
            <a:extLst>
              <a:ext uri="{FF2B5EF4-FFF2-40B4-BE49-F238E27FC236}">
                <a16:creationId xmlns:a16="http://schemas.microsoft.com/office/drawing/2014/main" id="{BDDE372F-439E-40CA-A3EE-DDB183652366}"/>
              </a:ext>
            </a:extLst>
          </p:cNvPr>
          <p:cNvSpPr/>
          <p:nvPr/>
        </p:nvSpPr>
        <p:spPr bwMode="auto">
          <a:xfrm>
            <a:off x="7260212" y="761452"/>
            <a:ext cx="1805904" cy="1172575"/>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TextBox 244">
            <a:extLst>
              <a:ext uri="{FF2B5EF4-FFF2-40B4-BE49-F238E27FC236}">
                <a16:creationId xmlns:a16="http://schemas.microsoft.com/office/drawing/2014/main" id="{99C7C64E-1E57-4B5B-8296-2E23AC0F6389}"/>
              </a:ext>
            </a:extLst>
          </p:cNvPr>
          <p:cNvSpPr txBox="1"/>
          <p:nvPr/>
        </p:nvSpPr>
        <p:spPr>
          <a:xfrm>
            <a:off x="7062283" y="372617"/>
            <a:ext cx="2079993"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MANAGEMENT</a:t>
            </a:r>
          </a:p>
        </p:txBody>
      </p:sp>
      <p:grpSp>
        <p:nvGrpSpPr>
          <p:cNvPr id="11" name="Group 10">
            <a:extLst>
              <a:ext uri="{FF2B5EF4-FFF2-40B4-BE49-F238E27FC236}">
                <a16:creationId xmlns:a16="http://schemas.microsoft.com/office/drawing/2014/main" id="{47A3350F-DE55-4808-9C56-13DF28DA5997}"/>
              </a:ext>
            </a:extLst>
          </p:cNvPr>
          <p:cNvGrpSpPr/>
          <p:nvPr/>
        </p:nvGrpSpPr>
        <p:grpSpPr>
          <a:xfrm>
            <a:off x="239799" y="2709909"/>
            <a:ext cx="1031051" cy="953179"/>
            <a:chOff x="429200" y="2819807"/>
            <a:chExt cx="1031051" cy="953179"/>
          </a:xfrm>
        </p:grpSpPr>
        <p:sp>
          <p:nvSpPr>
            <p:cNvPr id="246" name="TextBox 245">
              <a:extLst>
                <a:ext uri="{FF2B5EF4-FFF2-40B4-BE49-F238E27FC236}">
                  <a16:creationId xmlns:a16="http://schemas.microsoft.com/office/drawing/2014/main" id="{E88E97F0-91D0-450C-ABD1-D31E400A51E1}"/>
                </a:ext>
              </a:extLst>
            </p:cNvPr>
            <p:cNvSpPr txBox="1"/>
            <p:nvPr/>
          </p:nvSpPr>
          <p:spPr>
            <a:xfrm>
              <a:off x="429200" y="3555106"/>
              <a:ext cx="1031051" cy="217880"/>
            </a:xfrm>
            <a:prstGeom prst="rect">
              <a:avLst/>
            </a:prstGeom>
            <a:noFill/>
          </p:spPr>
          <p:txBody>
            <a:bodyPr wrap="none" lIns="91440" tIns="45720" rIns="91440" bIns="45720" rtlCol="0">
              <a:spAutoFit/>
            </a:bodyPr>
            <a:lstStyle/>
            <a:p>
              <a:pPr algn="ctr" defTabSz="951156">
                <a:defRPr/>
              </a:pPr>
              <a:r>
                <a:rPr lang="en-US" sz="816" kern="0" dirty="0">
                  <a:latin typeface="Segoe UI Semibold" panose="020B0702040204020203" pitchFamily="34" charset="0"/>
                  <a:ea typeface="MS PGothic" panose="020B0600070205080204" pitchFamily="34" charset="-128"/>
                  <a:cs typeface="Segoe UI Semibold" panose="020B0702040204020203" pitchFamily="34" charset="0"/>
                </a:rPr>
                <a:t>Battery Telemetry</a:t>
              </a:r>
            </a:p>
          </p:txBody>
        </p:sp>
        <p:pic>
          <p:nvPicPr>
            <p:cNvPr id="10" name="Graphic 9" descr="Car">
              <a:extLst>
                <a:ext uri="{FF2B5EF4-FFF2-40B4-BE49-F238E27FC236}">
                  <a16:creationId xmlns:a16="http://schemas.microsoft.com/office/drawing/2014/main" id="{70959A40-D1B2-46A7-B1D6-6F3AA1B06B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424" y="2819807"/>
              <a:ext cx="914400" cy="914400"/>
            </a:xfrm>
            <a:prstGeom prst="rect">
              <a:avLst/>
            </a:prstGeom>
          </p:spPr>
        </p:pic>
      </p:grpSp>
      <p:sp>
        <p:nvSpPr>
          <p:cNvPr id="274" name="Rectangle: Rounded Corners 273">
            <a:extLst>
              <a:ext uri="{FF2B5EF4-FFF2-40B4-BE49-F238E27FC236}">
                <a16:creationId xmlns:a16="http://schemas.microsoft.com/office/drawing/2014/main" id="{FA6028C9-F5D3-417E-81D4-4594A2F28B57}"/>
              </a:ext>
            </a:extLst>
          </p:cNvPr>
          <p:cNvSpPr/>
          <p:nvPr/>
        </p:nvSpPr>
        <p:spPr bwMode="auto">
          <a:xfrm>
            <a:off x="1602287" y="2605164"/>
            <a:ext cx="1147765" cy="1152144"/>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TextBox 274">
            <a:extLst>
              <a:ext uri="{FF2B5EF4-FFF2-40B4-BE49-F238E27FC236}">
                <a16:creationId xmlns:a16="http://schemas.microsoft.com/office/drawing/2014/main" id="{F6D851C9-1EED-4635-A079-0EC1E3C5EBDA}"/>
              </a:ext>
            </a:extLst>
          </p:cNvPr>
          <p:cNvSpPr txBox="1"/>
          <p:nvPr/>
        </p:nvSpPr>
        <p:spPr>
          <a:xfrm>
            <a:off x="1548980" y="2226774"/>
            <a:ext cx="1203650"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  INGEST</a:t>
            </a:r>
          </a:p>
        </p:txBody>
      </p:sp>
      <p:grpSp>
        <p:nvGrpSpPr>
          <p:cNvPr id="278" name="Group 277">
            <a:extLst>
              <a:ext uri="{FF2B5EF4-FFF2-40B4-BE49-F238E27FC236}">
                <a16:creationId xmlns:a16="http://schemas.microsoft.com/office/drawing/2014/main" id="{6B508508-FFE5-4E48-B0FE-26A40C734860}"/>
              </a:ext>
            </a:extLst>
          </p:cNvPr>
          <p:cNvGrpSpPr/>
          <p:nvPr/>
        </p:nvGrpSpPr>
        <p:grpSpPr>
          <a:xfrm>
            <a:off x="1832087" y="2669531"/>
            <a:ext cx="734502" cy="798196"/>
            <a:chOff x="3078067" y="3561533"/>
            <a:chExt cx="734502" cy="798196"/>
          </a:xfrm>
        </p:grpSpPr>
        <p:sp>
          <p:nvSpPr>
            <p:cNvPr id="279" name="TextBox 278">
              <a:extLst>
                <a:ext uri="{FF2B5EF4-FFF2-40B4-BE49-F238E27FC236}">
                  <a16:creationId xmlns:a16="http://schemas.microsoft.com/office/drawing/2014/main" id="{7129011D-30B9-469B-B158-C416F7CCB007}"/>
                </a:ext>
              </a:extLst>
            </p:cNvPr>
            <p:cNvSpPr txBox="1"/>
            <p:nvPr/>
          </p:nvSpPr>
          <p:spPr>
            <a:xfrm>
              <a:off x="3078067" y="4128897"/>
              <a:ext cx="734502" cy="2308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IoT Hub</a:t>
              </a:r>
            </a:p>
          </p:txBody>
        </p:sp>
        <p:pic>
          <p:nvPicPr>
            <p:cNvPr id="280" name="Picture 26">
              <a:extLst>
                <a:ext uri="{FF2B5EF4-FFF2-40B4-BE49-F238E27FC236}">
                  <a16:creationId xmlns:a16="http://schemas.microsoft.com/office/drawing/2014/main" id="{41ED781E-27C3-45E9-A1CF-C460613AA56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202250" y="3561533"/>
              <a:ext cx="475488" cy="4754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1" name="Straight Arrow Connector 280">
            <a:extLst>
              <a:ext uri="{FF2B5EF4-FFF2-40B4-BE49-F238E27FC236}">
                <a16:creationId xmlns:a16="http://schemas.microsoft.com/office/drawing/2014/main" id="{85972865-81A2-4ECB-947A-6977F81C7499}"/>
              </a:ext>
            </a:extLst>
          </p:cNvPr>
          <p:cNvCxnSpPr>
            <a:cxnSpLocks/>
            <a:stCxn id="274" idx="3"/>
            <a:endCxn id="15" idx="1"/>
          </p:cNvCxnSpPr>
          <p:nvPr/>
        </p:nvCxnSpPr>
        <p:spPr>
          <a:xfrm>
            <a:off x="2750052" y="3181236"/>
            <a:ext cx="696414" cy="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E0B5D460-6952-4799-BDBA-D9DC710118A9}"/>
              </a:ext>
            </a:extLst>
          </p:cNvPr>
          <p:cNvCxnSpPr>
            <a:cxnSpLocks/>
          </p:cNvCxnSpPr>
          <p:nvPr/>
        </p:nvCxnSpPr>
        <p:spPr>
          <a:xfrm>
            <a:off x="1164915" y="3176467"/>
            <a:ext cx="397475" cy="1030"/>
          </a:xfrm>
          <a:prstGeom prst="straightConnector1">
            <a:avLst/>
          </a:prstGeom>
          <a:ln>
            <a:solidFill>
              <a:srgbClr val="002060"/>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D31E233-450A-4411-A706-040A98EB4B42}"/>
              </a:ext>
            </a:extLst>
          </p:cNvPr>
          <p:cNvCxnSpPr>
            <a:cxnSpLocks/>
            <a:stCxn id="15" idx="3"/>
            <a:endCxn id="277" idx="2"/>
          </p:cNvCxnSpPr>
          <p:nvPr/>
        </p:nvCxnSpPr>
        <p:spPr>
          <a:xfrm flipV="1">
            <a:off x="5243807" y="2343153"/>
            <a:ext cx="280059" cy="8391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3857752-0C3B-4B8E-BE6F-4817FC7AA1F5}"/>
              </a:ext>
            </a:extLst>
          </p:cNvPr>
          <p:cNvCxnSpPr>
            <a:cxnSpLocks/>
          </p:cNvCxnSpPr>
          <p:nvPr/>
        </p:nvCxnSpPr>
        <p:spPr>
          <a:xfrm>
            <a:off x="6301360" y="1331088"/>
            <a:ext cx="958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E37335D-3CF9-43DF-A8F0-A744F9377689}"/>
              </a:ext>
            </a:extLst>
          </p:cNvPr>
          <p:cNvCxnSpPr>
            <a:cxnSpLocks/>
            <a:stCxn id="374" idx="1"/>
            <a:endCxn id="239" idx="3"/>
          </p:cNvCxnSpPr>
          <p:nvPr/>
        </p:nvCxnSpPr>
        <p:spPr>
          <a:xfrm rot="10800000" flipV="1">
            <a:off x="9066116" y="1340450"/>
            <a:ext cx="1009610" cy="72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4" name="TextBox 303">
            <a:extLst>
              <a:ext uri="{FF2B5EF4-FFF2-40B4-BE49-F238E27FC236}">
                <a16:creationId xmlns:a16="http://schemas.microsoft.com/office/drawing/2014/main" id="{29EFAA03-EC33-4965-AB56-AF443B93BAAA}"/>
              </a:ext>
            </a:extLst>
          </p:cNvPr>
          <p:cNvSpPr txBox="1"/>
          <p:nvPr/>
        </p:nvSpPr>
        <p:spPr>
          <a:xfrm>
            <a:off x="9344407" y="1254096"/>
            <a:ext cx="841980" cy="912741"/>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Register Automated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Machine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Learning</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11" name="TextBox 310">
            <a:extLst>
              <a:ext uri="{FF2B5EF4-FFF2-40B4-BE49-F238E27FC236}">
                <a16:creationId xmlns:a16="http://schemas.microsoft.com/office/drawing/2014/main" id="{19A8D135-E2DE-4084-A5B9-735A3E660983}"/>
              </a:ext>
            </a:extLst>
          </p:cNvPr>
          <p:cNvSpPr txBox="1"/>
          <p:nvPr/>
        </p:nvSpPr>
        <p:spPr>
          <a:xfrm>
            <a:off x="6350992" y="1227118"/>
            <a:ext cx="841980"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Track Runs &amp;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Register Models</a:t>
            </a:r>
          </a:p>
        </p:txBody>
      </p:sp>
      <p:sp>
        <p:nvSpPr>
          <p:cNvPr id="324" name="TextBox 323">
            <a:extLst>
              <a:ext uri="{FF2B5EF4-FFF2-40B4-BE49-F238E27FC236}">
                <a16:creationId xmlns:a16="http://schemas.microsoft.com/office/drawing/2014/main" id="{BE812001-BF12-4014-AB1B-6ECACAF0D775}"/>
              </a:ext>
            </a:extLst>
          </p:cNvPr>
          <p:cNvSpPr txBox="1"/>
          <p:nvPr/>
        </p:nvSpPr>
        <p:spPr>
          <a:xfrm>
            <a:off x="6599915" y="2709731"/>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Retrieve</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Model</a:t>
            </a:r>
          </a:p>
        </p:txBody>
      </p:sp>
      <p:sp>
        <p:nvSpPr>
          <p:cNvPr id="344" name="TextBox 343">
            <a:extLst>
              <a:ext uri="{FF2B5EF4-FFF2-40B4-BE49-F238E27FC236}">
                <a16:creationId xmlns:a16="http://schemas.microsoft.com/office/drawing/2014/main" id="{2627AA02-E1AC-411E-9BA2-4A8EE92CC880}"/>
              </a:ext>
            </a:extLst>
          </p:cNvPr>
          <p:cNvSpPr txBox="1"/>
          <p:nvPr/>
        </p:nvSpPr>
        <p:spPr>
          <a:xfrm>
            <a:off x="7512010" y="363668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Simulated</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 Stream</a:t>
            </a:r>
          </a:p>
        </p:txBody>
      </p:sp>
      <p:sp>
        <p:nvSpPr>
          <p:cNvPr id="345" name="Rectangle 344">
            <a:extLst>
              <a:ext uri="{FF2B5EF4-FFF2-40B4-BE49-F238E27FC236}">
                <a16:creationId xmlns:a16="http://schemas.microsoft.com/office/drawing/2014/main" id="{E16DE04F-22FD-4DA0-9043-67C56F6364B6}"/>
              </a:ext>
            </a:extLst>
          </p:cNvPr>
          <p:cNvSpPr/>
          <p:nvPr/>
        </p:nvSpPr>
        <p:spPr>
          <a:xfrm>
            <a:off x="8613332" y="5583489"/>
            <a:ext cx="1212191" cy="369332"/>
          </a:xfrm>
          <a:prstGeom prst="rect">
            <a:avLst/>
          </a:prstGeom>
        </p:spPr>
        <p:txBody>
          <a:bodyPr wrap="non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 Databricks</a:t>
            </a:r>
            <a:br>
              <a:rPr lang="en-US" sz="900" kern="0" dirty="0">
                <a:latin typeface="Segoe UI Semibold" panose="020B0702040204020203" pitchFamily="34" charset="0"/>
                <a:ea typeface="MS PGothic" panose="020B0600070205080204" pitchFamily="34" charset="-128"/>
                <a:cs typeface="Segoe UI Semibold" panose="020B0702040204020203" pitchFamily="34" charset="0"/>
              </a:rPr>
            </a:br>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(Spark DataFrames)</a:t>
            </a:r>
          </a:p>
        </p:txBody>
      </p:sp>
      <p:pic>
        <p:nvPicPr>
          <p:cNvPr id="347" name="Picture 271">
            <a:extLst>
              <a:ext uri="{FF2B5EF4-FFF2-40B4-BE49-F238E27FC236}">
                <a16:creationId xmlns:a16="http://schemas.microsoft.com/office/drawing/2014/main" id="{FF1565B9-C3A8-4B4C-890E-590D7F1F9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0351" y="4933070"/>
            <a:ext cx="670390" cy="670390"/>
          </a:xfrm>
          <a:prstGeom prst="rect">
            <a:avLst/>
          </a:prstGeom>
        </p:spPr>
      </p:pic>
      <p:sp>
        <p:nvSpPr>
          <p:cNvPr id="353" name="Rectangle: Rounded Corners 352">
            <a:extLst>
              <a:ext uri="{FF2B5EF4-FFF2-40B4-BE49-F238E27FC236}">
                <a16:creationId xmlns:a16="http://schemas.microsoft.com/office/drawing/2014/main" id="{21382847-8D03-4638-84C9-D3B5FA082E27}"/>
              </a:ext>
            </a:extLst>
          </p:cNvPr>
          <p:cNvSpPr/>
          <p:nvPr/>
        </p:nvSpPr>
        <p:spPr bwMode="auto">
          <a:xfrm>
            <a:off x="8312546" y="4821343"/>
            <a:ext cx="1760026" cy="114774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TextBox 366">
            <a:extLst>
              <a:ext uri="{FF2B5EF4-FFF2-40B4-BE49-F238E27FC236}">
                <a16:creationId xmlns:a16="http://schemas.microsoft.com/office/drawing/2014/main" id="{B20FD031-E373-40B1-B5B1-C0C3DE3EC414}"/>
              </a:ext>
            </a:extLst>
          </p:cNvPr>
          <p:cNvSpPr txBox="1"/>
          <p:nvPr/>
        </p:nvSpPr>
        <p:spPr>
          <a:xfrm>
            <a:off x="8110959" y="4427542"/>
            <a:ext cx="223292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BATCH DATA PROCESSING</a:t>
            </a:r>
          </a:p>
        </p:txBody>
      </p:sp>
      <p:sp>
        <p:nvSpPr>
          <p:cNvPr id="369" name="TextBox 368">
            <a:extLst>
              <a:ext uri="{FF2B5EF4-FFF2-40B4-BE49-F238E27FC236}">
                <a16:creationId xmlns:a16="http://schemas.microsoft.com/office/drawing/2014/main" id="{9EEC6BD6-2760-4754-BC6B-EFDA9E60B50F}"/>
              </a:ext>
            </a:extLst>
          </p:cNvPr>
          <p:cNvSpPr txBox="1"/>
          <p:nvPr/>
        </p:nvSpPr>
        <p:spPr>
          <a:xfrm>
            <a:off x="5933803" y="5169346"/>
            <a:ext cx="1087102" cy="41414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Component Text</a:t>
            </a:r>
          </a:p>
        </p:txBody>
      </p:sp>
      <p:sp>
        <p:nvSpPr>
          <p:cNvPr id="371" name="TextBox 370">
            <a:extLst>
              <a:ext uri="{FF2B5EF4-FFF2-40B4-BE49-F238E27FC236}">
                <a16:creationId xmlns:a16="http://schemas.microsoft.com/office/drawing/2014/main" id="{F89CE314-4F24-4AE8-8372-27CA41B7957D}"/>
              </a:ext>
            </a:extLst>
          </p:cNvPr>
          <p:cNvSpPr txBox="1"/>
          <p:nvPr/>
        </p:nvSpPr>
        <p:spPr>
          <a:xfrm>
            <a:off x="10503861" y="1297552"/>
            <a:ext cx="949633"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Machine Learning Compute  </a:t>
            </a:r>
          </a:p>
        </p:txBody>
      </p:sp>
      <p:sp>
        <p:nvSpPr>
          <p:cNvPr id="373" name="TextBox 372">
            <a:extLst>
              <a:ext uri="{FF2B5EF4-FFF2-40B4-BE49-F238E27FC236}">
                <a16:creationId xmlns:a16="http://schemas.microsoft.com/office/drawing/2014/main" id="{E5EFB880-8DBE-4F96-9826-0AF8E2A863D8}"/>
              </a:ext>
            </a:extLst>
          </p:cNvPr>
          <p:cNvSpPr txBox="1"/>
          <p:nvPr/>
        </p:nvSpPr>
        <p:spPr>
          <a:xfrm>
            <a:off x="10932227" y="405769"/>
            <a:ext cx="1057149"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AUTO ML</a:t>
            </a:r>
          </a:p>
        </p:txBody>
      </p:sp>
      <p:sp>
        <p:nvSpPr>
          <p:cNvPr id="374" name="Rectangle: Rounded Corners 373">
            <a:extLst>
              <a:ext uri="{FF2B5EF4-FFF2-40B4-BE49-F238E27FC236}">
                <a16:creationId xmlns:a16="http://schemas.microsoft.com/office/drawing/2014/main" id="{9FA6DE41-98D7-4ACA-B264-285A9A57EE0B}"/>
              </a:ext>
            </a:extLst>
          </p:cNvPr>
          <p:cNvSpPr/>
          <p:nvPr/>
        </p:nvSpPr>
        <p:spPr bwMode="auto">
          <a:xfrm>
            <a:off x="10075726" y="766596"/>
            <a:ext cx="1805904" cy="1147710"/>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a:extLst>
              <a:ext uri="{FF2B5EF4-FFF2-40B4-BE49-F238E27FC236}">
                <a16:creationId xmlns:a16="http://schemas.microsoft.com/office/drawing/2014/main" id="{9337A34E-9F86-406D-BB59-AEEAEBF007D5}"/>
              </a:ext>
            </a:extLst>
          </p:cNvPr>
          <p:cNvSpPr txBox="1"/>
          <p:nvPr/>
        </p:nvSpPr>
        <p:spPr>
          <a:xfrm>
            <a:off x="2638714" y="3103632"/>
            <a:ext cx="841980"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Batch write messages to storage endpoint</a:t>
            </a:r>
          </a:p>
        </p:txBody>
      </p:sp>
      <p:sp>
        <p:nvSpPr>
          <p:cNvPr id="76" name="TextBox 75">
            <a:extLst>
              <a:ext uri="{FF2B5EF4-FFF2-40B4-BE49-F238E27FC236}">
                <a16:creationId xmlns:a16="http://schemas.microsoft.com/office/drawing/2014/main" id="{6FBD5C65-C995-407F-91EF-4E9A1500C055}"/>
              </a:ext>
            </a:extLst>
          </p:cNvPr>
          <p:cNvSpPr txBox="1"/>
          <p:nvPr/>
        </p:nvSpPr>
        <p:spPr>
          <a:xfrm>
            <a:off x="5491096" y="2417140"/>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900" dirty="0">
                <a:solidFill>
                  <a:schemeClr val="tx1"/>
                </a:solidFill>
                <a:latin typeface="Segoe UI Semibold" panose="020B0702040204020203" pitchFamily="34" charset="0"/>
                <a:cs typeface="Segoe UI Semibold" panose="020B0702040204020203" pitchFamily="34" charset="0"/>
              </a:rPr>
              <a:t>Historical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data</a:t>
            </a:r>
          </a:p>
        </p:txBody>
      </p:sp>
      <p:sp>
        <p:nvSpPr>
          <p:cNvPr id="96" name="Rectangle 95">
            <a:extLst>
              <a:ext uri="{FF2B5EF4-FFF2-40B4-BE49-F238E27FC236}">
                <a16:creationId xmlns:a16="http://schemas.microsoft.com/office/drawing/2014/main" id="{B13AFD7C-4748-40AC-9708-E3ED009A8587}"/>
              </a:ext>
            </a:extLst>
          </p:cNvPr>
          <p:cNvSpPr/>
          <p:nvPr/>
        </p:nvSpPr>
        <p:spPr>
          <a:xfrm>
            <a:off x="1652575" y="3639388"/>
            <a:ext cx="477314" cy="109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Connector: Elbow 119">
            <a:extLst>
              <a:ext uri="{FF2B5EF4-FFF2-40B4-BE49-F238E27FC236}">
                <a16:creationId xmlns:a16="http://schemas.microsoft.com/office/drawing/2014/main" id="{87F7EE9E-95CE-46A5-8A35-9407A072F6C9}"/>
              </a:ext>
            </a:extLst>
          </p:cNvPr>
          <p:cNvCxnSpPr>
            <a:cxnSpLocks/>
          </p:cNvCxnSpPr>
          <p:nvPr/>
        </p:nvCxnSpPr>
        <p:spPr>
          <a:xfrm rot="16200000" flipH="1">
            <a:off x="6295112" y="3054568"/>
            <a:ext cx="3138970" cy="908838"/>
          </a:xfrm>
          <a:prstGeom prst="bentConnector3">
            <a:avLst>
              <a:gd name="adj1" fmla="val 1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3F51056-BCC7-4DFF-BDFB-163AE3D5F96D}"/>
              </a:ext>
            </a:extLst>
          </p:cNvPr>
          <p:cNvPicPr>
            <a:picLocks noChangeAspect="1"/>
          </p:cNvPicPr>
          <p:nvPr/>
        </p:nvPicPr>
        <p:blipFill>
          <a:blip r:embed="rId9"/>
          <a:stretch>
            <a:fillRect/>
          </a:stretch>
        </p:blipFill>
        <p:spPr>
          <a:xfrm>
            <a:off x="7855088" y="805262"/>
            <a:ext cx="618721" cy="598632"/>
          </a:xfrm>
          <a:prstGeom prst="rect">
            <a:avLst/>
          </a:prstGeom>
        </p:spPr>
      </p:pic>
      <p:pic>
        <p:nvPicPr>
          <p:cNvPr id="97" name="Picture 96">
            <a:extLst>
              <a:ext uri="{FF2B5EF4-FFF2-40B4-BE49-F238E27FC236}">
                <a16:creationId xmlns:a16="http://schemas.microsoft.com/office/drawing/2014/main" id="{DFA7B80E-22CE-4D02-9EE5-DDE56892FDF0}"/>
              </a:ext>
            </a:extLst>
          </p:cNvPr>
          <p:cNvPicPr>
            <a:picLocks noChangeAspect="1"/>
          </p:cNvPicPr>
          <p:nvPr/>
        </p:nvPicPr>
        <p:blipFill>
          <a:blip r:embed="rId9"/>
          <a:stretch>
            <a:fillRect/>
          </a:stretch>
        </p:blipFill>
        <p:spPr>
          <a:xfrm>
            <a:off x="10669316" y="815014"/>
            <a:ext cx="618721" cy="598632"/>
          </a:xfrm>
          <a:prstGeom prst="rect">
            <a:avLst/>
          </a:prstGeom>
        </p:spPr>
      </p:pic>
      <p:cxnSp>
        <p:nvCxnSpPr>
          <p:cNvPr id="98" name="Connector: Elbow 97">
            <a:extLst>
              <a:ext uri="{FF2B5EF4-FFF2-40B4-BE49-F238E27FC236}">
                <a16:creationId xmlns:a16="http://schemas.microsoft.com/office/drawing/2014/main" id="{A64EBA5B-EE8F-48E8-B92E-F3E9D83DAC97}"/>
              </a:ext>
            </a:extLst>
          </p:cNvPr>
          <p:cNvCxnSpPr>
            <a:cxnSpLocks/>
            <a:endCxn id="374" idx="0"/>
          </p:cNvCxnSpPr>
          <p:nvPr/>
        </p:nvCxnSpPr>
        <p:spPr>
          <a:xfrm flipV="1">
            <a:off x="4381653" y="766596"/>
            <a:ext cx="6597025" cy="1826159"/>
          </a:xfrm>
          <a:prstGeom prst="bentConnector4">
            <a:avLst>
              <a:gd name="adj1" fmla="val -81"/>
              <a:gd name="adj2" fmla="val 12970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610FC6B-CAD1-4BEA-A875-1320013BDD35}"/>
              </a:ext>
            </a:extLst>
          </p:cNvPr>
          <p:cNvCxnSpPr>
            <a:cxnSpLocks/>
          </p:cNvCxnSpPr>
          <p:nvPr/>
        </p:nvCxnSpPr>
        <p:spPr>
          <a:xfrm>
            <a:off x="5241887" y="3459942"/>
            <a:ext cx="3067641" cy="1770076"/>
          </a:xfrm>
          <a:prstGeom prst="bentConnector3">
            <a:avLst>
              <a:gd name="adj1" fmla="val 18147"/>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651D1FD3-15A8-4D83-BC16-620C7EC7BBEA}"/>
              </a:ext>
            </a:extLst>
          </p:cNvPr>
          <p:cNvCxnSpPr>
            <a:cxnSpLocks/>
          </p:cNvCxnSpPr>
          <p:nvPr/>
        </p:nvCxnSpPr>
        <p:spPr>
          <a:xfrm>
            <a:off x="5244905" y="3327762"/>
            <a:ext cx="3044757" cy="760014"/>
          </a:xfrm>
          <a:prstGeom prst="bentConnector3">
            <a:avLst>
              <a:gd name="adj1" fmla="val 5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DE34650B-2A94-4A75-8E9B-98A6C0669A1F}"/>
              </a:ext>
            </a:extLst>
          </p:cNvPr>
          <p:cNvSpPr/>
          <p:nvPr/>
        </p:nvSpPr>
        <p:spPr bwMode="auto">
          <a:xfrm>
            <a:off x="7517575" y="2269790"/>
            <a:ext cx="2986286" cy="642142"/>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a:extLst>
              <a:ext uri="{FF2B5EF4-FFF2-40B4-BE49-F238E27FC236}">
                <a16:creationId xmlns:a16="http://schemas.microsoft.com/office/drawing/2014/main" id="{DE6CF9CE-87EE-4590-8FF7-31378A8BA054}"/>
              </a:ext>
            </a:extLst>
          </p:cNvPr>
          <p:cNvPicPr>
            <a:picLocks noChangeAspect="1"/>
          </p:cNvPicPr>
          <p:nvPr/>
        </p:nvPicPr>
        <p:blipFill>
          <a:blip r:embed="rId10"/>
          <a:stretch>
            <a:fillRect/>
          </a:stretch>
        </p:blipFill>
        <p:spPr>
          <a:xfrm>
            <a:off x="7691043" y="2319893"/>
            <a:ext cx="696893" cy="524020"/>
          </a:xfrm>
          <a:prstGeom prst="rect">
            <a:avLst/>
          </a:prstGeom>
        </p:spPr>
      </p:pic>
      <p:pic>
        <p:nvPicPr>
          <p:cNvPr id="137" name="Picture 136">
            <a:extLst>
              <a:ext uri="{FF2B5EF4-FFF2-40B4-BE49-F238E27FC236}">
                <a16:creationId xmlns:a16="http://schemas.microsoft.com/office/drawing/2014/main" id="{F4355627-76CE-4135-9F04-49214CE402DB}"/>
              </a:ext>
            </a:extLst>
          </p:cNvPr>
          <p:cNvPicPr>
            <a:picLocks noChangeAspect="1"/>
          </p:cNvPicPr>
          <p:nvPr/>
        </p:nvPicPr>
        <p:blipFill>
          <a:blip r:embed="rId10"/>
          <a:stretch>
            <a:fillRect/>
          </a:stretch>
        </p:blipFill>
        <p:spPr>
          <a:xfrm>
            <a:off x="8444054" y="2343153"/>
            <a:ext cx="696893" cy="524020"/>
          </a:xfrm>
          <a:prstGeom prst="rect">
            <a:avLst/>
          </a:prstGeom>
        </p:spPr>
      </p:pic>
      <p:sp>
        <p:nvSpPr>
          <p:cNvPr id="138" name="TextBox 137">
            <a:extLst>
              <a:ext uri="{FF2B5EF4-FFF2-40B4-BE49-F238E27FC236}">
                <a16:creationId xmlns:a16="http://schemas.microsoft.com/office/drawing/2014/main" id="{83EE0ADD-5F40-4CF6-8642-0FD0268AE765}"/>
              </a:ext>
            </a:extLst>
          </p:cNvPr>
          <p:cNvSpPr txBox="1"/>
          <p:nvPr/>
        </p:nvSpPr>
        <p:spPr>
          <a:xfrm>
            <a:off x="7973310" y="1929154"/>
            <a:ext cx="2204450"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REAL-TIME INFERENCING</a:t>
            </a:r>
          </a:p>
        </p:txBody>
      </p:sp>
      <p:sp>
        <p:nvSpPr>
          <p:cNvPr id="139" name="Rectangle 138">
            <a:extLst>
              <a:ext uri="{FF2B5EF4-FFF2-40B4-BE49-F238E27FC236}">
                <a16:creationId xmlns:a16="http://schemas.microsoft.com/office/drawing/2014/main" id="{208D55D9-36BB-41AF-AAC9-316C7379A135}"/>
              </a:ext>
            </a:extLst>
          </p:cNvPr>
          <p:cNvSpPr/>
          <p:nvPr/>
        </p:nvSpPr>
        <p:spPr>
          <a:xfrm>
            <a:off x="9161471" y="2353829"/>
            <a:ext cx="1306760" cy="507831"/>
          </a:xfrm>
          <a:prstGeom prst="rect">
            <a:avLst/>
          </a:prstGeom>
        </p:spPr>
        <p:txBody>
          <a:bodyPr wrap="square">
            <a:spAutoFit/>
          </a:bodyPr>
          <a:lstStyle/>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Azure</a:t>
            </a:r>
          </a:p>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Kubernetes</a:t>
            </a:r>
          </a:p>
          <a:p>
            <a:pPr algn="ctr" defTabSz="950973"/>
            <a:r>
              <a:rPr lang="en-US" sz="900" kern="0" dirty="0">
                <a:latin typeface="Segoe UI Semibold" panose="020B0702040204020203" pitchFamily="34" charset="0"/>
                <a:ea typeface="MS PGothic" panose="020B0600070205080204" pitchFamily="34" charset="-128"/>
                <a:cs typeface="Segoe UI Semibold" panose="020B0702040204020203" pitchFamily="34" charset="0"/>
              </a:rPr>
              <a:t>Service</a:t>
            </a:r>
          </a:p>
        </p:txBody>
      </p:sp>
      <p:cxnSp>
        <p:nvCxnSpPr>
          <p:cNvPr id="140" name="Straight Arrow Connector 139">
            <a:extLst>
              <a:ext uri="{FF2B5EF4-FFF2-40B4-BE49-F238E27FC236}">
                <a16:creationId xmlns:a16="http://schemas.microsoft.com/office/drawing/2014/main" id="{36C5A12D-0DE4-4F7F-8378-B2CACC0E9F26}"/>
              </a:ext>
            </a:extLst>
          </p:cNvPr>
          <p:cNvCxnSpPr>
            <a:cxnSpLocks/>
            <a:stCxn id="239" idx="2"/>
          </p:cNvCxnSpPr>
          <p:nvPr/>
        </p:nvCxnSpPr>
        <p:spPr>
          <a:xfrm flipH="1">
            <a:off x="8109782" y="1934027"/>
            <a:ext cx="53382" cy="33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A963BF03-EFD9-4AC0-9A79-F4B9D2E1E919}"/>
              </a:ext>
            </a:extLst>
          </p:cNvPr>
          <p:cNvSpPr txBox="1"/>
          <p:nvPr/>
        </p:nvSpPr>
        <p:spPr>
          <a:xfrm>
            <a:off x="7300653" y="1829852"/>
            <a:ext cx="841980"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r"/>
            <a:r>
              <a:rPr lang="en-US" sz="900" dirty="0">
                <a:solidFill>
                  <a:schemeClr val="tx1"/>
                </a:solidFill>
                <a:latin typeface="Segoe UI Semibold" panose="020B0702040204020203" pitchFamily="34" charset="0"/>
                <a:cs typeface="Segoe UI Semibold" panose="020B0702040204020203" pitchFamily="34" charset="0"/>
              </a:rPr>
              <a:t>Deploy models</a:t>
            </a:r>
          </a:p>
        </p:txBody>
      </p:sp>
      <p:cxnSp>
        <p:nvCxnSpPr>
          <p:cNvPr id="145" name="Straight Arrow Connector 144">
            <a:extLst>
              <a:ext uri="{FF2B5EF4-FFF2-40B4-BE49-F238E27FC236}">
                <a16:creationId xmlns:a16="http://schemas.microsoft.com/office/drawing/2014/main" id="{501E2B31-B883-42FD-BAEB-65A8EE05AA9E}"/>
              </a:ext>
            </a:extLst>
          </p:cNvPr>
          <p:cNvCxnSpPr>
            <a:cxnSpLocks/>
          </p:cNvCxnSpPr>
          <p:nvPr/>
        </p:nvCxnSpPr>
        <p:spPr>
          <a:xfrm flipH="1" flipV="1">
            <a:off x="8001303" y="2923997"/>
            <a:ext cx="288359" cy="712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4C9FC578-A5D1-4719-BD04-C31111A22F5E}"/>
              </a:ext>
            </a:extLst>
          </p:cNvPr>
          <p:cNvSpPr txBox="1"/>
          <p:nvPr/>
        </p:nvSpPr>
        <p:spPr>
          <a:xfrm>
            <a:off x="1680403" y="3792889"/>
            <a:ext cx="992697"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not used in the lab)</a:t>
            </a:r>
          </a:p>
        </p:txBody>
      </p:sp>
      <p:sp>
        <p:nvSpPr>
          <p:cNvPr id="109" name="TextBox 108">
            <a:extLst>
              <a:ext uri="{FF2B5EF4-FFF2-40B4-BE49-F238E27FC236}">
                <a16:creationId xmlns:a16="http://schemas.microsoft.com/office/drawing/2014/main" id="{1542DAA2-B6F6-4853-93C8-4A0917FAE421}"/>
              </a:ext>
            </a:extLst>
          </p:cNvPr>
          <p:cNvSpPr txBox="1"/>
          <p:nvPr/>
        </p:nvSpPr>
        <p:spPr>
          <a:xfrm>
            <a:off x="3345433" y="3782360"/>
            <a:ext cx="2001193" cy="507831"/>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 CSV file of previously captured streaming data is provided to expedite setup) </a:t>
            </a:r>
          </a:p>
        </p:txBody>
      </p:sp>
      <p:sp>
        <p:nvSpPr>
          <p:cNvPr id="115" name="TextBox 114">
            <a:extLst>
              <a:ext uri="{FF2B5EF4-FFF2-40B4-BE49-F238E27FC236}">
                <a16:creationId xmlns:a16="http://schemas.microsoft.com/office/drawing/2014/main" id="{9EFFDF37-0104-41F5-A6FD-0D4D99BD8570}"/>
              </a:ext>
            </a:extLst>
          </p:cNvPr>
          <p:cNvSpPr txBox="1"/>
          <p:nvPr/>
        </p:nvSpPr>
        <p:spPr>
          <a:xfrm>
            <a:off x="10490093" y="2722223"/>
            <a:ext cx="1687590" cy="1615827"/>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solidFill>
                  <a:schemeClr val="tx1">
                    <a:lumMod val="50000"/>
                    <a:lumOff val="50000"/>
                  </a:schemeClr>
                </a:solidFill>
              </a:rPr>
              <a:t>(NOTE: AKS is the production-grade choice for deploying models used in real-time inferencing. To expedite setup time and optimize costs, the lab is using ACI - Azure Container Instances - for model deployment, which is only recommended for dev/test scenarios.)</a:t>
            </a:r>
          </a:p>
        </p:txBody>
      </p:sp>
    </p:spTree>
    <p:extLst>
      <p:ext uri="{BB962C8B-B14F-4D97-AF65-F5344CB8AC3E}">
        <p14:creationId xmlns:p14="http://schemas.microsoft.com/office/powerpoint/2010/main" val="420416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556</Words>
  <Application>Microsoft Office PowerPoint</Application>
  <PresentationFormat>Widescreen</PresentationFormat>
  <Paragraphs>67</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Office Theme</vt:lpstr>
      <vt:lpstr>Lab Architecture – June 2020</vt:lpstr>
      <vt:lpstr>Preferred Solution – September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Architecture</dc:title>
  <dc:creator>Zoiner Tejada</dc:creator>
  <cp:lastModifiedBy>Ciprian Jichici</cp:lastModifiedBy>
  <cp:revision>24</cp:revision>
  <dcterms:created xsi:type="dcterms:W3CDTF">2019-06-14T13:38:12Z</dcterms:created>
  <dcterms:modified xsi:type="dcterms:W3CDTF">2020-11-12T10:56:52Z</dcterms:modified>
</cp:coreProperties>
</file>