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4" autoAdjust="0"/>
    <p:restoredTop sz="86449" autoAdjust="0"/>
  </p:normalViewPr>
  <p:slideViewPr>
    <p:cSldViewPr snapToGrid="0">
      <p:cViewPr varScale="1">
        <p:scale>
          <a:sx n="59" d="100"/>
          <a:sy n="59" d="100"/>
        </p:scale>
        <p:origin x="64" y="756"/>
      </p:cViewPr>
      <p:guideLst/>
    </p:cSldViewPr>
  </p:slideViewPr>
  <p:outlineViewPr>
    <p:cViewPr>
      <p:scale>
        <a:sx n="33" d="100"/>
        <a:sy n="33" d="100"/>
      </p:scale>
      <p:origin x="0" y="-911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and data using ora2pg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Understanding the use cases of the Azure Database for PostgreSQL Hyperscale (</a:t>
            </a:r>
            <a:r>
              <a:rPr lang="en-US" sz="1200" b="0" i="0" u="none" strike="noStrike" kern="1200" baseline="0" dirty="0" err="1">
                <a:solidFill>
                  <a:schemeClr val="tx1"/>
                </a:solidFill>
                <a:latin typeface="+mn-lt"/>
                <a:ea typeface="+mn-ea"/>
                <a:cs typeface="+mn-cs"/>
              </a:rPr>
              <a:t>Citus</a:t>
            </a:r>
            <a:r>
              <a:rPr lang="en-US" sz="1200" b="0" i="0" u="none" strike="noStrike" kern="1200" baseline="0" dirty="0">
                <a:solidFill>
                  <a:schemeClr val="tx1"/>
                </a:solidFill>
                <a:latin typeface="+mn-lt"/>
                <a:ea typeface="+mn-ea"/>
                <a:cs typeface="+mn-cs"/>
              </a:rPr>
              <a:t>) offering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DMS supports online on-premises PostgreSQL to Azure Database for PostgreSQL migrations (uses logical replication for Change Data Capture)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(Core)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using the JSONB type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and visualized through KQL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PostgreSQL provides several options for creating high availability for a server or database. High-availability options in Azure include the following:</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Replication options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With Single Server, a configured read-only instance can be promoted to read/write capacity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also supports HA</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can cluster two instances to serve as a single node with automatic failover (no data loss)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shards databases, and each shard is stored in multiple locations throughout the cluster</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b="0" kern="1200" dirty="0">
                <a:solidFill>
                  <a:schemeClr val="tx1"/>
                </a:solidFill>
                <a:effectLst/>
                <a:latin typeface="+mn-lt"/>
                <a:ea typeface="+mn-ea"/>
                <a:cs typeface="+mn-cs"/>
              </a:rPr>
              <a:t>However, </a:t>
            </a:r>
            <a:r>
              <a:rPr lang="en-US" b="0" kern="1200" dirty="0">
                <a:solidFill>
                  <a:srgbClr val="D4D4D4"/>
                </a:solidFill>
                <a:effectLst/>
                <a:latin typeface="Consolas" panose="020B0609020204030204" pitchFamily="49" charset="0"/>
                <a:ea typeface="+mn-ea"/>
                <a:cs typeface="+mn-cs"/>
              </a:rPr>
              <a:t>i</a:t>
            </a:r>
            <a:r>
              <a:rPr lang="en-US" b="0" dirty="0">
                <a:solidFill>
                  <a:srgbClr val="D4D4D4"/>
                </a:solidFill>
                <a:effectLst/>
                <a:latin typeface="Consolas" panose="020B0609020204030204" pitchFamily="49" charset="0"/>
              </a:rPr>
              <a:t>mplementing the high availability and performance features of an Azure offering locally would be significantly more difficult than using Azure's managed service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proofs of concept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proofs of concept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(Core)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 PostgreSQL 11 supports stored procedures, though functions may be preferable if the contained logic returns a result set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a:t>
            </a:r>
            <a:r>
              <a:rPr lang="en-US" sz="1200" b="0" kern="1200" dirty="0" err="1">
                <a:solidFill>
                  <a:schemeClr val="tx1"/>
                </a:solidFill>
                <a:effectLst/>
                <a:latin typeface="+mn-lt"/>
                <a:ea typeface="+mn-ea"/>
                <a:cs typeface="+mn-cs"/>
              </a:rPr>
              <a:t>Citus</a:t>
            </a:r>
            <a:r>
              <a:rPr lang="en-US" sz="1200" b="0" kern="1200" dirty="0">
                <a:solidFill>
                  <a:schemeClr val="tx1"/>
                </a:solidFill>
                <a:effectLst/>
                <a:latin typeface="+mn-lt"/>
                <a:ea typeface="+mn-ea"/>
                <a:cs typeface="+mn-cs"/>
              </a:rPr>
              <a:t>) is well-suited to large workloads (100 GB+), like large multi-tenant apps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Enhanced features (PostgreSQL 13 support, compressed columnar storage, and more)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and Service through </a:t>
            </a:r>
            <a:r>
              <a:rPr lang="en-US" b="0" i="0" dirty="0" err="1"/>
              <a:t>DirectQuery</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9/22/2021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 of 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image shows the Preferred Solution Architecture, which addresses the Azure Database for PostgreSQL instance; Azure Monitor; and connectivity from on-premises apps, REST services, and reporting tools.">
            <a:extLst>
              <a:ext uri="{FF2B5EF4-FFF2-40B4-BE49-F238E27FC236}">
                <a16:creationId xmlns:a16="http://schemas.microsoft.com/office/drawing/2014/main" id="{55D70810-7A08-4613-AF4F-F5FAFBB23AA9}"/>
              </a:ext>
            </a:extLst>
          </p:cNvPr>
          <p:cNvPicPr>
            <a:picLocks noChangeAspect="1"/>
          </p:cNvPicPr>
          <p:nvPr/>
        </p:nvPicPr>
        <p:blipFill>
          <a:blip r:embed="rId3"/>
          <a:stretch>
            <a:fillRect/>
          </a:stretch>
        </p:blipFill>
        <p:spPr>
          <a:xfrm>
            <a:off x="1136276" y="1189176"/>
            <a:ext cx="9919447" cy="517965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4" name="Picture 3" descr="This image demonstrates how ora2pg is the preferred tool to migrate from Oracle database to Azure Database for PostgreSQL.">
            <a:extLst>
              <a:ext uri="{FF2B5EF4-FFF2-40B4-BE49-F238E27FC236}">
                <a16:creationId xmlns:a16="http://schemas.microsoft.com/office/drawing/2014/main" id="{EB84BDE3-7DE6-4F0A-8979-90FDD3A37726}"/>
              </a:ext>
            </a:extLst>
          </p:cNvPr>
          <p:cNvPicPr>
            <a:picLocks noChangeAspect="1"/>
          </p:cNvPicPr>
          <p:nvPr/>
        </p:nvPicPr>
        <p:blipFill>
          <a:blip r:embed="rId3"/>
          <a:stretch>
            <a:fillRect/>
          </a:stretch>
        </p:blipFill>
        <p:spPr>
          <a:xfrm>
            <a:off x="722835" y="2135009"/>
            <a:ext cx="10746330" cy="3113882"/>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produce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6" name="Picture 5" descr="Graphical user interface&#10;&#10;Description automatically generated with medium confidence">
            <a:extLst>
              <a:ext uri="{FF2B5EF4-FFF2-40B4-BE49-F238E27FC236}">
                <a16:creationId xmlns:a16="http://schemas.microsoft.com/office/drawing/2014/main" id="{CA8F016B-8ABF-4EC7-B0B4-7C98B6F0E019}"/>
              </a:ext>
            </a:extLst>
          </p:cNvPr>
          <p:cNvPicPr>
            <a:picLocks noChangeAspect="1"/>
          </p:cNvPicPr>
          <p:nvPr/>
        </p:nvPicPr>
        <p:blipFill>
          <a:blip r:embed="rId3"/>
          <a:stretch>
            <a:fillRect/>
          </a:stretch>
        </p:blipFill>
        <p:spPr>
          <a:xfrm>
            <a:off x="2051547" y="2088842"/>
            <a:ext cx="8088906" cy="3541552"/>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for PostgreSQL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“We are excited that an Azure Database for PostgreSQL environment will help our organization grow and prosper for many years into the future.”</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4489</Words>
  <Application>Microsoft Office PowerPoint</Application>
  <PresentationFormat>Widescreen</PresentationFormat>
  <Paragraphs>391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2021-09-23T00:24:56Z</dcterms:modified>
</cp:coreProperties>
</file>