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0"/>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19" r:id="rId19"/>
    <p:sldId id="365" r:id="rId20"/>
    <p:sldId id="331" r:id="rId21"/>
    <p:sldId id="333" r:id="rId22"/>
    <p:sldId id="334" r:id="rId23"/>
    <p:sldId id="336" r:id="rId24"/>
    <p:sldId id="362" r:id="rId25"/>
    <p:sldId id="363" r:id="rId26"/>
    <p:sldId id="364"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79216" autoAdjust="0"/>
  </p:normalViewPr>
  <p:slideViewPr>
    <p:cSldViewPr snapToGrid="0">
      <p:cViewPr varScale="1">
        <p:scale>
          <a:sx n="90" d="100"/>
          <a:sy n="90" d="100"/>
        </p:scale>
        <p:origin x="1446" y="90"/>
      </p:cViewPr>
      <p:guideLst/>
    </p:cSldViewPr>
  </p:slideViewPr>
  <p:outlineViewPr>
    <p:cViewPr>
      <p:scale>
        <a:sx n="33" d="100"/>
        <a:sy n="33" d="100"/>
      </p:scale>
      <p:origin x="0" y="0"/>
    </p:cViewPr>
  </p:outlineViewPr>
  <p:notesTextViewPr>
    <p:cViewPr>
      <p:scale>
        <a:sx n="1" d="1"/>
        <a:sy n="1" d="1"/>
      </p:scale>
      <p:origin x="0" y="-144"/>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2018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tell all of our vendors that we’re changing databases so their integrations work?</a:t>
            </a:r>
          </a:p>
          <a:p>
            <a:pPr marL="171450" indent="-171450">
              <a:buFont typeface="Arial" panose="020B0604020202020204" pitchFamily="34" charset="0"/>
              <a:buChar char="•"/>
            </a:pPr>
            <a:r>
              <a:rPr lang="en-US" dirty="0"/>
              <a:t>What will stop us from upgrading our data warehouse to Azure SQL Database or SQL Server 2019 Enterprise?</a:t>
            </a:r>
          </a:p>
          <a:p>
            <a:pPr marL="171450" indent="-171450">
              <a:buFont typeface="Arial" panose="020B0604020202020204" pitchFamily="34" charset="0"/>
              <a:buChar char="•"/>
            </a:pPr>
            <a:r>
              <a:rPr lang="en-US" dirty="0"/>
              <a:t>When we upgrade the data warehouse, how will we keep all our connected dependencies updated?</a:t>
            </a:r>
          </a:p>
          <a:p>
            <a:pPr marL="171450" indent="-171450">
              <a:buFont typeface="Arial" panose="020B0604020202020204" pitchFamily="34" charset="0"/>
              <a:buChar char="•"/>
            </a:pPr>
            <a:r>
              <a:rPr lang="en-US" dirty="0"/>
              <a:t>What will happen with SSIS, SSRS, and SQL Server Analysis Services (SSAS)?</a:t>
            </a:r>
          </a:p>
          <a:p>
            <a:pPr marL="171450" indent="-171450">
              <a:buFont typeface="Arial" panose="020B0604020202020204" pitchFamily="34" charset="0"/>
              <a:buChar char="•"/>
            </a:pPr>
            <a:r>
              <a:rPr lang="en-US" dirty="0"/>
              <a:t>How will security and SQL Agent Jobs migrate over?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Wide World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Azure SQL Database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data and schema using the SQL Server Migration Assistant</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 POC should demonstrate that Azure SQL Database 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would like to migrate their data warehouse to Azure SQL Database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Azure SQL Database in Entity Framework Core (EF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Azure SQL Database in a test environment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SSIS, SSAS, and SSRS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Test reporting on some Excel worksheets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Failover groups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upgraded data warehouse, using Azure Database Migration Service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Table Compression, Transparent Data Encryption, and Clustered ColumnStore indexing</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warehouse (SQL Server 2008 R2) data and schema into Azure SQL Database?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Azure Database Migration Service (DMS) was created and supported by Microsoft to help customers migration their on-premises SQL databases into the cloud, targeting either Azure SQL Database or Managed Instance.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To migrate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target database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an assessment with Data Migration Assistant (DMA) on the source database to identity any potential issues that need to be address prior to a cloud migration</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a new migration project</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schema using DMA</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data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 manual switchover of your production environment to the new cloud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and schema into Azure SQL Database?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Migration Assistant (SSMA) was specifically created and supported by Microsoft to help Oracle customers move their schema and data over to Microsoft SQL Server or Azure SQL Database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First you create a new project. Then you connect to the Oracle source database. Then connect to the Azure SQL Database or SQL Server destination database. Map Oracle schemas to the target database. Prior to synchronizing the objects into the SQL Server database, the SSMA for Oracle assemblies must be marked as trusted assemblies, so the synchronization can complete successfully. This step is unnecessary for Azure SQL Database migrations. Once that is completed, synchronize all the objects. Lastly, you can move all the data into SQL Server or Azure SQL Database.</a:t>
            </a:r>
          </a:p>
          <a:p>
            <a:pPr rtl="0"/>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create scripts that you can modify by hand, if you’re more comfortable looking at the objects one at a time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only migrate the schema and then use another tool to load the data, like SSIS. This might be a better option if you are planning to run both databases in tandem with each other.</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01101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What product would you recommend WWI to migrate their store front MVC application to the new SQL Server database?</a:t>
            </a:r>
            <a:endParaRPr lang="en-US" b="1" i="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(Core),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Use the Microsoft Data Access Migration Toolkit when migrating Java applications from Oracle to SQL Server. VS </a:t>
            </a:r>
            <a:r>
              <a:rPr lang="en-US" sz="1200" kern="1200">
                <a:solidFill>
                  <a:schemeClr val="tx1"/>
                </a:solidFill>
                <a:effectLst/>
                <a:latin typeface="+mn-lt"/>
                <a:ea typeface="+mn-ea"/>
                <a:cs typeface="+mn-cs"/>
              </a:rPr>
              <a:t>Code extension</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The REST services need to be approached the same way the MVC store front application is approached. If they’ve used an ORM, then we can just repoint the connectionStrings and redeployed.</a:t>
            </a:r>
            <a:endParaRPr lang="en-US" b="1" dirty="0">
              <a:effectLst/>
            </a:endParaRPr>
          </a:p>
          <a:p>
            <a:r>
              <a:rPr lang="en-US" sz="1200"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in a </a:t>
            </a:r>
            <a:r>
              <a:rPr lang="en-US" sz="1200" kern="1200" dirty="0" err="1">
                <a:solidFill>
                  <a:schemeClr val="tx1"/>
                </a:solidFill>
                <a:effectLst/>
                <a:latin typeface="+mn-lt"/>
                <a:ea typeface="+mn-ea"/>
                <a:cs typeface="+mn-cs"/>
              </a:rPr>
              <a:t>nvarchar</a:t>
            </a:r>
            <a:r>
              <a:rPr lang="en-US" sz="1200" kern="1200" dirty="0">
                <a:solidFill>
                  <a:schemeClr val="tx1"/>
                </a:solidFill>
                <a:effectLst/>
                <a:latin typeface="+mn-lt"/>
                <a:ea typeface="+mn-ea"/>
                <a:cs typeface="+mn-cs"/>
              </a:rPr>
              <a:t> field in Azure SQL Database or SQL Server 2019</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Managed through the JSON functions of T-SQL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the JSON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 REST services need to be approached the same way the MVC store front application is approached. If they’ve used an ORM, then it is likely we can repoint the connectionStrings and redeploy.</a:t>
            </a:r>
          </a:p>
          <a:p>
            <a:pPr marL="171450"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SSMA. We can also use SSMA to upgrade individual queries to T-SQL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must change about the way WWI loads their data warehouse?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need to identify all the </a:t>
            </a:r>
            <a:r>
              <a:rPr lang="en-US" sz="1200" kern="1200" dirty="0">
                <a:solidFill>
                  <a:schemeClr val="tx1"/>
                </a:solidFill>
                <a:effectLst/>
                <a:latin typeface="+mn-lt"/>
                <a:ea typeface="+mn-ea"/>
                <a:cs typeface="+mn-cs"/>
              </a:rPr>
              <a:t>extract, transform, and load (</a:t>
            </a:r>
            <a:r>
              <a:rPr lang="en-US" sz="1200" b="0" i="0" dirty="0"/>
              <a:t>ETL) packages that load data from Oracle to SQL Server. We will upgrade all the connection strings to load the data warehouse from the new SQL Server OLTP database to the SQL Server data warehouse. We will have to change all the data source connections to SQL Server. If collation is different, we will need to address that with data conversion tasks in the data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components do we need to use to upgrade the SQL Server Data warehouse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will have to account for SQL Server security, SQL Server agent jobs, and external applications that might be hitting the engine and SSAS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SSRS, SSAS, and SSIS will need to be upgraded and redeployed. All developers who are using BI tools will need to upgrade to the latest versions of SSMS and SQL Server Data Tools (SSDT).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Identify the major milestones of delivery an upgrading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A proper upgrade plan might look something like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Assess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Identify and Understand required changes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Understand how to leverage new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Plan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can I perform the migration?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How will I apply required fixes?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Migrate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Perform schema and data movement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Execute post migration fixes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Are there any tools or processes that would make this easier?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Azure Database Migration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Microsoft’s Data Migration Assistant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be used to upgrade the SQL Server Data Warehouse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upgrade the data and schema in the database, as well as the SSIS database (if there is one), SQL Logins, SQL Agent Jobs, and SSIS packages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doing the assessment, WWI can choose which Compatibility Level they want to target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Don’t need to jump all the way forward to the very latest level right away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help reduce the number of blocking issues they need to address manually before starting the migration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are the post upgrade steps we should consider in the POC? How would this address their concerns?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Data Migration Assistant report, which is exported to a CSV file, should be reviewed for post-migration tasks identified by Data Migration Assistant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After the upgrade, they need to quickly implement Transparent Data Encryption. This might complicate their populating test servers because a certificate and password are necessary to move the database to a new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can immediately implement table compression in test. Compression might put a load on their processor, but they should notice a big performance increase related to disk I/O. Compressing the large fact tables and large dimension tables should improve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Once installed, they can begin to experiment with SSRS mobile reporting and Power BI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should test if they get a performance increase by creating clustered ColumnStore indexes. Particularly, they should test their ETL processes.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customer cited concerns with a slow data warehouse. Implementing compression and ColumnStore clustered indexes will likely alleviate the performance issues. Transparent Data Encryption will help them pass their audits.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Also, consider using the Database Experimentation Assistant to prove that these changes have improved query performance of the SQL Server Data warehouse.</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SQL Server,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Implement SQL Server Stretch Database to grow the audit table while we worked on a long-term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 are other possible answers below:</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views to extend the table to another drive. Create a view with the original table name. Have two tables behind it, one on each different drive. Use instead of triggers to intercept the inserts and in the trigger, choose the active table.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table partitions and move a newer partition to a new drive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Archive older records temporarily while we implement a longer-term solution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SQL Server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SQL Server provides several options for creating high availability for a server or database. High-availability options include the following: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Failover clustering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Database mirroring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Log shipping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Replication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Scalable shared databases</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we do, we might consider using AlwaysOn, and creating a copy of the data in Azure as an AlwaysOn Secondary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would keep an active, current copy of the data in the cloud that we could use for Power BI, other Azure-based applications, or as part of a future Azure migration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SQL Database take care of all of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 born,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 the current investment in new hardware was necessary.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SQL Server first or go straight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SQL Database or Azure 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 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 of concepts that demonstrate both migrations?</a:t>
            </a:r>
          </a:p>
          <a:p>
            <a:pPr marL="171450" indent="-171450">
              <a:buFont typeface="Arial" panose="020B0604020202020204" pitchFamily="34" charset="0"/>
              <a:buChar char="•"/>
            </a:pPr>
            <a:r>
              <a:rPr lang="en-US" b="0" i="0" dirty="0"/>
              <a:t>Two proof of concepts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Websites </a:t>
            </a:r>
          </a:p>
          <a:p>
            <a:pPr marL="171450" indent="-171450">
              <a:buFont typeface="Arial" panose="020B0604020202020204" pitchFamily="34" charset="0"/>
              <a:buChar char="•"/>
            </a:pPr>
            <a:r>
              <a:rPr lang="en-US" b="0" i="0" dirty="0"/>
              <a:t>SSRS would have to migrate to a Virtual Machine (unless we use the SSRS Azure alpha release)</a:t>
            </a:r>
          </a:p>
          <a:p>
            <a:pPr marL="171450" indent="-171450">
              <a:buFont typeface="Arial" panose="020B0604020202020204" pitchFamily="34" charset="0"/>
              <a:buChar char="•"/>
            </a:pPr>
            <a:r>
              <a:rPr lang="en-US" b="0" i="0" dirty="0"/>
              <a:t>The data warehouse likely can’t move to the cloud without a significant investment</a:t>
            </a:r>
          </a:p>
          <a:p>
            <a:pPr marL="171450" indent="-171450">
              <a:buFont typeface="Arial" panose="020B0604020202020204" pitchFamily="34" charset="0"/>
              <a:buChar char="•"/>
            </a:pPr>
            <a:r>
              <a:rPr lang="en-US" b="0" i="0" dirty="0"/>
              <a:t>If it stays on-premises, then data movement from the new Azure OLTP database to the on-premises SQL Server 2017 Enterprise data warehouse would need to be addressed. Again, ExpressRoute might be needed.</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applications for SQL Server?</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if appropriate to make the CRUD migration easier</a:t>
            </a:r>
          </a:p>
          <a:p>
            <a:pPr marL="171450" indent="-171450">
              <a:buFont typeface="Arial" panose="020B0604020202020204" pitchFamily="34" charset="0"/>
              <a:buChar char="•"/>
            </a:pPr>
            <a:r>
              <a:rPr lang="en-US" b="0" i="0" dirty="0"/>
              <a:t>Use of Entity Framework,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is using Stored Procedures in Oracle. Those will need to be tested after we run the SQL Server Migration Assistant.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reports for SQL Server?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SSRS reports should migrate over with just a change to the connectionString</a:t>
            </a:r>
          </a:p>
          <a:p>
            <a:pPr marL="628650" lvl="1" indent="-171450">
              <a:buFont typeface="Arial" panose="020B0604020202020204" pitchFamily="34" charset="0"/>
              <a:buChar char="•"/>
            </a:pPr>
            <a:r>
              <a:rPr lang="en-US" b="0" i="0" dirty="0"/>
              <a:t>The data sets might need SQL refreshed for T-SQL instead of PL/SQL</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The SQL Server Migration Tool can also convert specific, individual queries from PL/SQL to T-SQL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SQL Server?  How do we handle security in the new database?</a:t>
            </a:r>
          </a:p>
          <a:p>
            <a:pPr marL="0" indent="0">
              <a:buFont typeface="Arial" panose="020B0604020202020204" pitchFamily="34" charset="0"/>
              <a:buNone/>
            </a:pP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Security roles, users, and permissions will need to be recreated. Schema can be mapped and migrated over to the new server.</a:t>
            </a:r>
            <a:endParaRPr lang="en-US" b="1" i="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SQL Server as a varchar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keywords in T-SQL.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flattened to be used in an SSRS report of bad data that didn’t parse when we processed it with the web service (a customer concern they mentioned having previously)</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we do if our audit logs fill up again?  Will SQL Server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SQL Server Stretch Database to extend the audit table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also partition big tables and put the new partition on a different drive that doesn’t have space problems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Microsoft offers license assistance programs for current Oracle users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program can offer free licenses to current Oracle customers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also subsidize the cost of the migration process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SQL Server licensing also includes all available features in the Enterprise Edition with no additional cost for each feature implemented</a:t>
            </a:r>
            <a:endParaRPr lang="en-US" b="0" i="0" dirty="0"/>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Are there any Oracle features required by WWI for which SQL Server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indent="-171450">
              <a:buFont typeface="Arial" panose="020B0604020202020204" pitchFamily="34" charset="0"/>
              <a:buChar char="•"/>
            </a:pPr>
            <a:r>
              <a:rPr lang="en-US" b="0" i="0" dirty="0"/>
              <a:t>The customer might implement Oracle RAC, but AlwaysOn Availability Groups are easier to implement, cheaper, and have lower hardware requirements</a:t>
            </a:r>
            <a:endParaRPr lang="en-US" b="1" i="1"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stop us from upgrading our data warehouse to SQL Server 2017 Enterprise?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Thought needs to be given to upgrading the database storage engine, SQL Server Analysis Services, SQL Server Reporting Services, and SQL Server Integration Services. SSRS and SSIS have been completely redone since SQL Server 2008, with new interfaces and new engines. SSAS multidimensional also has a new engine with the tabular engine. Thought needs to be given if it will be implemented.</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When we upgrade the data warehouse, how will we keep all our connected dependencies updated?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If we don’t change the server name, our job is much easier. We might not even need to modify the connectionStrings. We can keep the server name the same by either doing an in-place upgrade or by migrating to a new server and then changing the name of the new server to a new name. If we migrate to a new server, we will need to migrate security logins and permissions, along with the database. We’ll also need to script the SQL Server Agent jobs over to the new server.</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What will happen with SSIS, SSRS, and SSAS?</a:t>
            </a:r>
          </a:p>
          <a:p>
            <a:pPr marL="171450" indent="-171450">
              <a:buFont typeface="Arial" panose="020B0604020202020204" pitchFamily="34" charset="0"/>
              <a:buChar char="•"/>
            </a:pPr>
            <a:r>
              <a:rPr lang="en-US" b="0" i="0" dirty="0"/>
              <a:t>Once the server is upgraded, we should redeploy the SSIS, SSAS, and SSRS projects after changing the connectionStrings. If we used project connectionStrings, this will be much easier. All external connections should be tested thoroughly.</a:t>
            </a:r>
          </a:p>
          <a:p>
            <a:pPr marL="171450" indent="-171450">
              <a:buFont typeface="Arial" panose="020B0604020202020204" pitchFamily="34" charset="0"/>
              <a:buChar char="•"/>
            </a:pPr>
            <a:r>
              <a:rPr lang="en-US" b="0" i="0" dirty="0"/>
              <a:t>If we use Database Migration Assistant, SSIS packages will upgrade during the process and will migrate over to the new server. </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How will security and SQL Agent Jobs migrate over?</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we use Database Migration Assistant, security and the SQL Server Agent Jobs will migrate over to the new server.</a:t>
            </a:r>
            <a:endParaRPr lang="en-US" b="1" i="1"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8/30/2021 9:36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Wide World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Azure SQL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Azure SQL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a:p>
            <a:pPr marL="628650" lvl="1" indent="-171450">
              <a:spcAft>
                <a:spcPts val="882"/>
              </a:spcAft>
              <a:buFont typeface="Arial" panose="020B0604020202020204" pitchFamily="34" charset="0"/>
              <a:buChar char="•"/>
            </a:pPr>
            <a:endParaRPr lang="en-US" sz="1200" dirty="0">
              <a:solidFill>
                <a:schemeClr val="bg1"/>
              </a:solidFill>
              <a:latin typeface="+mn-lt"/>
            </a:endParaRPr>
          </a:p>
          <a:p>
            <a:pPr marL="0" indent="0">
              <a:buFont typeface="Arial" panose="020B0604020202020204" pitchFamily="34" charset="0"/>
              <a:buNone/>
            </a:pPr>
            <a:endParaRPr lang="en-US" b="1"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Core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Reports are a mixture of SQL Server Reporting Services (SSRS), Excel, and Oracle Forms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a:p>
            <a:pPr marL="285750"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loads data from the Oracle database into a Microsoft SQL Server 2008 R2 Standard Edition data warehouse</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Head of IT constantly fails an audit where he is asked if their data warehouse encrypts data at rest</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Realizes he needs to upgrade to Azure SQL Database or SQL Server Enterprise Edition and would like to include an upgrade in this POC</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SQL Server 2019 on-premises, SQL Server 2019 in an Azure VM, or Azure SQL Database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Azure SQL Database or SQL Server</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a:p>
            <a:pPr marL="457200" lvl="1" indent="0">
              <a:buFont typeface="Arial" panose="020B0604020202020204" pitchFamily="34" charset="0"/>
              <a:buNone/>
            </a:pPr>
            <a:endParaRPr lang="en-US" dirty="0"/>
          </a:p>
          <a:p>
            <a:pPr marL="171450" indent="-171450">
              <a:buFont typeface="Arial" panose="020B0604020202020204" pitchFamily="34" charset="0"/>
              <a:buChar char="•"/>
            </a:pPr>
            <a:r>
              <a:rPr lang="en-US" dirty="0"/>
              <a:t>Upgrade existing data warehouse from SQL Server 2008 Standard Edition to Azure SQL Database or SQL Server 2019 Enterprise Edition to take advantage of some new features:</a:t>
            </a:r>
          </a:p>
          <a:p>
            <a:pPr marL="628650" lvl="1" indent="-171450">
              <a:buFont typeface="Arial" panose="020B0604020202020204" pitchFamily="34" charset="0"/>
              <a:buChar char="•"/>
            </a:pPr>
            <a:r>
              <a:rPr lang="en-US" dirty="0"/>
              <a:t>They want Transparent Data Encryption, so they pass audit’s when asked if they encrypt data at rest</a:t>
            </a:r>
          </a:p>
          <a:p>
            <a:pPr marL="628650" lvl="1" indent="-171450">
              <a:buFont typeface="Arial" panose="020B0604020202020204" pitchFamily="34" charset="0"/>
              <a:buChar char="•"/>
            </a:pPr>
            <a:r>
              <a:rPr lang="en-US" dirty="0"/>
              <a:t>They want compression for some of their large fact tables</a:t>
            </a:r>
          </a:p>
          <a:p>
            <a:pPr marL="628650" lvl="1" indent="-171450">
              <a:buFont typeface="Arial" panose="020B0604020202020204" pitchFamily="34" charset="0"/>
              <a:buChar char="•"/>
            </a:pPr>
            <a:r>
              <a:rPr lang="en-US" dirty="0"/>
              <a:t>They want to implement SSRS mobile reporting</a:t>
            </a:r>
          </a:p>
          <a:p>
            <a:pPr marL="628650" lvl="1" indent="-171450">
              <a:buFont typeface="Arial" panose="020B0604020202020204" pitchFamily="34" charset="0"/>
              <a:buChar char="•"/>
            </a:pPr>
            <a:r>
              <a:rPr lang="en-US" dirty="0"/>
              <a:t>They hear about in-memory structures and are wondering if they can benefit from those.  They aren’t entirely sure how it is different from what they are using now.</a:t>
            </a:r>
          </a:p>
          <a:p>
            <a:pPr marL="628650" lvl="1" indent="-171450">
              <a:buFont typeface="Arial" panose="020B0604020202020204" pitchFamily="34" charset="0"/>
              <a:buChar char="•"/>
            </a:pPr>
            <a:r>
              <a:rPr lang="en-US" dirty="0"/>
              <a:t>They have a lot of SQL Server Integration Services (SSIS) packages that are executed through SQL Server Agent jobs.  They’d like to know the upgrade path for those.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SQL Server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SQL Server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upgrade to on-premises SQL Server first or go straight to Azure?  </a:t>
            </a:r>
          </a:p>
          <a:p>
            <a:pPr marL="171450" indent="-171450">
              <a:buFont typeface="Arial" panose="020B0604020202020204" pitchFamily="34" charset="0"/>
              <a:buChar char="•"/>
            </a:pPr>
            <a:r>
              <a:rPr lang="en-US" dirty="0"/>
              <a:t>Can we have two proof of concepts that demonstrate both migrations?</a:t>
            </a:r>
          </a:p>
          <a:p>
            <a:pPr marL="171450" indent="-171450">
              <a:buFont typeface="Arial" panose="020B0604020202020204" pitchFamily="34" charset="0"/>
              <a:buChar char="•"/>
            </a:pPr>
            <a:r>
              <a:rPr lang="en-US" dirty="0"/>
              <a:t>Do we need to rewrite all our applications for SQL Server or Azure SQL Database?</a:t>
            </a:r>
          </a:p>
          <a:p>
            <a:pPr marL="171450" indent="-171450">
              <a:buFont typeface="Arial" panose="020B0604020202020204" pitchFamily="34" charset="0"/>
              <a:buChar char="•"/>
            </a:pPr>
            <a:r>
              <a:rPr lang="en-US" dirty="0"/>
              <a:t>Do we need to rewrite all our reports for SQL Server or Azure SQL Database? </a:t>
            </a:r>
          </a:p>
          <a:p>
            <a:pPr marL="171450" indent="-171450">
              <a:buFont typeface="Arial" panose="020B0604020202020204" pitchFamily="34" charset="0"/>
              <a:buChar char="•"/>
            </a:pPr>
            <a:r>
              <a:rPr lang="en-US" dirty="0"/>
              <a:t>Will our security migrate over from Oracle?  How do we handle security in the new database?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invest in a JSON storage system for the JSON data we’re storing from our vendor’s web service?</a:t>
            </a:r>
          </a:p>
          <a:p>
            <a:pPr marL="171450" indent="-171450">
              <a:buFont typeface="Arial" panose="020B0604020202020204" pitchFamily="34" charset="0"/>
              <a:buChar char="•"/>
            </a:pPr>
            <a:r>
              <a:rPr lang="en-US" dirty="0"/>
              <a:t>What will we do if our audit logs fill up again?  Will SQL Server crash the same way Oracle did?</a:t>
            </a:r>
          </a:p>
          <a:p>
            <a:pPr marL="171450" indent="-171450">
              <a:buFont typeface="Arial" panose="020B0604020202020204" pitchFamily="34" charset="0"/>
              <a:buChar char="•"/>
            </a:pPr>
            <a:r>
              <a:rPr lang="en-US" dirty="0"/>
              <a:t>If we take advantage of new features, will our license costs keep ratcheting up and up?  Will we have a dependable way of budgeting for this project?</a:t>
            </a:r>
          </a:p>
          <a:p>
            <a:pPr marL="171450" indent="-171450">
              <a:buFont typeface="Arial" panose="020B0604020202020204" pitchFamily="34" charset="0"/>
              <a:buChar char="•"/>
            </a:pPr>
            <a:r>
              <a:rPr lang="en-US" dirty="0"/>
              <a:t>Are there any Oracle features required by WWI for which SQL Server has no equivalent?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sz="4000" b="0" dirty="0">
                <a:solidFill>
                  <a:srgbClr val="D4D4D4"/>
                </a:solidFill>
                <a:effectLst/>
              </a:rPr>
              <a:t>Migrating Oracle to Azure SQL</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2BFDAD1-ACF7-40AE-B13A-6D5C9D019BF9}"/>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fontScale="85000" lnSpcReduction="1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SQL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1109F16E-B749-49B6-9572-99A347581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This common scenario diagram includes the following elements: API App for vendor connections; Web App for Internet Sales Transactions; Oracle Forms App for inventory management;Oracle DB OLTP RAC Server; SSRS 2008 for Reporting of OLTP, Data Warehouse, and Cubes; SSIS 2008 for a Data Warehouse Load; Excel for reporting; SQL Server 2008 R2 Standard for a Data Warehouse; and SSAS2008 for a Data Warehouse." title="Common Scenario diagram">
            <a:extLst>
              <a:ext uri="{FF2B5EF4-FFF2-40B4-BE49-F238E27FC236}">
                <a16:creationId xmlns:a16="http://schemas.microsoft.com/office/drawing/2014/main" id="{353AFB05-A1B5-4A91-AAF5-BE8F643D743E}"/>
              </a:ext>
            </a:extLst>
          </p:cNvPr>
          <p:cNvPicPr>
            <a:picLocks noChangeAspect="1"/>
          </p:cNvPicPr>
          <p:nvPr/>
        </p:nvPicPr>
        <p:blipFill>
          <a:blip r:embed="rId3"/>
          <a:stretch>
            <a:fillRect/>
          </a:stretch>
        </p:blipFill>
        <p:spPr>
          <a:xfrm>
            <a:off x="583082" y="996687"/>
            <a:ext cx="11025834" cy="578440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906097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Wide World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a:extLst>
              <a:ext uri="{FF2B5EF4-FFF2-40B4-BE49-F238E27FC236}">
                <a16:creationId xmlns:a16="http://schemas.microsoft.com/office/drawing/2014/main" id="{1B124C83-5D73-47BB-A0E3-A18C60C51FA9}"/>
              </a:ext>
            </a:extLst>
          </p:cNvPr>
          <p:cNvPicPr>
            <a:picLocks noChangeAspect="1"/>
          </p:cNvPicPr>
          <p:nvPr/>
        </p:nvPicPr>
        <p:blipFill>
          <a:blip r:embed="rId3"/>
          <a:stretch>
            <a:fillRect/>
          </a:stretch>
        </p:blipFill>
        <p:spPr>
          <a:xfrm>
            <a:off x="1459348" y="1189176"/>
            <a:ext cx="9273304" cy="5234141"/>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C2D2F0-8DBB-4BFB-9356-6C09B3DE4D8E}"/>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9938867" cy="945832"/>
          </a:xfrm>
        </p:spPr>
        <p:txBody>
          <a:bodyPr>
            <a:noAutofit/>
          </a:bodyPr>
          <a:lstStyle/>
          <a:p>
            <a:pPr marL="0" indent="0">
              <a:buNone/>
            </a:pPr>
            <a:r>
              <a:rPr lang="en-US" sz="3600" dirty="0">
                <a:solidFill>
                  <a:schemeClr val="tx1"/>
                </a:solidFill>
                <a:latin typeface="+mj-lt"/>
              </a:rPr>
              <a:t>Data warehouse schema and data movement</a:t>
            </a:r>
          </a:p>
          <a:p>
            <a:pPr marL="0" indent="0">
              <a:buNone/>
            </a:pPr>
            <a:r>
              <a:rPr lang="en-US" sz="3600" dirty="0">
                <a:solidFill>
                  <a:schemeClr val="tx1"/>
                </a:solidFill>
              </a:rPr>
              <a:t>(Cloud migration)</a:t>
            </a:r>
            <a:endParaRPr lang="en-US" sz="3600" dirty="0">
              <a:solidFill>
                <a:schemeClr val="tx1"/>
              </a:solidFill>
              <a:latin typeface="+mj-lt"/>
            </a:endParaRPr>
          </a:p>
        </p:txBody>
      </p:sp>
      <p:pic>
        <p:nvPicPr>
          <p:cNvPr id="23" name="Picture 22" descr="Diagram of the migration of the SQL Server 2008 R2 Standard data warehouse to Azure SQL Database premium tier using Azure Database Migration Service." title="Data warehouse migration">
            <a:extLst>
              <a:ext uri="{FF2B5EF4-FFF2-40B4-BE49-F238E27FC236}">
                <a16:creationId xmlns:a16="http://schemas.microsoft.com/office/drawing/2014/main" id="{0FBA62B1-BC46-40BC-94AE-BA1A59228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321" y="2992294"/>
            <a:ext cx="9559357" cy="319458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871E8C-BBBA-4BE7-A7DF-71F964F1D243}"/>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8524803" cy="945832"/>
          </a:xfrm>
        </p:spPr>
        <p:txBody>
          <a:bodyPr>
            <a:noAutofit/>
          </a:bodyPr>
          <a:lstStyle/>
          <a:p>
            <a:pPr marL="0" indent="0">
              <a:buNone/>
            </a:pPr>
            <a:r>
              <a:rPr lang="en-US" sz="3600" dirty="0">
                <a:solidFill>
                  <a:schemeClr val="tx1"/>
                </a:solidFill>
                <a:latin typeface="+mj-lt"/>
              </a:rPr>
              <a:t>Oracle schema and data movement</a:t>
            </a:r>
          </a:p>
        </p:txBody>
      </p:sp>
      <p:pic>
        <p:nvPicPr>
          <p:cNvPr id="5" name="Picture 4" descr="Graphical user interface, text&#10;&#10;Description automatically generated">
            <a:extLst>
              <a:ext uri="{FF2B5EF4-FFF2-40B4-BE49-F238E27FC236}">
                <a16:creationId xmlns:a16="http://schemas.microsoft.com/office/drawing/2014/main" id="{156C5640-82D8-419A-9E6C-D6E60A4E2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858" y="2135009"/>
            <a:ext cx="8936284" cy="3749681"/>
          </a:xfrm>
          <a:prstGeom prst="rect">
            <a:avLst/>
          </a:prstGeom>
        </p:spPr>
      </p:pic>
    </p:spTree>
    <p:extLst>
      <p:ext uri="{BB962C8B-B14F-4D97-AF65-F5344CB8AC3E}">
        <p14:creationId xmlns:p14="http://schemas.microsoft.com/office/powerpoint/2010/main" val="7767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65636D-7D6C-4DAB-A8C0-1D977EAFDDB8}"/>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Azure SQL Database or SQL Server 2019</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work with a group to design a proof of concept (POC) for conducting a site analysis for a customer to compare cost, performance, and level of effort required to migrate from Oracle to Azure SQL Database. You evaluate the dependent applications and reports that need to be updated and come up with a migration plan. Also, you review ways to help the customer take advantage of new Azure SQL Database features to improve performance and resiliency, as well as explore ways to migrate from an old version of SQL Server to the latest version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latin typeface="+mj-lt"/>
              </a:rPr>
              <a:t>Data warehouse and reporting</a:t>
            </a:r>
          </a:p>
        </p:txBody>
      </p:sp>
      <p:pic>
        <p:nvPicPr>
          <p:cNvPr id="19" name="Picture 18" descr="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70" y="2010987"/>
            <a:ext cx="2743438" cy="2743438"/>
          </a:xfrm>
          <a:prstGeom prst="rect">
            <a:avLst/>
          </a:prstGeom>
        </p:spPr>
      </p:pic>
      <p:sp>
        <p:nvSpPr>
          <p:cNvPr id="12" name="TextBox 11">
            <a:extLst>
              <a:ext uri="{FF2B5EF4-FFF2-40B4-BE49-F238E27FC236}">
                <a16:creationId xmlns:a16="http://schemas.microsoft.com/office/drawing/2014/main" id="{3AFF97A9-0AF3-4824-957B-3ACAD7EE8722}"/>
              </a:ext>
            </a:extLst>
          </p:cNvPr>
          <p:cNvSpPr txBox="1"/>
          <p:nvPr/>
        </p:nvSpPr>
        <p:spPr>
          <a:xfrm>
            <a:off x="1232791" y="4702300"/>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pic>
        <p:nvPicPr>
          <p:cNvPr id="17" name="Picture 16" descr="SQL Data Warehouse icon">
            <a:extLst>
              <a:ext uri="{FF2B5EF4-FFF2-40B4-BE49-F238E27FC236}">
                <a16:creationId xmlns:a16="http://schemas.microsoft.com/office/drawing/2014/main" id="{90062F34-1328-4FBC-83F7-C2757E5892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3729" y="1985344"/>
            <a:ext cx="2743438" cy="2743438"/>
          </a:xfrm>
          <a:prstGeom prst="rect">
            <a:avLst/>
          </a:prstGeom>
        </p:spPr>
      </p:pic>
      <p:sp>
        <p:nvSpPr>
          <p:cNvPr id="14" name="TextBox 13">
            <a:extLst>
              <a:ext uri="{FF2B5EF4-FFF2-40B4-BE49-F238E27FC236}">
                <a16:creationId xmlns:a16="http://schemas.microsoft.com/office/drawing/2014/main" id="{D2BCA0CA-8B9C-43C6-9E74-3EFAB9DDC970}"/>
              </a:ext>
            </a:extLst>
          </p:cNvPr>
          <p:cNvSpPr txBox="1"/>
          <p:nvPr/>
        </p:nvSpPr>
        <p:spPr>
          <a:xfrm>
            <a:off x="4455711" y="4702300"/>
            <a:ext cx="3280578" cy="1800493"/>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Warehouse</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Plan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Migrate</a:t>
            </a:r>
          </a:p>
        </p:txBody>
      </p:sp>
      <p:pic>
        <p:nvPicPr>
          <p:cNvPr id="15" name="Picture 14" descr="Data Migration Assistant icon">
            <a:extLst>
              <a:ext uri="{FF2B5EF4-FFF2-40B4-BE49-F238E27FC236}">
                <a16:creationId xmlns:a16="http://schemas.microsoft.com/office/drawing/2014/main" id="{4E8A22CE-3B64-41F7-9EE3-EE76265A45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3576" y="1985581"/>
            <a:ext cx="2743438" cy="2743438"/>
          </a:xfrm>
          <a:prstGeom prst="rect">
            <a:avLst/>
          </a:prstGeom>
        </p:spPr>
      </p:pic>
      <p:sp>
        <p:nvSpPr>
          <p:cNvPr id="13" name="TextBox 12">
            <a:extLst>
              <a:ext uri="{FF2B5EF4-FFF2-40B4-BE49-F238E27FC236}">
                <a16:creationId xmlns:a16="http://schemas.microsoft.com/office/drawing/2014/main" id="{0742C611-9397-4536-8354-EC9D2FD0C4D3}"/>
              </a:ext>
            </a:extLst>
          </p:cNvPr>
          <p:cNvSpPr txBox="1"/>
          <p:nvPr/>
        </p:nvSpPr>
        <p:spPr>
          <a:xfrm>
            <a:off x="8599573" y="4702300"/>
            <a:ext cx="2991682" cy="2542234"/>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Migration Assistant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Assessment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Migration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Report</a:t>
            </a:r>
          </a:p>
          <a:p>
            <a:pPr marL="457200" indent="-4572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7" name="Picture 6" descr="An arrow labeled Eligible data points from an On-premises SQL Server 2017 Enterprise icon to an Azure SQL Stretch Database icon." title="Preferred solution - High availability">
            <a:extLst>
              <a:ext uri="{FF2B5EF4-FFF2-40B4-BE49-F238E27FC236}">
                <a16:creationId xmlns:a16="http://schemas.microsoft.com/office/drawing/2014/main" id="{2693E73B-49AF-482E-8E32-96884525A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130" y="1675129"/>
            <a:ext cx="10467739" cy="4352921"/>
          </a:xfrm>
          <a:prstGeom prst="rect">
            <a:avLst/>
          </a:prstGeom>
        </p:spPr>
      </p:pic>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SQL Database POC</a:t>
            </a: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lnSpcReduction="10000"/>
          </a:bodyPr>
          <a:lstStyle/>
          <a:p>
            <a:r>
              <a:rPr lang="en-US" sz="3300" dirty="0">
                <a:solidFill>
                  <a:schemeClr val="tx1"/>
                </a:solidFill>
              </a:rPr>
              <a:t>Does upgrade need to be on-premises first?</a:t>
            </a:r>
          </a:p>
          <a:p>
            <a:endParaRPr lang="en-US" sz="3300" dirty="0">
              <a:solidFill>
                <a:schemeClr val="tx1"/>
              </a:solidFill>
            </a:endParaRPr>
          </a:p>
          <a:p>
            <a:r>
              <a:rPr lang="en-US" sz="3300" dirty="0">
                <a:solidFill>
                  <a:schemeClr val="tx1"/>
                </a:solidFill>
              </a:rPr>
              <a:t>Can we see POCs for both on-premises and Azure SQL migrations?</a:t>
            </a:r>
          </a:p>
          <a:p>
            <a:endParaRPr lang="en-US" sz="3300" dirty="0">
              <a:solidFill>
                <a:schemeClr val="tx1"/>
              </a:solidFill>
            </a:endParaRPr>
          </a:p>
          <a:p>
            <a:r>
              <a:rPr lang="en-US" sz="3200" dirty="0">
                <a:solidFill>
                  <a:schemeClr val="tx1"/>
                </a:solidFill>
              </a:rPr>
              <a:t>Do apps need to be rewritten?</a:t>
            </a:r>
          </a:p>
          <a:p>
            <a:endParaRPr lang="en-US" sz="3200" dirty="0">
              <a:solidFill>
                <a:schemeClr val="tx1"/>
              </a:solidFill>
            </a:endParaRPr>
          </a:p>
          <a:p>
            <a:r>
              <a:rPr lang="en-US" sz="3200" dirty="0">
                <a:solidFill>
                  <a:schemeClr val="tx1"/>
                </a:solidFill>
              </a:rPr>
              <a:t>Do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SQL Server crash if audit logs fill up?</a:t>
            </a:r>
          </a:p>
          <a:p>
            <a:endParaRPr lang="en-US" sz="3300" dirty="0">
              <a:solidFill>
                <a:schemeClr val="tx1"/>
              </a:solidFill>
            </a:endParaRPr>
          </a:p>
          <a:p>
            <a:r>
              <a:rPr lang="en-US" sz="3300" dirty="0">
                <a:solidFill>
                  <a:schemeClr val="tx1"/>
                </a:solidFill>
              </a:rPr>
              <a:t>How can we control costs using SQL Server?</a:t>
            </a:r>
          </a:p>
          <a:p>
            <a:endParaRPr lang="en-US" sz="3300" dirty="0">
              <a:solidFill>
                <a:schemeClr val="tx1"/>
              </a:solidFill>
            </a:endParaRPr>
          </a:p>
          <a:p>
            <a:r>
              <a:rPr lang="en-US" sz="33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2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949BD2A1-CE43-4CC9-B20C-AA2EB0DB0F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92500" lnSpcReduction="10000"/>
          </a:bodyPr>
          <a:lstStyle/>
          <a:p>
            <a:pPr marL="0" indent="0">
              <a:buNone/>
            </a:pPr>
            <a:r>
              <a:rPr lang="en-US" sz="3600" dirty="0">
                <a:solidFill>
                  <a:schemeClr val="tx1"/>
                </a:solidFill>
              </a:rPr>
              <a:t>“</a:t>
            </a:r>
            <a:r>
              <a:rPr lang="en-US" sz="3600" i="1" dirty="0">
                <a:solidFill>
                  <a:schemeClr val="tx1"/>
                </a:solidFill>
              </a:rPr>
              <a:t>We are excited that a SQL Server environment will help our organization grow and prosper for many years into the future.</a:t>
            </a:r>
            <a:r>
              <a:rPr lang="en-US" sz="3600" dirty="0">
                <a:solidFill>
                  <a:schemeClr val="tx1"/>
                </a:solidFill>
              </a:rPr>
              <a:t>”</a:t>
            </a:r>
          </a:p>
          <a:p>
            <a:pPr marL="0" indent="0">
              <a:buNone/>
            </a:pPr>
            <a:endParaRPr lang="en-US" sz="3600" dirty="0">
              <a:solidFill>
                <a:schemeClr val="tx1"/>
              </a:solidFill>
            </a:endParaRPr>
          </a:p>
          <a:p>
            <a:pPr marL="0" indent="0" algn="r">
              <a:buNone/>
            </a:pPr>
            <a:r>
              <a:rPr lang="en-US" sz="3600" dirty="0">
                <a:solidFill>
                  <a:schemeClr val="tx1"/>
                </a:solidFill>
              </a:rPr>
              <a:t>- Kathleen Sloan, CIO of Wide World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Wide World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Azure SQL Database</a:t>
            </a:r>
          </a:p>
          <a:p>
            <a:pPr marL="0" indent="0">
              <a:buNone/>
            </a:pPr>
            <a:endParaRPr lang="en-US" sz="3600" dirty="0">
              <a:solidFill>
                <a:schemeClr val="tx1"/>
              </a:solidFill>
            </a:endParaRPr>
          </a:p>
        </p:txBody>
      </p:sp>
      <p:pic>
        <p:nvPicPr>
          <p:cNvPr id="9" name="Picture 8" descr="Migration of Oracle database to Azure SQL Database" title="Database migration">
            <a:extLst>
              <a:ext uri="{FF2B5EF4-FFF2-40B4-BE49-F238E27FC236}">
                <a16:creationId xmlns:a16="http://schemas.microsoft.com/office/drawing/2014/main" id="{C3EE7035-2240-4640-BEB4-1E5EC9B05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22" y="1189176"/>
            <a:ext cx="2743438" cy="498696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4F63B8-A8EC-4231-80B7-CD7A8618A17F}"/>
              </a:ext>
            </a:extLst>
          </p:cNvPr>
          <p:cNvSpPr>
            <a:spLocks noGrp="1"/>
          </p:cNvSpPr>
          <p:nvPr>
            <p:ph type="title"/>
          </p:nvPr>
        </p:nvSpPr>
        <p:spPr/>
        <p:txBody>
          <a:bodyPr/>
          <a:lstStyle/>
          <a:p>
            <a:r>
              <a:rPr lang="en-US" dirty="0"/>
              <a:t>Customer Situation</a:t>
            </a:r>
          </a:p>
        </p:txBody>
      </p:sp>
      <p:sp>
        <p:nvSpPr>
          <p:cNvPr id="24" name="TextBox 23">
            <a:extLst>
              <a:ext uri="{FF2B5EF4-FFF2-40B4-BE49-F238E27FC236}">
                <a16:creationId xmlns:a16="http://schemas.microsoft.com/office/drawing/2014/main" id="{6371A820-7639-4318-9C22-FC13DBEB81E1}"/>
              </a:ext>
            </a:extLst>
          </p:cNvPr>
          <p:cNvSpPr txBox="1"/>
          <p:nvPr/>
        </p:nvSpPr>
        <p:spPr>
          <a:xfrm>
            <a:off x="897995" y="4558552"/>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1" y="2285801"/>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3629937" y="4571999"/>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1844" y="2307942"/>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6351013" y="4571999"/>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1052" y="2285801"/>
            <a:ext cx="2286198" cy="2286198"/>
          </a:xfrm>
          <a:prstGeom prst="rect">
            <a:avLst/>
          </a:prstGeom>
        </p:spPr>
      </p:pic>
      <p:sp>
        <p:nvSpPr>
          <p:cNvPr id="27" name="TextBox 26">
            <a:extLst>
              <a:ext uri="{FF2B5EF4-FFF2-40B4-BE49-F238E27FC236}">
                <a16:creationId xmlns:a16="http://schemas.microsoft.com/office/drawing/2014/main" id="{614FDAAF-60E4-434C-9966-9CDCB93DB151}"/>
              </a:ext>
            </a:extLst>
          </p:cNvPr>
          <p:cNvSpPr txBox="1"/>
          <p:nvPr/>
        </p:nvSpPr>
        <p:spPr>
          <a:xfrm>
            <a:off x="9257266" y="4571999"/>
            <a:ext cx="2590324"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Data</a:t>
            </a:r>
          </a:p>
          <a:p>
            <a:pPr algn="ctr">
              <a:lnSpc>
                <a:spcPct val="90000"/>
              </a:lnSpc>
              <a:spcAft>
                <a:spcPts val="600"/>
              </a:spcAft>
            </a:pPr>
            <a:r>
              <a:rPr lang="en-US" sz="3600" dirty="0">
                <a:gradFill>
                  <a:gsLst>
                    <a:gs pos="2917">
                      <a:schemeClr val="tx1"/>
                    </a:gs>
                    <a:gs pos="30000">
                      <a:schemeClr val="tx1"/>
                    </a:gs>
                  </a:gsLst>
                  <a:lin ang="5400000" scaled="0"/>
                </a:gradFill>
              </a:rPr>
              <a:t>Warehouse</a:t>
            </a:r>
          </a:p>
        </p:txBody>
      </p:sp>
      <p:pic>
        <p:nvPicPr>
          <p:cNvPr id="17" name="Picture 16" descr="SQL Data Warehouse icon" title="SQL Data Warehouse icon">
            <a:extLst>
              <a:ext uri="{FF2B5EF4-FFF2-40B4-BE49-F238E27FC236}">
                <a16:creationId xmlns:a16="http://schemas.microsoft.com/office/drawing/2014/main" id="{9B969A5E-4B54-4469-BD0B-CE73DD909F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0260" y="2285801"/>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SQL Server (including Azure SQL Database)</a:t>
            </a:r>
          </a:p>
          <a:p>
            <a:endParaRPr lang="en-US" sz="3600" dirty="0"/>
          </a:p>
          <a:p>
            <a:r>
              <a:rPr lang="en-US" sz="3600" dirty="0"/>
              <a:t>Understand SQL Server migration impact on existing apps and services</a:t>
            </a:r>
          </a:p>
          <a:p>
            <a:endParaRPr lang="en-US" sz="3600" dirty="0"/>
          </a:p>
          <a:p>
            <a:r>
              <a:rPr lang="en-US" sz="3600" dirty="0"/>
              <a:t>Upgrade data warehouse to Azure SQL Database or SQL Server 2019 Enterprise Edition</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4D1F5C-4D3B-408E-A7CA-EDF4ED9916CD}"/>
              </a:ext>
            </a:extLst>
          </p:cNvPr>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SQL Server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POCs for both on-premises and Azure SQL migrations?</a:t>
            </a:r>
          </a:p>
          <a:p>
            <a:endParaRPr lang="en-US" sz="3600" dirty="0">
              <a:solidFill>
                <a:schemeClr val="tx1"/>
              </a:solidFill>
            </a:endParaRPr>
          </a:p>
          <a:p>
            <a:r>
              <a:rPr lang="en-US" sz="3600" dirty="0">
                <a:solidFill>
                  <a:schemeClr val="tx1"/>
                </a:solidFill>
              </a:rPr>
              <a:t>Do apps need to be rewritten?</a:t>
            </a:r>
          </a:p>
          <a:p>
            <a:endParaRPr lang="en-US" sz="3600" dirty="0">
              <a:solidFill>
                <a:schemeClr val="tx1"/>
              </a:solidFill>
            </a:endParaRPr>
          </a:p>
          <a:p>
            <a:r>
              <a:rPr lang="en-US" sz="3600" dirty="0">
                <a:solidFill>
                  <a:schemeClr val="tx1"/>
                </a:solidFill>
              </a:rPr>
              <a:t>Do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ED9A0-1D01-4EAA-93C9-799E192D1F08}"/>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SQL Server crash if audit logs fill up?</a:t>
            </a:r>
          </a:p>
          <a:p>
            <a:endParaRPr lang="en-US" sz="3600" dirty="0">
              <a:solidFill>
                <a:schemeClr val="tx1"/>
              </a:solidFill>
            </a:endParaRPr>
          </a:p>
          <a:p>
            <a:r>
              <a:rPr lang="en-US" sz="3600" dirty="0">
                <a:solidFill>
                  <a:schemeClr val="tx1"/>
                </a:solidFill>
              </a:rPr>
              <a:t>How can we control costs using SQL Server?</a:t>
            </a:r>
          </a:p>
          <a:p>
            <a:endParaRPr lang="en-US" sz="3600" dirty="0">
              <a:solidFill>
                <a:schemeClr val="tx1"/>
              </a:solidFill>
            </a:endParaRPr>
          </a:p>
          <a:p>
            <a:r>
              <a:rPr lang="en-US" sz="36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6047</Words>
  <Application>Microsoft Office PowerPoint</Application>
  <PresentationFormat>Widescreen</PresentationFormat>
  <Paragraphs>503</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Semilight</vt:lpstr>
      <vt:lpstr>Wingdings</vt:lpstr>
      <vt:lpstr>2_Server and Cloud 2013</vt:lpstr>
      <vt:lpstr>C+E Readiness Template</vt:lpstr>
      <vt:lpstr>Migrating Oracle to Azure SQL</vt:lpstr>
      <vt:lpstr>Abstract and learning objectives</vt:lpstr>
      <vt:lpstr>Step 1: Review the customer case study</vt:lpstr>
      <vt:lpstr>Customer situation </vt:lpstr>
      <vt:lpstr>Customer Situation</vt:lpstr>
      <vt:lpstr>Customer needs </vt:lpstr>
      <vt:lpstr>Customer needs</vt:lpstr>
      <vt:lpstr>Customer objections </vt:lpstr>
      <vt:lpstr>Customer objections</vt:lpstr>
      <vt:lpstr>Customer objections</vt:lpstr>
      <vt:lpstr>Common scenarios </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2021-08-31T04:59:43Z</dcterms:modified>
</cp:coreProperties>
</file>