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5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287">
          <p15:clr>
            <a:srgbClr val="A4A3A4"/>
          </p15:clr>
        </p15:guide>
        <p15:guide id="4" orient="horz" pos="3841">
          <p15:clr>
            <a:srgbClr val="A4A3A4"/>
          </p15:clr>
        </p15:guide>
        <p15:guide id="5" orient="horz" pos="4003">
          <p15:clr>
            <a:srgbClr val="A4A3A4"/>
          </p15:clr>
        </p15:guide>
        <p15:guide id="6" pos="2924">
          <p15:clr>
            <a:srgbClr val="A4A3A4"/>
          </p15:clr>
        </p15:guide>
        <p15:guide id="7" pos="2839">
          <p15:clr>
            <a:srgbClr val="A4A3A4"/>
          </p15:clr>
        </p15:guide>
        <p15:guide id="8" pos="290">
          <p15:clr>
            <a:srgbClr val="A4A3A4"/>
          </p15:clr>
        </p15:guide>
        <p15:guide id="9" pos="81">
          <p15:clr>
            <a:srgbClr val="A4A3A4"/>
          </p15:clr>
        </p15:guide>
        <p15:guide id="10" pos="4740">
          <p15:clr>
            <a:srgbClr val="A4A3A4"/>
          </p15:clr>
        </p15:guide>
        <p15:guide id="11" pos="5472">
          <p15:clr>
            <a:srgbClr val="A4A3A4"/>
          </p15:clr>
        </p15:guide>
        <p15:guide id="12" pos="56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howGuides="1">
      <p:cViewPr varScale="1">
        <p:scale>
          <a:sx n="129" d="100"/>
          <a:sy n="129" d="100"/>
        </p:scale>
        <p:origin x="774" y="120"/>
      </p:cViewPr>
      <p:guideLst>
        <p:guide orient="horz" pos="955"/>
        <p:guide orient="horz" pos="73"/>
        <p:guide orient="horz" pos="287"/>
        <p:guide orient="horz" pos="3841"/>
        <p:guide orient="horz" pos="4003"/>
        <p:guide pos="2924"/>
        <p:guide pos="2839"/>
        <p:guide pos="290"/>
        <p:guide pos="81"/>
        <p:guide pos="4740"/>
        <p:guide pos="5472"/>
        <p:guide pos="56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35A7E-27C1-4419-9F0E-6DBAFFFAC61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B7F570-5B60-4DD1-9F86-EA7F447A3C6B}">
      <dgm:prSet/>
      <dgm:spPr/>
      <dgm:t>
        <a:bodyPr/>
        <a:lstStyle/>
        <a:p>
          <a:pPr rtl="0"/>
          <a:r>
            <a:rPr lang="en-GB" smtClean="0"/>
            <a:t>No holistic dev PC provisioning process</a:t>
          </a:r>
          <a:endParaRPr lang="en-US"/>
        </a:p>
      </dgm:t>
    </dgm:pt>
    <dgm:pt modelId="{E7FB7AF6-3013-4339-8CEF-693C918FD8C7}" type="parTrans" cxnId="{F5E75B72-0166-41F3-915A-F9B66CE68534}">
      <dgm:prSet/>
      <dgm:spPr/>
      <dgm:t>
        <a:bodyPr/>
        <a:lstStyle/>
        <a:p>
          <a:endParaRPr lang="en-US"/>
        </a:p>
      </dgm:t>
    </dgm:pt>
    <dgm:pt modelId="{11E03E45-6D4C-4104-8A2B-8D11D004CD85}" type="sibTrans" cxnId="{F5E75B72-0166-41F3-915A-F9B66CE68534}">
      <dgm:prSet/>
      <dgm:spPr/>
      <dgm:t>
        <a:bodyPr/>
        <a:lstStyle/>
        <a:p>
          <a:endParaRPr lang="en-US"/>
        </a:p>
      </dgm:t>
    </dgm:pt>
    <dgm:pt modelId="{9D83ED9F-3D47-4069-B8FC-7C8F2C5B2526}">
      <dgm:prSet/>
      <dgm:spPr/>
      <dgm:t>
        <a:bodyPr/>
        <a:lstStyle/>
        <a:p>
          <a:pPr rtl="0"/>
          <a:r>
            <a:rPr lang="en-GB" smtClean="0"/>
            <a:t>No standard way to connect vendors to Maersk net</a:t>
          </a:r>
          <a:endParaRPr lang="en-US"/>
        </a:p>
      </dgm:t>
    </dgm:pt>
    <dgm:pt modelId="{EFAF6E50-0C4E-459A-8BA4-0C031DD27ED9}" type="parTrans" cxnId="{694CB7E1-73DD-4DA9-BCBC-0E989DF03440}">
      <dgm:prSet/>
      <dgm:spPr/>
      <dgm:t>
        <a:bodyPr/>
        <a:lstStyle/>
        <a:p>
          <a:endParaRPr lang="en-US"/>
        </a:p>
      </dgm:t>
    </dgm:pt>
    <dgm:pt modelId="{33AA0328-60F1-461D-B628-E1D28BE34FBF}" type="sibTrans" cxnId="{694CB7E1-73DD-4DA9-BCBC-0E989DF03440}">
      <dgm:prSet/>
      <dgm:spPr/>
      <dgm:t>
        <a:bodyPr/>
        <a:lstStyle/>
        <a:p>
          <a:endParaRPr lang="en-US"/>
        </a:p>
      </dgm:t>
    </dgm:pt>
    <dgm:pt modelId="{A52DC0EF-86DC-4191-9F1B-67C4EE12CB31}">
      <dgm:prSet/>
      <dgm:spPr/>
      <dgm:t>
        <a:bodyPr/>
        <a:lstStyle/>
        <a:p>
          <a:pPr rtl="0"/>
          <a:r>
            <a:rPr lang="en-GB" smtClean="0"/>
            <a:t>Unacceptably long lead times</a:t>
          </a:r>
          <a:endParaRPr lang="en-US"/>
        </a:p>
      </dgm:t>
    </dgm:pt>
    <dgm:pt modelId="{9EE16370-A2E1-4377-8B6C-1E1CE8542673}" type="parTrans" cxnId="{34A39B96-EC88-4AA7-8EFD-65167E539F86}">
      <dgm:prSet/>
      <dgm:spPr/>
      <dgm:t>
        <a:bodyPr/>
        <a:lstStyle/>
        <a:p>
          <a:endParaRPr lang="en-US"/>
        </a:p>
      </dgm:t>
    </dgm:pt>
    <dgm:pt modelId="{FBD28165-37C0-4CBA-8E24-6B691722D4F1}" type="sibTrans" cxnId="{34A39B96-EC88-4AA7-8EFD-65167E539F86}">
      <dgm:prSet/>
      <dgm:spPr/>
      <dgm:t>
        <a:bodyPr/>
        <a:lstStyle/>
        <a:p>
          <a:endParaRPr lang="en-US"/>
        </a:p>
      </dgm:t>
    </dgm:pt>
    <dgm:pt modelId="{9A9F0062-59BD-41B0-B686-D54EC6A053D8}">
      <dgm:prSet/>
      <dgm:spPr/>
      <dgm:t>
        <a:bodyPr/>
        <a:lstStyle/>
        <a:p>
          <a:pPr rtl="0"/>
          <a:r>
            <a:rPr lang="en-GB" smtClean="0"/>
            <a:t>Impossible to adjust PC park on the fly</a:t>
          </a:r>
          <a:endParaRPr lang="en-US"/>
        </a:p>
      </dgm:t>
    </dgm:pt>
    <dgm:pt modelId="{52EEB7A5-B136-4019-B21F-DA47A7D77DC7}" type="parTrans" cxnId="{229A9F53-F52A-4FC5-B233-4F623EB4D59D}">
      <dgm:prSet/>
      <dgm:spPr/>
      <dgm:t>
        <a:bodyPr/>
        <a:lstStyle/>
        <a:p>
          <a:endParaRPr lang="en-US"/>
        </a:p>
      </dgm:t>
    </dgm:pt>
    <dgm:pt modelId="{3B77D3A0-982D-4EC3-B988-AA671DF803BC}" type="sibTrans" cxnId="{229A9F53-F52A-4FC5-B233-4F623EB4D59D}">
      <dgm:prSet/>
      <dgm:spPr/>
      <dgm:t>
        <a:bodyPr/>
        <a:lstStyle/>
        <a:p>
          <a:endParaRPr lang="en-US"/>
        </a:p>
      </dgm:t>
    </dgm:pt>
    <dgm:pt modelId="{D9458027-0438-4E3D-BA73-678C706669BB}">
      <dgm:prSet/>
      <dgm:spPr/>
      <dgm:t>
        <a:bodyPr/>
        <a:lstStyle/>
        <a:p>
          <a:pPr rtl="0"/>
          <a:r>
            <a:rPr lang="en-GB" dirty="0" smtClean="0"/>
            <a:t>Need to forecast server capacity upfront minimum 2 months before actual delivery</a:t>
          </a:r>
          <a:endParaRPr lang="en-US" dirty="0"/>
        </a:p>
      </dgm:t>
    </dgm:pt>
    <dgm:pt modelId="{9036F7E4-2D58-42BF-BEE6-E146A60810BA}" type="parTrans" cxnId="{504F7F76-7A30-4713-B60A-3E500D410557}">
      <dgm:prSet/>
      <dgm:spPr/>
      <dgm:t>
        <a:bodyPr/>
        <a:lstStyle/>
        <a:p>
          <a:endParaRPr lang="en-US"/>
        </a:p>
      </dgm:t>
    </dgm:pt>
    <dgm:pt modelId="{44FDCBCD-BE9E-4CCC-AF4A-174D00EAE15B}" type="sibTrans" cxnId="{504F7F76-7A30-4713-B60A-3E500D410557}">
      <dgm:prSet/>
      <dgm:spPr/>
      <dgm:t>
        <a:bodyPr/>
        <a:lstStyle/>
        <a:p>
          <a:endParaRPr lang="en-US"/>
        </a:p>
      </dgm:t>
    </dgm:pt>
    <dgm:pt modelId="{EC60E9C2-4CD3-4426-812C-973534154784}">
      <dgm:prSet/>
      <dgm:spPr/>
      <dgm:t>
        <a:bodyPr/>
        <a:lstStyle/>
        <a:p>
          <a:pPr rtl="0"/>
          <a:r>
            <a:rPr lang="en-GB" dirty="0" smtClean="0"/>
            <a:t>Impossible to adjust server capacity once delivered</a:t>
          </a:r>
          <a:endParaRPr lang="en-US" dirty="0"/>
        </a:p>
      </dgm:t>
    </dgm:pt>
    <dgm:pt modelId="{E2512D50-441D-4F0A-AC1A-177F5F35BBBF}" type="parTrans" cxnId="{CF1DED84-BF94-4286-8630-64D3BED6910C}">
      <dgm:prSet/>
      <dgm:spPr/>
      <dgm:t>
        <a:bodyPr/>
        <a:lstStyle/>
        <a:p>
          <a:endParaRPr lang="en-US"/>
        </a:p>
      </dgm:t>
    </dgm:pt>
    <dgm:pt modelId="{EEAB44C0-27B9-421F-B506-AC7D45FCCE50}" type="sibTrans" cxnId="{CF1DED84-BF94-4286-8630-64D3BED6910C}">
      <dgm:prSet/>
      <dgm:spPr/>
      <dgm:t>
        <a:bodyPr/>
        <a:lstStyle/>
        <a:p>
          <a:endParaRPr lang="en-US"/>
        </a:p>
      </dgm:t>
    </dgm:pt>
    <dgm:pt modelId="{2B549CFF-E201-472F-8508-584B461AA5B3}">
      <dgm:prSet/>
      <dgm:spPr/>
      <dgm:t>
        <a:bodyPr/>
        <a:lstStyle/>
        <a:p>
          <a:pPr rtl="0"/>
          <a:r>
            <a:rPr lang="en-GB" smtClean="0"/>
            <a:t>Challenges:</a:t>
          </a:r>
          <a:endParaRPr lang="en-US"/>
        </a:p>
      </dgm:t>
    </dgm:pt>
    <dgm:pt modelId="{8DF5CC22-BEFF-4F6E-BBEA-A67771A7F497}" type="sibTrans" cxnId="{702E0CBB-535F-4685-95F9-067A7BB605C1}">
      <dgm:prSet/>
      <dgm:spPr/>
      <dgm:t>
        <a:bodyPr/>
        <a:lstStyle/>
        <a:p>
          <a:endParaRPr lang="en-US"/>
        </a:p>
      </dgm:t>
    </dgm:pt>
    <dgm:pt modelId="{6BA4D2C1-97AE-4219-9F65-081F9E04833F}" type="parTrans" cxnId="{702E0CBB-535F-4685-95F9-067A7BB605C1}">
      <dgm:prSet/>
      <dgm:spPr/>
      <dgm:t>
        <a:bodyPr/>
        <a:lstStyle/>
        <a:p>
          <a:endParaRPr lang="en-US"/>
        </a:p>
      </dgm:t>
    </dgm:pt>
    <dgm:pt modelId="{E9276099-F29A-4D1F-807F-4EEE2D406513}">
      <dgm:prSet/>
      <dgm:spPr/>
      <dgm:t>
        <a:bodyPr/>
        <a:lstStyle/>
        <a:p>
          <a:pPr rtl="0"/>
          <a:r>
            <a:rPr lang="en-US" dirty="0" smtClean="0"/>
            <a:t>Up to 90% idle time of </a:t>
          </a:r>
          <a:r>
            <a:rPr lang="en-US" dirty="0" err="1" smtClean="0"/>
            <a:t>dev</a:t>
          </a:r>
          <a:r>
            <a:rPr lang="en-US" dirty="0" smtClean="0"/>
            <a:t> server </a:t>
          </a:r>
          <a:r>
            <a:rPr lang="en-US" dirty="0" smtClean="0"/>
            <a:t>infrastructure</a:t>
          </a:r>
          <a:endParaRPr lang="en-US" dirty="0"/>
        </a:p>
      </dgm:t>
    </dgm:pt>
    <dgm:pt modelId="{62456C5A-393C-405C-859A-DAB06DE2E0B7}" type="parTrans" cxnId="{42794649-3505-4D9D-B397-30502CF717E5}">
      <dgm:prSet/>
      <dgm:spPr/>
    </dgm:pt>
    <dgm:pt modelId="{FB98B86F-AB79-4F1A-95A5-65AB21F52A26}" type="sibTrans" cxnId="{42794649-3505-4D9D-B397-30502CF717E5}">
      <dgm:prSet/>
      <dgm:spPr/>
    </dgm:pt>
    <dgm:pt modelId="{151B12BF-6C7A-4407-A8FD-3B0E4DD5A8BD}">
      <dgm:prSet/>
      <dgm:spPr/>
      <dgm:t>
        <a:bodyPr/>
        <a:lstStyle/>
        <a:p>
          <a:pPr rtl="0"/>
          <a:r>
            <a:rPr lang="en-US" dirty="0" smtClean="0"/>
            <a:t>Impossible to re-use servers for different purposes/environments once set up</a:t>
          </a:r>
          <a:endParaRPr lang="en-US" dirty="0"/>
        </a:p>
      </dgm:t>
    </dgm:pt>
    <dgm:pt modelId="{0402B626-DA5D-49CB-99E1-42C79EF06F3D}" type="parTrans" cxnId="{5016FBFF-91C9-44EA-9F3C-ACE14951275A}">
      <dgm:prSet/>
      <dgm:spPr/>
    </dgm:pt>
    <dgm:pt modelId="{56B30C6B-2F4A-4593-B4A5-ED184E519354}" type="sibTrans" cxnId="{5016FBFF-91C9-44EA-9F3C-ACE14951275A}">
      <dgm:prSet/>
      <dgm:spPr/>
    </dgm:pt>
    <dgm:pt modelId="{F9DA3870-18B0-44F8-B703-764CF3949B4B}" type="pres">
      <dgm:prSet presAssocID="{28735A7E-27C1-4419-9F0E-6DBAFFFAC6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0FB1DD4-BCB3-4092-B88B-67A4DB6EB660}" type="pres">
      <dgm:prSet presAssocID="{2B549CFF-E201-472F-8508-584B461AA5B3}" presName="linNode" presStyleCnt="0"/>
      <dgm:spPr/>
    </dgm:pt>
    <dgm:pt modelId="{6BF12BAC-671B-4603-B97C-CFBEB23F29DE}" type="pres">
      <dgm:prSet presAssocID="{2B549CFF-E201-472F-8508-584B461AA5B3}" presName="parentText" presStyleLbl="node1" presStyleIdx="0" presStyleCnt="1" custLinFactNeighborX="-4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DB6F0-6204-4059-BEA7-D5AA6D2A60A1}" type="pres">
      <dgm:prSet presAssocID="{2B549CFF-E201-472F-8508-584B461AA5B3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004D38-B97A-4C41-90CD-0FB76994235C}" type="presOf" srcId="{EC60E9C2-4CD3-4426-812C-973534154784}" destId="{169DB6F0-6204-4059-BEA7-D5AA6D2A60A1}" srcOrd="0" destOrd="5" presId="urn:microsoft.com/office/officeart/2005/8/layout/vList5"/>
    <dgm:cxn modelId="{702E0CBB-535F-4685-95F9-067A7BB605C1}" srcId="{28735A7E-27C1-4419-9F0E-6DBAFFFAC612}" destId="{2B549CFF-E201-472F-8508-584B461AA5B3}" srcOrd="0" destOrd="0" parTransId="{6BA4D2C1-97AE-4219-9F65-081F9E04833F}" sibTransId="{8DF5CC22-BEFF-4F6E-BBEA-A67771A7F497}"/>
    <dgm:cxn modelId="{CF1DED84-BF94-4286-8630-64D3BED6910C}" srcId="{2B549CFF-E201-472F-8508-584B461AA5B3}" destId="{EC60E9C2-4CD3-4426-812C-973534154784}" srcOrd="5" destOrd="0" parTransId="{E2512D50-441D-4F0A-AC1A-177F5F35BBBF}" sibTransId="{EEAB44C0-27B9-421F-B506-AC7D45FCCE50}"/>
    <dgm:cxn modelId="{694CB7E1-73DD-4DA9-BCBC-0E989DF03440}" srcId="{2B549CFF-E201-472F-8508-584B461AA5B3}" destId="{9D83ED9F-3D47-4069-B8FC-7C8F2C5B2526}" srcOrd="1" destOrd="0" parTransId="{EFAF6E50-0C4E-459A-8BA4-0C031DD27ED9}" sibTransId="{33AA0328-60F1-461D-B628-E1D28BE34FBF}"/>
    <dgm:cxn modelId="{EDBB124E-6B74-41D4-8C31-D3DDAAD7E652}" type="presOf" srcId="{28735A7E-27C1-4419-9F0E-6DBAFFFAC612}" destId="{F9DA3870-18B0-44F8-B703-764CF3949B4B}" srcOrd="0" destOrd="0" presId="urn:microsoft.com/office/officeart/2005/8/layout/vList5"/>
    <dgm:cxn modelId="{DBAFBF9D-8E89-4A5E-9130-2354804457B5}" type="presOf" srcId="{2B549CFF-E201-472F-8508-584B461AA5B3}" destId="{6BF12BAC-671B-4603-B97C-CFBEB23F29DE}" srcOrd="0" destOrd="0" presId="urn:microsoft.com/office/officeart/2005/8/layout/vList5"/>
    <dgm:cxn modelId="{504F7F76-7A30-4713-B60A-3E500D410557}" srcId="{2B549CFF-E201-472F-8508-584B461AA5B3}" destId="{D9458027-0438-4E3D-BA73-678C706669BB}" srcOrd="4" destOrd="0" parTransId="{9036F7E4-2D58-42BF-BEE6-E146A60810BA}" sibTransId="{44FDCBCD-BE9E-4CCC-AF4A-174D00EAE15B}"/>
    <dgm:cxn modelId="{F5E75B72-0166-41F3-915A-F9B66CE68534}" srcId="{2B549CFF-E201-472F-8508-584B461AA5B3}" destId="{32B7F570-5B60-4DD1-9F86-EA7F447A3C6B}" srcOrd="0" destOrd="0" parTransId="{E7FB7AF6-3013-4339-8CEF-693C918FD8C7}" sibTransId="{11E03E45-6D4C-4104-8A2B-8D11D004CD85}"/>
    <dgm:cxn modelId="{F5F4AD0B-4E8C-44E7-923E-0D1CC5BA7E4E}" type="presOf" srcId="{D9458027-0438-4E3D-BA73-678C706669BB}" destId="{169DB6F0-6204-4059-BEA7-D5AA6D2A60A1}" srcOrd="0" destOrd="4" presId="urn:microsoft.com/office/officeart/2005/8/layout/vList5"/>
    <dgm:cxn modelId="{42794649-3505-4D9D-B397-30502CF717E5}" srcId="{2B549CFF-E201-472F-8508-584B461AA5B3}" destId="{E9276099-F29A-4D1F-807F-4EEE2D406513}" srcOrd="7" destOrd="0" parTransId="{62456C5A-393C-405C-859A-DAB06DE2E0B7}" sibTransId="{FB98B86F-AB79-4F1A-95A5-65AB21F52A26}"/>
    <dgm:cxn modelId="{5016FBFF-91C9-44EA-9F3C-ACE14951275A}" srcId="{2B549CFF-E201-472F-8508-584B461AA5B3}" destId="{151B12BF-6C7A-4407-A8FD-3B0E4DD5A8BD}" srcOrd="6" destOrd="0" parTransId="{0402B626-DA5D-49CB-99E1-42C79EF06F3D}" sibTransId="{56B30C6B-2F4A-4593-B4A5-ED184E519354}"/>
    <dgm:cxn modelId="{FCF41418-3DF1-4FC7-B85F-61493343D8E1}" type="presOf" srcId="{9A9F0062-59BD-41B0-B686-D54EC6A053D8}" destId="{169DB6F0-6204-4059-BEA7-D5AA6D2A60A1}" srcOrd="0" destOrd="3" presId="urn:microsoft.com/office/officeart/2005/8/layout/vList5"/>
    <dgm:cxn modelId="{543FC43A-22DF-40B9-8EF5-DF69C1A4A211}" type="presOf" srcId="{9D83ED9F-3D47-4069-B8FC-7C8F2C5B2526}" destId="{169DB6F0-6204-4059-BEA7-D5AA6D2A60A1}" srcOrd="0" destOrd="1" presId="urn:microsoft.com/office/officeart/2005/8/layout/vList5"/>
    <dgm:cxn modelId="{A99F8C72-E28B-467B-B532-DEE65A2A775F}" type="presOf" srcId="{32B7F570-5B60-4DD1-9F86-EA7F447A3C6B}" destId="{169DB6F0-6204-4059-BEA7-D5AA6D2A60A1}" srcOrd="0" destOrd="0" presId="urn:microsoft.com/office/officeart/2005/8/layout/vList5"/>
    <dgm:cxn modelId="{229A9F53-F52A-4FC5-B233-4F623EB4D59D}" srcId="{2B549CFF-E201-472F-8508-584B461AA5B3}" destId="{9A9F0062-59BD-41B0-B686-D54EC6A053D8}" srcOrd="3" destOrd="0" parTransId="{52EEB7A5-B136-4019-B21F-DA47A7D77DC7}" sibTransId="{3B77D3A0-982D-4EC3-B988-AA671DF803BC}"/>
    <dgm:cxn modelId="{1E390E6C-D99F-463F-B169-E5B6A693CF00}" type="presOf" srcId="{A52DC0EF-86DC-4191-9F1B-67C4EE12CB31}" destId="{169DB6F0-6204-4059-BEA7-D5AA6D2A60A1}" srcOrd="0" destOrd="2" presId="urn:microsoft.com/office/officeart/2005/8/layout/vList5"/>
    <dgm:cxn modelId="{237E48FC-C592-47FB-8961-71319C3B27FB}" type="presOf" srcId="{E9276099-F29A-4D1F-807F-4EEE2D406513}" destId="{169DB6F0-6204-4059-BEA7-D5AA6D2A60A1}" srcOrd="0" destOrd="7" presId="urn:microsoft.com/office/officeart/2005/8/layout/vList5"/>
    <dgm:cxn modelId="{34A39B96-EC88-4AA7-8EFD-65167E539F86}" srcId="{2B549CFF-E201-472F-8508-584B461AA5B3}" destId="{A52DC0EF-86DC-4191-9F1B-67C4EE12CB31}" srcOrd="2" destOrd="0" parTransId="{9EE16370-A2E1-4377-8B6C-1E1CE8542673}" sibTransId="{FBD28165-37C0-4CBA-8E24-6B691722D4F1}"/>
    <dgm:cxn modelId="{FFAB2153-0980-4B87-9E01-BD0741FA76F5}" type="presOf" srcId="{151B12BF-6C7A-4407-A8FD-3B0E4DD5A8BD}" destId="{169DB6F0-6204-4059-BEA7-D5AA6D2A60A1}" srcOrd="0" destOrd="6" presId="urn:microsoft.com/office/officeart/2005/8/layout/vList5"/>
    <dgm:cxn modelId="{F9D2224D-9F56-40EF-899A-384DA817C5D9}" type="presParOf" srcId="{F9DA3870-18B0-44F8-B703-764CF3949B4B}" destId="{70FB1DD4-BCB3-4092-B88B-67A4DB6EB660}" srcOrd="0" destOrd="0" presId="urn:microsoft.com/office/officeart/2005/8/layout/vList5"/>
    <dgm:cxn modelId="{0AE381EF-69E4-4E52-A8DC-83AE33718AB5}" type="presParOf" srcId="{70FB1DD4-BCB3-4092-B88B-67A4DB6EB660}" destId="{6BF12BAC-671B-4603-B97C-CFBEB23F29DE}" srcOrd="0" destOrd="0" presId="urn:microsoft.com/office/officeart/2005/8/layout/vList5"/>
    <dgm:cxn modelId="{BCA24C9C-DBD8-4FA9-A8DE-95DDCC7C6232}" type="presParOf" srcId="{70FB1DD4-BCB3-4092-B88B-67A4DB6EB660}" destId="{169DB6F0-6204-4059-BEA7-D5AA6D2A60A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DB6F0-6204-4059-BEA7-D5AA6D2A60A1}">
      <dsp:nvSpPr>
        <dsp:cNvPr id="0" name=""/>
        <dsp:cNvSpPr/>
      </dsp:nvSpPr>
      <dsp:spPr>
        <a:xfrm rot="5400000">
          <a:off x="4432812" y="-1075799"/>
          <a:ext cx="2592288" cy="539195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mtClean="0"/>
            <a:t>No holistic dev PC provisioning process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mtClean="0"/>
            <a:t>No standard way to connect vendors to Maersk net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mtClean="0"/>
            <a:t>Unacceptably long lead times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mtClean="0"/>
            <a:t>Impossible to adjust PC park on the fly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Need to forecast server capacity upfront minimum 2 months before actual delivery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Impossible to adjust server capacity once delivered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Impossible to re-use servers for different purposes/environments once set up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Up to 90% idle time of </a:t>
          </a:r>
          <a:r>
            <a:rPr lang="en-US" sz="1400" kern="1200" dirty="0" err="1" smtClean="0"/>
            <a:t>dev</a:t>
          </a:r>
          <a:r>
            <a:rPr lang="en-US" sz="1400" kern="1200" dirty="0" smtClean="0"/>
            <a:t> server </a:t>
          </a:r>
          <a:r>
            <a:rPr lang="en-US" sz="1400" kern="1200" dirty="0" smtClean="0"/>
            <a:t>infrastructure</a:t>
          </a:r>
          <a:endParaRPr lang="en-US" sz="1400" kern="1200" dirty="0"/>
        </a:p>
      </dsp:txBody>
      <dsp:txXfrm rot="-5400000">
        <a:off x="3032977" y="450581"/>
        <a:ext cx="5265414" cy="2339198"/>
      </dsp:txXfrm>
    </dsp:sp>
    <dsp:sp modelId="{6BF12BAC-671B-4603-B97C-CFBEB23F29DE}">
      <dsp:nvSpPr>
        <dsp:cNvPr id="0" name=""/>
        <dsp:cNvSpPr/>
      </dsp:nvSpPr>
      <dsp:spPr>
        <a:xfrm>
          <a:off x="0" y="0"/>
          <a:ext cx="3032976" cy="324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smtClean="0"/>
            <a:t>Challenges:</a:t>
          </a:r>
          <a:endParaRPr lang="en-US" sz="3300" kern="1200"/>
        </a:p>
      </dsp:txBody>
      <dsp:txXfrm>
        <a:off x="148058" y="148058"/>
        <a:ext cx="2736860" cy="2944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49C750F3-9958-491B-B820-66C9BC82862A}" type="datetimeFigureOut">
              <a:rPr lang="en-GB" smtClean="0"/>
              <a:pPr/>
              <a:t>04/02/2016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FF9FC856-20BB-4456-90D7-D0CE2A2C5B9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02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FC856-20BB-4456-90D7-D0CE2A2C5B9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32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FC856-20BB-4456-90D7-D0CE2A2C5B9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31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FC856-20BB-4456-90D7-D0CE2A2C5B9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60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FC856-20BB-4456-90D7-D0CE2A2C5B9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465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FC856-20BB-4456-90D7-D0CE2A2C5B9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98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FC856-20BB-4456-90D7-D0CE2A2C5B97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90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22238" y="122239"/>
            <a:ext cx="8891587" cy="6232524"/>
          </a:xfrm>
          <a:prstGeom prst="rect">
            <a:avLst/>
          </a:prstGeom>
          <a:solidFill>
            <a:srgbClr val="2B8EAD"/>
          </a:solidFill>
        </p:spPr>
        <p:txBody>
          <a:bodyPr vert="horz" lIns="324000" tIns="252000" rIns="9000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200" y="3870000"/>
            <a:ext cx="7049550" cy="648000"/>
          </a:xfrm>
        </p:spPr>
        <p:txBody>
          <a:bodyPr lIns="90000" tIns="46800" rIns="90000" bIns="46800" anchor="b" anchorCtr="0"/>
          <a:lstStyle>
            <a:lvl1pPr>
              <a:defRPr sz="36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00" y="4716000"/>
            <a:ext cx="7031550" cy="309600"/>
          </a:xfrm>
        </p:spPr>
        <p:txBody>
          <a:bodyPr wrap="square" lIns="90000" tIns="46800" rIns="90000" bIns="46800">
            <a:spAutoFit/>
          </a:bodyPr>
          <a:lstStyle>
            <a:lvl1pPr marL="0" indent="0" algn="l">
              <a:buNone/>
              <a:defRPr sz="1400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8400"/>
            <a:ext cx="87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741081-9F3B-4EC5-9593-B87A47F29329}" type="datetime1">
              <a:rPr lang="en-GB" smtClean="0"/>
              <a:pPr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0400" y="115200"/>
            <a:ext cx="3758400" cy="29880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Title of presentation |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1200" y="115200"/>
            <a:ext cx="687600" cy="298800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 descr="logo_maersk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9" y="6097766"/>
            <a:ext cx="1619670" cy="7602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6063"/>
            <a:ext cx="8229600" cy="458233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8400"/>
            <a:ext cx="874800" cy="365125"/>
          </a:xfrm>
          <a:prstGeom prst="rect">
            <a:avLst/>
          </a:prstGeom>
        </p:spPr>
        <p:txBody>
          <a:bodyPr/>
          <a:lstStyle/>
          <a:p>
            <a:fld id="{B7017981-C174-41BB-BEBE-DC05A4C09C3C}" type="datetime1">
              <a:rPr lang="en-GB" noProof="0" smtClean="0"/>
              <a:pPr/>
              <a:t>04/02/2016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68400"/>
            <a:ext cx="874800" cy="365125"/>
          </a:xfrm>
          <a:prstGeom prst="rect">
            <a:avLst/>
          </a:prstGeom>
        </p:spPr>
        <p:txBody>
          <a:bodyPr/>
          <a:lstStyle/>
          <a:p>
            <a:fld id="{D24B618C-AAD6-4108-9FB1-671D1F076F26}" type="datetime1">
              <a:rPr lang="en-GB" noProof="0" smtClean="0"/>
              <a:pPr/>
              <a:t>04/02/2016</a:t>
            </a:fld>
            <a:endParaRPr lang="en-GB" noProof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0374" y="1516063"/>
            <a:ext cx="7066800" cy="45815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16064"/>
            <a:ext cx="4049713" cy="458152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16064"/>
            <a:ext cx="4050000" cy="458152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68400"/>
            <a:ext cx="874800" cy="365125"/>
          </a:xfrm>
          <a:prstGeom prst="rect">
            <a:avLst/>
          </a:prstGeom>
        </p:spPr>
        <p:txBody>
          <a:bodyPr/>
          <a:lstStyle/>
          <a:p>
            <a:fld id="{BC262437-2686-408E-8626-A348C0DBDD1B}" type="datetime1">
              <a:rPr lang="en-GB" noProof="0" smtClean="0"/>
              <a:pPr/>
              <a:t>04/02/2016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0400" y="115200"/>
            <a:ext cx="3758400" cy="29880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Title of presentation |</a:t>
            </a:r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31200" y="115200"/>
            <a:ext cx="687600" cy="2988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>
                <a:latin typeface="Verdana" pitchFamily="34" charset="0"/>
              </a:rPr>
              <a:t>page </a:t>
            </a:r>
            <a:fld id="{161BE2EA-AEDB-4948-88E1-594E5C4BF481}" type="slidenum">
              <a:rPr lang="en-GB" smtClean="0">
                <a:latin typeface="Verdana" pitchFamily="34" charset="0"/>
              </a:rPr>
              <a:pPr/>
              <a:t>‹#›</a:t>
            </a:fld>
            <a:endParaRPr lang="en-GB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000" y="738000"/>
            <a:ext cx="3805200" cy="7776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68400"/>
            <a:ext cx="874800" cy="365125"/>
          </a:xfrm>
          <a:prstGeom prst="rect">
            <a:avLst/>
          </a:prstGeom>
        </p:spPr>
        <p:txBody>
          <a:bodyPr/>
          <a:lstStyle/>
          <a:p>
            <a:fld id="{E89C8CDE-A3C7-4FE9-A7A6-03B750BF349A}" type="datetime1">
              <a:rPr lang="en-GB" noProof="0" smtClean="0"/>
              <a:pPr/>
              <a:t>04/02/2016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0400" y="115200"/>
            <a:ext cx="3758400" cy="29880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Title of presentation |</a:t>
            </a:r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31200" y="115200"/>
            <a:ext cx="687600" cy="2988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>
                <a:latin typeface="Verdana" pitchFamily="34" charset="0"/>
              </a:rPr>
              <a:t>page </a:t>
            </a:r>
            <a:fld id="{161BE2EA-AEDB-4948-88E1-594E5C4BF481}" type="slidenum">
              <a:rPr lang="en-GB" smtClean="0">
                <a:latin typeface="Verdana" pitchFamily="34" charset="0"/>
              </a:rPr>
              <a:pPr/>
              <a:t>‹#›</a:t>
            </a:fld>
            <a:endParaRPr lang="en-GB" dirty="0">
              <a:latin typeface="Verdana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28587" y="122237"/>
            <a:ext cx="4378325" cy="623252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78000" y="1724400"/>
            <a:ext cx="3805200" cy="4374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8400"/>
            <a:ext cx="874800" cy="365125"/>
          </a:xfrm>
          <a:prstGeom prst="rect">
            <a:avLst/>
          </a:prstGeom>
        </p:spPr>
        <p:txBody>
          <a:bodyPr/>
          <a:lstStyle/>
          <a:p>
            <a:fld id="{78DCC8D2-E86A-47F5-8D0D-6811C1E5DB61}" type="datetime1">
              <a:rPr lang="en-GB" noProof="0" smtClean="0"/>
              <a:pPr/>
              <a:t>04/02/2016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0400" y="115200"/>
            <a:ext cx="3758400" cy="29880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Title of presentation |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1200" y="115200"/>
            <a:ext cx="687600" cy="2988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>
                <a:latin typeface="Verdana" pitchFamily="34" charset="0"/>
              </a:rPr>
              <a:t>page </a:t>
            </a:r>
            <a:fld id="{161BE2EA-AEDB-4948-88E1-594E5C4BF481}" type="slidenum">
              <a:rPr lang="en-GB" smtClean="0">
                <a:latin typeface="Verdana" pitchFamily="34" charset="0"/>
              </a:rPr>
              <a:pPr/>
              <a:t>‹#›</a:t>
            </a:fld>
            <a:endParaRPr lang="en-GB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68400"/>
            <a:ext cx="874800" cy="365125"/>
          </a:xfrm>
          <a:prstGeom prst="rect">
            <a:avLst/>
          </a:prstGeom>
        </p:spPr>
        <p:txBody>
          <a:bodyPr/>
          <a:lstStyle/>
          <a:p>
            <a:fld id="{99275576-CD6A-4E60-ADA6-E347888E4EDA}" type="datetime1">
              <a:rPr lang="en-GB" smtClean="0"/>
              <a:pPr/>
              <a:t>04/02/2016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40400" y="115200"/>
            <a:ext cx="3758400" cy="2988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Title of presentation |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1200" y="115200"/>
            <a:ext cx="687600" cy="2988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>
                <a:latin typeface="Verdana" pitchFamily="34" charset="0"/>
              </a:rPr>
              <a:t>page </a:t>
            </a:r>
            <a:fld id="{161BE2EA-AEDB-4948-88E1-594E5C4BF481}" type="slidenum">
              <a:rPr lang="en-GB" smtClean="0">
                <a:latin typeface="Verdana" pitchFamily="34" charset="0"/>
              </a:rPr>
              <a:pPr/>
              <a:t>‹#›</a:t>
            </a:fld>
            <a:endParaRPr lang="en-GB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5613"/>
            <a:ext cx="7074000" cy="9555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8226000" cy="45823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pic>
        <p:nvPicPr>
          <p:cNvPr id="8" name="Picture 7" descr="logo_maersk.wm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524329" y="6097766"/>
            <a:ext cx="1619670" cy="7602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7" r:id="rId5"/>
    <p:sldLayoutId id="2147483661" r:id="rId6"/>
    <p:sldLayoutId id="2147483655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ts val="1200"/>
        </a:spcBef>
        <a:spcAft>
          <a:spcPts val="0"/>
        </a:spcAft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363600" indent="-180000" algn="l" defTabSz="914400" rtl="0" eaLnBrk="1" latinLnBrk="0" hangingPunct="1">
        <a:spcBef>
          <a:spcPts val="1200"/>
        </a:spcBef>
        <a:spcAft>
          <a:spcPts val="0"/>
        </a:spcAft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543600" indent="-180000" algn="l" defTabSz="914400" rtl="0" eaLnBrk="1" latinLnBrk="0" hangingPunct="1">
        <a:spcBef>
          <a:spcPts val="1200"/>
        </a:spcBef>
        <a:spcAft>
          <a:spcPts val="0"/>
        </a:spcAft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723600" indent="-180000" algn="l" defTabSz="914400" rtl="0" eaLnBrk="1" latinLnBrk="0" hangingPunct="1">
        <a:spcBef>
          <a:spcPts val="1200"/>
        </a:spcBef>
        <a:spcAft>
          <a:spcPts val="0"/>
        </a:spcAft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903600" indent="-180000" algn="l" defTabSz="914400" rtl="0" eaLnBrk="1" latinLnBrk="0" hangingPunct="1">
        <a:spcBef>
          <a:spcPts val="1200"/>
        </a:spcBef>
        <a:spcAft>
          <a:spcPts val="0"/>
        </a:spcAft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200" y="2849464"/>
            <a:ext cx="8129248" cy="648000"/>
          </a:xfrm>
        </p:spPr>
        <p:txBody>
          <a:bodyPr/>
          <a:lstStyle/>
          <a:p>
            <a:r>
              <a:rPr lang="en-GB" dirty="0" smtClean="0"/>
              <a:t>Round-table: Azure </a:t>
            </a:r>
            <a:r>
              <a:rPr lang="en-GB" dirty="0" err="1" smtClean="0"/>
              <a:t>DevTest</a:t>
            </a:r>
            <a:r>
              <a:rPr lang="en-GB" dirty="0" smtClean="0"/>
              <a:t> Labs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00" y="3695464"/>
            <a:ext cx="7031550" cy="309600"/>
          </a:xfrm>
        </p:spPr>
        <p:txBody>
          <a:bodyPr/>
          <a:lstStyle/>
          <a:p>
            <a:r>
              <a:rPr lang="en-GB" dirty="0" smtClean="0"/>
              <a:t>February 5, 2016, MLIT </a:t>
            </a:r>
            <a:r>
              <a:rPr lang="en-GB" dirty="0" err="1" smtClean="0"/>
              <a:t>TnM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20688"/>
            <a:ext cx="2286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613"/>
            <a:ext cx="8435280" cy="525115"/>
          </a:xfrm>
        </p:spPr>
        <p:txBody>
          <a:bodyPr/>
          <a:lstStyle/>
          <a:p>
            <a:r>
              <a:rPr lang="en-GB" b="1" dirty="0" err="1">
                <a:solidFill>
                  <a:srgbClr val="2B8EAD"/>
                </a:solidFill>
              </a:rPr>
              <a:t>TnM</a:t>
            </a:r>
            <a:r>
              <a:rPr lang="en-GB" b="1" dirty="0">
                <a:solidFill>
                  <a:srgbClr val="2B8EAD"/>
                </a:solidFill>
              </a:rPr>
              <a:t> </a:t>
            </a:r>
            <a:r>
              <a:rPr lang="en-GB" b="1" dirty="0" smtClean="0">
                <a:solidFill>
                  <a:srgbClr val="2B8EAD"/>
                </a:solidFill>
              </a:rPr>
              <a:t>Projects: </a:t>
            </a:r>
            <a:r>
              <a:rPr lang="en-GB" b="1" i="1" dirty="0" smtClean="0">
                <a:solidFill>
                  <a:srgbClr val="2B8EAD"/>
                </a:solidFill>
              </a:rPr>
              <a:t>Teething problems prevail?</a:t>
            </a:r>
            <a:endParaRPr lang="en-GB" b="1" i="1" dirty="0">
              <a:solidFill>
                <a:srgbClr val="2B8EAD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33664" y="1804095"/>
            <a:ext cx="4258816" cy="36411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0" rIns="0" bIns="0" numCol="1" rtlCol="0">
            <a:noAutofit/>
          </a:bodyPr>
          <a:lstStyle>
            <a:lvl1pPr marL="180000" indent="-180000" algn="l" defTabSz="914400" rtl="0" eaLnBrk="1" latinLnBrk="0" hangingPunct="1">
              <a:spcBef>
                <a:spcPts val="12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363600" indent="-180000" algn="l" defTabSz="914400" rtl="0" eaLnBrk="1" latinLnBrk="0" hangingPunct="1">
              <a:spcBef>
                <a:spcPts val="12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543600" indent="-180000" algn="l" defTabSz="914400" rtl="0" eaLnBrk="1" latinLnBrk="0" hangingPunct="1">
              <a:spcBef>
                <a:spcPts val="12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723600" indent="-180000" algn="l" defTabSz="914400" rtl="0" eaLnBrk="1" latinLnBrk="0" hangingPunct="1">
              <a:spcBef>
                <a:spcPts val="12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903600" indent="-180000" algn="l" defTabSz="914400" rtl="0" eaLnBrk="1" latinLnBrk="0" hangingPunct="1">
              <a:spcBef>
                <a:spcPts val="12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solidFill>
                  <a:srgbClr val="2B8EAD"/>
                </a:solidFill>
              </a:rPr>
              <a:t>Project OLYC (part of STCY)</a:t>
            </a:r>
          </a:p>
          <a:p>
            <a:pPr marL="360000"/>
            <a:r>
              <a:rPr lang="en-GB" sz="1400" dirty="0" smtClean="0">
                <a:solidFill>
                  <a:srgbClr val="2B8EAD"/>
                </a:solidFill>
              </a:rPr>
              <a:t>On-site vendor team in Copenhagen, DK with 5 persons, one additional resource in Madrid, ES without access to Maersk net</a:t>
            </a:r>
          </a:p>
          <a:p>
            <a:pPr marL="360000"/>
            <a:r>
              <a:rPr lang="en-GB" sz="1400" dirty="0" smtClean="0">
                <a:solidFill>
                  <a:srgbClr val="2B8EAD"/>
                </a:solidFill>
              </a:rPr>
              <a:t>Dev PCs requested primo October 2015, delivered </a:t>
            </a:r>
            <a:r>
              <a:rPr lang="en-GB" sz="1400" dirty="0" err="1" smtClean="0">
                <a:solidFill>
                  <a:srgbClr val="2B8EAD"/>
                </a:solidFill>
              </a:rPr>
              <a:t>medio</a:t>
            </a:r>
            <a:r>
              <a:rPr lang="en-GB" sz="1400" dirty="0" smtClean="0">
                <a:solidFill>
                  <a:srgbClr val="2B8EAD"/>
                </a:solidFill>
              </a:rPr>
              <a:t> November 2015</a:t>
            </a:r>
          </a:p>
          <a:p>
            <a:pPr marL="360000"/>
            <a:r>
              <a:rPr lang="en-GB" sz="1400" dirty="0" smtClean="0">
                <a:solidFill>
                  <a:srgbClr val="2B8EAD"/>
                </a:solidFill>
              </a:rPr>
              <a:t>Software provisioning of </a:t>
            </a:r>
            <a:r>
              <a:rPr lang="en-GB" sz="1400" dirty="0" err="1" smtClean="0">
                <a:solidFill>
                  <a:srgbClr val="2B8EAD"/>
                </a:solidFill>
              </a:rPr>
              <a:t>dev</a:t>
            </a:r>
            <a:r>
              <a:rPr lang="en-GB" sz="1400" dirty="0" smtClean="0">
                <a:solidFill>
                  <a:srgbClr val="2B8EAD"/>
                </a:solidFill>
              </a:rPr>
              <a:t> PCs via DevOps failed </a:t>
            </a:r>
            <a:r>
              <a:rPr lang="en-GB" sz="1400" dirty="0">
                <a:solidFill>
                  <a:srgbClr val="2B8EAD"/>
                </a:solidFill>
              </a:rPr>
              <a:t>– workarounds used, work completed </a:t>
            </a:r>
            <a:r>
              <a:rPr lang="en-GB" sz="1400" dirty="0" err="1" smtClean="0">
                <a:solidFill>
                  <a:srgbClr val="2B8EAD"/>
                </a:solidFill>
              </a:rPr>
              <a:t>medio</a:t>
            </a:r>
            <a:r>
              <a:rPr lang="en-GB" sz="1400" dirty="0" smtClean="0">
                <a:solidFill>
                  <a:srgbClr val="2B8EAD"/>
                </a:solidFill>
              </a:rPr>
              <a:t> December 2015</a:t>
            </a:r>
          </a:p>
          <a:p>
            <a:pPr marL="360000"/>
            <a:r>
              <a:rPr lang="en-GB" sz="1400" dirty="0" smtClean="0">
                <a:solidFill>
                  <a:srgbClr val="2B8EAD"/>
                </a:solidFill>
              </a:rPr>
              <a:t>Server environments ordered ultimo August 2015, delivered primo November, provisioning not complete to date.</a:t>
            </a:r>
          </a:p>
          <a:p>
            <a:pPr marL="360000"/>
            <a:r>
              <a:rPr lang="en-GB" sz="1400" dirty="0" smtClean="0">
                <a:solidFill>
                  <a:srgbClr val="2B8EAD"/>
                </a:solidFill>
              </a:rPr>
              <a:t>Project only expected to run for 6 months</a:t>
            </a:r>
          </a:p>
          <a:p>
            <a:endParaRPr lang="en-GB" dirty="0" smtClean="0">
              <a:solidFill>
                <a:srgbClr val="2B8EAD"/>
              </a:solidFill>
            </a:endParaRPr>
          </a:p>
          <a:p>
            <a:endParaRPr lang="en-GB" dirty="0" smtClean="0">
              <a:solidFill>
                <a:srgbClr val="2B8EAD"/>
              </a:solidFill>
            </a:endParaRPr>
          </a:p>
          <a:p>
            <a:endParaRPr lang="en-GB" dirty="0" smtClean="0">
              <a:solidFill>
                <a:srgbClr val="2B8EAD"/>
              </a:solidFill>
            </a:endParaRPr>
          </a:p>
          <a:p>
            <a:endParaRPr lang="en-GB" dirty="0" smtClean="0">
              <a:solidFill>
                <a:srgbClr val="2B8EAD"/>
              </a:solidFill>
            </a:endParaRPr>
          </a:p>
          <a:p>
            <a:endParaRPr lang="en-GB" dirty="0" smtClean="0">
              <a:solidFill>
                <a:srgbClr val="2B8EAD"/>
              </a:solidFill>
            </a:endParaRPr>
          </a:p>
          <a:p>
            <a:endParaRPr lang="en-GB" dirty="0" smtClean="0">
              <a:solidFill>
                <a:srgbClr val="2B8EAD"/>
              </a:solidFill>
            </a:endParaRPr>
          </a:p>
          <a:p>
            <a:endParaRPr lang="en-GB" dirty="0" smtClean="0">
              <a:solidFill>
                <a:srgbClr val="2B8EAD"/>
              </a:solidFill>
            </a:endParaRPr>
          </a:p>
          <a:p>
            <a:endParaRPr lang="en-GB" dirty="0" smtClean="0">
              <a:solidFill>
                <a:srgbClr val="2B8EAD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rgbClr val="2B8EAD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1520" y="1791723"/>
            <a:ext cx="4258816" cy="36535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0" rIns="0" bIns="0" numCol="1" rtlCol="0">
            <a:noAutofit/>
          </a:bodyPr>
          <a:lstStyle>
            <a:lvl1pPr marL="180000" indent="-180000" algn="l" defTabSz="914400" rtl="0" eaLnBrk="1" latinLnBrk="0" hangingPunct="1">
              <a:spcBef>
                <a:spcPts val="12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363600" indent="-180000" algn="l" defTabSz="914400" rtl="0" eaLnBrk="1" latinLnBrk="0" hangingPunct="1">
              <a:spcBef>
                <a:spcPts val="12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543600" indent="-180000" algn="l" defTabSz="914400" rtl="0" eaLnBrk="1" latinLnBrk="0" hangingPunct="1">
              <a:spcBef>
                <a:spcPts val="12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723600" indent="-180000" algn="l" defTabSz="914400" rtl="0" eaLnBrk="1" latinLnBrk="0" hangingPunct="1">
              <a:spcBef>
                <a:spcPts val="12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903600" indent="-180000" algn="l" defTabSz="914400" rtl="0" eaLnBrk="1" latinLnBrk="0" hangingPunct="1">
              <a:spcBef>
                <a:spcPts val="1200"/>
              </a:spcBef>
              <a:spcAft>
                <a:spcPts val="0"/>
              </a:spcAft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rgbClr val="2B8EAD"/>
                </a:solidFill>
              </a:rPr>
              <a:t>Project Market Plan 2.0</a:t>
            </a:r>
          </a:p>
          <a:p>
            <a:pPr marL="360000"/>
            <a:r>
              <a:rPr lang="en-GB" sz="1400" dirty="0">
                <a:solidFill>
                  <a:srgbClr val="2B8EAD"/>
                </a:solidFill>
              </a:rPr>
              <a:t>Off-shore vendor team in Mumbai and Delhi, IN with 20+ persons, approximately 1/3 of the team without access to Maersk net</a:t>
            </a:r>
          </a:p>
          <a:p>
            <a:pPr marL="360000"/>
            <a:r>
              <a:rPr lang="en-GB" sz="1400" dirty="0">
                <a:solidFill>
                  <a:srgbClr val="2B8EAD"/>
                </a:solidFill>
              </a:rPr>
              <a:t>Dev PCs requested primo June 2015 – delivered ultimo August 2015</a:t>
            </a:r>
          </a:p>
          <a:p>
            <a:pPr marL="360000"/>
            <a:r>
              <a:rPr lang="en-GB" sz="1400" dirty="0">
                <a:solidFill>
                  <a:srgbClr val="2B8EAD"/>
                </a:solidFill>
              </a:rPr>
              <a:t>Software provisioning of </a:t>
            </a:r>
            <a:r>
              <a:rPr lang="en-GB" sz="1400" dirty="0" err="1">
                <a:solidFill>
                  <a:srgbClr val="2B8EAD"/>
                </a:solidFill>
              </a:rPr>
              <a:t>dev</a:t>
            </a:r>
            <a:r>
              <a:rPr lang="en-GB" sz="1400" dirty="0">
                <a:solidFill>
                  <a:srgbClr val="2B8EAD"/>
                </a:solidFill>
              </a:rPr>
              <a:t> PCs via SD failed – workarounds used, work completed ultimo September 2015</a:t>
            </a:r>
          </a:p>
          <a:p>
            <a:pPr marL="360000"/>
            <a:r>
              <a:rPr lang="en-GB" sz="1400" dirty="0">
                <a:solidFill>
                  <a:srgbClr val="2B8EAD"/>
                </a:solidFill>
              </a:rPr>
              <a:t>Server environments ordered </a:t>
            </a:r>
            <a:r>
              <a:rPr lang="en-GB" sz="1400" dirty="0" err="1">
                <a:solidFill>
                  <a:srgbClr val="2B8EAD"/>
                </a:solidFill>
              </a:rPr>
              <a:t>medio</a:t>
            </a:r>
            <a:r>
              <a:rPr lang="en-GB" sz="1400" dirty="0">
                <a:solidFill>
                  <a:srgbClr val="2B8EAD"/>
                </a:solidFill>
              </a:rPr>
              <a:t> July 2015 – last environment delivered and provisioned primo November 2015</a:t>
            </a:r>
          </a:p>
          <a:p>
            <a:endParaRPr lang="en-GB" dirty="0" smtClean="0">
              <a:solidFill>
                <a:srgbClr val="2B8EAD"/>
              </a:solidFill>
            </a:endParaRPr>
          </a:p>
          <a:p>
            <a:endParaRPr lang="en-GB" dirty="0" smtClean="0">
              <a:solidFill>
                <a:srgbClr val="2B8EAD"/>
              </a:solidFill>
            </a:endParaRPr>
          </a:p>
          <a:p>
            <a:endParaRPr lang="en-GB" dirty="0" smtClean="0">
              <a:solidFill>
                <a:srgbClr val="2B8EAD"/>
              </a:solidFill>
            </a:endParaRPr>
          </a:p>
          <a:p>
            <a:endParaRPr lang="en-GB" dirty="0" smtClean="0">
              <a:solidFill>
                <a:srgbClr val="2B8EAD"/>
              </a:solidFill>
            </a:endParaRPr>
          </a:p>
          <a:p>
            <a:endParaRPr lang="en-GB" dirty="0" smtClean="0">
              <a:solidFill>
                <a:srgbClr val="2B8EAD"/>
              </a:solidFill>
            </a:endParaRPr>
          </a:p>
          <a:p>
            <a:endParaRPr lang="en-GB" dirty="0" smtClean="0">
              <a:solidFill>
                <a:srgbClr val="2B8EAD"/>
              </a:solidFill>
            </a:endParaRPr>
          </a:p>
          <a:p>
            <a:endParaRPr lang="en-GB" dirty="0" smtClean="0">
              <a:solidFill>
                <a:srgbClr val="2B8EAD"/>
              </a:solidFill>
            </a:endParaRPr>
          </a:p>
          <a:p>
            <a:endParaRPr lang="en-GB" dirty="0" smtClean="0">
              <a:solidFill>
                <a:srgbClr val="2B8EAD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rgbClr val="2B8EA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2589494"/>
              </p:ext>
            </p:extLst>
          </p:nvPr>
        </p:nvGraphicFramePr>
        <p:xfrm>
          <a:off x="251520" y="1700808"/>
          <a:ext cx="842493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151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5613"/>
            <a:ext cx="8435280" cy="5251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 smtClean="0">
                <a:solidFill>
                  <a:srgbClr val="2B8EAD"/>
                </a:solidFill>
              </a:rPr>
              <a:t>TnM</a:t>
            </a:r>
            <a:r>
              <a:rPr lang="en-GB" b="1" dirty="0" smtClean="0">
                <a:solidFill>
                  <a:srgbClr val="2B8EAD"/>
                </a:solidFill>
              </a:rPr>
              <a:t> Projects: </a:t>
            </a:r>
            <a:r>
              <a:rPr lang="en-GB" b="1" i="1" dirty="0" err="1" smtClean="0">
                <a:solidFill>
                  <a:srgbClr val="2B8EAD"/>
                </a:solidFill>
              </a:rPr>
              <a:t>Wanna</a:t>
            </a:r>
            <a:r>
              <a:rPr lang="en-GB" b="1" i="1" dirty="0" smtClean="0">
                <a:solidFill>
                  <a:srgbClr val="2B8EAD"/>
                </a:solidFill>
              </a:rPr>
              <a:t>-be world</a:t>
            </a:r>
            <a:endParaRPr lang="en-GB" b="1" i="1" dirty="0">
              <a:solidFill>
                <a:srgbClr val="2B8EA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124744"/>
            <a:ext cx="7344816" cy="330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B8EAD"/>
                </a:solidFill>
              </a:rPr>
              <a:t>Self-service </a:t>
            </a:r>
            <a:r>
              <a:rPr lang="en-US" dirty="0" err="1" smtClean="0">
                <a:solidFill>
                  <a:srgbClr val="2B8EAD"/>
                </a:solidFill>
              </a:rPr>
              <a:t>dev</a:t>
            </a:r>
            <a:r>
              <a:rPr lang="en-US" dirty="0" smtClean="0">
                <a:solidFill>
                  <a:srgbClr val="2B8EAD"/>
                </a:solidFill>
              </a:rPr>
              <a:t> PC and server provisioning utilized by projects on emerging basis</a:t>
            </a: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B8EAD"/>
                </a:solidFill>
              </a:rPr>
              <a:t>Non-obtrusive</a:t>
            </a:r>
            <a:r>
              <a:rPr lang="en-US" dirty="0">
                <a:solidFill>
                  <a:srgbClr val="2B8EAD"/>
                </a:solidFill>
              </a:rPr>
              <a:t>, </a:t>
            </a:r>
            <a:r>
              <a:rPr lang="en-US" dirty="0" smtClean="0">
                <a:solidFill>
                  <a:srgbClr val="2B8EAD"/>
                </a:solidFill>
              </a:rPr>
              <a:t>bureaucracy-free, on-demand service</a:t>
            </a: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B8EAD"/>
                </a:solidFill>
              </a:rPr>
              <a:t>Flexibility of capacity: add, remove, extend, reduce when/if needed in real-time</a:t>
            </a: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B8EAD"/>
                </a:solidFill>
              </a:rPr>
              <a:t>Project </a:t>
            </a:r>
            <a:r>
              <a:rPr lang="en-US" dirty="0" smtClean="0">
                <a:solidFill>
                  <a:srgbClr val="2B8EAD"/>
                </a:solidFill>
              </a:rPr>
              <a:t>controlled </a:t>
            </a:r>
            <a:r>
              <a:rPr lang="en-US" dirty="0" smtClean="0">
                <a:solidFill>
                  <a:srgbClr val="2B8EAD"/>
                </a:solidFill>
              </a:rPr>
              <a:t>capacity based </a:t>
            </a:r>
            <a:r>
              <a:rPr lang="en-US" dirty="0" smtClean="0">
                <a:solidFill>
                  <a:srgbClr val="2B8EAD"/>
                </a:solidFill>
              </a:rPr>
              <a:t>on the allocated budget</a:t>
            </a: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B8EAD"/>
                </a:solidFill>
              </a:rPr>
              <a:t>No need to forecast capacity and </a:t>
            </a:r>
            <a:r>
              <a:rPr lang="en-US" dirty="0" smtClean="0">
                <a:solidFill>
                  <a:srgbClr val="2B8EAD"/>
                </a:solidFill>
              </a:rPr>
              <a:t>types of servers ordered</a:t>
            </a:r>
            <a:endParaRPr lang="en-US" dirty="0" smtClean="0">
              <a:solidFill>
                <a:srgbClr val="2B8EAD"/>
              </a:solidFill>
            </a:endParaRP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B8EAD"/>
                </a:solidFill>
              </a:rPr>
              <a:t>Easy to bring geographically spread teams together via virtual networks</a:t>
            </a: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B8E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5613"/>
            <a:ext cx="8435280" cy="8851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 smtClean="0">
                <a:solidFill>
                  <a:srgbClr val="2B8EAD"/>
                </a:solidFill>
              </a:rPr>
              <a:t>TnM</a:t>
            </a:r>
            <a:r>
              <a:rPr lang="en-GB" b="1" dirty="0" smtClean="0">
                <a:solidFill>
                  <a:srgbClr val="2B8EAD"/>
                </a:solidFill>
              </a:rPr>
              <a:t> Projects: </a:t>
            </a:r>
            <a:r>
              <a:rPr lang="en-GB" b="1" i="1" dirty="0" smtClean="0">
                <a:solidFill>
                  <a:srgbClr val="2B8EAD"/>
                </a:solidFill>
              </a:rPr>
              <a:t>In the cloud</a:t>
            </a:r>
          </a:p>
          <a:p>
            <a:r>
              <a:rPr lang="en-GB" sz="2000" b="1" dirty="0" smtClean="0">
                <a:solidFill>
                  <a:srgbClr val="2B8EAD"/>
                </a:solidFill>
              </a:rPr>
              <a:t>Powered by </a:t>
            </a:r>
            <a:r>
              <a:rPr lang="en-GB" sz="2000" b="1" i="1" dirty="0" smtClean="0">
                <a:solidFill>
                  <a:srgbClr val="2B8EAD"/>
                </a:solidFill>
              </a:rPr>
              <a:t>Azure </a:t>
            </a:r>
            <a:r>
              <a:rPr lang="en-GB" sz="2000" b="1" i="1" dirty="0" err="1" smtClean="0">
                <a:solidFill>
                  <a:srgbClr val="2B8EAD"/>
                </a:solidFill>
              </a:rPr>
              <a:t>DevTest</a:t>
            </a:r>
            <a:r>
              <a:rPr lang="en-GB" sz="2000" b="1" i="1" dirty="0" smtClean="0">
                <a:solidFill>
                  <a:srgbClr val="2B8EAD"/>
                </a:solidFill>
              </a:rPr>
              <a:t> Labs</a:t>
            </a:r>
            <a:endParaRPr lang="en-GB" sz="2000" b="1" i="1" dirty="0">
              <a:solidFill>
                <a:srgbClr val="2B8EA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384364"/>
            <a:ext cx="7344816" cy="3772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B8EAD"/>
                </a:solidFill>
              </a:rPr>
              <a:t>Self-service portal utilizing </a:t>
            </a:r>
            <a:r>
              <a:rPr lang="en-US" dirty="0">
                <a:solidFill>
                  <a:srgbClr val="2B8EAD"/>
                </a:solidFill>
              </a:rPr>
              <a:t>the unlimited capacity of Azure</a:t>
            </a:r>
            <a:endParaRPr lang="en-US" dirty="0" smtClean="0">
              <a:solidFill>
                <a:srgbClr val="2B8EAD"/>
              </a:solidFill>
            </a:endParaRP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B8EAD"/>
                </a:solidFill>
              </a:rPr>
              <a:t>Allows to spin up the required number of VMs (</a:t>
            </a:r>
            <a:r>
              <a:rPr lang="en-US" dirty="0" err="1" smtClean="0">
                <a:solidFill>
                  <a:srgbClr val="2B8EAD"/>
                </a:solidFill>
              </a:rPr>
              <a:t>dev</a:t>
            </a:r>
            <a:r>
              <a:rPr lang="en-US" dirty="0" smtClean="0">
                <a:solidFill>
                  <a:srgbClr val="2B8EAD"/>
                </a:solidFill>
              </a:rPr>
              <a:t> PCs or servers) in real-time</a:t>
            </a: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B8EAD"/>
                </a:solidFill>
              </a:rPr>
              <a:t>Provides </a:t>
            </a:r>
            <a:r>
              <a:rPr lang="en-US" dirty="0">
                <a:solidFill>
                  <a:srgbClr val="2B8EAD"/>
                </a:solidFill>
              </a:rPr>
              <a:t>the </a:t>
            </a:r>
            <a:r>
              <a:rPr lang="en-US" dirty="0" smtClean="0">
                <a:solidFill>
                  <a:srgbClr val="2B8EAD"/>
                </a:solidFill>
              </a:rPr>
              <a:t>required flexibility </a:t>
            </a:r>
            <a:r>
              <a:rPr lang="en-US" dirty="0" smtClean="0">
                <a:solidFill>
                  <a:srgbClr val="2B8EAD"/>
                </a:solidFill>
              </a:rPr>
              <a:t>of </a:t>
            </a:r>
            <a:r>
              <a:rPr lang="en-US" dirty="0">
                <a:solidFill>
                  <a:srgbClr val="2B8EAD"/>
                </a:solidFill>
              </a:rPr>
              <a:t>infrastructure – </a:t>
            </a:r>
            <a:r>
              <a:rPr lang="en-US" dirty="0" smtClean="0">
                <a:solidFill>
                  <a:srgbClr val="2B8EAD"/>
                </a:solidFill>
              </a:rPr>
              <a:t>in particular </a:t>
            </a:r>
            <a:r>
              <a:rPr lang="en-US" dirty="0">
                <a:solidFill>
                  <a:srgbClr val="2B8EAD"/>
                </a:solidFill>
              </a:rPr>
              <a:t>seen in the perspective of hard-to-predict emerging </a:t>
            </a:r>
            <a:r>
              <a:rPr lang="en-US" dirty="0" smtClean="0">
                <a:solidFill>
                  <a:srgbClr val="2B8EAD"/>
                </a:solidFill>
              </a:rPr>
              <a:t>capacity </a:t>
            </a:r>
            <a:r>
              <a:rPr lang="en-US" dirty="0" smtClean="0">
                <a:solidFill>
                  <a:srgbClr val="2B8EAD"/>
                </a:solidFill>
              </a:rPr>
              <a:t>needs in projects</a:t>
            </a: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B8EAD"/>
                </a:solidFill>
              </a:rPr>
              <a:t>Enables transferring of un-used capacity, e.g. a set of VMs covering one environment that is currently not in use can be used for another environment</a:t>
            </a:r>
            <a:endParaRPr lang="en-US" dirty="0" smtClean="0">
              <a:solidFill>
                <a:srgbClr val="2B8EAD"/>
              </a:solidFill>
            </a:endParaRP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B8EAD"/>
                </a:solidFill>
              </a:rPr>
              <a:t>Provides </a:t>
            </a:r>
            <a:r>
              <a:rPr lang="en-US" dirty="0" smtClean="0">
                <a:solidFill>
                  <a:srgbClr val="2B8EAD"/>
                </a:solidFill>
              </a:rPr>
              <a:t>control to the up-time </a:t>
            </a:r>
            <a:r>
              <a:rPr lang="en-US" dirty="0">
                <a:solidFill>
                  <a:srgbClr val="2B8EAD"/>
                </a:solidFill>
              </a:rPr>
              <a:t>of the VMs </a:t>
            </a:r>
            <a:r>
              <a:rPr lang="en-US" dirty="0" smtClean="0">
                <a:solidFill>
                  <a:srgbClr val="2B8EAD"/>
                </a:solidFill>
              </a:rPr>
              <a:t>and hence </a:t>
            </a:r>
            <a:r>
              <a:rPr lang="en-US" dirty="0">
                <a:solidFill>
                  <a:srgbClr val="2B8EAD"/>
                </a:solidFill>
              </a:rPr>
              <a:t>the implicated </a:t>
            </a:r>
            <a:r>
              <a:rPr lang="en-US" dirty="0" smtClean="0">
                <a:solidFill>
                  <a:srgbClr val="2B8EAD"/>
                </a:solidFill>
              </a:rPr>
              <a:t>cost while </a:t>
            </a:r>
            <a:r>
              <a:rPr lang="en-US" dirty="0" smtClean="0">
                <a:solidFill>
                  <a:srgbClr val="2B8EAD"/>
                </a:solidFill>
              </a:rPr>
              <a:t>eliminating </a:t>
            </a:r>
            <a:r>
              <a:rPr lang="en-US" dirty="0" smtClean="0">
                <a:solidFill>
                  <a:srgbClr val="2B8EAD"/>
                </a:solidFill>
              </a:rPr>
              <a:t>idle </a:t>
            </a:r>
            <a:r>
              <a:rPr lang="en-US" dirty="0" smtClean="0">
                <a:solidFill>
                  <a:srgbClr val="2B8EAD"/>
                </a:solidFill>
              </a:rPr>
              <a:t>time</a:t>
            </a: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B8E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5613"/>
            <a:ext cx="8435280" cy="8851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 smtClean="0">
                <a:solidFill>
                  <a:srgbClr val="2B8EAD"/>
                </a:solidFill>
              </a:rPr>
              <a:t>TnM</a:t>
            </a:r>
            <a:r>
              <a:rPr lang="en-GB" b="1" dirty="0" smtClean="0">
                <a:solidFill>
                  <a:srgbClr val="2B8EAD"/>
                </a:solidFill>
              </a:rPr>
              <a:t> Projects: </a:t>
            </a:r>
            <a:r>
              <a:rPr lang="en-GB" b="1" i="1" dirty="0" smtClean="0">
                <a:solidFill>
                  <a:srgbClr val="2B8EAD"/>
                </a:solidFill>
              </a:rPr>
              <a:t>In the </a:t>
            </a:r>
            <a:r>
              <a:rPr lang="en-GB" b="1" i="1" dirty="0" smtClean="0">
                <a:solidFill>
                  <a:srgbClr val="2B8EAD"/>
                </a:solidFill>
              </a:rPr>
              <a:t>cloud - Continued</a:t>
            </a:r>
            <a:endParaRPr lang="en-GB" b="1" i="1" dirty="0" smtClean="0">
              <a:solidFill>
                <a:srgbClr val="2B8EAD"/>
              </a:solidFill>
            </a:endParaRPr>
          </a:p>
          <a:p>
            <a:r>
              <a:rPr lang="en-GB" sz="2000" b="1" dirty="0" smtClean="0">
                <a:solidFill>
                  <a:srgbClr val="2B8EAD"/>
                </a:solidFill>
              </a:rPr>
              <a:t>Powered by </a:t>
            </a:r>
            <a:r>
              <a:rPr lang="en-GB" sz="2000" b="1" i="1" dirty="0" smtClean="0">
                <a:solidFill>
                  <a:srgbClr val="2B8EAD"/>
                </a:solidFill>
              </a:rPr>
              <a:t>Azure </a:t>
            </a:r>
            <a:r>
              <a:rPr lang="en-GB" sz="2000" b="1" i="1" dirty="0" err="1" smtClean="0">
                <a:solidFill>
                  <a:srgbClr val="2B8EAD"/>
                </a:solidFill>
              </a:rPr>
              <a:t>DevTest</a:t>
            </a:r>
            <a:r>
              <a:rPr lang="en-GB" sz="2000" b="1" i="1" dirty="0" smtClean="0">
                <a:solidFill>
                  <a:srgbClr val="2B8EAD"/>
                </a:solidFill>
              </a:rPr>
              <a:t> Labs</a:t>
            </a:r>
            <a:endParaRPr lang="en-GB" sz="2000" b="1" i="1" dirty="0">
              <a:solidFill>
                <a:srgbClr val="2B8EA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354068"/>
            <a:ext cx="7488832" cy="51578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2B8EAD"/>
                </a:solidFill>
              </a:rPr>
              <a:t>Project Manager can, e.g. be granted ownership of a single Lab and in this way control and manage the usage of VMs through the allocated budget</a:t>
            </a: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2B8EAD"/>
                </a:solidFill>
              </a:rPr>
              <a:t>A list of enterprise approved software artefacts can be maintained in a centralized repository with project-level access control for self-service real-time provisioning</a:t>
            </a: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2B8EAD"/>
                </a:solidFill>
              </a:rPr>
              <a:t>Standard Maersk PCs can be provided to developers, e.g. off‑shore vendors, to then let them self-configure development VMs in the allowed configuration and in the quantities needed</a:t>
            </a: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2B8EAD"/>
                </a:solidFill>
              </a:rPr>
              <a:t>Azure virtual networks can be used to bring geographically distributed teams together during development</a:t>
            </a: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2B8EAD"/>
                </a:solidFill>
              </a:rPr>
              <a:t>The overall enterprise capacity (the sum of all Labs) can be monitored and assessed, e.g. by a unit in MGIS for the sake of forecasting, reporting, budgeting and providing feedback to MLIT.</a:t>
            </a:r>
          </a:p>
          <a:p>
            <a:pPr marL="285750" indent="-285750">
              <a:spcBef>
                <a:spcPts val="6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2B8E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ersk Group Template PowerPoint">
  <a:themeElements>
    <a:clrScheme name="Maersk Oil">
      <a:dk1>
        <a:srgbClr val="000000"/>
      </a:dk1>
      <a:lt1>
        <a:srgbClr val="FFFFFF"/>
      </a:lt1>
      <a:dk2>
        <a:srgbClr val="B50030"/>
      </a:dk2>
      <a:lt2>
        <a:srgbClr val="FCB91C"/>
      </a:lt2>
      <a:accent1>
        <a:srgbClr val="2B8EAD"/>
      </a:accent1>
      <a:accent2>
        <a:srgbClr val="2F454E"/>
      </a:accent2>
      <a:accent3>
        <a:srgbClr val="FF7507"/>
      </a:accent3>
      <a:accent4>
        <a:srgbClr val="004E6B"/>
      </a:accent4>
      <a:accent5>
        <a:srgbClr val="A6A6A6"/>
      </a:accent5>
      <a:accent6>
        <a:srgbClr val="52C1B8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spcBef>
            <a:spcPts val="60"/>
          </a:spcBef>
          <a:spcAft>
            <a:spcPts val="600"/>
          </a:spcAft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spcBef>
            <a:spcPts val="60"/>
          </a:spcBef>
          <a:spcAft>
            <a:spcPts val="600"/>
          </a:spcAft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4F1A253C18A844B748E64EED4AD926" ma:contentTypeVersion="0" ma:contentTypeDescription="Create a new document." ma:contentTypeScope="" ma:versionID="c9e30f0eb906f02f21a1529ff523c3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632581fadfa51a52ea46ddb307d92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A9E803-7C50-4B8E-BC85-3A3996DFAAE0}"/>
</file>

<file path=customXml/itemProps2.xml><?xml version="1.0" encoding="utf-8"?>
<ds:datastoreItem xmlns:ds="http://schemas.openxmlformats.org/officeDocument/2006/customXml" ds:itemID="{500C561A-9654-45A1-8564-1E6BED28EB3A}">
  <ds:schemaRefs>
    <ds:schemaRef ds:uri="http://purl.org/dc/dcmitype/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3511216-4AFB-4A3F-B87D-C62428DA2B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559</Words>
  <Application>Microsoft Office PowerPoint</Application>
  <PresentationFormat>On-screen Show (4:3)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Verdana</vt:lpstr>
      <vt:lpstr>Maersk Group Template PowerPoint</vt:lpstr>
      <vt:lpstr>Round-table: Azure DevTest Labs</vt:lpstr>
      <vt:lpstr>TnM Projects: Teething problems prevail?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2016-02-03T16:55:47Z</dcterms:created>
  <dcterms:modified xsi:type="dcterms:W3CDTF">2016-02-04T17:45:07Z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...">
    <vt:lpwstr>www.skabelondesign.com</vt:lpwstr>
  </property>
  <property fmtid="{D5CDD505-2E9C-101B-9397-08002B2CF9AE}" pid="3" name="ContentTypeId">
    <vt:lpwstr>0x0101005B4F1A253C18A844B748E64EED4AD926</vt:lpwstr>
  </property>
</Properties>
</file>