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6" r:id="rId3"/>
    <p:sldId id="265" r:id="rId4"/>
    <p:sldId id="264" r:id="rId5"/>
    <p:sldId id="260" r:id="rId6"/>
    <p:sldId id="263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Gotham Medium" pitchFamily="5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F2"/>
    <a:srgbClr val="C8CDE6"/>
    <a:srgbClr val="594AE2"/>
    <a:srgbClr val="569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F8AB-75D7-52E6-3501-B43ED99E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D3912-8368-AA63-C99B-981F4B98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BB28-9A36-E90A-71AC-0436F5A3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EB564-3D77-64FC-AD9B-61A98784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C3D6-B93F-623A-B99E-49676E5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88E4-EAF4-2059-5CA6-68D64693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8D7F-458B-F2FB-1335-FE810C012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BFFF-7629-F291-4D7F-821A03A8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5DF4-00A9-95E4-FA36-8F04FA2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B2B9-7373-006F-8833-77DCFEF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5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BC0DA-7BD5-CCC2-82AF-2C42B3AAA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A79CF-8887-2CED-8E5E-C6217FA7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2BC2-6EE2-7F75-D006-A915D9C2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142F-E9FF-207F-44D7-AE689B11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906A-F814-B71E-A978-E14AF219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76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A5D0-5A25-5ECF-03D4-652B83C3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C0C3-78DB-E72E-06E7-4A8640E1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1599-89B1-1C01-776B-9F8B4055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A43D-3DAF-799A-6728-88C10305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CB70-7DBA-9340-218E-B6C76BD5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58B0-711D-B709-442E-0CA8D096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20288-DB10-81C0-29D0-11503E03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9C59-E368-7F58-E8DB-A2ABF50B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4171-26AA-2BA1-35C8-4AE01BAD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68A2-CC7E-59F3-7920-452DC1FE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CA0-C6F9-9502-BEDF-A8C35B6F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915F-1858-5E74-13F6-7351612B2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5C596-7CD4-BA49-11D9-8C731A071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DDDF4-7D92-2AE4-C26B-676D77E0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368AB-1664-0B37-3141-B4C673CE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B2AF8-F3BD-937A-33EA-BC1D66E1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4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1782-5B10-977E-C964-F20C17DF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DAB1-E7A8-8A50-557D-397B20D08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2AD43-50AF-14A1-00C6-3C81740F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05C7-167B-B451-6EFC-07D20215F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19D6C-C354-44E1-2E28-C0B30E229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7AC68-58FF-C801-7363-E2444BB0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8E34B-4DAC-17CE-6E40-E4F2ED24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90D66-D04B-5ED5-6A03-1C4720D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0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14F2-9791-FB98-1F5C-03EFBADB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F0486-38C8-1C1D-3B8A-B632C925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46E78-B9F9-27D4-B706-EC22A834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AF645-30A0-2CE3-4FCD-CA44315D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27892-9D08-8007-C9B1-961884DD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1EE34-E465-1681-0219-1C93AC9B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B97B2-A5B4-75DF-A033-4CC5F33E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BF50-A33D-046E-E75D-6A8714A7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FA89-F598-16AB-529C-D1E569E5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3EF5-0046-641F-C990-25A4C604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E0CE1-175C-040D-0B58-D07BE5E1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41F24-C57E-A214-FD0B-5C8D5ECC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43508-8161-61D6-C4AB-8BD1EBDD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FC01-DE49-FE18-86AA-8E1EB99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ED5E0-1916-4453-2017-13BD1BD46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39597-0350-55D9-FDAD-1E87E33D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0C8CF-4405-D2B6-1B49-68EA005E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EB5B-C8FE-010D-9FCA-FE34F05C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A2B9-DD83-4775-13F0-4E396B77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8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5E4E-878A-FE33-22B4-F1E81309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106EC-E617-F908-BBCD-7A27FE43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039F-2A93-7DB8-7D25-5059314FB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BB86-4364-4E86-AA62-84710EB02DE3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15B2-8D71-F920-393A-0D604ABC7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771A-DC53-CBEA-CC78-07D47D8B3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2179-6B5C-49EE-8E7C-45546EA2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7C62CC5-CAB1-8627-BD0C-FD356EDF98B2}"/>
              </a:ext>
            </a:extLst>
          </p:cNvPr>
          <p:cNvSpPr/>
          <p:nvPr/>
        </p:nvSpPr>
        <p:spPr>
          <a:xfrm>
            <a:off x="6723529" y="4790924"/>
            <a:ext cx="4976303" cy="461665"/>
          </a:xfrm>
          <a:prstGeom prst="rect">
            <a:avLst/>
          </a:prstGeom>
          <a:solidFill>
            <a:srgbClr val="594AE2"/>
          </a:solidFill>
          <a:ln>
            <a:solidFill>
              <a:srgbClr val="594A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92936B-C2E3-6570-D2E9-831DADDF74CE}"/>
              </a:ext>
            </a:extLst>
          </p:cNvPr>
          <p:cNvSpPr/>
          <p:nvPr/>
        </p:nvSpPr>
        <p:spPr>
          <a:xfrm>
            <a:off x="7875912" y="5330516"/>
            <a:ext cx="3823919" cy="461665"/>
          </a:xfrm>
          <a:prstGeom prst="rect">
            <a:avLst/>
          </a:prstGeom>
          <a:solidFill>
            <a:srgbClr val="594AE2"/>
          </a:solidFill>
          <a:ln>
            <a:solidFill>
              <a:srgbClr val="594A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295BC-A07C-7056-5F15-D666E2CC8A88}"/>
              </a:ext>
            </a:extLst>
          </p:cNvPr>
          <p:cNvSpPr/>
          <p:nvPr/>
        </p:nvSpPr>
        <p:spPr>
          <a:xfrm>
            <a:off x="5400131" y="5870107"/>
            <a:ext cx="6299700" cy="461665"/>
          </a:xfrm>
          <a:prstGeom prst="rect">
            <a:avLst/>
          </a:prstGeom>
          <a:solidFill>
            <a:srgbClr val="594AE2"/>
          </a:solidFill>
          <a:ln>
            <a:solidFill>
              <a:srgbClr val="594A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9D3B4-754C-9517-7F86-C059102932B5}"/>
              </a:ext>
            </a:extLst>
          </p:cNvPr>
          <p:cNvSpPr/>
          <p:nvPr/>
        </p:nvSpPr>
        <p:spPr>
          <a:xfrm>
            <a:off x="318852" y="317991"/>
            <a:ext cx="4563699" cy="646330"/>
          </a:xfrm>
          <a:prstGeom prst="rect">
            <a:avLst/>
          </a:prstGeom>
          <a:solidFill>
            <a:srgbClr val="594AE2"/>
          </a:solidFill>
          <a:ln>
            <a:solidFill>
              <a:srgbClr val="594A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5DB95-302E-6E09-7554-8244CFFE5503}"/>
              </a:ext>
            </a:extLst>
          </p:cNvPr>
          <p:cNvSpPr txBox="1"/>
          <p:nvPr/>
        </p:nvSpPr>
        <p:spPr>
          <a:xfrm>
            <a:off x="357069" y="317991"/>
            <a:ext cx="452548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20IT928-PRIEE-C7</a:t>
            </a:r>
            <a:endParaRPr lang="en-US" sz="36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16387-DB0E-E01E-8538-0AF931A5A8E9}"/>
              </a:ext>
            </a:extLst>
          </p:cNvPr>
          <p:cNvSpPr/>
          <p:nvPr/>
        </p:nvSpPr>
        <p:spPr>
          <a:xfrm>
            <a:off x="6461183" y="4251332"/>
            <a:ext cx="5238650" cy="461665"/>
          </a:xfrm>
          <a:prstGeom prst="rect">
            <a:avLst/>
          </a:prstGeom>
          <a:solidFill>
            <a:srgbClr val="594AE2"/>
          </a:solidFill>
          <a:ln>
            <a:solidFill>
              <a:srgbClr val="594A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67462-0CA3-B135-E8F3-4FD235BF5873}"/>
              </a:ext>
            </a:extLst>
          </p:cNvPr>
          <p:cNvSpPr txBox="1"/>
          <p:nvPr/>
        </p:nvSpPr>
        <p:spPr>
          <a:xfrm>
            <a:off x="5400136" y="5870108"/>
            <a:ext cx="62997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SHREE RANGANATHAN S 111720102310</a:t>
            </a:r>
            <a:endParaRPr lang="en-US" sz="24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26BF9-8DE2-6A53-6EBE-D0A42B1A1D4A}"/>
              </a:ext>
            </a:extLst>
          </p:cNvPr>
          <p:cNvSpPr txBox="1"/>
          <p:nvPr/>
        </p:nvSpPr>
        <p:spPr>
          <a:xfrm>
            <a:off x="327320" y="1042248"/>
            <a:ext cx="10593722" cy="17543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otham Medium" pitchFamily="50" charset="0"/>
                <a:cs typeface="Gotham Medium" pitchFamily="50" charset="0"/>
              </a:rPr>
              <a:t>INVENTORY MANAGEMENT SYSTEM FOR RETAILERS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972CF-1588-614A-07B3-674887FDE1FD}"/>
              </a:ext>
            </a:extLst>
          </p:cNvPr>
          <p:cNvSpPr txBox="1"/>
          <p:nvPr/>
        </p:nvSpPr>
        <p:spPr>
          <a:xfrm>
            <a:off x="7875916" y="5330516"/>
            <a:ext cx="382391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SAIRAM J 111720102133</a:t>
            </a:r>
            <a:endParaRPr lang="en-US" sz="24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F1FFE-C039-36F0-AD89-EB3675483AF8}"/>
              </a:ext>
            </a:extLst>
          </p:cNvPr>
          <p:cNvSpPr txBox="1"/>
          <p:nvPr/>
        </p:nvSpPr>
        <p:spPr>
          <a:xfrm>
            <a:off x="6723529" y="4784164"/>
            <a:ext cx="497630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SUDHARSAN S V 111720102129</a:t>
            </a:r>
            <a:endParaRPr lang="en-US" sz="24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1DADF-5477-953C-12CB-32286131973F}"/>
              </a:ext>
            </a:extLst>
          </p:cNvPr>
          <p:cNvSpPr txBox="1"/>
          <p:nvPr/>
        </p:nvSpPr>
        <p:spPr>
          <a:xfrm>
            <a:off x="6461184" y="4251332"/>
            <a:ext cx="523865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SATHIYARAMAN M 111720102140</a:t>
            </a:r>
            <a:endParaRPr lang="en-US" sz="24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95553-8640-819B-C943-98F9E048B81D}"/>
              </a:ext>
            </a:extLst>
          </p:cNvPr>
          <p:cNvSpPr/>
          <p:nvPr/>
        </p:nvSpPr>
        <p:spPr>
          <a:xfrm>
            <a:off x="-209050" y="317989"/>
            <a:ext cx="5279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0FBF4-9A61-03D9-AD7A-E20E3092E5DB}"/>
              </a:ext>
            </a:extLst>
          </p:cNvPr>
          <p:cNvSpPr/>
          <p:nvPr/>
        </p:nvSpPr>
        <p:spPr>
          <a:xfrm>
            <a:off x="11699835" y="4010176"/>
            <a:ext cx="527902" cy="2471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B7ACD-C9B6-12D1-5612-CBC236251A35}"/>
              </a:ext>
            </a:extLst>
          </p:cNvPr>
          <p:cNvSpPr/>
          <p:nvPr/>
        </p:nvSpPr>
        <p:spPr>
          <a:xfrm>
            <a:off x="0" y="1042246"/>
            <a:ext cx="318852" cy="1734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1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9000" decel="8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2000" decel="7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" grpId="0" animBg="1"/>
      <p:bldP spid="19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EE14B4-38B8-1DAD-E898-058977D657D8}"/>
              </a:ext>
            </a:extLst>
          </p:cNvPr>
          <p:cNvSpPr txBox="1"/>
          <p:nvPr/>
        </p:nvSpPr>
        <p:spPr>
          <a:xfrm>
            <a:off x="1193321" y="1498422"/>
            <a:ext cx="10255110" cy="3905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	Develop a inventory management system for retailers to manage the following aspects: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Product Details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Product Stocks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Vendor Details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Purchase Invoices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Optionally Customer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B9634-4C6A-2D49-7327-37C1D7443826}"/>
              </a:ext>
            </a:extLst>
          </p:cNvPr>
          <p:cNvSpPr txBox="1"/>
          <p:nvPr/>
        </p:nvSpPr>
        <p:spPr>
          <a:xfrm>
            <a:off x="322837" y="362635"/>
            <a:ext cx="560731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594A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otham Medium" pitchFamily="50" charset="0"/>
                <a:cs typeface="Gotham Medium" pitchFamily="50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721572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EE14B4-38B8-1DAD-E898-058977D657D8}"/>
              </a:ext>
            </a:extLst>
          </p:cNvPr>
          <p:cNvSpPr txBox="1"/>
          <p:nvPr/>
        </p:nvSpPr>
        <p:spPr>
          <a:xfrm>
            <a:off x="1193321" y="1498422"/>
            <a:ext cx="1025511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pPr algn="just"/>
            <a:r>
              <a:rPr lang="en-US" sz="2400" dirty="0">
                <a:latin typeface="Gotham Medium" pitchFamily="50" charset="0"/>
                <a:cs typeface="Gotham Medium" pitchFamily="50" charset="0"/>
              </a:rPr>
              <a:t>	This project is all about developing a comprehensive software solution that streamline and optimize the inventory management processes within retail businesses.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B773C-B2CE-EB98-F613-6AAA16784FB5}"/>
              </a:ext>
            </a:extLst>
          </p:cNvPr>
          <p:cNvSpPr txBox="1"/>
          <p:nvPr/>
        </p:nvSpPr>
        <p:spPr>
          <a:xfrm>
            <a:off x="1193321" y="2862233"/>
            <a:ext cx="1025511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400" dirty="0">
                <a:latin typeface="Gotham Medium" pitchFamily="50" charset="0"/>
                <a:cs typeface="Gotham Medium" pitchFamily="50" charset="0"/>
              </a:rPr>
              <a:t>	In the dynamic and competitive retail industry, effective inventory management is crucial for maintaining optimal stock levels, reducing operational costs, and providing excellent customer service.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B9634-4C6A-2D49-7327-37C1D7443826}"/>
              </a:ext>
            </a:extLst>
          </p:cNvPr>
          <p:cNvSpPr txBox="1"/>
          <p:nvPr/>
        </p:nvSpPr>
        <p:spPr>
          <a:xfrm>
            <a:off x="322838" y="362635"/>
            <a:ext cx="301303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594A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otham Medium" pitchFamily="50" charset="0"/>
                <a:cs typeface="Gotham Medium" pitchFamily="50" charset="0"/>
              </a:rPr>
              <a:t>ABSTRACT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31279-A2B0-9667-CE1F-BD49B7BF0A97}"/>
              </a:ext>
            </a:extLst>
          </p:cNvPr>
          <p:cNvSpPr txBox="1"/>
          <p:nvPr/>
        </p:nvSpPr>
        <p:spPr>
          <a:xfrm>
            <a:off x="1193321" y="4595375"/>
            <a:ext cx="1025511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400" dirty="0">
                <a:latin typeface="Gotham Medium" pitchFamily="50" charset="0"/>
                <a:cs typeface="Gotham Medium" pitchFamily="50" charset="0"/>
              </a:rPr>
              <a:t>	This endeavor focuses on crafting a comprehensive application, seamlessly merging the capabilities of Windows Forms for the frontend and ASP.NET Core for the backend.</a:t>
            </a:r>
          </a:p>
        </p:txBody>
      </p:sp>
    </p:spTree>
    <p:extLst>
      <p:ext uri="{BB962C8B-B14F-4D97-AF65-F5344CB8AC3E}">
        <p14:creationId xmlns:p14="http://schemas.microsoft.com/office/powerpoint/2010/main" val="32531814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EE14B4-38B8-1DAD-E898-058977D657D8}"/>
              </a:ext>
            </a:extLst>
          </p:cNvPr>
          <p:cNvSpPr txBox="1"/>
          <p:nvPr/>
        </p:nvSpPr>
        <p:spPr>
          <a:xfrm>
            <a:off x="1193321" y="1129091"/>
            <a:ext cx="1025511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pPr algn="just"/>
            <a:r>
              <a:rPr lang="en-US" sz="2400" dirty="0">
                <a:latin typeface="Gotham Medium" pitchFamily="50" charset="0"/>
                <a:cs typeface="Gotham Medium" pitchFamily="50" charset="0"/>
              </a:rPr>
              <a:t>	Retail proprietors gain the ability to swiftly access inventory statuses, monitor sales trends, dissect purchasing patterns, and arrive at well-informed determinations to refine stocking strategies.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B773C-B2CE-EB98-F613-6AAA16784FB5}"/>
              </a:ext>
            </a:extLst>
          </p:cNvPr>
          <p:cNvSpPr txBox="1"/>
          <p:nvPr/>
        </p:nvSpPr>
        <p:spPr>
          <a:xfrm>
            <a:off x="1193321" y="2862233"/>
            <a:ext cx="1025511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400" dirty="0">
                <a:latin typeface="Gotham Medium" pitchFamily="50" charset="0"/>
                <a:cs typeface="Gotham Medium" pitchFamily="50" charset="0"/>
              </a:rPr>
              <a:t>	The project aims to furnish retailers with an array of functionalities encompassing real-time inventory tracking, automated replenishment triggered by predefined thresholds, instantaneous updates and comprehensive reports to facilitate data-driven choices.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7A61D-A49B-A5C7-39DA-2441FB561EEC}"/>
              </a:ext>
            </a:extLst>
          </p:cNvPr>
          <p:cNvSpPr txBox="1"/>
          <p:nvPr/>
        </p:nvSpPr>
        <p:spPr>
          <a:xfrm>
            <a:off x="1193321" y="4964707"/>
            <a:ext cx="1025511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400" dirty="0">
                <a:latin typeface="Gotham Medium" pitchFamily="50" charset="0"/>
                <a:cs typeface="Gotham Medium" pitchFamily="50" charset="0"/>
              </a:rPr>
              <a:t>	</a:t>
            </a:r>
            <a:r>
              <a:rPr lang="en-GB" sz="2400" dirty="0">
                <a:latin typeface="Gotham Medium" pitchFamily="50" charset="0"/>
                <a:cs typeface="Gotham Medium" pitchFamily="50" charset="0"/>
              </a:rPr>
              <a:t>By centralizing and automating inventory management duties, retailers can anticipate elevated efficiency, mitigated instances of stockouts, curtailed surplus inventory scenarios, and an overall ameliorated profitability outlook.</a:t>
            </a:r>
            <a:endParaRPr lang="en-US" sz="2400" dirty="0">
              <a:solidFill>
                <a:srgbClr val="00B050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B9634-4C6A-2D49-7327-37C1D7443826}"/>
              </a:ext>
            </a:extLst>
          </p:cNvPr>
          <p:cNvSpPr txBox="1"/>
          <p:nvPr/>
        </p:nvSpPr>
        <p:spPr>
          <a:xfrm>
            <a:off x="322838" y="362635"/>
            <a:ext cx="301303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594A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otham Medium" pitchFamily="50" charset="0"/>
                <a:cs typeface="Gotham Medium" pitchFamily="50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8272818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0466C3-6DA8-49D2-8DA5-AAD5FA0FD534}"/>
              </a:ext>
            </a:extLst>
          </p:cNvPr>
          <p:cNvSpPr txBox="1"/>
          <p:nvPr/>
        </p:nvSpPr>
        <p:spPr>
          <a:xfrm>
            <a:off x="322838" y="362635"/>
            <a:ext cx="5206694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594A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otham Medium" pitchFamily="50" charset="0"/>
                <a:cs typeface="Gotham Medium" pitchFamily="50" charset="0"/>
              </a:rPr>
              <a:t>TECHNICAL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778F0-09A3-4FBC-B7C6-7573B61DAF7E}"/>
              </a:ext>
            </a:extLst>
          </p:cNvPr>
          <p:cNvSpPr txBox="1"/>
          <p:nvPr/>
        </p:nvSpPr>
        <p:spPr>
          <a:xfrm>
            <a:off x="1193321" y="1734587"/>
            <a:ext cx="102551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	IDE: JetBrains Rider, Visual Studio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B0655-88FB-4D66-9B5B-F28826CED214}"/>
              </a:ext>
            </a:extLst>
          </p:cNvPr>
          <p:cNvSpPr txBox="1"/>
          <p:nvPr/>
        </p:nvSpPr>
        <p:spPr>
          <a:xfrm>
            <a:off x="1193321" y="2983145"/>
            <a:ext cx="102551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	Frameworks: Windows Forms, ASP.NET Core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E4A92-D4EE-4DC3-ABF5-0FA391BE0491}"/>
              </a:ext>
            </a:extLst>
          </p:cNvPr>
          <p:cNvSpPr txBox="1"/>
          <p:nvPr/>
        </p:nvSpPr>
        <p:spPr>
          <a:xfrm>
            <a:off x="1193321" y="2358866"/>
            <a:ext cx="102551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	Platform: .NET 7</a:t>
            </a:r>
            <a:endParaRPr lang="en-US" sz="2400" dirty="0">
              <a:solidFill>
                <a:srgbClr val="00B050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4A9C1-BB7C-4223-A0C5-213C96191182}"/>
              </a:ext>
            </a:extLst>
          </p:cNvPr>
          <p:cNvSpPr txBox="1"/>
          <p:nvPr/>
        </p:nvSpPr>
        <p:spPr>
          <a:xfrm>
            <a:off x="1193322" y="3607424"/>
            <a:ext cx="102551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	Database Provider: Microsoft SQL Server</a:t>
            </a:r>
            <a:endParaRPr lang="en-US" sz="2400" dirty="0">
              <a:solidFill>
                <a:srgbClr val="00B050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CF175-70B6-4CE9-AD4F-4E605A4EA96D}"/>
              </a:ext>
            </a:extLst>
          </p:cNvPr>
          <p:cNvSpPr txBox="1"/>
          <p:nvPr/>
        </p:nvSpPr>
        <p:spPr>
          <a:xfrm>
            <a:off x="1193321" y="4231703"/>
            <a:ext cx="102551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	Deployment Platforms: Web and Windows</a:t>
            </a:r>
            <a:endParaRPr lang="en-US" sz="2400" dirty="0">
              <a:solidFill>
                <a:srgbClr val="00B050"/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256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838" y="362635"/>
            <a:ext cx="353796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594A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otham Medium" pitchFamily="50" charset="0"/>
                <a:cs typeface="Gotham Medium" pitchFamily="50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322" y="1335789"/>
            <a:ext cx="1025511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	</a:t>
            </a:r>
            <a:r>
              <a:rPr lang="en-GB" sz="2400" dirty="0">
                <a:latin typeface="Gotham Medium" pitchFamily="50" charset="0"/>
                <a:cs typeface="Gotham Medium" pitchFamily="50" charset="0"/>
              </a:rPr>
              <a:t>Inventory management for retail companies, “A literature review and current trends”, March 2021, DOI:10.1109/ICI2ST51859.2021.00018, Conference: 2021 Second International Conference on Information Systems and Software Technologies (ICI2ST)</a:t>
            </a:r>
            <a:endParaRPr lang="en-US" sz="2400" dirty="0"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C6F9-446A-4B9B-BA6F-2B439C60A404}"/>
              </a:ext>
            </a:extLst>
          </p:cNvPr>
          <p:cNvSpPr txBox="1"/>
          <p:nvPr/>
        </p:nvSpPr>
        <p:spPr>
          <a:xfrm>
            <a:off x="1193322" y="3438679"/>
            <a:ext cx="1025511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otham Medium" pitchFamily="50" charset="0"/>
                <a:cs typeface="Gotham Medium" pitchFamily="50" charset="0"/>
              </a:rPr>
              <a:t>	</a:t>
            </a:r>
            <a:r>
              <a:rPr lang="en-GB" sz="2400" dirty="0">
                <a:latin typeface="Gotham Medium" pitchFamily="50" charset="0"/>
                <a:cs typeface="Gotham Medium" pitchFamily="50" charset="0"/>
              </a:rPr>
              <a:t>Y. Fan, 2010, "Development of inventory management system," 2nd IEEE International Conference on Information Management and Engineering, 2010, pp. 207-210, Doi: 10.1109/ICIME.2010.5478077.</a:t>
            </a:r>
            <a:endParaRPr lang="en-US" sz="2400" dirty="0">
              <a:solidFill>
                <a:srgbClr val="00B050"/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283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7986" y="3044280"/>
            <a:ext cx="3916028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594A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otham Medium" pitchFamily="50" charset="0"/>
                <a:cs typeface="Gotham Medium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25184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349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Gotham Medium</vt:lpstr>
      <vt:lpstr>Wingdings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Sathiyaraman M</dc:creator>
  <cp:lastModifiedBy>Sathiyaraman M</cp:lastModifiedBy>
  <cp:revision>16</cp:revision>
  <dcterms:created xsi:type="dcterms:W3CDTF">2023-08-30T16:46:54Z</dcterms:created>
  <dcterms:modified xsi:type="dcterms:W3CDTF">2023-08-31T08:36:53Z</dcterms:modified>
</cp:coreProperties>
</file>