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3" r:id="rId10"/>
    <p:sldId id="263" r:id="rId11"/>
    <p:sldId id="265" r:id="rId12"/>
    <p:sldId id="288" r:id="rId13"/>
    <p:sldId id="266" r:id="rId14"/>
    <p:sldId id="267" r:id="rId15"/>
    <p:sldId id="268" r:id="rId16"/>
    <p:sldId id="269" r:id="rId17"/>
    <p:sldId id="270" r:id="rId18"/>
    <p:sldId id="285" r:id="rId19"/>
    <p:sldId id="286" r:id="rId20"/>
    <p:sldId id="271" r:id="rId21"/>
    <p:sldId id="272" r:id="rId22"/>
    <p:sldId id="287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9" r:id="rId33"/>
    <p:sldId id="291" r:id="rId34"/>
    <p:sldId id="290" r:id="rId35"/>
    <p:sldId id="292" r:id="rId36"/>
    <p:sldId id="293" r:id="rId37"/>
    <p:sldId id="295" r:id="rId38"/>
    <p:sldId id="294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89880"/>
  </p:normalViewPr>
  <p:slideViewPr>
    <p:cSldViewPr snapToGrid="0" snapToObjects="1">
      <p:cViewPr varScale="1">
        <p:scale>
          <a:sx n="82" d="100"/>
          <a:sy n="82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00477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39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6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36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Seems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redundant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dataset,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but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sure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useful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if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your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input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messy.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74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74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3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19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1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factor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user/item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 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automatically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describe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the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characteristic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of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the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movies;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turn,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we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can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use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these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information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to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provide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0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Difficulty</a:t>
            </a:r>
            <a:r>
              <a:rPr lang="zh-TW" altLang="en-US" dirty="0" smtClean="0"/>
              <a:t> </a:t>
            </a:r>
            <a:r>
              <a:rPr lang="en-US" altLang="zh-TW" dirty="0" smtClean="0"/>
              <a:t>1: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matrix is going to be too large for</a:t>
            </a:r>
            <a:r>
              <a:rPr lang="en-US" altLang="zh-TW" baseline="0" dirty="0" smtClean="0"/>
              <a:t> quick and precise computation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Difficulty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2: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user/item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dense.</a:t>
            </a:r>
          </a:p>
        </p:txBody>
      </p:sp>
    </p:spTree>
    <p:extLst>
      <p:ext uri="{BB962C8B-B14F-4D97-AF65-F5344CB8AC3E}">
        <p14:creationId xmlns:p14="http://schemas.microsoft.com/office/powerpoint/2010/main" val="169585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why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such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“latent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factor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models”.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2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7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eg"/><Relationship Id="rId12" Type="http://schemas.openxmlformats.org/officeDocument/2006/relationships/image" Target="../media/image15.jpeg"/><Relationship Id="rId13" Type="http://schemas.openxmlformats.org/officeDocument/2006/relationships/image" Target="../media/image16.jpeg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8.jpeg"/><Relationship Id="rId10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eg"/><Relationship Id="rId12" Type="http://schemas.openxmlformats.org/officeDocument/2006/relationships/image" Target="../media/image16.jpeg"/><Relationship Id="rId13" Type="http://schemas.openxmlformats.org/officeDocument/2006/relationships/image" Target="../media/image17.jpeg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8.jpeg"/><Relationship Id="rId9" Type="http://schemas.openxmlformats.org/officeDocument/2006/relationships/image" Target="../media/image19.jpeg"/><Relationship Id="rId10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jpeg"/><Relationship Id="rId12" Type="http://schemas.openxmlformats.org/officeDocument/2006/relationships/image" Target="../media/image14.jpeg"/><Relationship Id="rId13" Type="http://schemas.openxmlformats.org/officeDocument/2006/relationships/image" Target="../media/image15.jpeg"/><Relationship Id="rId14" Type="http://schemas.openxmlformats.org/officeDocument/2006/relationships/image" Target="../media/image16.jpeg"/><Relationship Id="rId15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3.pn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jpeg"/><Relationship Id="rId6" Type="http://schemas.openxmlformats.org/officeDocument/2006/relationships/image" Target="../media/image11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0.jpe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jpeg"/><Relationship Id="rId6" Type="http://schemas.openxmlformats.org/officeDocument/2006/relationships/image" Target="../media/image11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0.jpe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jpeg"/><Relationship Id="rId6" Type="http://schemas.openxmlformats.org/officeDocument/2006/relationships/image" Target="../media/image11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0.jpe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3.png"/><Relationship Id="rId6" Type="http://schemas.openxmlformats.org/officeDocument/2006/relationships/image" Target="../media/image9.jpeg"/><Relationship Id="rId7" Type="http://schemas.openxmlformats.org/officeDocument/2006/relationships/image" Target="../media/image11.jpeg"/><Relationship Id="rId8" Type="http://schemas.openxmlformats.org/officeDocument/2006/relationships/image" Target="../media/image14.jpeg"/><Relationship Id="rId9" Type="http://schemas.openxmlformats.org/officeDocument/2006/relationships/image" Target="../media/image15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3.jpe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3.jpe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jpeg"/><Relationship Id="rId9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eg"/><Relationship Id="rId12" Type="http://schemas.openxmlformats.org/officeDocument/2006/relationships/image" Target="../media/image16.jpeg"/><Relationship Id="rId13" Type="http://schemas.openxmlformats.org/officeDocument/2006/relationships/image" Target="../media/image17.jpeg"/><Relationship Id="rId14" Type="http://schemas.openxmlformats.org/officeDocument/2006/relationships/image" Target="../media/image18.jpeg"/><Relationship Id="rId15" Type="http://schemas.openxmlformats.org/officeDocument/2006/relationships/image" Target="../media/image19.jpeg"/><Relationship Id="rId16" Type="http://schemas.openxmlformats.org/officeDocument/2006/relationships/image" Target="../media/image20.jpeg"/><Relationship Id="rId17" Type="http://schemas.openxmlformats.org/officeDocument/2006/relationships/image" Target="../media/image21.jpeg"/><Relationship Id="rId18" Type="http://schemas.openxmlformats.org/officeDocument/2006/relationships/image" Target="../media/image22.jpe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Recommendation Engine"/>
          <p:cNvSpPr txBox="1">
            <a:spLocks noGrp="1"/>
          </p:cNvSpPr>
          <p:nvPr>
            <p:ph type="ctrTitle"/>
          </p:nvPr>
        </p:nvSpPr>
        <p:spPr>
          <a:xfrm>
            <a:off x="1270000" y="1903771"/>
            <a:ext cx="10464800" cy="3302000"/>
          </a:xfrm>
          <a:prstGeom prst="rect">
            <a:avLst/>
          </a:prstGeom>
        </p:spPr>
        <p:txBody>
          <a:bodyPr>
            <a:noAutofit/>
          </a:bodyPr>
          <a:lstStyle>
            <a:lvl1pPr defTabSz="537463">
              <a:defRPr sz="7360"/>
            </a:lvl1pPr>
          </a:lstStyle>
          <a:p>
            <a:r>
              <a:rPr sz="6600" dirty="0"/>
              <a:t>Introduction to Recommendation Engine</a:t>
            </a:r>
          </a:p>
        </p:txBody>
      </p:sp>
      <p:sp>
        <p:nvSpPr>
          <p:cNvPr id="120" name="Presenter: Johann Chu"/>
          <p:cNvSpPr txBox="1">
            <a:spLocks noGrp="1"/>
          </p:cNvSpPr>
          <p:nvPr>
            <p:ph type="subTitle" sz="quarter" idx="1"/>
          </p:nvPr>
        </p:nvSpPr>
        <p:spPr>
          <a:xfrm>
            <a:off x="1269999" y="6119454"/>
            <a:ext cx="10464800" cy="692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Presenter: Johann Chu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/>
          <a:stretch/>
        </p:blipFill>
        <p:spPr>
          <a:xfrm>
            <a:off x="4081001" y="6811604"/>
            <a:ext cx="4842795" cy="120168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"/>
          <p:cNvGraphicFramePr/>
          <p:nvPr>
            <p:extLst>
              <p:ext uri="{D42A27DB-BD31-4B8C-83A1-F6EECF244321}">
                <p14:modId xmlns:p14="http://schemas.microsoft.com/office/powerpoint/2010/main" val="1607152841"/>
              </p:ext>
            </p:extLst>
          </p:nvPr>
        </p:nvGraphicFramePr>
        <p:xfrm>
          <a:off x="1958975" y="2355850"/>
          <a:ext cx="9391640" cy="622300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</a:tblGrid>
              <a:tr h="7778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8.7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8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8.5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1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2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8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5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9.5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70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00" y="2253428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00" y="3047950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500" y="7664786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11082" y="998102"/>
            <a:ext cx="840510" cy="124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92777" y="1008092"/>
            <a:ext cx="840511" cy="12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57225" y="1008092"/>
            <a:ext cx="840510" cy="12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MV5BZjdkOTU3MDktN2IxOS00OGEyLWFmMjktY2FiMmZkNWIyODZiXkEyXkFqcGdeQXVyMTMxODk2OTU@._V1_SY1000_SX675_AL_.jpg" descr="MV5BZjdkOTU3MDktN2IxOS00OGEyLWFmMjktY2FiMmZkNWIyODZiXkEyXkFqcGdeQXVyMTMxODk2OTU@._V1_SY1000_SX675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28330" y="1008092"/>
            <a:ext cx="840510" cy="12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MV5BMDI5ZWJhOWItYTlhOC00YWNhLTlkNzctNDU5YTI1M2E1MWZhXkEyXkFqcGdeQXVyNTIzOTk5ODM@._V1_SY1000_CR0,0,672,1000_AL_.jpg" descr="MV5BMDI5ZWJhOWItYTlhOC00YWNhLTlkNzctNDU5YTI1M2E1MWZhXkEyXkFqcGdeQXVyNTIzOTk5ODM@._V1_SY1000_CR0,0,672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469225" y="1027521"/>
            <a:ext cx="837193" cy="124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MV5BMTc3NjI2MjU0Nl5BMl5BanBnXkFtZTgwNDk3ODYxMTE@._V1_SY1000_CR0,0,675,1000_AL_.jpg" descr="MV5BMTc3NjI2MjU0Nl5BMl5BanBnXkFtZTgwNDk3ODYxMTE@._V1_SY1000_CR0,0,675,1000_AL_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523082" y="985992"/>
            <a:ext cx="863601" cy="127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774473" y="999375"/>
            <a:ext cx="863601" cy="1243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645578" y="1002187"/>
            <a:ext cx="822243" cy="124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MV5BYTllMGQzZGQtNzZmMy00ZjA2LWExNzMtYjViNGU4YzRmNGE2L2ltYWdlL2ltYWdlXkEyXkFqcGdeQXVyMTQxNzMzNDI@._V1_.jpg" descr="MV5BYTllMGQzZGQtNzZmMy00ZjA2LWExNzMtYjViNGU4YzRmNGE2L2ltYWdlL2ltYWdlXkEyXkFqcGdeQXVyMTQxNzMzNDI@._V1_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699434" y="1003342"/>
            <a:ext cx="840510" cy="1246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MV5BM2JkNGU0ZGMtZjVjNS00NjgyLWEyOWYtZmRmZGQyN2IxZjA2XkEyXkFqcGdeQXVyNTIzOTk5ODM@._V1_SY1000_CR0,0,666,1000_AL_.jpg" descr="MV5BM2JkNGU0ZGMtZjVjNS00NjgyLWEyOWYtZmRmZGQyN2IxZjA2XkEyXkFqcGdeQXVyNTIzOTk5ODM@._V1_SY1000_CR0,0,666,1000_AL_.jp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573454" y="998692"/>
            <a:ext cx="843995" cy="126726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Circle"/>
          <p:cNvSpPr/>
          <p:nvPr/>
        </p:nvSpPr>
        <p:spPr>
          <a:xfrm>
            <a:off x="1305727" y="4660489"/>
            <a:ext cx="195147" cy="190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Circle"/>
          <p:cNvSpPr/>
          <p:nvPr/>
        </p:nvSpPr>
        <p:spPr>
          <a:xfrm>
            <a:off x="1305727" y="5365750"/>
            <a:ext cx="195147" cy="1905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Circle"/>
          <p:cNvSpPr/>
          <p:nvPr/>
        </p:nvSpPr>
        <p:spPr>
          <a:xfrm>
            <a:off x="1305727" y="6071010"/>
            <a:ext cx="195147" cy="190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Circle"/>
          <p:cNvSpPr/>
          <p:nvPr/>
        </p:nvSpPr>
        <p:spPr>
          <a:xfrm>
            <a:off x="1305727" y="6776271"/>
            <a:ext cx="195147" cy="190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4769188" y="2431229"/>
            <a:ext cx="899652" cy="1371600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423247" y="2431229"/>
            <a:ext cx="899652" cy="1371600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463388" y="2311284"/>
            <a:ext cx="2001404" cy="853257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63388" y="7744304"/>
            <a:ext cx="2001404" cy="853257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1" grpId="0" animBg="1"/>
      <p:bldP spid="21" grpId="1" animBg="1"/>
      <p:bldP spid="3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easuring Simila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7200" dirty="0"/>
              <a:t>Measuring Similarity</a:t>
            </a:r>
            <a:endParaRPr dirty="0"/>
          </a:p>
        </p:txBody>
      </p:sp>
      <p:sp>
        <p:nvSpPr>
          <p:cNvPr id="206" name="To measure the similarity between users or items, we can use metrics like Euclidean distance or cosine similarity."/>
          <p:cNvSpPr txBox="1">
            <a:spLocks noGrp="1"/>
          </p:cNvSpPr>
          <p:nvPr>
            <p:ph type="body" sz="quarter" idx="1"/>
          </p:nvPr>
        </p:nvSpPr>
        <p:spPr>
          <a:xfrm>
            <a:off x="952500" y="2413000"/>
            <a:ext cx="11099800" cy="1612900"/>
          </a:xfrm>
          <a:prstGeom prst="rect">
            <a:avLst/>
          </a:prstGeom>
        </p:spPr>
        <p:txBody>
          <a:bodyPr/>
          <a:lstStyle/>
          <a:p>
            <a:r>
              <a:t>To measure the similarity between users or items, we can use metrics like </a:t>
            </a:r>
            <a:r>
              <a:rPr>
                <a:solidFill>
                  <a:srgbClr val="0433FF"/>
                </a:solidFill>
              </a:rPr>
              <a:t>Euclidean distance </a:t>
            </a:r>
            <a:r>
              <a:t>or</a:t>
            </a:r>
            <a:r>
              <a:rPr>
                <a:solidFill>
                  <a:srgbClr val="0433FF"/>
                </a:solidFill>
              </a:rPr>
              <a:t> cosine similarity</a:t>
            </a:r>
            <a:r>
              <a:t>.</a:t>
            </a:r>
          </a:p>
        </p:txBody>
      </p:sp>
      <p:sp>
        <p:nvSpPr>
          <p:cNvPr id="207" name="Euclidean distance: distance between points"/>
          <p:cNvSpPr txBox="1"/>
          <p:nvPr/>
        </p:nvSpPr>
        <p:spPr>
          <a:xfrm>
            <a:off x="5946444" y="4646270"/>
            <a:ext cx="65983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Euclidean distance: distance between points</a:t>
            </a:r>
          </a:p>
        </p:txBody>
      </p:sp>
      <p:sp>
        <p:nvSpPr>
          <p:cNvPr id="208" name="Line"/>
          <p:cNvSpPr/>
          <p:nvPr/>
        </p:nvSpPr>
        <p:spPr>
          <a:xfrm>
            <a:off x="939800" y="8382000"/>
            <a:ext cx="483911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V="1">
            <a:off x="1879599" y="4889481"/>
            <a:ext cx="1" cy="40513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Shape"/>
          <p:cNvSpPr/>
          <p:nvPr/>
        </p:nvSpPr>
        <p:spPr>
          <a:xfrm>
            <a:off x="3265072" y="5646114"/>
            <a:ext cx="188572" cy="18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Shape"/>
          <p:cNvSpPr/>
          <p:nvPr/>
        </p:nvSpPr>
        <p:spPr>
          <a:xfrm>
            <a:off x="4471572" y="6079184"/>
            <a:ext cx="188572" cy="18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H="1" flipV="1">
            <a:off x="3489013" y="5765799"/>
            <a:ext cx="930588" cy="3429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H="1">
            <a:off x="1890765" y="5817478"/>
            <a:ext cx="1400487" cy="2527301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H="1">
            <a:off x="1890824" y="6220559"/>
            <a:ext cx="2589492" cy="2149145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Connection Line"/>
          <p:cNvSpPr/>
          <p:nvPr/>
        </p:nvSpPr>
        <p:spPr>
          <a:xfrm>
            <a:off x="2439897" y="7408198"/>
            <a:ext cx="279401" cy="242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68" extrusionOk="0">
                <a:moveTo>
                  <a:pt x="0" y="102"/>
                </a:moveTo>
                <a:cubicBezTo>
                  <a:pt x="12980" y="-932"/>
                  <a:pt x="20180" y="5923"/>
                  <a:pt x="21600" y="20668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16" name="θ"/>
          <p:cNvSpPr txBox="1"/>
          <p:nvPr/>
        </p:nvSpPr>
        <p:spPr>
          <a:xfrm>
            <a:off x="2616200" y="6969817"/>
            <a:ext cx="34740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000" b="0" i="1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i="0"/>
            </a:pPr>
            <a:r>
              <a:rPr i="1"/>
              <a:t>θ</a:t>
            </a:r>
          </a:p>
        </p:txBody>
      </p:sp>
      <p:sp>
        <p:nvSpPr>
          <p:cNvPr id="217" name="Cosine similarity: angle between vectors"/>
          <p:cNvSpPr txBox="1"/>
          <p:nvPr/>
        </p:nvSpPr>
        <p:spPr>
          <a:xfrm>
            <a:off x="5971997" y="6360259"/>
            <a:ext cx="598840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Cosine similarity: angle between vectors</a:t>
            </a:r>
          </a:p>
        </p:txBody>
      </p:sp>
      <p:pic>
        <p:nvPicPr>
          <p:cNvPr id="218" name="Screen Shot 2017-12-08 at 3.05.43 PM.png" descr="Screen Shot 2017-12-08 at 3.0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1997" y="5257800"/>
            <a:ext cx="6946901" cy="58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creen Shot 2017-12-08 at 3.08.22 PM.png" descr="Screen Shot 2017-12-08 at 3.08.22 PM.png"/>
          <p:cNvPicPr>
            <a:picLocks noChangeAspect="1"/>
          </p:cNvPicPr>
          <p:nvPr/>
        </p:nvPicPr>
        <p:blipFill>
          <a:blip r:embed="rId3">
            <a:extLst/>
          </a:blip>
          <a:srcRect l="278" r="2228"/>
          <a:stretch>
            <a:fillRect/>
          </a:stretch>
        </p:blipFill>
        <p:spPr>
          <a:xfrm>
            <a:off x="7222947" y="6793518"/>
            <a:ext cx="4445001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  <p:bldP spid="212" grpId="3" animBg="1" advAuto="0"/>
      <p:bldP spid="213" grpId="6" animBg="1" advAuto="0"/>
      <p:bldP spid="214" grpId="7" animBg="1" advAuto="0"/>
      <p:bldP spid="220" grpId="8" animBg="1" advAuto="0"/>
      <p:bldP spid="216" grpId="9" animBg="1" advAuto="0"/>
      <p:bldP spid="217" grpId="4" animBg="1" advAuto="0"/>
      <p:bldP spid="218" grpId="2" animBg="1" advAuto="0"/>
      <p:bldP spid="219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"/>
          <p:cNvGraphicFramePr/>
          <p:nvPr>
            <p:extLst>
              <p:ext uri="{D42A27DB-BD31-4B8C-83A1-F6EECF244321}">
                <p14:modId xmlns:p14="http://schemas.microsoft.com/office/powerpoint/2010/main" val="1829138783"/>
              </p:ext>
            </p:extLst>
          </p:nvPr>
        </p:nvGraphicFramePr>
        <p:xfrm>
          <a:off x="2062214" y="1721669"/>
          <a:ext cx="9391640" cy="155575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</a:tblGrid>
              <a:tr h="7778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8.7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8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8.5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1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 smtClean="0">
                          <a:sym typeface="Helvetica Neue"/>
                        </a:rPr>
                        <a:t>1</a:t>
                      </a:r>
                      <a:r>
                        <a:rPr lang="en-US" sz="2200" dirty="0" smtClean="0">
                          <a:sym typeface="Helvetica Neue"/>
                        </a:rPr>
                        <a:t>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2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  <p:pic>
        <p:nvPicPr>
          <p:cNvPr id="170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739" y="1619247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739" y="2413769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4321" y="363921"/>
            <a:ext cx="840510" cy="124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96016" y="373911"/>
            <a:ext cx="840511" cy="12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60464" y="373911"/>
            <a:ext cx="840510" cy="12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MV5BZjdkOTU3MDktN2IxOS00OGEyLWFmMjktY2FiMmZkNWIyODZiXkEyXkFqcGdeQXVyMTMxODk2OTU@._V1_SY1000_SX675_AL_.jpg" descr="MV5BZjdkOTU3MDktN2IxOS00OGEyLWFmMjktY2FiMmZkNWIyODZiXkEyXkFqcGdeQXVyMTMxODk2OTU@._V1_SY1000_SX675_AL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31569" y="373911"/>
            <a:ext cx="840510" cy="12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MV5BMDI5ZWJhOWItYTlhOC00YWNhLTlkNzctNDU5YTI1M2E1MWZhXkEyXkFqcGdeQXVyNTIzOTk5ODM@._V1_SY1000_CR0,0,672,1000_AL_.jpg" descr="MV5BMDI5ZWJhOWItYTlhOC00YWNhLTlkNzctNDU5YTI1M2E1MWZhXkEyXkFqcGdeQXVyNTIzOTk5ODM@._V1_SY1000_CR0,0,672,1000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72464" y="393340"/>
            <a:ext cx="837193" cy="124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MV5BMTc3NjI2MjU0Nl5BMl5BanBnXkFtZTgwNDk3ODYxMTE@._V1_SY1000_CR0,0,675,1000_AL_.jpg" descr="MV5BMTc3NjI2MjU0Nl5BMl5BanBnXkFtZTgwNDk3ODYxMTE@._V1_SY1000_CR0,0,675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626321" y="351811"/>
            <a:ext cx="863601" cy="127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877712" y="365194"/>
            <a:ext cx="863601" cy="1243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748817" y="368006"/>
            <a:ext cx="822243" cy="124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MV5BYTllMGQzZGQtNzZmMy00ZjA2LWExNzMtYjViNGU4YzRmNGE2L2ltYWdlL2ltYWdlXkEyXkFqcGdeQXVyMTQxNzMzNDI@._V1_.jpg" descr="MV5BYTllMGQzZGQtNzZmMy00ZjA2LWExNzMtYjViNGU4YzRmNGE2L2ltYWdlL2ltYWdlXkEyXkFqcGdeQXVyMTQxNzMzNDI@._V1_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802673" y="369161"/>
            <a:ext cx="840510" cy="1246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MV5BM2JkNGU0ZGMtZjVjNS00NjgyLWEyOWYtZmRmZGQyN2IxZjA2XkEyXkFqcGdeQXVyNTIzOTk5ODM@._V1_SY1000_CR0,0,666,1000_AL_.jpg" descr="MV5BM2JkNGU0ZGMtZjVjNS00NjgyLWEyOWYtZmRmZGQyN2IxZjA2XkEyXkFqcGdeQXVyNTIzOTk5ODM@._V1_SY1000_CR0,0,666,1000_AL_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676693" y="364511"/>
            <a:ext cx="843995" cy="126726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" name="Table"/>
          <p:cNvGraphicFramePr/>
          <p:nvPr>
            <p:extLst>
              <p:ext uri="{D42A27DB-BD31-4B8C-83A1-F6EECF244321}">
                <p14:modId xmlns:p14="http://schemas.microsoft.com/office/powerpoint/2010/main" val="1107119076"/>
              </p:ext>
            </p:extLst>
          </p:nvPr>
        </p:nvGraphicFramePr>
        <p:xfrm>
          <a:off x="2062214" y="3315682"/>
          <a:ext cx="9391640" cy="77787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</a:tblGrid>
              <a:tr h="7778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8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zh-TW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zh-TW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smtClean="0">
                          <a:sym typeface="Helvetica Neue"/>
                        </a:rPr>
                        <a:t>9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zh-TW" sz="2200" dirty="0" smtClean="0">
                          <a:sym typeface="Helvetica Neue"/>
                        </a:rPr>
                        <a:t>5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zh-TW" sz="2200" dirty="0" smtClean="0">
                          <a:sym typeface="Helvetica Neue"/>
                        </a:rPr>
                        <a:t>10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zh-TW" sz="2200" dirty="0" smtClean="0">
                          <a:sym typeface="Helvetica Neue"/>
                        </a:rPr>
                        <a:t>10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altLang="zh-TW" sz="2200" dirty="0" smtClean="0">
                          <a:sym typeface="Helvetica Neue"/>
                        </a:rPr>
                        <a:t>9</a:t>
                      </a:r>
                      <a:r>
                        <a:rPr lang="en-US" sz="2200" dirty="0" smtClean="0">
                          <a:sym typeface="Helvetica Neue"/>
                        </a:rPr>
                        <a:t>.5</a:t>
                      </a:r>
                      <a:endParaRPr sz="2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pic>
        <p:nvPicPr>
          <p:cNvPr id="25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74738" y="3215208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667" y="5423029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666" y="7616103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007" y="5423029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331855" y="7616103"/>
            <a:ext cx="863601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2413311" y="5633615"/>
            <a:ext cx="1875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: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3311" y="7811941"/>
            <a:ext cx="1875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: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1818" y="5869577"/>
            <a:ext cx="2858661" cy="150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 flipV="1">
            <a:off x="2711818" y="8047903"/>
            <a:ext cx="8298686" cy="3442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5743142" y="5599416"/>
            <a:ext cx="2869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kumimoji="0" 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252711" y="7753160"/>
            <a:ext cx="2869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kumimoji="0" 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0464" y="5382905"/>
            <a:ext cx="19893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 * 1 + 8.5 * 2</a:t>
            </a:r>
            <a:endParaRPr kumimoji="0" 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83012" y="7562452"/>
            <a:ext cx="814966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8.7 * 8 + 10 * 9 + 10 * 9 + 9 * 9 + 9 * 10 + 8 * 10 + 8.5 * 9.5</a:t>
            </a:r>
            <a:endParaRPr kumimoji="0" 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45350" y="1882853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23.96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45349" y="2668599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mtClean="0"/>
              <a:t>17.4</a:t>
            </a:r>
            <a:r>
              <a:rPr kumimoji="0" lang="en-US" altLang="zh-TW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45349" y="3451640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24.94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5311" y="5914406"/>
            <a:ext cx="19396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23.96</a:t>
            </a:r>
            <a:r>
              <a:rPr kumimoji="0" 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kumimoji="0" lang="en-US" altLang="zh-TW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17.46</a:t>
            </a:r>
            <a:endParaRPr kumimoji="0" 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0119" y="5618867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0.062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6611" y="8099010"/>
            <a:ext cx="19396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23.96</a:t>
            </a: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-US" altLang="zh-TW" dirty="0" smtClean="0"/>
              <a:t>24.94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651247" y="7803472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0.973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96433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atent Factor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7200" dirty="0"/>
              <a:t>Latent Factor Models</a:t>
            </a:r>
            <a:endParaRPr dirty="0"/>
          </a:p>
        </p:txBody>
      </p:sp>
      <p:sp>
        <p:nvSpPr>
          <p:cNvPr id="223" name="Latent factor models is a type of mathematic model that explains the rating by characterizing both users and items on a number of latent factors inferred from rating patterns."/>
          <p:cNvSpPr txBox="1">
            <a:spLocks noGrp="1"/>
          </p:cNvSpPr>
          <p:nvPr>
            <p:ph type="body" idx="1"/>
          </p:nvPr>
        </p:nvSpPr>
        <p:spPr>
          <a:xfrm>
            <a:off x="952500" y="2413001"/>
            <a:ext cx="11099800" cy="5138174"/>
          </a:xfrm>
          <a:prstGeom prst="rect">
            <a:avLst/>
          </a:prstGeom>
        </p:spPr>
        <p:txBody>
          <a:bodyPr/>
          <a:lstStyle/>
          <a:p>
            <a:r>
              <a:rPr i="1" dirty="0"/>
              <a:t>Latent factor models</a:t>
            </a:r>
            <a:r>
              <a:rPr dirty="0"/>
              <a:t> is a type of mathematic model that explains the rating by characterizing both users and items on a number of </a:t>
            </a:r>
            <a:r>
              <a:rPr i="1" dirty="0"/>
              <a:t>latent factors</a:t>
            </a:r>
            <a:r>
              <a:rPr dirty="0"/>
              <a:t> inferred from rating patterns.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224" name="2471912.jpg" descr="2471912.jpg"/>
          <p:cNvPicPr>
            <a:picLocks noChangeAspect="1"/>
          </p:cNvPicPr>
          <p:nvPr/>
        </p:nvPicPr>
        <p:blipFill>
          <a:blip r:embed="rId2">
            <a:extLst/>
          </a:blip>
          <a:srcRect l="8448" r="17204"/>
          <a:stretch>
            <a:fillRect/>
          </a:stretch>
        </p:blipFill>
        <p:spPr>
          <a:xfrm>
            <a:off x="3429031" y="4857135"/>
            <a:ext cx="6146738" cy="4022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Table"/>
          <p:cNvGraphicFramePr/>
          <p:nvPr/>
        </p:nvGraphicFramePr>
        <p:xfrm>
          <a:off x="1958975" y="2355850"/>
          <a:ext cx="9391640" cy="622300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  <a:gridCol w="939164"/>
              </a:tblGrid>
              <a:tr h="7778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27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00" y="2253428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500" y="3047950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500" y="7664786"/>
            <a:ext cx="86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11082" y="998102"/>
            <a:ext cx="840510" cy="124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92777" y="1008092"/>
            <a:ext cx="840511" cy="12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57225" y="1008092"/>
            <a:ext cx="840510" cy="12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MV5BZjdkOTU3MDktN2IxOS00OGEyLWFmMjktY2FiMmZkNWIyODZiXkEyXkFqcGdeQXVyMTMxODk2OTU@._V1_SY1000_SX675_AL_.jpg" descr="MV5BZjdkOTU3MDktN2IxOS00OGEyLWFmMjktY2FiMmZkNWIyODZiXkEyXkFqcGdeQXVyMTMxODk2OTU@._V1_SY1000_SX675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828330" y="1008092"/>
            <a:ext cx="840510" cy="12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MV5BMDI5ZWJhOWItYTlhOC00YWNhLTlkNzctNDU5YTI1M2E1MWZhXkEyXkFqcGdeQXVyNTIzOTk5ODM@._V1_SY1000_CR0,0,672,1000_AL_.jpg" descr="MV5BMDI5ZWJhOWItYTlhOC00YWNhLTlkNzctNDU5YTI1M2E1MWZhXkEyXkFqcGdeQXVyNTIzOTk5ODM@._V1_SY1000_CR0,0,672,1000_AL_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469225" y="1027521"/>
            <a:ext cx="837193" cy="124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MV5BMTc3NjI2MjU0Nl5BMl5BanBnXkFtZTgwNDk3ODYxMTE@._V1_SY1000_CR0,0,675,1000_AL_.jpg" descr="MV5BMTc3NjI2MjU0Nl5BMl5BanBnXkFtZTgwNDk3ODYxMTE@._V1_SY1000_CR0,0,675,1000_AL_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523082" y="985992"/>
            <a:ext cx="863601" cy="127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774473" y="999375"/>
            <a:ext cx="863601" cy="1243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645578" y="1002187"/>
            <a:ext cx="822243" cy="124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MV5BYTllMGQzZGQtNzZmMy00ZjA2LWExNzMtYjViNGU4YzRmNGE2L2ltYWdlL2ltYWdlXkEyXkFqcGdeQXVyMTQxNzMzNDI@._V1_.jpg" descr="MV5BYTllMGQzZGQtNzZmMy00ZjA2LWExNzMtYjViNGU4YzRmNGE2L2ltYWdlL2ltYWdlXkEyXkFqcGdeQXVyMTQxNzMzNDI@._V1_.jp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699434" y="1003342"/>
            <a:ext cx="840510" cy="1246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MV5BM2JkNGU0ZGMtZjVjNS00NjgyLWEyOWYtZmRmZGQyN2IxZjA2XkEyXkFqcGdeQXVyNTIzOTk5ODM@._V1_SY1000_CR0,0,666,1000_AL_.jpg" descr="MV5BM2JkNGU0ZGMtZjVjNS00NjgyLWEyOWYtZmRmZGQyN2IxZjA2XkEyXkFqcGdeQXVyNTIzOTk5ODM@._V1_SY1000_CR0,0,666,1000_AL_.jp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573454" y="998692"/>
            <a:ext cx="843995" cy="126726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Circle"/>
          <p:cNvSpPr/>
          <p:nvPr/>
        </p:nvSpPr>
        <p:spPr>
          <a:xfrm>
            <a:off x="1305727" y="4660489"/>
            <a:ext cx="195147" cy="190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1" name="Circle"/>
          <p:cNvSpPr/>
          <p:nvPr/>
        </p:nvSpPr>
        <p:spPr>
          <a:xfrm>
            <a:off x="1305727" y="5365750"/>
            <a:ext cx="195147" cy="1905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1305727" y="6071010"/>
            <a:ext cx="195147" cy="190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3" name="Circle"/>
          <p:cNvSpPr/>
          <p:nvPr/>
        </p:nvSpPr>
        <p:spPr>
          <a:xfrm>
            <a:off x="1305727" y="6776271"/>
            <a:ext cx="195147" cy="190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Isn’t it wonderfu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7200" dirty="0"/>
              <a:t>Isn’t it wonderful?</a:t>
            </a:r>
            <a:endParaRPr dirty="0"/>
          </a:p>
        </p:txBody>
      </p:sp>
      <p:graphicFrame>
        <p:nvGraphicFramePr>
          <p:cNvPr id="246" name="Table"/>
          <p:cNvGraphicFramePr/>
          <p:nvPr/>
        </p:nvGraphicFramePr>
        <p:xfrm>
          <a:off x="708049" y="3900585"/>
          <a:ext cx="3482970" cy="349504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</a:tblGrid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47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75" y="3925164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275" y="4364085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2057" y="3394921"/>
            <a:ext cx="303349" cy="449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1245" y="3395033"/>
            <a:ext cx="303349" cy="44940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="/>
          <p:cNvSpPr txBox="1"/>
          <p:nvPr/>
        </p:nvSpPr>
        <p:spPr>
          <a:xfrm>
            <a:off x="4632984" y="5384556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</a:t>
            </a:r>
          </a:p>
        </p:txBody>
      </p:sp>
      <p:graphicFrame>
        <p:nvGraphicFramePr>
          <p:cNvPr id="252" name="Table"/>
          <p:cNvGraphicFramePr/>
          <p:nvPr/>
        </p:nvGraphicFramePr>
        <p:xfrm>
          <a:off x="5518174" y="3894235"/>
          <a:ext cx="1701800" cy="349504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25450"/>
                <a:gridCol w="425450"/>
                <a:gridCol w="425450"/>
                <a:gridCol w="425450"/>
              </a:tblGrid>
              <a:tr h="430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Table"/>
          <p:cNvGraphicFramePr/>
          <p:nvPr/>
        </p:nvGraphicFramePr>
        <p:xfrm>
          <a:off x="9036074" y="4847460"/>
          <a:ext cx="3600450" cy="174752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</a:tblGrid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54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875" y="3899764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8875" y="4338685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06233" y="3401379"/>
            <a:ext cx="303349" cy="436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13253" y="3389926"/>
            <a:ext cx="303349" cy="459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20433" y="3395033"/>
            <a:ext cx="303349" cy="44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1860" y="4329771"/>
            <a:ext cx="303349" cy="449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25796" y="4329883"/>
            <a:ext cx="303349" cy="44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75532" y="4336229"/>
            <a:ext cx="303349" cy="436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182553" y="4324777"/>
            <a:ext cx="303349" cy="459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789732" y="4329883"/>
            <a:ext cx="303349" cy="44940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x"/>
          <p:cNvSpPr txBox="1"/>
          <p:nvPr/>
        </p:nvSpPr>
        <p:spPr>
          <a:xfrm>
            <a:off x="7449286" y="5384556"/>
            <a:ext cx="27797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Sci-fi"/>
          <p:cNvSpPr txBox="1"/>
          <p:nvPr/>
        </p:nvSpPr>
        <p:spPr>
          <a:xfrm rot="17998469">
            <a:off x="5429967" y="3176049"/>
            <a:ext cx="8196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Sci-fi</a:t>
            </a:r>
          </a:p>
        </p:txBody>
      </p:sp>
      <p:sp>
        <p:nvSpPr>
          <p:cNvPr id="266" name="Romance"/>
          <p:cNvSpPr txBox="1"/>
          <p:nvPr/>
        </p:nvSpPr>
        <p:spPr>
          <a:xfrm rot="17998469">
            <a:off x="5689301" y="2916637"/>
            <a:ext cx="14185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Romance</a:t>
            </a:r>
          </a:p>
        </p:txBody>
      </p:sp>
      <p:sp>
        <p:nvSpPr>
          <p:cNvPr id="267" name="Thriller"/>
          <p:cNvSpPr txBox="1"/>
          <p:nvPr/>
        </p:nvSpPr>
        <p:spPr>
          <a:xfrm rot="17998469">
            <a:off x="6225225" y="3125249"/>
            <a:ext cx="102839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Thriller</a:t>
            </a:r>
          </a:p>
        </p:txBody>
      </p:sp>
      <p:sp>
        <p:nvSpPr>
          <p:cNvPr id="268" name="Action"/>
          <p:cNvSpPr txBox="1"/>
          <p:nvPr/>
        </p:nvSpPr>
        <p:spPr>
          <a:xfrm rot="17998469">
            <a:off x="6681476" y="3092324"/>
            <a:ext cx="9835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Action</a:t>
            </a:r>
          </a:p>
        </p:txBody>
      </p:sp>
      <p:sp>
        <p:nvSpPr>
          <p:cNvPr id="269" name="Sci-fi"/>
          <p:cNvSpPr txBox="1"/>
          <p:nvPr/>
        </p:nvSpPr>
        <p:spPr>
          <a:xfrm rot="21598967">
            <a:off x="8324030" y="4847435"/>
            <a:ext cx="70205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Sci-fi</a:t>
            </a:r>
          </a:p>
        </p:txBody>
      </p:sp>
      <p:sp>
        <p:nvSpPr>
          <p:cNvPr id="270" name="Romance"/>
          <p:cNvSpPr txBox="1"/>
          <p:nvPr/>
        </p:nvSpPr>
        <p:spPr>
          <a:xfrm rot="21598967">
            <a:off x="7824884" y="5271018"/>
            <a:ext cx="120116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Romance</a:t>
            </a:r>
          </a:p>
        </p:txBody>
      </p:sp>
      <p:sp>
        <p:nvSpPr>
          <p:cNvPr id="271" name="Thriller"/>
          <p:cNvSpPr txBox="1"/>
          <p:nvPr/>
        </p:nvSpPr>
        <p:spPr>
          <a:xfrm rot="21598967">
            <a:off x="8150020" y="5718384"/>
            <a:ext cx="87604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Thriller</a:t>
            </a:r>
          </a:p>
        </p:txBody>
      </p:sp>
      <p:sp>
        <p:nvSpPr>
          <p:cNvPr id="272" name="Action"/>
          <p:cNvSpPr txBox="1"/>
          <p:nvPr/>
        </p:nvSpPr>
        <p:spPr>
          <a:xfrm rot="21598967">
            <a:off x="8181390" y="6170267"/>
            <a:ext cx="83870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Action</a:t>
            </a:r>
          </a:p>
        </p:txBody>
      </p:sp>
      <p:pic>
        <p:nvPicPr>
          <p:cNvPr id="273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3645" y="6952544"/>
            <a:ext cx="384860" cy="384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54245" y="6952544"/>
            <a:ext cx="384860" cy="38486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>
            <a:off x="431800" y="5168051"/>
            <a:ext cx="4036177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>
            <a:off x="431767" y="5261318"/>
            <a:ext cx="4036178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5360967" y="5256948"/>
            <a:ext cx="2016878" cy="203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5360967" y="5345848"/>
            <a:ext cx="2016878" cy="203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hat is (kind of) what SVD 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rPr dirty="0"/>
              <a:t>That is (kind of) what SVD is</a:t>
            </a:r>
          </a:p>
        </p:txBody>
      </p:sp>
      <p:graphicFrame>
        <p:nvGraphicFramePr>
          <p:cNvPr id="281" name="Table"/>
          <p:cNvGraphicFramePr/>
          <p:nvPr/>
        </p:nvGraphicFramePr>
        <p:xfrm>
          <a:off x="708049" y="3900585"/>
          <a:ext cx="3482970" cy="349504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</a:tblGrid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2" name="="/>
          <p:cNvSpPr txBox="1"/>
          <p:nvPr/>
        </p:nvSpPr>
        <p:spPr>
          <a:xfrm>
            <a:off x="4706006" y="5411224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</a:t>
            </a:r>
          </a:p>
        </p:txBody>
      </p:sp>
      <p:graphicFrame>
        <p:nvGraphicFramePr>
          <p:cNvPr id="283" name="Table"/>
          <p:cNvGraphicFramePr/>
          <p:nvPr/>
        </p:nvGraphicFramePr>
        <p:xfrm>
          <a:off x="5518174" y="3894235"/>
          <a:ext cx="1701800" cy="349504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25450"/>
                <a:gridCol w="425450"/>
                <a:gridCol w="425450"/>
                <a:gridCol w="425450"/>
              </a:tblGrid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Table"/>
          <p:cNvGraphicFramePr/>
          <p:nvPr/>
        </p:nvGraphicFramePr>
        <p:xfrm>
          <a:off x="9036074" y="4847460"/>
          <a:ext cx="3600450" cy="174752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</a:tblGrid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5" name="x"/>
          <p:cNvSpPr txBox="1"/>
          <p:nvPr/>
        </p:nvSpPr>
        <p:spPr>
          <a:xfrm>
            <a:off x="7989035" y="5411225"/>
            <a:ext cx="27797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ingular Value Decom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dirty="0"/>
              <a:t>Singular Value Decomposition</a:t>
            </a:r>
          </a:p>
        </p:txBody>
      </p:sp>
      <p:sp>
        <p:nvSpPr>
          <p:cNvPr id="290" name="="/>
          <p:cNvSpPr txBox="1"/>
          <p:nvPr/>
        </p:nvSpPr>
        <p:spPr>
          <a:xfrm>
            <a:off x="3413662" y="4738539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=</a:t>
            </a:r>
          </a:p>
        </p:txBody>
      </p:sp>
      <p:sp>
        <p:nvSpPr>
          <p:cNvPr id="293" name="x"/>
          <p:cNvSpPr txBox="1"/>
          <p:nvPr/>
        </p:nvSpPr>
        <p:spPr>
          <a:xfrm>
            <a:off x="6829045" y="4738540"/>
            <a:ext cx="27797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x</a:t>
            </a:r>
          </a:p>
        </p:txBody>
      </p:sp>
      <p:sp>
        <p:nvSpPr>
          <p:cNvPr id="295" name="x"/>
          <p:cNvSpPr txBox="1"/>
          <p:nvPr/>
        </p:nvSpPr>
        <p:spPr>
          <a:xfrm>
            <a:off x="9760024" y="4741427"/>
            <a:ext cx="27797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x</a:t>
            </a:r>
          </a:p>
        </p:txBody>
      </p:sp>
      <p:sp>
        <p:nvSpPr>
          <p:cNvPr id="296" name="A"/>
          <p:cNvSpPr txBox="1"/>
          <p:nvPr/>
        </p:nvSpPr>
        <p:spPr>
          <a:xfrm>
            <a:off x="1823944" y="6790469"/>
            <a:ext cx="62552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 b="0" i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defRPr i="0"/>
            </a:pPr>
            <a:r>
              <a:rPr i="1"/>
              <a:t>A</a:t>
            </a:r>
          </a:p>
        </p:txBody>
      </p:sp>
      <p:sp>
        <p:nvSpPr>
          <p:cNvPr id="297" name="U"/>
          <p:cNvSpPr txBox="1"/>
          <p:nvPr/>
        </p:nvSpPr>
        <p:spPr>
          <a:xfrm>
            <a:off x="4970340" y="6790469"/>
            <a:ext cx="69063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 b="0" i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defRPr i="0"/>
            </a:pPr>
            <a:r>
              <a:rPr i="1"/>
              <a:t>U</a:t>
            </a:r>
          </a:p>
        </p:txBody>
      </p:sp>
      <p:sp>
        <p:nvSpPr>
          <p:cNvPr id="298" name="Σ"/>
          <p:cNvSpPr txBox="1"/>
          <p:nvPr/>
        </p:nvSpPr>
        <p:spPr>
          <a:xfrm>
            <a:off x="8202793" y="6790469"/>
            <a:ext cx="57418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 b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Σ</a:t>
            </a:r>
          </a:p>
        </p:txBody>
      </p:sp>
      <p:sp>
        <p:nvSpPr>
          <p:cNvPr id="299" name="V"/>
          <p:cNvSpPr txBox="1"/>
          <p:nvPr/>
        </p:nvSpPr>
        <p:spPr>
          <a:xfrm>
            <a:off x="11101733" y="6790469"/>
            <a:ext cx="622177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 b="0" i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defRPr i="0"/>
            </a:pPr>
            <a:r>
              <a:rPr i="1"/>
              <a:t>V</a:t>
            </a:r>
          </a:p>
        </p:txBody>
      </p:sp>
      <p:sp>
        <p:nvSpPr>
          <p:cNvPr id="300" name="T"/>
          <p:cNvSpPr txBox="1"/>
          <p:nvPr/>
        </p:nvSpPr>
        <p:spPr>
          <a:xfrm>
            <a:off x="11749433" y="6717640"/>
            <a:ext cx="3028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i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defRPr i="0"/>
            </a:pPr>
            <a:r>
              <a:rPr i="1"/>
              <a:t>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33539"/>
              </p:ext>
            </p:extLst>
          </p:nvPr>
        </p:nvGraphicFramePr>
        <p:xfrm>
          <a:off x="1343544" y="4011217"/>
          <a:ext cx="1475385" cy="192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95"/>
                <a:gridCol w="491795"/>
                <a:gridCol w="491795"/>
              </a:tblGrid>
              <a:tr h="484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93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33562"/>
              </p:ext>
            </p:extLst>
          </p:nvPr>
        </p:nvGraphicFramePr>
        <p:xfrm>
          <a:off x="4280140" y="4011216"/>
          <a:ext cx="1960096" cy="19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024"/>
                <a:gridCol w="490024"/>
                <a:gridCol w="490024"/>
                <a:gridCol w="490024"/>
              </a:tblGrid>
              <a:tr h="4803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0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0291"/>
              </p:ext>
            </p:extLst>
          </p:nvPr>
        </p:nvGraphicFramePr>
        <p:xfrm>
          <a:off x="10626811" y="4238859"/>
          <a:ext cx="1461081" cy="146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027"/>
                <a:gridCol w="487027"/>
                <a:gridCol w="487027"/>
              </a:tblGrid>
              <a:tr h="48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8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8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92914"/>
              </p:ext>
            </p:extLst>
          </p:nvPr>
        </p:nvGraphicFramePr>
        <p:xfrm>
          <a:off x="7695831" y="4008330"/>
          <a:ext cx="1475385" cy="192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95"/>
                <a:gridCol w="491795"/>
                <a:gridCol w="491795"/>
              </a:tblGrid>
              <a:tr h="484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93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8" animBg="1" advAuto="0"/>
      <p:bldP spid="297" grpId="9" animBg="1" advAuto="0"/>
      <p:bldP spid="298" grpId="10" animBg="1" advAuto="0"/>
      <p:bldP spid="299" grpId="11" animBg="1" advAuto="0"/>
      <p:bldP spid="300" grpId="1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Isn’t it wonderfu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7200" dirty="0" smtClean="0"/>
              <a:t>But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in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practice...</a:t>
            </a:r>
            <a:endParaRPr dirty="0"/>
          </a:p>
        </p:txBody>
      </p:sp>
      <p:graphicFrame>
        <p:nvGraphicFramePr>
          <p:cNvPr id="246" name="Table"/>
          <p:cNvGraphicFramePr/>
          <p:nvPr/>
        </p:nvGraphicFramePr>
        <p:xfrm>
          <a:off x="708049" y="3900585"/>
          <a:ext cx="3482970" cy="349504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</a:tblGrid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47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75" y="3925164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275" y="4364085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2057" y="3394921"/>
            <a:ext cx="303349" cy="449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1245" y="3395033"/>
            <a:ext cx="303349" cy="44940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="/>
          <p:cNvSpPr txBox="1"/>
          <p:nvPr/>
        </p:nvSpPr>
        <p:spPr>
          <a:xfrm>
            <a:off x="4632984" y="5384556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</a:t>
            </a:r>
          </a:p>
        </p:txBody>
      </p:sp>
      <p:graphicFrame>
        <p:nvGraphicFramePr>
          <p:cNvPr id="252" name="Table"/>
          <p:cNvGraphicFramePr/>
          <p:nvPr/>
        </p:nvGraphicFramePr>
        <p:xfrm>
          <a:off x="5518174" y="3894235"/>
          <a:ext cx="1701800" cy="349504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25450"/>
                <a:gridCol w="425450"/>
                <a:gridCol w="425450"/>
                <a:gridCol w="425450"/>
              </a:tblGrid>
              <a:tr h="430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Table"/>
          <p:cNvGraphicFramePr/>
          <p:nvPr/>
        </p:nvGraphicFramePr>
        <p:xfrm>
          <a:off x="9036074" y="4847460"/>
          <a:ext cx="3600450" cy="174752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</a:tblGrid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54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875" y="3899764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8875" y="4338685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06233" y="3401379"/>
            <a:ext cx="303349" cy="436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13253" y="3389926"/>
            <a:ext cx="303349" cy="459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20433" y="3395033"/>
            <a:ext cx="303349" cy="44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1860" y="4329771"/>
            <a:ext cx="303349" cy="449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25796" y="4329883"/>
            <a:ext cx="303349" cy="44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75532" y="4336229"/>
            <a:ext cx="303349" cy="436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182553" y="4324777"/>
            <a:ext cx="303349" cy="459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789732" y="4329883"/>
            <a:ext cx="303349" cy="44940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x"/>
          <p:cNvSpPr txBox="1"/>
          <p:nvPr/>
        </p:nvSpPr>
        <p:spPr>
          <a:xfrm>
            <a:off x="7449286" y="5384556"/>
            <a:ext cx="27797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Sci-fi"/>
          <p:cNvSpPr txBox="1"/>
          <p:nvPr/>
        </p:nvSpPr>
        <p:spPr>
          <a:xfrm rot="17998469">
            <a:off x="5429967" y="3176049"/>
            <a:ext cx="8196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Sci-fi</a:t>
            </a:r>
          </a:p>
        </p:txBody>
      </p:sp>
      <p:sp>
        <p:nvSpPr>
          <p:cNvPr id="266" name="Romance"/>
          <p:cNvSpPr txBox="1"/>
          <p:nvPr/>
        </p:nvSpPr>
        <p:spPr>
          <a:xfrm rot="17998469">
            <a:off x="5689301" y="2916637"/>
            <a:ext cx="14185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Romance</a:t>
            </a:r>
          </a:p>
        </p:txBody>
      </p:sp>
      <p:sp>
        <p:nvSpPr>
          <p:cNvPr id="267" name="Thriller"/>
          <p:cNvSpPr txBox="1"/>
          <p:nvPr/>
        </p:nvSpPr>
        <p:spPr>
          <a:xfrm rot="17998469">
            <a:off x="6225225" y="3125249"/>
            <a:ext cx="102839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Thriller</a:t>
            </a:r>
          </a:p>
        </p:txBody>
      </p:sp>
      <p:sp>
        <p:nvSpPr>
          <p:cNvPr id="268" name="Action"/>
          <p:cNvSpPr txBox="1"/>
          <p:nvPr/>
        </p:nvSpPr>
        <p:spPr>
          <a:xfrm rot="17998469">
            <a:off x="6681476" y="3092324"/>
            <a:ext cx="9835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Action</a:t>
            </a:r>
          </a:p>
        </p:txBody>
      </p:sp>
      <p:sp>
        <p:nvSpPr>
          <p:cNvPr id="269" name="Sci-fi"/>
          <p:cNvSpPr txBox="1"/>
          <p:nvPr/>
        </p:nvSpPr>
        <p:spPr>
          <a:xfrm rot="21598967">
            <a:off x="8324030" y="4847435"/>
            <a:ext cx="70205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Sci-fi</a:t>
            </a:r>
          </a:p>
        </p:txBody>
      </p:sp>
      <p:sp>
        <p:nvSpPr>
          <p:cNvPr id="270" name="Romance"/>
          <p:cNvSpPr txBox="1"/>
          <p:nvPr/>
        </p:nvSpPr>
        <p:spPr>
          <a:xfrm rot="21598967">
            <a:off x="7824884" y="5271018"/>
            <a:ext cx="120116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Romance</a:t>
            </a:r>
          </a:p>
        </p:txBody>
      </p:sp>
      <p:sp>
        <p:nvSpPr>
          <p:cNvPr id="271" name="Thriller"/>
          <p:cNvSpPr txBox="1"/>
          <p:nvPr/>
        </p:nvSpPr>
        <p:spPr>
          <a:xfrm rot="21598967">
            <a:off x="8150020" y="5718384"/>
            <a:ext cx="87604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Thriller</a:t>
            </a:r>
          </a:p>
        </p:txBody>
      </p:sp>
      <p:sp>
        <p:nvSpPr>
          <p:cNvPr id="272" name="Action"/>
          <p:cNvSpPr txBox="1"/>
          <p:nvPr/>
        </p:nvSpPr>
        <p:spPr>
          <a:xfrm rot="21598967">
            <a:off x="8181390" y="6170267"/>
            <a:ext cx="83870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Action</a:t>
            </a:r>
          </a:p>
        </p:txBody>
      </p:sp>
      <p:pic>
        <p:nvPicPr>
          <p:cNvPr id="273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3645" y="6952544"/>
            <a:ext cx="384860" cy="384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54245" y="6952544"/>
            <a:ext cx="384860" cy="38486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>
            <a:off x="431800" y="5168051"/>
            <a:ext cx="4036177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>
            <a:off x="431767" y="5261318"/>
            <a:ext cx="4036178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5360967" y="5256948"/>
            <a:ext cx="2016878" cy="203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5360967" y="5345848"/>
            <a:ext cx="2016878" cy="203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21161" y="7578154"/>
            <a:ext cx="1546784" cy="63050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4632984" y="7825606"/>
            <a:ext cx="452049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b="0" dirty="0" smtClean="0">
                <a:solidFill>
                  <a:srgbClr val="FF0000"/>
                </a:solidFill>
              </a:rPr>
              <a:t>1.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b="0" dirty="0">
                <a:solidFill>
                  <a:srgbClr val="FF0000"/>
                </a:solidFill>
              </a:rPr>
              <a:t>Full</a:t>
            </a:r>
            <a:r>
              <a:rPr lang="zh-TW" altLang="en-US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of</a:t>
            </a:r>
            <a:r>
              <a:rPr lang="zh-TW" altLang="en-US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holes</a:t>
            </a:r>
            <a:r>
              <a:rPr lang="en-US" altLang="zh-TW" b="0" dirty="0" smtClean="0">
                <a:solidFill>
                  <a:srgbClr val="FF0000"/>
                </a:solidFill>
              </a:rPr>
              <a:t>”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rgbClr val="FF0000"/>
                </a:solidFill>
              </a:rPr>
              <a:t>2. And normally very, very large.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2661" y="8908245"/>
            <a:ext cx="93535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NetFlix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52000000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users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17770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movies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924040000000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entries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740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Isn’t it wonderfu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TW" sz="7200" dirty="0" smtClean="0"/>
              <a:t>What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is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latent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factor</a:t>
            </a:r>
            <a:r>
              <a:rPr lang="zh-TW" altLang="en-US" sz="7200" dirty="0" smtClean="0"/>
              <a:t> </a:t>
            </a:r>
            <a:r>
              <a:rPr lang="en-US" altLang="zh-TW" sz="7200" dirty="0" smtClean="0"/>
              <a:t>anyway?</a:t>
            </a:r>
            <a:endParaRPr dirty="0"/>
          </a:p>
        </p:txBody>
      </p:sp>
      <p:graphicFrame>
        <p:nvGraphicFramePr>
          <p:cNvPr id="246" name="Table"/>
          <p:cNvGraphicFramePr/>
          <p:nvPr/>
        </p:nvGraphicFramePr>
        <p:xfrm>
          <a:off x="708049" y="3900585"/>
          <a:ext cx="3482970" cy="349504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  <a:gridCol w="348297"/>
              </a:tblGrid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47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75" y="3925164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275" y="4364085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2057" y="3394921"/>
            <a:ext cx="303349" cy="449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1245" y="3395033"/>
            <a:ext cx="303349" cy="44940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="/>
          <p:cNvSpPr txBox="1"/>
          <p:nvPr/>
        </p:nvSpPr>
        <p:spPr>
          <a:xfrm>
            <a:off x="4632984" y="5384556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</a:t>
            </a:r>
          </a:p>
        </p:txBody>
      </p:sp>
      <p:graphicFrame>
        <p:nvGraphicFramePr>
          <p:cNvPr id="252" name="Table"/>
          <p:cNvGraphicFramePr/>
          <p:nvPr/>
        </p:nvGraphicFramePr>
        <p:xfrm>
          <a:off x="5518174" y="3894235"/>
          <a:ext cx="1701800" cy="349504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425450"/>
                <a:gridCol w="425450"/>
                <a:gridCol w="425450"/>
                <a:gridCol w="425450"/>
              </a:tblGrid>
              <a:tr h="430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Table"/>
          <p:cNvGraphicFramePr/>
          <p:nvPr/>
        </p:nvGraphicFramePr>
        <p:xfrm>
          <a:off x="9036074" y="4847460"/>
          <a:ext cx="3600450" cy="174752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</a:tblGrid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01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54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875" y="3899764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8875" y="4338685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06233" y="3401379"/>
            <a:ext cx="303349" cy="436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13253" y="3389926"/>
            <a:ext cx="303349" cy="459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20433" y="3395033"/>
            <a:ext cx="303349" cy="44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1860" y="4329771"/>
            <a:ext cx="303349" cy="449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25796" y="4329883"/>
            <a:ext cx="303349" cy="44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75532" y="4336229"/>
            <a:ext cx="303349" cy="436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182553" y="4324777"/>
            <a:ext cx="303349" cy="459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789732" y="4329883"/>
            <a:ext cx="303349" cy="44940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x"/>
          <p:cNvSpPr txBox="1"/>
          <p:nvPr/>
        </p:nvSpPr>
        <p:spPr>
          <a:xfrm>
            <a:off x="7449286" y="5384556"/>
            <a:ext cx="27797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Sci-fi"/>
          <p:cNvSpPr txBox="1"/>
          <p:nvPr/>
        </p:nvSpPr>
        <p:spPr>
          <a:xfrm rot="17998469">
            <a:off x="5429967" y="3176049"/>
            <a:ext cx="8196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Sci-fi</a:t>
            </a:r>
          </a:p>
        </p:txBody>
      </p:sp>
      <p:sp>
        <p:nvSpPr>
          <p:cNvPr id="266" name="Romance"/>
          <p:cNvSpPr txBox="1"/>
          <p:nvPr/>
        </p:nvSpPr>
        <p:spPr>
          <a:xfrm rot="17998469">
            <a:off x="5689301" y="2916637"/>
            <a:ext cx="14185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Romance</a:t>
            </a:r>
          </a:p>
        </p:txBody>
      </p:sp>
      <p:sp>
        <p:nvSpPr>
          <p:cNvPr id="267" name="Thriller"/>
          <p:cNvSpPr txBox="1"/>
          <p:nvPr/>
        </p:nvSpPr>
        <p:spPr>
          <a:xfrm rot="17998469">
            <a:off x="6225225" y="3125249"/>
            <a:ext cx="102839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Thriller</a:t>
            </a:r>
          </a:p>
        </p:txBody>
      </p:sp>
      <p:sp>
        <p:nvSpPr>
          <p:cNvPr id="268" name="Action"/>
          <p:cNvSpPr txBox="1"/>
          <p:nvPr/>
        </p:nvSpPr>
        <p:spPr>
          <a:xfrm rot="17998469">
            <a:off x="6681476" y="3092324"/>
            <a:ext cx="9835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Action</a:t>
            </a:r>
          </a:p>
        </p:txBody>
      </p:sp>
      <p:sp>
        <p:nvSpPr>
          <p:cNvPr id="269" name="Sci-fi"/>
          <p:cNvSpPr txBox="1"/>
          <p:nvPr/>
        </p:nvSpPr>
        <p:spPr>
          <a:xfrm rot="21598967">
            <a:off x="8324030" y="4847435"/>
            <a:ext cx="70205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Sci-fi</a:t>
            </a:r>
          </a:p>
        </p:txBody>
      </p:sp>
      <p:sp>
        <p:nvSpPr>
          <p:cNvPr id="270" name="Romance"/>
          <p:cNvSpPr txBox="1"/>
          <p:nvPr/>
        </p:nvSpPr>
        <p:spPr>
          <a:xfrm rot="21598967">
            <a:off x="7824884" y="5271018"/>
            <a:ext cx="120116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Romance</a:t>
            </a:r>
          </a:p>
        </p:txBody>
      </p:sp>
      <p:sp>
        <p:nvSpPr>
          <p:cNvPr id="271" name="Thriller"/>
          <p:cNvSpPr txBox="1"/>
          <p:nvPr/>
        </p:nvSpPr>
        <p:spPr>
          <a:xfrm rot="21598967">
            <a:off x="8150020" y="5718384"/>
            <a:ext cx="87604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Thriller</a:t>
            </a:r>
          </a:p>
        </p:txBody>
      </p:sp>
      <p:sp>
        <p:nvSpPr>
          <p:cNvPr id="272" name="Action"/>
          <p:cNvSpPr txBox="1"/>
          <p:nvPr/>
        </p:nvSpPr>
        <p:spPr>
          <a:xfrm rot="21598967">
            <a:off x="8181390" y="6170267"/>
            <a:ext cx="83870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Action</a:t>
            </a:r>
          </a:p>
        </p:txBody>
      </p:sp>
      <p:pic>
        <p:nvPicPr>
          <p:cNvPr id="273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3645" y="6952544"/>
            <a:ext cx="384860" cy="384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54245" y="6952544"/>
            <a:ext cx="384860" cy="38486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>
            <a:off x="431800" y="5168051"/>
            <a:ext cx="4036177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>
            <a:off x="431767" y="5261318"/>
            <a:ext cx="4036178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5360967" y="5256948"/>
            <a:ext cx="2016878" cy="203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5360967" y="5345848"/>
            <a:ext cx="2016878" cy="203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633" extrusionOk="0">
                <a:moveTo>
                  <a:pt x="0" y="3701"/>
                </a:moveTo>
                <a:cubicBezTo>
                  <a:pt x="2554" y="15182"/>
                  <a:pt x="5531" y="18523"/>
                  <a:pt x="8365" y="13091"/>
                </a:cubicBezTo>
                <a:cubicBezTo>
                  <a:pt x="9644" y="10638"/>
                  <a:pt x="10862" y="6420"/>
                  <a:pt x="12133" y="3697"/>
                </a:cubicBezTo>
                <a:cubicBezTo>
                  <a:pt x="15295" y="-3077"/>
                  <a:pt x="18645" y="-488"/>
                  <a:pt x="21600" y="1101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Left Brace 1"/>
          <p:cNvSpPr/>
          <p:nvPr/>
        </p:nvSpPr>
        <p:spPr>
          <a:xfrm>
            <a:off x="8380549" y="4744093"/>
            <a:ext cx="486679" cy="2016727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Left Brace 36"/>
          <p:cNvSpPr/>
          <p:nvPr/>
        </p:nvSpPr>
        <p:spPr>
          <a:xfrm rot="5400000">
            <a:off x="6124765" y="2547106"/>
            <a:ext cx="486679" cy="192578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7055" y="2794283"/>
            <a:ext cx="298799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Latent</a:t>
            </a: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factors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>
            <a:off x="8747055" y="3091801"/>
            <a:ext cx="0" cy="15999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/>
          <p:cNvCxnSpPr>
            <a:stCxn id="3" idx="1"/>
            <a:endCxn id="268" idx="2"/>
          </p:cNvCxnSpPr>
          <p:nvPr/>
        </p:nvCxnSpPr>
        <p:spPr>
          <a:xfrm flipH="1">
            <a:off x="7373100" y="3091801"/>
            <a:ext cx="1373955" cy="34645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41370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" grpId="0" animBg="1"/>
      <p:bldP spid="3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log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7200" dirty="0"/>
              <a:t>Prologue</a:t>
            </a:r>
            <a:endParaRPr dirty="0"/>
          </a:p>
        </p:txBody>
      </p:sp>
      <p:sp>
        <p:nvSpPr>
          <p:cNvPr id="123" name="Due to the prominence of internet, people are increasing the reliance on conveniences such as e-commerce store or streaming entertainment.…"/>
          <p:cNvSpPr txBox="1">
            <a:spLocks noGrp="1"/>
          </p:cNvSpPr>
          <p:nvPr>
            <p:ph type="body" idx="1"/>
          </p:nvPr>
        </p:nvSpPr>
        <p:spPr>
          <a:xfrm>
            <a:off x="952500" y="2413000"/>
            <a:ext cx="11099800" cy="6464300"/>
          </a:xfrm>
          <a:prstGeom prst="rect">
            <a:avLst/>
          </a:prstGeom>
        </p:spPr>
        <p:txBody>
          <a:bodyPr/>
          <a:lstStyle/>
          <a:p>
            <a:r>
              <a:t>Due to the prominence of internet, people are increasing the reliance on conveniences such as e-commerce store or streaming entertainment.</a:t>
            </a:r>
          </a:p>
          <a:p>
            <a:r>
              <a:rPr dirty="0"/>
              <a:t>For the service provider, it is crucial to “guess” what the customers may like in advance, so to promote more things to sell and in turn generate more revenue.</a:t>
            </a:r>
          </a:p>
          <a:p>
            <a:r>
              <a:rPr dirty="0"/>
              <a:t>A </a:t>
            </a:r>
            <a:r>
              <a:rPr i="1" u="sng" dirty="0"/>
              <a:t>recommendation engine</a:t>
            </a:r>
            <a:r>
              <a:rPr dirty="0"/>
              <a:t> is any kind of model that can infer the relationship between users/items and make proper prediction for the users.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How to factor the matri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How to factor the matrix</a:t>
            </a:r>
          </a:p>
        </p:txBody>
      </p:sp>
      <p:sp>
        <p:nvSpPr>
          <p:cNvPr id="303" name="To perform matrix factorization, we learn the entries through methods such as stochastic gradient descent."/>
          <p:cNvSpPr txBox="1">
            <a:spLocks noGrp="1"/>
          </p:cNvSpPr>
          <p:nvPr>
            <p:ph type="body" sz="quarter" idx="1"/>
          </p:nvPr>
        </p:nvSpPr>
        <p:spPr>
          <a:xfrm>
            <a:off x="952500" y="2590799"/>
            <a:ext cx="11099800" cy="5078362"/>
          </a:xfrm>
          <a:prstGeom prst="rect">
            <a:avLst/>
          </a:prstGeom>
        </p:spPr>
        <p:txBody>
          <a:bodyPr/>
          <a:lstStyle/>
          <a:p>
            <a:r>
              <a:rPr dirty="0"/>
              <a:t>To perform matrix </a:t>
            </a:r>
            <a:r>
              <a:rPr dirty="0" smtClean="0"/>
              <a:t>factorization</a:t>
            </a:r>
            <a:r>
              <a:rPr lang="en-US" dirty="0" smtClean="0"/>
              <a:t> for large matrices</a:t>
            </a:r>
            <a:r>
              <a:rPr dirty="0" smtClean="0"/>
              <a:t>, </a:t>
            </a:r>
            <a:r>
              <a:rPr dirty="0"/>
              <a:t>we learn the entries </a:t>
            </a:r>
            <a:r>
              <a:rPr dirty="0" smtClean="0"/>
              <a:t>through</a:t>
            </a:r>
            <a:r>
              <a:rPr lang="en-US" dirty="0" smtClean="0"/>
              <a:t> optimization</a:t>
            </a:r>
            <a:r>
              <a:rPr dirty="0" smtClean="0"/>
              <a:t> </a:t>
            </a:r>
            <a:r>
              <a:rPr dirty="0"/>
              <a:t>methods such as </a:t>
            </a:r>
            <a:r>
              <a:rPr i="1" dirty="0">
                <a:solidFill>
                  <a:srgbClr val="0433FF"/>
                </a:solidFill>
              </a:rPr>
              <a:t>stochastic gradient </a:t>
            </a:r>
            <a:r>
              <a:rPr i="1" dirty="0" smtClean="0">
                <a:solidFill>
                  <a:srgbClr val="0433FF"/>
                </a:solidFill>
              </a:rPr>
              <a:t>descent</a:t>
            </a:r>
            <a:r>
              <a:rPr lang="en-US" i="1" dirty="0" smtClean="0">
                <a:solidFill>
                  <a:srgbClr val="0433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(SGD).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Methods like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rgbClr val="0433FF"/>
                </a:solidFill>
              </a:rPr>
              <a:t>alternating least square </a:t>
            </a:r>
            <a:r>
              <a:rPr lang="en-US" dirty="0" smtClean="0">
                <a:solidFill>
                  <a:schemeClr val="tx1"/>
                </a:solidFill>
              </a:rPr>
              <a:t>(ALS)</a:t>
            </a:r>
            <a:r>
              <a:rPr lang="en-US" i="1" dirty="0" smtClean="0">
                <a:solidFill>
                  <a:srgbClr val="0433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are also used when computation can be parallelized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We are going to briefly introduce SGD for its popularity.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al:"/>
          <p:cNvSpPr txBox="1"/>
          <p:nvPr/>
        </p:nvSpPr>
        <p:spPr>
          <a:xfrm>
            <a:off x="439942" y="426244"/>
            <a:ext cx="111889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Goal:</a:t>
            </a:r>
          </a:p>
        </p:txBody>
      </p:sp>
      <p:sp>
        <p:nvSpPr>
          <p:cNvPr id="313" name="Double Arrow"/>
          <p:cNvSpPr/>
          <p:nvPr/>
        </p:nvSpPr>
        <p:spPr>
          <a:xfrm rot="16198323">
            <a:off x="1413540" y="4920784"/>
            <a:ext cx="1664768" cy="547945"/>
          </a:xfrm>
          <a:prstGeom prst="leftRightArrow">
            <a:avLst>
              <a:gd name="adj1" fmla="val 44941"/>
              <a:gd name="adj2" fmla="val 7205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H="1">
            <a:off x="4683504" y="7774220"/>
            <a:ext cx="998662" cy="48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5" name="Initialize these and tune the numbers!"/>
          <p:cNvSpPr txBox="1"/>
          <p:nvPr/>
        </p:nvSpPr>
        <p:spPr>
          <a:xfrm>
            <a:off x="5065351" y="5367609"/>
            <a:ext cx="742671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Initialize these and tune the numbers!</a:t>
            </a:r>
          </a:p>
        </p:txBody>
      </p:sp>
      <p:pic>
        <p:nvPicPr>
          <p:cNvPr id="316" name="gradient-descent.png" descr="gradient-descent.png"/>
          <p:cNvPicPr>
            <a:picLocks noChangeAspect="1"/>
          </p:cNvPicPr>
          <p:nvPr/>
        </p:nvPicPr>
        <p:blipFill rotWithShape="1">
          <a:blip r:embed="rId2">
            <a:extLst/>
          </a:blip>
          <a:srcRect t="4369" r="5940" b="4886"/>
          <a:stretch/>
        </p:blipFill>
        <p:spPr>
          <a:xfrm>
            <a:off x="4333047" y="426244"/>
            <a:ext cx="8397775" cy="4218039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x"/>
          <p:cNvSpPr txBox="1"/>
          <p:nvPr/>
        </p:nvSpPr>
        <p:spPr>
          <a:xfrm>
            <a:off x="8253956" y="7434442"/>
            <a:ext cx="27797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10650"/>
              </p:ext>
            </p:extLst>
          </p:nvPr>
        </p:nvGraphicFramePr>
        <p:xfrm>
          <a:off x="439942" y="1127074"/>
          <a:ext cx="38370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51671"/>
              </p:ext>
            </p:extLst>
          </p:nvPr>
        </p:nvGraphicFramePr>
        <p:xfrm>
          <a:off x="6088638" y="6295719"/>
          <a:ext cx="191854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9"/>
                <a:gridCol w="383709"/>
                <a:gridCol w="383709"/>
                <a:gridCol w="383709"/>
                <a:gridCol w="3837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27837"/>
              </p:ext>
            </p:extLst>
          </p:nvPr>
        </p:nvGraphicFramePr>
        <p:xfrm>
          <a:off x="8778708" y="6860719"/>
          <a:ext cx="383709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64722"/>
              </p:ext>
            </p:extLst>
          </p:nvPr>
        </p:nvGraphicFramePr>
        <p:xfrm>
          <a:off x="439942" y="6295719"/>
          <a:ext cx="38370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animBg="1"/>
      <p:bldP spid="314" grpId="0" animBg="1"/>
      <p:bldP spid="315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x"/>
          <p:cNvSpPr txBox="1"/>
          <p:nvPr/>
        </p:nvSpPr>
        <p:spPr>
          <a:xfrm>
            <a:off x="8047479" y="4467722"/>
            <a:ext cx="27797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6684"/>
              </p:ext>
            </p:extLst>
          </p:nvPr>
        </p:nvGraphicFramePr>
        <p:xfrm>
          <a:off x="661168" y="3328999"/>
          <a:ext cx="38370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38617"/>
              </p:ext>
            </p:extLst>
          </p:nvPr>
        </p:nvGraphicFramePr>
        <p:xfrm>
          <a:off x="5882161" y="3328999"/>
          <a:ext cx="191854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9"/>
                <a:gridCol w="383709"/>
                <a:gridCol w="383709"/>
                <a:gridCol w="383709"/>
                <a:gridCol w="3837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31058"/>
              </p:ext>
            </p:extLst>
          </p:nvPr>
        </p:nvGraphicFramePr>
        <p:xfrm>
          <a:off x="8572231" y="3893999"/>
          <a:ext cx="383709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  <a:gridCol w="3837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00253" y="4369956"/>
            <a:ext cx="3799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b="0" dirty="0"/>
              <a:t>≈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How to factor the matrix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dirty="0" smtClean="0"/>
              <a:t>Ok, I’ve got the matrices. Then what?</a:t>
            </a:r>
            <a:endParaRPr sz="4800" dirty="0"/>
          </a:p>
        </p:txBody>
      </p:sp>
      <p:pic>
        <p:nvPicPr>
          <p:cNvPr id="14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350" y="3313141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9735" y="3668742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9350" y="5910859"/>
            <a:ext cx="384860" cy="384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5412" y="2850806"/>
            <a:ext cx="303349" cy="449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4096" y="2850918"/>
            <a:ext cx="303349" cy="44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37068" y="2857264"/>
            <a:ext cx="303349" cy="436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03086" y="2845811"/>
            <a:ext cx="303349" cy="459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62780" y="2850918"/>
            <a:ext cx="303349" cy="44940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1815280" y="7319358"/>
            <a:ext cx="937423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sym typeface="Helvetica Neue"/>
              </a:rPr>
              <a:t>Key points: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The approximate matrix will</a:t>
            </a:r>
            <a:r>
              <a:rPr kumimoji="0" lang="zh-TW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</a:t>
            </a:r>
            <a:r>
              <a:rPr kumimoji="0" lang="en-US" altLang="zh-TW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often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not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be identical to the original.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0" dirty="0" smtClean="0"/>
              <a:t>The factor matrices will keep changing as long as there are user</a:t>
            </a:r>
            <a:r>
              <a:rPr lang="en-US" altLang="zh-TW" b="0" dirty="0"/>
              <a:t>s</a:t>
            </a:r>
            <a:r>
              <a:rPr lang="en-US" b="0" dirty="0" smtClean="0"/>
              <a:t> changing the rating (even if </a:t>
            </a:r>
            <a:r>
              <a:rPr lang="en-US" b="0" i="1" dirty="0" smtClean="0"/>
              <a:t>you</a:t>
            </a:r>
            <a:r>
              <a:rPr lang="en-US" b="0" dirty="0" smtClean="0"/>
              <a:t> stay inactive for a while).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pic>
        <p:nvPicPr>
          <p:cNvPr id="25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17676" y="3378238"/>
            <a:ext cx="303349" cy="449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96360" y="3378350"/>
            <a:ext cx="303349" cy="44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149332" y="3384696"/>
            <a:ext cx="303349" cy="436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15350" y="3373243"/>
            <a:ext cx="303349" cy="459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375044" y="3378350"/>
            <a:ext cx="303349" cy="449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7300" y="3306884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7685" y="3662485"/>
            <a:ext cx="3556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97300" y="5904602"/>
            <a:ext cx="384860" cy="38486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679331" y="6488252"/>
            <a:ext cx="37221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8,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8263" y="6488252"/>
            <a:ext cx="37221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8,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kumimoji="0" lang="zh-TW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TW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347335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Evaluating a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Evaluating a model</a:t>
            </a:r>
          </a:p>
        </p:txBody>
      </p:sp>
      <p:sp>
        <p:nvSpPr>
          <p:cNvPr id="333" name="To evaluate how a machine learning model did, we use metrics such as precision and recall.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11099800" cy="1229971"/>
          </a:xfrm>
          <a:prstGeom prst="rect">
            <a:avLst/>
          </a:prstGeom>
        </p:spPr>
        <p:txBody>
          <a:bodyPr/>
          <a:lstStyle/>
          <a:p>
            <a:r>
              <a:t>To evaluate how a machine learning model did, we use metrics such as </a:t>
            </a:r>
            <a:r>
              <a:rPr i="1">
                <a:solidFill>
                  <a:srgbClr val="0433FF"/>
                </a:solidFill>
              </a:rPr>
              <a:t>precision</a:t>
            </a:r>
            <a:r>
              <a:t> and </a:t>
            </a:r>
            <a:r>
              <a:rPr i="1">
                <a:solidFill>
                  <a:srgbClr val="0433FF"/>
                </a:solidFill>
              </a:rPr>
              <a:t>recall</a:t>
            </a:r>
            <a:r>
              <a:t>.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2813050" y="4973497"/>
          <a:ext cx="4438650" cy="39814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219325"/>
                <a:gridCol w="2219325"/>
              </a:tblGrid>
              <a:tr h="19907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True positive
(TP)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False positive
(FP)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False negative
(FN)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True negative
(TN)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5" name="Actual value"/>
          <p:cNvSpPr txBox="1"/>
          <p:nvPr/>
        </p:nvSpPr>
        <p:spPr>
          <a:xfrm>
            <a:off x="4086275" y="4069867"/>
            <a:ext cx="18922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Actual value</a:t>
            </a:r>
          </a:p>
        </p:txBody>
      </p:sp>
      <p:sp>
        <p:nvSpPr>
          <p:cNvPr id="336" name="True"/>
          <p:cNvSpPr txBox="1"/>
          <p:nvPr/>
        </p:nvSpPr>
        <p:spPr>
          <a:xfrm>
            <a:off x="3554095" y="4501667"/>
            <a:ext cx="7467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True</a:t>
            </a:r>
          </a:p>
        </p:txBody>
      </p:sp>
      <p:sp>
        <p:nvSpPr>
          <p:cNvPr id="337" name="False"/>
          <p:cNvSpPr txBox="1"/>
          <p:nvPr/>
        </p:nvSpPr>
        <p:spPr>
          <a:xfrm>
            <a:off x="5680938" y="4501667"/>
            <a:ext cx="8872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False</a:t>
            </a:r>
          </a:p>
        </p:txBody>
      </p:sp>
      <p:sp>
        <p:nvSpPr>
          <p:cNvPr id="338" name="Predicted…"/>
          <p:cNvSpPr txBox="1"/>
          <p:nvPr/>
        </p:nvSpPr>
        <p:spPr>
          <a:xfrm>
            <a:off x="771525" y="6533667"/>
            <a:ext cx="159867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Predicted</a:t>
            </a:r>
          </a:p>
          <a:p>
            <a:r>
              <a:t>value</a:t>
            </a:r>
          </a:p>
        </p:txBody>
      </p:sp>
      <p:sp>
        <p:nvSpPr>
          <p:cNvPr id="339" name="Precision ="/>
          <p:cNvSpPr txBox="1"/>
          <p:nvPr/>
        </p:nvSpPr>
        <p:spPr>
          <a:xfrm>
            <a:off x="7993354" y="5995163"/>
            <a:ext cx="17361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Precision =</a:t>
            </a:r>
          </a:p>
        </p:txBody>
      </p:sp>
      <p:sp>
        <p:nvSpPr>
          <p:cNvPr id="340" name="True"/>
          <p:cNvSpPr txBox="1"/>
          <p:nvPr/>
        </p:nvSpPr>
        <p:spPr>
          <a:xfrm>
            <a:off x="2042795" y="5708167"/>
            <a:ext cx="7467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True</a:t>
            </a:r>
          </a:p>
        </p:txBody>
      </p:sp>
      <p:sp>
        <p:nvSpPr>
          <p:cNvPr id="341" name="False"/>
          <p:cNvSpPr txBox="1"/>
          <p:nvPr/>
        </p:nvSpPr>
        <p:spPr>
          <a:xfrm>
            <a:off x="1896338" y="7727467"/>
            <a:ext cx="8872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False</a:t>
            </a:r>
          </a:p>
        </p:txBody>
      </p:sp>
      <p:sp>
        <p:nvSpPr>
          <p:cNvPr id="342" name="Recall ="/>
          <p:cNvSpPr txBox="1"/>
          <p:nvPr/>
        </p:nvSpPr>
        <p:spPr>
          <a:xfrm>
            <a:off x="8466365" y="7267092"/>
            <a:ext cx="12841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Recall =</a:t>
            </a:r>
          </a:p>
        </p:txBody>
      </p:sp>
      <p:sp>
        <p:nvSpPr>
          <p:cNvPr id="343" name="TP + FP"/>
          <p:cNvSpPr txBox="1"/>
          <p:nvPr/>
        </p:nvSpPr>
        <p:spPr>
          <a:xfrm>
            <a:off x="10102951" y="6281877"/>
            <a:ext cx="12402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TP + FP</a:t>
            </a:r>
          </a:p>
        </p:txBody>
      </p:sp>
      <p:sp>
        <p:nvSpPr>
          <p:cNvPr id="344" name="TP"/>
          <p:cNvSpPr txBox="1"/>
          <p:nvPr/>
        </p:nvSpPr>
        <p:spPr>
          <a:xfrm>
            <a:off x="10471149" y="5708448"/>
            <a:ext cx="5038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TP</a:t>
            </a:r>
          </a:p>
        </p:txBody>
      </p:sp>
      <p:sp>
        <p:nvSpPr>
          <p:cNvPr id="345" name="TP + FN"/>
          <p:cNvSpPr txBox="1"/>
          <p:nvPr/>
        </p:nvSpPr>
        <p:spPr>
          <a:xfrm>
            <a:off x="10091673" y="7635392"/>
            <a:ext cx="12627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TP + FN</a:t>
            </a:r>
          </a:p>
        </p:txBody>
      </p:sp>
      <p:sp>
        <p:nvSpPr>
          <p:cNvPr id="346" name="TP"/>
          <p:cNvSpPr txBox="1"/>
          <p:nvPr/>
        </p:nvSpPr>
        <p:spPr>
          <a:xfrm>
            <a:off x="10471149" y="7036563"/>
            <a:ext cx="5038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TP</a:t>
            </a:r>
          </a:p>
        </p:txBody>
      </p:sp>
      <p:sp>
        <p:nvSpPr>
          <p:cNvPr id="347" name="Line"/>
          <p:cNvSpPr/>
          <p:nvPr/>
        </p:nvSpPr>
        <p:spPr>
          <a:xfrm>
            <a:off x="9906000" y="6225692"/>
            <a:ext cx="1634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>
            <a:off x="9906000" y="7521092"/>
            <a:ext cx="1634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Table"/>
          <p:cNvGraphicFramePr/>
          <p:nvPr/>
        </p:nvGraphicFramePr>
        <p:xfrm>
          <a:off x="3213760" y="6248400"/>
          <a:ext cx="3905250" cy="27622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52625"/>
                <a:gridCol w="1952625"/>
              </a:tblGrid>
              <a:tr h="13811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800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13811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205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1" name="Actual value"/>
          <p:cNvSpPr txBox="1"/>
          <p:nvPr/>
        </p:nvSpPr>
        <p:spPr>
          <a:xfrm>
            <a:off x="4220286" y="5239513"/>
            <a:ext cx="189219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Actual value</a:t>
            </a:r>
          </a:p>
        </p:txBody>
      </p:sp>
      <p:sp>
        <p:nvSpPr>
          <p:cNvPr id="352" name="Precision ="/>
          <p:cNvSpPr txBox="1"/>
          <p:nvPr/>
        </p:nvSpPr>
        <p:spPr>
          <a:xfrm>
            <a:off x="7625054" y="1812100"/>
            <a:ext cx="17361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Precision =</a:t>
            </a:r>
          </a:p>
        </p:txBody>
      </p:sp>
      <p:sp>
        <p:nvSpPr>
          <p:cNvPr id="353" name="Recall ="/>
          <p:cNvSpPr txBox="1"/>
          <p:nvPr/>
        </p:nvSpPr>
        <p:spPr>
          <a:xfrm>
            <a:off x="8098065" y="3084029"/>
            <a:ext cx="12841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Recall =</a:t>
            </a:r>
          </a:p>
        </p:txBody>
      </p:sp>
      <p:sp>
        <p:nvSpPr>
          <p:cNvPr id="354" name="45 + 5"/>
          <p:cNvSpPr txBox="1"/>
          <p:nvPr/>
        </p:nvSpPr>
        <p:spPr>
          <a:xfrm>
            <a:off x="9867239" y="2098814"/>
            <a:ext cx="9750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45 + 5</a:t>
            </a:r>
          </a:p>
        </p:txBody>
      </p:sp>
      <p:sp>
        <p:nvSpPr>
          <p:cNvPr id="355" name="45"/>
          <p:cNvSpPr txBox="1"/>
          <p:nvPr/>
        </p:nvSpPr>
        <p:spPr>
          <a:xfrm>
            <a:off x="10128148" y="1525385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45</a:t>
            </a:r>
          </a:p>
        </p:txBody>
      </p:sp>
      <p:sp>
        <p:nvSpPr>
          <p:cNvPr id="356" name="45 + 190"/>
          <p:cNvSpPr txBox="1"/>
          <p:nvPr/>
        </p:nvSpPr>
        <p:spPr>
          <a:xfrm>
            <a:off x="9697770" y="3452329"/>
            <a:ext cx="13139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45 + 190</a:t>
            </a:r>
          </a:p>
        </p:txBody>
      </p:sp>
      <p:sp>
        <p:nvSpPr>
          <p:cNvPr id="357" name="45"/>
          <p:cNvSpPr txBox="1"/>
          <p:nvPr/>
        </p:nvSpPr>
        <p:spPr>
          <a:xfrm>
            <a:off x="10128148" y="285350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45</a:t>
            </a:r>
          </a:p>
        </p:txBody>
      </p:sp>
      <p:sp>
        <p:nvSpPr>
          <p:cNvPr id="358" name="Line"/>
          <p:cNvSpPr/>
          <p:nvPr/>
        </p:nvSpPr>
        <p:spPr>
          <a:xfrm>
            <a:off x="9537700" y="2042629"/>
            <a:ext cx="1634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537700" y="3338029"/>
            <a:ext cx="1634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60" name="Table"/>
          <p:cNvGraphicFramePr/>
          <p:nvPr/>
        </p:nvGraphicFramePr>
        <p:xfrm>
          <a:off x="3213760" y="1568449"/>
          <a:ext cx="3905250" cy="276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52625"/>
                <a:gridCol w="1952625"/>
              </a:tblGrid>
              <a:tr h="1384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45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1384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190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1" name="Actual value"/>
          <p:cNvSpPr txBox="1"/>
          <p:nvPr/>
        </p:nvSpPr>
        <p:spPr>
          <a:xfrm>
            <a:off x="4191508" y="553213"/>
            <a:ext cx="189219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Actual value</a:t>
            </a:r>
          </a:p>
        </p:txBody>
      </p:sp>
      <p:sp>
        <p:nvSpPr>
          <p:cNvPr id="362" name="Have cancer"/>
          <p:cNvSpPr txBox="1"/>
          <p:nvPr/>
        </p:nvSpPr>
        <p:spPr>
          <a:xfrm>
            <a:off x="3218890" y="1077570"/>
            <a:ext cx="19324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Have cancer</a:t>
            </a:r>
          </a:p>
        </p:txBody>
      </p:sp>
      <p:sp>
        <p:nvSpPr>
          <p:cNvPr id="363" name="Safe"/>
          <p:cNvSpPr txBox="1"/>
          <p:nvPr/>
        </p:nvSpPr>
        <p:spPr>
          <a:xfrm>
            <a:off x="5708345" y="1077570"/>
            <a:ext cx="7635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Safe</a:t>
            </a:r>
          </a:p>
        </p:txBody>
      </p:sp>
      <p:sp>
        <p:nvSpPr>
          <p:cNvPr id="364" name="Predicted…"/>
          <p:cNvSpPr txBox="1"/>
          <p:nvPr/>
        </p:nvSpPr>
        <p:spPr>
          <a:xfrm>
            <a:off x="401269" y="2538069"/>
            <a:ext cx="159867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Predicted</a:t>
            </a:r>
          </a:p>
          <a:p>
            <a:r>
              <a:t>value</a:t>
            </a:r>
          </a:p>
        </p:txBody>
      </p:sp>
      <p:sp>
        <p:nvSpPr>
          <p:cNvPr id="365" name="Have…"/>
          <p:cNvSpPr txBox="1"/>
          <p:nvPr/>
        </p:nvSpPr>
        <p:spPr>
          <a:xfrm>
            <a:off x="2082368" y="1852269"/>
            <a:ext cx="111343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Have</a:t>
            </a:r>
          </a:p>
          <a:p>
            <a:r>
              <a:t>cancer</a:t>
            </a:r>
          </a:p>
        </p:txBody>
      </p:sp>
      <p:sp>
        <p:nvSpPr>
          <p:cNvPr id="366" name="Safe"/>
          <p:cNvSpPr txBox="1"/>
          <p:nvPr/>
        </p:nvSpPr>
        <p:spPr>
          <a:xfrm>
            <a:off x="2371623" y="3408019"/>
            <a:ext cx="7635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Safe</a:t>
            </a:r>
          </a:p>
        </p:txBody>
      </p:sp>
      <p:sp>
        <p:nvSpPr>
          <p:cNvPr id="367" name="Precision ="/>
          <p:cNvSpPr txBox="1"/>
          <p:nvPr/>
        </p:nvSpPr>
        <p:spPr>
          <a:xfrm>
            <a:off x="7586954" y="6634926"/>
            <a:ext cx="173614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Precision =</a:t>
            </a:r>
          </a:p>
        </p:txBody>
      </p:sp>
      <p:sp>
        <p:nvSpPr>
          <p:cNvPr id="368" name="Recall ="/>
          <p:cNvSpPr txBox="1"/>
          <p:nvPr/>
        </p:nvSpPr>
        <p:spPr>
          <a:xfrm>
            <a:off x="8059965" y="7906856"/>
            <a:ext cx="128412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Recall =</a:t>
            </a:r>
          </a:p>
        </p:txBody>
      </p:sp>
      <p:sp>
        <p:nvSpPr>
          <p:cNvPr id="369" name="200 + 800"/>
          <p:cNvSpPr txBox="1"/>
          <p:nvPr/>
        </p:nvSpPr>
        <p:spPr>
          <a:xfrm>
            <a:off x="9574936" y="6921640"/>
            <a:ext cx="148346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200 + 800</a:t>
            </a:r>
          </a:p>
        </p:txBody>
      </p:sp>
      <p:sp>
        <p:nvSpPr>
          <p:cNvPr id="370" name="200"/>
          <p:cNvSpPr txBox="1"/>
          <p:nvPr/>
        </p:nvSpPr>
        <p:spPr>
          <a:xfrm>
            <a:off x="10005313" y="6348211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200</a:t>
            </a:r>
          </a:p>
        </p:txBody>
      </p:sp>
      <p:sp>
        <p:nvSpPr>
          <p:cNvPr id="371" name="200 + 35"/>
          <p:cNvSpPr txBox="1"/>
          <p:nvPr/>
        </p:nvSpPr>
        <p:spPr>
          <a:xfrm>
            <a:off x="9659670" y="8275156"/>
            <a:ext cx="131399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200 + 35</a:t>
            </a:r>
          </a:p>
        </p:txBody>
      </p:sp>
      <p:sp>
        <p:nvSpPr>
          <p:cNvPr id="372" name="200"/>
          <p:cNvSpPr txBox="1"/>
          <p:nvPr/>
        </p:nvSpPr>
        <p:spPr>
          <a:xfrm>
            <a:off x="10005313" y="7676326"/>
            <a:ext cx="62270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200</a:t>
            </a:r>
          </a:p>
        </p:txBody>
      </p:sp>
      <p:sp>
        <p:nvSpPr>
          <p:cNvPr id="373" name="Line"/>
          <p:cNvSpPr/>
          <p:nvPr/>
        </p:nvSpPr>
        <p:spPr>
          <a:xfrm>
            <a:off x="9499600" y="6865455"/>
            <a:ext cx="1634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4" name="Line"/>
          <p:cNvSpPr/>
          <p:nvPr/>
        </p:nvSpPr>
        <p:spPr>
          <a:xfrm>
            <a:off x="9499600" y="8160855"/>
            <a:ext cx="1634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5" name="= 85.11%"/>
          <p:cNvSpPr txBox="1"/>
          <p:nvPr/>
        </p:nvSpPr>
        <p:spPr>
          <a:xfrm>
            <a:off x="11336721" y="7906856"/>
            <a:ext cx="144932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 85.11%</a:t>
            </a:r>
          </a:p>
        </p:txBody>
      </p:sp>
      <p:sp>
        <p:nvSpPr>
          <p:cNvPr id="376" name="= 20%"/>
          <p:cNvSpPr txBox="1"/>
          <p:nvPr/>
        </p:nvSpPr>
        <p:spPr>
          <a:xfrm>
            <a:off x="11358056" y="6634926"/>
            <a:ext cx="102565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 </a:t>
            </a:r>
            <a:r>
              <a:rPr>
                <a:solidFill>
                  <a:srgbClr val="FF2600"/>
                </a:solidFill>
              </a:rPr>
              <a:t>20%</a:t>
            </a:r>
          </a:p>
        </p:txBody>
      </p:sp>
      <p:sp>
        <p:nvSpPr>
          <p:cNvPr id="377" name="= 90%"/>
          <p:cNvSpPr txBox="1"/>
          <p:nvPr/>
        </p:nvSpPr>
        <p:spPr>
          <a:xfrm>
            <a:off x="11358056" y="1812100"/>
            <a:ext cx="10256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 90%</a:t>
            </a:r>
          </a:p>
        </p:txBody>
      </p:sp>
      <p:sp>
        <p:nvSpPr>
          <p:cNvPr id="378" name="= 19.15%"/>
          <p:cNvSpPr txBox="1"/>
          <p:nvPr/>
        </p:nvSpPr>
        <p:spPr>
          <a:xfrm>
            <a:off x="11362121" y="3084029"/>
            <a:ext cx="1449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 </a:t>
            </a:r>
            <a:r>
              <a:rPr>
                <a:solidFill>
                  <a:srgbClr val="FF2600"/>
                </a:solidFill>
              </a:rPr>
              <a:t>19.15%</a:t>
            </a:r>
          </a:p>
        </p:txBody>
      </p:sp>
      <p:sp>
        <p:nvSpPr>
          <p:cNvPr id="379" name="Scenario 1:"/>
          <p:cNvSpPr txBox="1"/>
          <p:nvPr/>
        </p:nvSpPr>
        <p:spPr>
          <a:xfrm>
            <a:off x="330555" y="286513"/>
            <a:ext cx="17401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t>Scenario 1:</a:t>
            </a:r>
          </a:p>
        </p:txBody>
      </p:sp>
      <p:sp>
        <p:nvSpPr>
          <p:cNvPr id="380" name="Scenario 2:"/>
          <p:cNvSpPr txBox="1"/>
          <p:nvPr/>
        </p:nvSpPr>
        <p:spPr>
          <a:xfrm>
            <a:off x="330555" y="5074895"/>
            <a:ext cx="174010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t>Scenario 2:</a:t>
            </a:r>
          </a:p>
        </p:txBody>
      </p:sp>
      <p:sp>
        <p:nvSpPr>
          <p:cNvPr id="381" name="Have cancer"/>
          <p:cNvSpPr txBox="1"/>
          <p:nvPr/>
        </p:nvSpPr>
        <p:spPr>
          <a:xfrm>
            <a:off x="3231590" y="5740782"/>
            <a:ext cx="193243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Have cancer</a:t>
            </a:r>
          </a:p>
        </p:txBody>
      </p:sp>
      <p:sp>
        <p:nvSpPr>
          <p:cNvPr id="382" name="Safe"/>
          <p:cNvSpPr txBox="1"/>
          <p:nvPr/>
        </p:nvSpPr>
        <p:spPr>
          <a:xfrm>
            <a:off x="5721045" y="5740782"/>
            <a:ext cx="76352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Safe</a:t>
            </a:r>
          </a:p>
        </p:txBody>
      </p:sp>
      <p:sp>
        <p:nvSpPr>
          <p:cNvPr id="383" name="Predicted…"/>
          <p:cNvSpPr txBox="1"/>
          <p:nvPr/>
        </p:nvSpPr>
        <p:spPr>
          <a:xfrm>
            <a:off x="401269" y="7306921"/>
            <a:ext cx="159867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Predicted</a:t>
            </a:r>
          </a:p>
          <a:p>
            <a:r>
              <a:t>value</a:t>
            </a:r>
          </a:p>
        </p:txBody>
      </p:sp>
      <p:sp>
        <p:nvSpPr>
          <p:cNvPr id="384" name="Have…"/>
          <p:cNvSpPr txBox="1"/>
          <p:nvPr/>
        </p:nvSpPr>
        <p:spPr>
          <a:xfrm>
            <a:off x="2082368" y="6621121"/>
            <a:ext cx="111343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Have</a:t>
            </a:r>
          </a:p>
          <a:p>
            <a:r>
              <a:t>cancer</a:t>
            </a:r>
          </a:p>
        </p:txBody>
      </p:sp>
      <p:sp>
        <p:nvSpPr>
          <p:cNvPr id="385" name="Safe"/>
          <p:cNvSpPr txBox="1"/>
          <p:nvPr/>
        </p:nvSpPr>
        <p:spPr>
          <a:xfrm>
            <a:off x="2371623" y="8176871"/>
            <a:ext cx="7635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Safe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hat’s why we have F1-sc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That’s why we have F1-score</a:t>
            </a:r>
          </a:p>
        </p:txBody>
      </p:sp>
      <p:sp>
        <p:nvSpPr>
          <p:cNvPr id="388" name="F1-score (or F-score) is the harmonic mean between precision and recall: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F1-score (or F-score) is the harmonic mean between precision and recall:</a:t>
            </a:r>
          </a:p>
        </p:txBody>
      </p:sp>
      <p:sp>
        <p:nvSpPr>
          <p:cNvPr id="389" name="F1  ="/>
          <p:cNvSpPr txBox="1"/>
          <p:nvPr/>
        </p:nvSpPr>
        <p:spPr>
          <a:xfrm>
            <a:off x="1805533" y="5509870"/>
            <a:ext cx="901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F1  = </a:t>
            </a:r>
          </a:p>
        </p:txBody>
      </p:sp>
      <p:sp>
        <p:nvSpPr>
          <p:cNvPr id="390" name="Line"/>
          <p:cNvSpPr/>
          <p:nvPr/>
        </p:nvSpPr>
        <p:spPr>
          <a:xfrm>
            <a:off x="3746500" y="5740400"/>
            <a:ext cx="308625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1" name="Line"/>
          <p:cNvSpPr/>
          <p:nvPr/>
        </p:nvSpPr>
        <p:spPr>
          <a:xfrm>
            <a:off x="8115286" y="5775325"/>
            <a:ext cx="308625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2" name="Line"/>
          <p:cNvSpPr/>
          <p:nvPr/>
        </p:nvSpPr>
        <p:spPr>
          <a:xfrm>
            <a:off x="3779999" y="6293814"/>
            <a:ext cx="13716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3" name="Line"/>
          <p:cNvSpPr/>
          <p:nvPr/>
        </p:nvSpPr>
        <p:spPr>
          <a:xfrm>
            <a:off x="5672299" y="6293814"/>
            <a:ext cx="1079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4" name="1"/>
          <p:cNvSpPr txBox="1"/>
          <p:nvPr/>
        </p:nvSpPr>
        <p:spPr>
          <a:xfrm>
            <a:off x="5247095" y="5197755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395" name="Precision * Recall"/>
          <p:cNvSpPr txBox="1"/>
          <p:nvPr/>
        </p:nvSpPr>
        <p:spPr>
          <a:xfrm>
            <a:off x="8326286" y="5198720"/>
            <a:ext cx="26642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Precision * Recall</a:t>
            </a:r>
          </a:p>
        </p:txBody>
      </p:sp>
      <p:sp>
        <p:nvSpPr>
          <p:cNvPr id="396" name="Precision + Recall"/>
          <p:cNvSpPr txBox="1"/>
          <p:nvPr/>
        </p:nvSpPr>
        <p:spPr>
          <a:xfrm>
            <a:off x="8296873" y="5890870"/>
            <a:ext cx="272308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Precision + Recall</a:t>
            </a:r>
          </a:p>
        </p:txBody>
      </p:sp>
      <p:sp>
        <p:nvSpPr>
          <p:cNvPr id="397" name="=   2 *"/>
          <p:cNvSpPr txBox="1"/>
          <p:nvPr/>
        </p:nvSpPr>
        <p:spPr>
          <a:xfrm>
            <a:off x="7063794" y="5509870"/>
            <a:ext cx="92964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   2 *</a:t>
            </a:r>
          </a:p>
        </p:txBody>
      </p:sp>
      <p:sp>
        <p:nvSpPr>
          <p:cNvPr id="398" name="2 *"/>
          <p:cNvSpPr txBox="1"/>
          <p:nvPr/>
        </p:nvSpPr>
        <p:spPr>
          <a:xfrm>
            <a:off x="2938170" y="5509870"/>
            <a:ext cx="5772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 * </a:t>
            </a:r>
          </a:p>
        </p:txBody>
      </p:sp>
      <p:sp>
        <p:nvSpPr>
          <p:cNvPr id="399" name="1"/>
          <p:cNvSpPr txBox="1"/>
          <p:nvPr/>
        </p:nvSpPr>
        <p:spPr>
          <a:xfrm>
            <a:off x="4323915" y="5821985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00" name="1"/>
          <p:cNvSpPr txBox="1"/>
          <p:nvPr/>
        </p:nvSpPr>
        <p:spPr>
          <a:xfrm>
            <a:off x="6070380" y="5821985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01" name="Precision"/>
          <p:cNvSpPr txBox="1"/>
          <p:nvPr/>
        </p:nvSpPr>
        <p:spPr>
          <a:xfrm>
            <a:off x="3731536" y="6281115"/>
            <a:ext cx="146852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Precision</a:t>
            </a:r>
          </a:p>
        </p:txBody>
      </p:sp>
      <p:sp>
        <p:nvSpPr>
          <p:cNvPr id="402" name="Recall"/>
          <p:cNvSpPr txBox="1"/>
          <p:nvPr/>
        </p:nvSpPr>
        <p:spPr>
          <a:xfrm>
            <a:off x="5704010" y="6281115"/>
            <a:ext cx="101650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Recall</a:t>
            </a:r>
          </a:p>
        </p:txBody>
      </p:sp>
      <p:sp>
        <p:nvSpPr>
          <p:cNvPr id="403" name="+"/>
          <p:cNvSpPr txBox="1"/>
          <p:nvPr/>
        </p:nvSpPr>
        <p:spPr>
          <a:xfrm>
            <a:off x="5279215" y="6063285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Also, the ROC cur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Also, the ROC curve</a:t>
            </a:r>
          </a:p>
        </p:txBody>
      </p:sp>
      <p:pic>
        <p:nvPicPr>
          <p:cNvPr id="406" name="map-1936.jpg" descr="map-193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2049" y="2752084"/>
            <a:ext cx="8860702" cy="5976632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Dingbat X"/>
          <p:cNvSpPr/>
          <p:nvPr/>
        </p:nvSpPr>
        <p:spPr>
          <a:xfrm>
            <a:off x="9391385" y="7927460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1" animBg="1" advAuto="0"/>
      <p:bldP spid="407" grpId="2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eiver Operating Characteristic (ROC) cur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Receiver Operating Characteristic (ROC) curve</a:t>
            </a:r>
          </a:p>
        </p:txBody>
      </p:sp>
      <p:pic>
        <p:nvPicPr>
          <p:cNvPr id="410" name="roc-cruve.png" descr="roc-cruve.png"/>
          <p:cNvPicPr>
            <a:picLocks noChangeAspect="1"/>
          </p:cNvPicPr>
          <p:nvPr/>
        </p:nvPicPr>
        <p:blipFill>
          <a:blip r:embed="rId2">
            <a:extLst/>
          </a:blip>
          <a:srcRect t="6110"/>
          <a:stretch>
            <a:fillRect/>
          </a:stretch>
        </p:blipFill>
        <p:spPr>
          <a:xfrm>
            <a:off x="2538528" y="2547830"/>
            <a:ext cx="7292744" cy="6829640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Also, the ROC curve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Also, the ROC curve</a:t>
            </a:r>
          </a:p>
        </p:txBody>
      </p:sp>
      <p:sp>
        <p:nvSpPr>
          <p:cNvPr id="412" name="Area Under Curve…"/>
          <p:cNvSpPr txBox="1"/>
          <p:nvPr/>
        </p:nvSpPr>
        <p:spPr>
          <a:xfrm>
            <a:off x="9948468" y="4462120"/>
            <a:ext cx="278526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Area Under Curve</a:t>
            </a:r>
          </a:p>
          <a:p>
            <a:pPr algn="l"/>
            <a:r>
              <a:t>(AUC) = 0.6876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2" animBg="1" advAuto="0"/>
      <p:bldP spid="411" grpId="1" animBg="1" advAuto="0"/>
      <p:bldP spid="412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Let’s evaluate the ranking as well"/>
          <p:cNvSpPr txBox="1">
            <a:spLocks noGrp="1"/>
          </p:cNvSpPr>
          <p:nvPr>
            <p:ph type="title"/>
          </p:nvPr>
        </p:nvSpPr>
        <p:spPr>
          <a:xfrm>
            <a:off x="952500" y="515374"/>
            <a:ext cx="11099800" cy="21590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rPr dirty="0"/>
              <a:t>Let’s evaluate the ranking as well</a:t>
            </a:r>
          </a:p>
        </p:txBody>
      </p:sp>
      <p:sp>
        <p:nvSpPr>
          <p:cNvPr id="415" name="Like a search engine, a recommendation engine often delivers numerous outputs, while only a portion of them is what the user really wants.…"/>
          <p:cNvSpPr txBox="1">
            <a:spLocks noGrp="1"/>
          </p:cNvSpPr>
          <p:nvPr>
            <p:ph type="body" idx="1"/>
          </p:nvPr>
        </p:nvSpPr>
        <p:spPr>
          <a:xfrm>
            <a:off x="952500" y="2674374"/>
            <a:ext cx="11099800" cy="61156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Like a search engine, a recommendation engine often delivers numerous outputs, while only a portion of them is </a:t>
            </a:r>
            <a:r>
              <a:rPr lang="en-US" altLang="zh-TW" dirty="0" smtClean="0"/>
              <a:t>most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relevant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dirty="0" smtClean="0"/>
              <a:t>what </a:t>
            </a:r>
            <a:r>
              <a:rPr dirty="0"/>
              <a:t>the user really wants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altLang="zh-TW" dirty="0" smtClean="0"/>
              <a:t>Therefore,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usually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users,</a:t>
            </a:r>
            <a:r>
              <a:rPr lang="zh-TW" altLang="en-US" dirty="0" smtClean="0"/>
              <a:t> </a:t>
            </a:r>
            <a:r>
              <a:rPr lang="en-US" altLang="zh-TW" dirty="0" smtClean="0"/>
              <a:t>so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entries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would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likely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would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dirty="0" smtClean="0"/>
              <a:t>near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top.</a:t>
            </a:r>
            <a:endParaRPr dirty="0"/>
          </a:p>
          <a:p>
            <a:r>
              <a:rPr dirty="0"/>
              <a:t>How do we evaluate the </a:t>
            </a:r>
            <a:r>
              <a:rPr i="1" dirty="0"/>
              <a:t>ranking</a:t>
            </a:r>
            <a:r>
              <a:rPr dirty="0"/>
              <a:t> of results?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Rectangle"/>
          <p:cNvGrpSpPr/>
          <p:nvPr/>
        </p:nvGrpSpPr>
        <p:grpSpPr>
          <a:xfrm>
            <a:off x="3308350" y="368300"/>
            <a:ext cx="6388100" cy="698500"/>
            <a:chOff x="0" y="0"/>
            <a:chExt cx="6388100" cy="698500"/>
          </a:xfrm>
        </p:grpSpPr>
        <p:sp>
          <p:nvSpPr>
            <p:cNvPr id="418" name="Rectangle"/>
            <p:cNvSpPr/>
            <p:nvPr/>
          </p:nvSpPr>
          <p:spPr>
            <a:xfrm>
              <a:off x="50800" y="50800"/>
              <a:ext cx="6286500" cy="59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417" name="Rectangle" descr="Rectangl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388100" cy="698500"/>
            </a:xfrm>
            <a:prstGeom prst="rect">
              <a:avLst/>
            </a:prstGeom>
            <a:effectLst/>
          </p:spPr>
        </p:pic>
      </p:grpSp>
      <p:sp>
        <p:nvSpPr>
          <p:cNvPr id="420" name="鍾欣怡"/>
          <p:cNvSpPr txBox="1"/>
          <p:nvPr/>
        </p:nvSpPr>
        <p:spPr>
          <a:xfrm>
            <a:off x="3448050" y="349250"/>
            <a:ext cx="1485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/>
              <a:t>鍾欣怡</a:t>
            </a:r>
          </a:p>
        </p:txBody>
      </p:sp>
      <p:pic>
        <p:nvPicPr>
          <p:cNvPr id="421" name="鍾欣凌.jpg" descr="鍾欣凌.jpg"/>
          <p:cNvPicPr>
            <a:picLocks noChangeAspect="1"/>
          </p:cNvPicPr>
          <p:nvPr/>
        </p:nvPicPr>
        <p:blipFill>
          <a:blip r:embed="rId3">
            <a:extLst/>
          </a:blip>
          <a:srcRect l="26179" r="8181"/>
          <a:stretch>
            <a:fillRect/>
          </a:stretch>
        </p:blipFill>
        <p:spPr>
          <a:xfrm>
            <a:off x="9914303" y="2921417"/>
            <a:ext cx="3056793" cy="310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鍾欣怡.jpg" descr="鍾欣怡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1490" y="2156398"/>
            <a:ext cx="3311770" cy="4634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鍾欣怡2.jpg" descr="鍾欣怡2.jpg"/>
          <p:cNvPicPr>
            <a:picLocks noChangeAspect="1"/>
          </p:cNvPicPr>
          <p:nvPr/>
        </p:nvPicPr>
        <p:blipFill>
          <a:blip r:embed="rId5">
            <a:extLst/>
          </a:blip>
          <a:srcRect t="6902"/>
          <a:stretch>
            <a:fillRect/>
          </a:stretch>
        </p:blipFill>
        <p:spPr>
          <a:xfrm>
            <a:off x="3192340" y="2161402"/>
            <a:ext cx="3311770" cy="4624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鍾欣桐.png" descr="鍾欣桐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612" y="2924394"/>
            <a:ext cx="3098801" cy="309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Rectangle"/>
          <p:cNvSpPr/>
          <p:nvPr/>
        </p:nvSpPr>
        <p:spPr>
          <a:xfrm>
            <a:off x="10096500" y="368300"/>
            <a:ext cx="1270000" cy="698500"/>
          </a:xfrm>
          <a:prstGeom prst="rect">
            <a:avLst/>
          </a:prstGeom>
          <a:gradFill>
            <a:gsLst>
              <a:gs pos="0">
                <a:srgbClr val="EBEBEB"/>
              </a:gs>
              <a:gs pos="100000">
                <a:srgbClr val="FFFFFF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6" name="Search"/>
          <p:cNvSpPr txBox="1"/>
          <p:nvPr/>
        </p:nvSpPr>
        <p:spPr>
          <a:xfrm>
            <a:off x="10166096" y="487020"/>
            <a:ext cx="11308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Search</a:t>
            </a:r>
          </a:p>
        </p:txBody>
      </p:sp>
      <p:sp>
        <p:nvSpPr>
          <p:cNvPr id="427" name="（鍾欣桐）"/>
          <p:cNvSpPr txBox="1"/>
          <p:nvPr/>
        </p:nvSpPr>
        <p:spPr>
          <a:xfrm>
            <a:off x="763862" y="63182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（鍾欣桐）</a:t>
            </a:r>
          </a:p>
        </p:txBody>
      </p:sp>
      <p:sp>
        <p:nvSpPr>
          <p:cNvPr id="428" name="（鍾欣凌）"/>
          <p:cNvSpPr txBox="1"/>
          <p:nvPr/>
        </p:nvSpPr>
        <p:spPr>
          <a:xfrm>
            <a:off x="10623519" y="63182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（鍾欣凌）</a:t>
            </a:r>
          </a:p>
        </p:txBody>
      </p:sp>
      <p:sp>
        <p:nvSpPr>
          <p:cNvPr id="429" name="1"/>
          <p:cNvSpPr txBox="1"/>
          <p:nvPr/>
        </p:nvSpPr>
        <p:spPr>
          <a:xfrm>
            <a:off x="1398760" y="7550430"/>
            <a:ext cx="368504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1</a:t>
            </a:r>
          </a:p>
        </p:txBody>
      </p:sp>
      <p:sp>
        <p:nvSpPr>
          <p:cNvPr id="430" name="2"/>
          <p:cNvSpPr txBox="1"/>
          <p:nvPr/>
        </p:nvSpPr>
        <p:spPr>
          <a:xfrm>
            <a:off x="4664049" y="7550430"/>
            <a:ext cx="368504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2</a:t>
            </a:r>
          </a:p>
        </p:txBody>
      </p:sp>
      <p:sp>
        <p:nvSpPr>
          <p:cNvPr id="431" name="3"/>
          <p:cNvSpPr txBox="1"/>
          <p:nvPr/>
        </p:nvSpPr>
        <p:spPr>
          <a:xfrm>
            <a:off x="8023123" y="7550430"/>
            <a:ext cx="368504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3</a:t>
            </a:r>
          </a:p>
        </p:txBody>
      </p:sp>
      <p:sp>
        <p:nvSpPr>
          <p:cNvPr id="432" name="4"/>
          <p:cNvSpPr txBox="1"/>
          <p:nvPr/>
        </p:nvSpPr>
        <p:spPr>
          <a:xfrm>
            <a:off x="11258418" y="7550430"/>
            <a:ext cx="368504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7" animBg="1" advAuto="0"/>
      <p:bldP spid="422" grpId="5" animBg="1" advAuto="0"/>
      <p:bldP spid="423" grpId="3" animBg="1" advAuto="0"/>
      <p:bldP spid="424" grpId="1" animBg="1" advAuto="0"/>
      <p:bldP spid="427" grpId="9" animBg="1" advAuto="0"/>
      <p:bldP spid="428" grpId="10" animBg="1" advAuto="0"/>
      <p:bldP spid="429" grpId="2" animBg="1" advAuto="0"/>
      <p:bldP spid="430" grpId="4" animBg="1" advAuto="0"/>
      <p:bldP spid="431" grpId="6" animBg="1" advAuto="0"/>
      <p:bldP spid="432" grpId="8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3500" y="622300"/>
            <a:ext cx="2540000" cy="2540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6" name="Table"/>
          <p:cNvGraphicFramePr/>
          <p:nvPr/>
        </p:nvGraphicFramePr>
        <p:xfrm>
          <a:off x="2416403" y="463550"/>
          <a:ext cx="10194696" cy="361949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103448"/>
                <a:gridCol w="7091248"/>
              </a:tblGrid>
              <a:tr h="612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Prefer genre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Sci-fi, comedy, action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915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Prefer director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Steven Spielberg, Christopher Nolan,
Michael Bay, James Cameron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915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Prefer actor/actress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Tom Hanks, Leonardo DiCaprio,
Anne Hathaway, Scarlet Johansson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27" name="MV5BMjM2MDgxMDg0Nl5BMl5BanBnXkFtZTgwNTM2OTM5NDE@._V1_.jpg" descr="MV5BMjM2MDgxMDg0Nl5BMl5BanBnXkFtZTgwNTM2OTM5NDE@._V1_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384" y="4301960"/>
            <a:ext cx="2826122" cy="4237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MV5BMDdmZGU3NDQtY2E5My00ZTliLWIzOTUtMTY4ZGI1YjdiNjk3XkEyXkFqcGdeQXVyNTA4NzY1MzY@._V1_SY1000_CR0,0,671,1000_AL_.jpg" descr="MV5BMDdmZGU3NDQtY2E5My00ZTliLWIzOTUtMTY4ZGI1YjdiNjk3XkEyXkFqcGdeQXVyNTA4NzY1MzY@._V1_SY1000_CR0,0,671,1000_AL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66759" y="4301960"/>
            <a:ext cx="2843071" cy="4237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V5BODcxMzY3ODY1NF5BMl5BanBnXkFtZTgwNzg1NDY4MTE@._V1_SY1000_CR0,0,631,1000_AL_.jpg" descr="MV5BODcxMzY3ODY1NF5BMl5BanBnXkFtZTgwNzg1NDY4MTE@._V1_SY1000_CR0,0,631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38221" y="4307819"/>
            <a:ext cx="2666195" cy="42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V5BZTcxNzgzZjMtYzZiZC00MmE1LTg3MzQtZDAxMTYyZWE4MDNhL2ltYWdlXkEyXkFqcGdeQXVyMTQxNzMzNDI@._V1_SY1000_CR0,0,674,1000_AL_.jpg" descr="MV5BZTcxNzgzZjMtYzZiZC00MmE1LTg3MzQtZDAxMTYyZWE4MDNhL2ltYWdlXkEyXkFqcGdeQXVyMTQxNzMzNDI@._V1_SY1000_CR0,0,674,1000_AL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50083" y="4307819"/>
            <a:ext cx="2847884" cy="4225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鍾欣凌.jpg" descr="鍾欣凌.jpg"/>
          <p:cNvPicPr>
            <a:picLocks noChangeAspect="1"/>
          </p:cNvPicPr>
          <p:nvPr/>
        </p:nvPicPr>
        <p:blipFill>
          <a:blip r:embed="rId3">
            <a:extLst/>
          </a:blip>
          <a:srcRect l="26179" r="8181"/>
          <a:stretch>
            <a:fillRect/>
          </a:stretch>
        </p:blipFill>
        <p:spPr>
          <a:xfrm>
            <a:off x="478328" y="7495663"/>
            <a:ext cx="1831300" cy="1859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鍾欣怡.jpg" descr="鍾欣怡.jpg"/>
          <p:cNvPicPr>
            <a:picLocks noChangeAspect="1"/>
          </p:cNvPicPr>
          <p:nvPr/>
        </p:nvPicPr>
        <p:blipFill>
          <a:blip r:embed="rId4">
            <a:extLst/>
          </a:blip>
          <a:srcRect b="24341"/>
          <a:stretch>
            <a:fillRect/>
          </a:stretch>
        </p:blipFill>
        <p:spPr>
          <a:xfrm>
            <a:off x="480511" y="5359087"/>
            <a:ext cx="1826799" cy="1934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鍾欣怡2.jpg" descr="鍾欣怡2.jpg"/>
          <p:cNvPicPr>
            <a:picLocks noChangeAspect="1"/>
          </p:cNvPicPr>
          <p:nvPr/>
        </p:nvPicPr>
        <p:blipFill>
          <a:blip r:embed="rId5">
            <a:extLst/>
          </a:blip>
          <a:srcRect t="6902" b="23231"/>
          <a:stretch>
            <a:fillRect/>
          </a:stretch>
        </p:blipFill>
        <p:spPr>
          <a:xfrm>
            <a:off x="498521" y="3253466"/>
            <a:ext cx="1816215" cy="1903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鍾欣桐.png" descr="鍾欣桐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8521" y="1235158"/>
            <a:ext cx="1816101" cy="1816101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Relevance…"/>
          <p:cNvSpPr txBox="1"/>
          <p:nvPr/>
        </p:nvSpPr>
        <p:spPr>
          <a:xfrm>
            <a:off x="2264054" y="203592"/>
            <a:ext cx="17964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Relevance </a:t>
            </a:r>
          </a:p>
          <a:p>
            <a:r>
              <a:t>(0-3 scale):</a:t>
            </a:r>
          </a:p>
        </p:txBody>
      </p:sp>
      <p:sp>
        <p:nvSpPr>
          <p:cNvPr id="439" name="1"/>
          <p:cNvSpPr txBox="1"/>
          <p:nvPr/>
        </p:nvSpPr>
        <p:spPr>
          <a:xfrm>
            <a:off x="3020415" y="1912679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40" name="1"/>
          <p:cNvSpPr txBox="1"/>
          <p:nvPr/>
        </p:nvSpPr>
        <p:spPr>
          <a:xfrm>
            <a:off x="3020415" y="8195211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41" name="3"/>
          <p:cNvSpPr txBox="1"/>
          <p:nvPr/>
        </p:nvSpPr>
        <p:spPr>
          <a:xfrm>
            <a:off x="3020415" y="6095742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442" name="3"/>
          <p:cNvSpPr txBox="1"/>
          <p:nvPr/>
        </p:nvSpPr>
        <p:spPr>
          <a:xfrm>
            <a:off x="3020415" y="397464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443" name="Cumulative Gain:…"/>
          <p:cNvSpPr txBox="1"/>
          <p:nvPr/>
        </p:nvSpPr>
        <p:spPr>
          <a:xfrm>
            <a:off x="4186761" y="1201479"/>
            <a:ext cx="267065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0433FF"/>
                </a:solidFill>
              </a:rPr>
              <a:t>Cumulative Gain</a:t>
            </a:r>
            <a:r>
              <a:t>:</a:t>
            </a:r>
          </a:p>
          <a:p>
            <a:r>
              <a:t>(@ rank 4)</a:t>
            </a:r>
          </a:p>
        </p:txBody>
      </p:sp>
      <p:sp>
        <p:nvSpPr>
          <p:cNvPr id="444" name="1 + 3 + 3 + 1 = 10"/>
          <p:cNvSpPr txBox="1"/>
          <p:nvPr/>
        </p:nvSpPr>
        <p:spPr>
          <a:xfrm>
            <a:off x="6995036" y="1207829"/>
            <a:ext cx="25405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 + 3 + 3 + 1 = 10</a:t>
            </a:r>
          </a:p>
        </p:txBody>
      </p:sp>
      <p:sp>
        <p:nvSpPr>
          <p:cNvPr id="445" name="Discounted Cumulative Gain (DCG):…"/>
          <p:cNvSpPr txBox="1"/>
          <p:nvPr/>
        </p:nvSpPr>
        <p:spPr>
          <a:xfrm>
            <a:off x="4199512" y="2673808"/>
            <a:ext cx="536295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433FF"/>
                </a:solidFill>
              </a:rPr>
              <a:t>Discounted Cumulative Gain (DCG)</a:t>
            </a:r>
            <a:r>
              <a:rPr dirty="0"/>
              <a:t>:</a:t>
            </a:r>
          </a:p>
          <a:p>
            <a:r>
              <a:rPr dirty="0"/>
              <a:t>(@ rank </a:t>
            </a:r>
            <a:r>
              <a:rPr i="1" dirty="0"/>
              <a:t>p</a:t>
            </a:r>
            <a:r>
              <a:rPr dirty="0"/>
              <a:t>)</a:t>
            </a:r>
          </a:p>
        </p:txBody>
      </p:sp>
      <p:pic>
        <p:nvPicPr>
          <p:cNvPr id="446" name="Screen Shot 2017-12-08 at 12.00.37 PM.png" descr="Screen Shot 2017-12-08 at 12.00.37 PM.png"/>
          <p:cNvPicPr>
            <a:picLocks noChangeAspect="1"/>
          </p:cNvPicPr>
          <p:nvPr/>
        </p:nvPicPr>
        <p:blipFill>
          <a:blip r:embed="rId7">
            <a:extLst/>
          </a:blip>
          <a:srcRect l="40723"/>
          <a:stretch>
            <a:fillRect/>
          </a:stretch>
        </p:blipFill>
        <p:spPr>
          <a:xfrm>
            <a:off x="9935340" y="2533634"/>
            <a:ext cx="2104177" cy="1027996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log2(1+1)"/>
          <p:cNvSpPr txBox="1"/>
          <p:nvPr/>
        </p:nvSpPr>
        <p:spPr>
          <a:xfrm>
            <a:off x="4275378" y="4379158"/>
            <a:ext cx="1380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</a:t>
            </a:r>
            <a:r>
              <a:rPr baseline="-5999"/>
              <a:t>2</a:t>
            </a:r>
            <a:r>
              <a:t>(1+1)</a:t>
            </a:r>
          </a:p>
        </p:txBody>
      </p:sp>
      <p:sp>
        <p:nvSpPr>
          <p:cNvPr id="448" name="log2(2+1)"/>
          <p:cNvSpPr txBox="1"/>
          <p:nvPr/>
        </p:nvSpPr>
        <p:spPr>
          <a:xfrm>
            <a:off x="6091478" y="4379158"/>
            <a:ext cx="1380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</a:t>
            </a:r>
            <a:r>
              <a:rPr baseline="-5999"/>
              <a:t>2</a:t>
            </a:r>
            <a:r>
              <a:t>(2+1)</a:t>
            </a:r>
          </a:p>
        </p:txBody>
      </p:sp>
      <p:sp>
        <p:nvSpPr>
          <p:cNvPr id="449" name="log2(3+1)"/>
          <p:cNvSpPr txBox="1"/>
          <p:nvPr/>
        </p:nvSpPr>
        <p:spPr>
          <a:xfrm>
            <a:off x="7907578" y="4379158"/>
            <a:ext cx="1380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</a:t>
            </a:r>
            <a:r>
              <a:rPr baseline="-5999"/>
              <a:t>2</a:t>
            </a:r>
            <a:r>
              <a:t>(3+1)</a:t>
            </a:r>
          </a:p>
        </p:txBody>
      </p:sp>
      <p:sp>
        <p:nvSpPr>
          <p:cNvPr id="450" name="log2(4+1)"/>
          <p:cNvSpPr txBox="1"/>
          <p:nvPr/>
        </p:nvSpPr>
        <p:spPr>
          <a:xfrm>
            <a:off x="9723678" y="4379158"/>
            <a:ext cx="1380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</a:t>
            </a:r>
            <a:r>
              <a:rPr baseline="-5999"/>
              <a:t>2</a:t>
            </a:r>
            <a:r>
              <a:t>(4+1)</a:t>
            </a:r>
          </a:p>
        </p:txBody>
      </p:sp>
      <p:sp>
        <p:nvSpPr>
          <p:cNvPr id="451" name="Line"/>
          <p:cNvSpPr/>
          <p:nvPr/>
        </p:nvSpPr>
        <p:spPr>
          <a:xfrm>
            <a:off x="4275378" y="4368388"/>
            <a:ext cx="13806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2" name="Line"/>
          <p:cNvSpPr/>
          <p:nvPr/>
        </p:nvSpPr>
        <p:spPr>
          <a:xfrm>
            <a:off x="6091478" y="4368388"/>
            <a:ext cx="13806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3" name="Line"/>
          <p:cNvSpPr/>
          <p:nvPr/>
        </p:nvSpPr>
        <p:spPr>
          <a:xfrm>
            <a:off x="7907578" y="4368388"/>
            <a:ext cx="13806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4" name="Line"/>
          <p:cNvSpPr/>
          <p:nvPr/>
        </p:nvSpPr>
        <p:spPr>
          <a:xfrm>
            <a:off x="9723678" y="4368388"/>
            <a:ext cx="13806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5" name="+"/>
          <p:cNvSpPr txBox="1"/>
          <p:nvPr/>
        </p:nvSpPr>
        <p:spPr>
          <a:xfrm>
            <a:off x="5725160" y="4137858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+</a:t>
            </a:r>
          </a:p>
        </p:txBody>
      </p:sp>
      <p:sp>
        <p:nvSpPr>
          <p:cNvPr id="456" name="+"/>
          <p:cNvSpPr txBox="1"/>
          <p:nvPr/>
        </p:nvSpPr>
        <p:spPr>
          <a:xfrm>
            <a:off x="7541260" y="4137858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+</a:t>
            </a:r>
          </a:p>
        </p:txBody>
      </p:sp>
      <p:sp>
        <p:nvSpPr>
          <p:cNvPr id="457" name="+"/>
          <p:cNvSpPr txBox="1"/>
          <p:nvPr/>
        </p:nvSpPr>
        <p:spPr>
          <a:xfrm>
            <a:off x="9357360" y="4137858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+</a:t>
            </a:r>
          </a:p>
        </p:txBody>
      </p:sp>
      <p:sp>
        <p:nvSpPr>
          <p:cNvPr id="458" name="1"/>
          <p:cNvSpPr txBox="1"/>
          <p:nvPr/>
        </p:nvSpPr>
        <p:spPr>
          <a:xfrm>
            <a:off x="4823815" y="384575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59" name="1"/>
          <p:cNvSpPr txBox="1"/>
          <p:nvPr/>
        </p:nvSpPr>
        <p:spPr>
          <a:xfrm>
            <a:off x="10272115" y="384575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60" name="3"/>
          <p:cNvSpPr txBox="1"/>
          <p:nvPr/>
        </p:nvSpPr>
        <p:spPr>
          <a:xfrm>
            <a:off x="6639915" y="384575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461" name="3"/>
          <p:cNvSpPr txBox="1"/>
          <p:nvPr/>
        </p:nvSpPr>
        <p:spPr>
          <a:xfrm>
            <a:off x="8456015" y="384575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462" name="="/>
          <p:cNvSpPr txBox="1"/>
          <p:nvPr/>
        </p:nvSpPr>
        <p:spPr>
          <a:xfrm>
            <a:off x="11173460" y="4137858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</a:t>
            </a:r>
          </a:p>
        </p:txBody>
      </p:sp>
      <p:sp>
        <p:nvSpPr>
          <p:cNvPr id="463" name="log2(1+1)"/>
          <p:cNvSpPr txBox="1"/>
          <p:nvPr/>
        </p:nvSpPr>
        <p:spPr>
          <a:xfrm>
            <a:off x="4288078" y="5687258"/>
            <a:ext cx="1380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</a:t>
            </a:r>
            <a:r>
              <a:rPr baseline="-5999"/>
              <a:t>2</a:t>
            </a:r>
            <a:r>
              <a:t>(1+1)</a:t>
            </a:r>
          </a:p>
        </p:txBody>
      </p:sp>
      <p:sp>
        <p:nvSpPr>
          <p:cNvPr id="464" name="log2(2+1)"/>
          <p:cNvSpPr txBox="1"/>
          <p:nvPr/>
        </p:nvSpPr>
        <p:spPr>
          <a:xfrm>
            <a:off x="6104178" y="5687258"/>
            <a:ext cx="1380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</a:t>
            </a:r>
            <a:r>
              <a:rPr baseline="-5999"/>
              <a:t>2</a:t>
            </a:r>
            <a:r>
              <a:t>(2+1)</a:t>
            </a:r>
          </a:p>
        </p:txBody>
      </p:sp>
      <p:sp>
        <p:nvSpPr>
          <p:cNvPr id="465" name="log2(3+1)"/>
          <p:cNvSpPr txBox="1"/>
          <p:nvPr/>
        </p:nvSpPr>
        <p:spPr>
          <a:xfrm>
            <a:off x="7920278" y="5687258"/>
            <a:ext cx="1380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</a:t>
            </a:r>
            <a:r>
              <a:rPr baseline="-5999"/>
              <a:t>2</a:t>
            </a:r>
            <a:r>
              <a:t>(3+1)</a:t>
            </a:r>
          </a:p>
        </p:txBody>
      </p:sp>
      <p:sp>
        <p:nvSpPr>
          <p:cNvPr id="466" name="log2(4+1)"/>
          <p:cNvSpPr txBox="1"/>
          <p:nvPr/>
        </p:nvSpPr>
        <p:spPr>
          <a:xfrm>
            <a:off x="9736378" y="5687258"/>
            <a:ext cx="1380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log</a:t>
            </a:r>
            <a:r>
              <a:rPr baseline="-5999"/>
              <a:t>2</a:t>
            </a:r>
            <a:r>
              <a:t>(4+1)</a:t>
            </a:r>
          </a:p>
        </p:txBody>
      </p:sp>
      <p:sp>
        <p:nvSpPr>
          <p:cNvPr id="467" name="Line"/>
          <p:cNvSpPr/>
          <p:nvPr/>
        </p:nvSpPr>
        <p:spPr>
          <a:xfrm>
            <a:off x="4288078" y="5676488"/>
            <a:ext cx="13806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8" name="Line"/>
          <p:cNvSpPr/>
          <p:nvPr/>
        </p:nvSpPr>
        <p:spPr>
          <a:xfrm>
            <a:off x="6104178" y="5676488"/>
            <a:ext cx="13806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9" name="Line"/>
          <p:cNvSpPr/>
          <p:nvPr/>
        </p:nvSpPr>
        <p:spPr>
          <a:xfrm>
            <a:off x="7920278" y="5676488"/>
            <a:ext cx="13806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0" name="Line"/>
          <p:cNvSpPr/>
          <p:nvPr/>
        </p:nvSpPr>
        <p:spPr>
          <a:xfrm>
            <a:off x="9736378" y="5676488"/>
            <a:ext cx="138064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1" name="+"/>
          <p:cNvSpPr txBox="1"/>
          <p:nvPr/>
        </p:nvSpPr>
        <p:spPr>
          <a:xfrm>
            <a:off x="5737860" y="5445958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+</a:t>
            </a:r>
          </a:p>
        </p:txBody>
      </p:sp>
      <p:sp>
        <p:nvSpPr>
          <p:cNvPr id="472" name="+"/>
          <p:cNvSpPr txBox="1"/>
          <p:nvPr/>
        </p:nvSpPr>
        <p:spPr>
          <a:xfrm>
            <a:off x="7553960" y="5445958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+</a:t>
            </a:r>
          </a:p>
        </p:txBody>
      </p:sp>
      <p:sp>
        <p:nvSpPr>
          <p:cNvPr id="473" name="+"/>
          <p:cNvSpPr txBox="1"/>
          <p:nvPr/>
        </p:nvSpPr>
        <p:spPr>
          <a:xfrm>
            <a:off x="9370060" y="5445958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+</a:t>
            </a:r>
          </a:p>
        </p:txBody>
      </p:sp>
      <p:sp>
        <p:nvSpPr>
          <p:cNvPr id="474" name="3"/>
          <p:cNvSpPr txBox="1"/>
          <p:nvPr/>
        </p:nvSpPr>
        <p:spPr>
          <a:xfrm>
            <a:off x="4836515" y="515385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475" name="1"/>
          <p:cNvSpPr txBox="1"/>
          <p:nvPr/>
        </p:nvSpPr>
        <p:spPr>
          <a:xfrm>
            <a:off x="10284815" y="515385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76" name="3"/>
          <p:cNvSpPr txBox="1"/>
          <p:nvPr/>
        </p:nvSpPr>
        <p:spPr>
          <a:xfrm>
            <a:off x="6652615" y="515385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  <p:sp>
        <p:nvSpPr>
          <p:cNvPr id="477" name="1"/>
          <p:cNvSpPr txBox="1"/>
          <p:nvPr/>
        </p:nvSpPr>
        <p:spPr>
          <a:xfrm>
            <a:off x="8468715" y="515385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78" name="="/>
          <p:cNvSpPr txBox="1"/>
          <p:nvPr/>
        </p:nvSpPr>
        <p:spPr>
          <a:xfrm>
            <a:off x="11186160" y="5445958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</a:t>
            </a:r>
          </a:p>
        </p:txBody>
      </p:sp>
      <p:sp>
        <p:nvSpPr>
          <p:cNvPr id="479" name="4.824"/>
          <p:cNvSpPr txBox="1"/>
          <p:nvPr/>
        </p:nvSpPr>
        <p:spPr>
          <a:xfrm>
            <a:off x="11539779" y="4137858"/>
            <a:ext cx="8769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4.824</a:t>
            </a:r>
          </a:p>
        </p:txBody>
      </p:sp>
      <p:sp>
        <p:nvSpPr>
          <p:cNvPr id="480" name="5.824"/>
          <p:cNvSpPr txBox="1"/>
          <p:nvPr/>
        </p:nvSpPr>
        <p:spPr>
          <a:xfrm>
            <a:off x="11552479" y="5445958"/>
            <a:ext cx="8769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5.824</a:t>
            </a:r>
          </a:p>
        </p:txBody>
      </p:sp>
      <p:pic>
        <p:nvPicPr>
          <p:cNvPr id="481" name="Facebook-thumbs-up-image-clipart.jpg" descr="Facebook-thumbs-up-image-clipart.jpg"/>
          <p:cNvPicPr>
            <a:picLocks noChangeAspect="1"/>
          </p:cNvPicPr>
          <p:nvPr/>
        </p:nvPicPr>
        <p:blipFill>
          <a:blip r:embed="rId8">
            <a:extLst/>
          </a:blip>
          <a:srcRect t="9884" b="9884"/>
          <a:stretch>
            <a:fillRect/>
          </a:stretch>
        </p:blipFill>
        <p:spPr>
          <a:xfrm>
            <a:off x="12100915" y="5803587"/>
            <a:ext cx="876844" cy="703507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Normalized DCG:…"/>
          <p:cNvSpPr txBox="1"/>
          <p:nvPr/>
        </p:nvSpPr>
        <p:spPr>
          <a:xfrm>
            <a:off x="4167101" y="7436187"/>
            <a:ext cx="270997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0433FF"/>
                </a:solidFill>
              </a:rPr>
              <a:t>Normalized DCG</a:t>
            </a:r>
            <a:r>
              <a:t>:</a:t>
            </a:r>
          </a:p>
          <a:p>
            <a:r>
              <a:t>(@ rank </a:t>
            </a:r>
            <a:r>
              <a:rPr i="1"/>
              <a:t>p</a:t>
            </a:r>
            <a:r>
              <a:t>)</a:t>
            </a:r>
          </a:p>
        </p:txBody>
      </p:sp>
      <p:pic>
        <p:nvPicPr>
          <p:cNvPr id="483" name="Screen Shot 2017-12-08 at 2.35.03 PM.png" descr="Screen Shot 2017-12-08 at 2.35.03 PM.png"/>
          <p:cNvPicPr>
            <a:picLocks noChangeAspect="1"/>
          </p:cNvPicPr>
          <p:nvPr/>
        </p:nvPicPr>
        <p:blipFill>
          <a:blip r:embed="rId9">
            <a:extLst/>
          </a:blip>
          <a:srcRect l="34393" r="43930" b="59281"/>
          <a:stretch>
            <a:fillRect/>
          </a:stretch>
        </p:blipFill>
        <p:spPr>
          <a:xfrm>
            <a:off x="6997700" y="7108005"/>
            <a:ext cx="1384382" cy="1255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Screen Shot 2017-12-08 at 2.35.03 PM.png" descr="Screen Shot 2017-12-08 at 2.35.03 PM.png"/>
          <p:cNvPicPr>
            <a:picLocks noChangeAspect="1"/>
          </p:cNvPicPr>
          <p:nvPr/>
        </p:nvPicPr>
        <p:blipFill>
          <a:blip r:embed="rId9">
            <a:extLst/>
          </a:blip>
          <a:srcRect l="7514" t="56886" r="24277"/>
          <a:stretch>
            <a:fillRect/>
          </a:stretch>
        </p:blipFill>
        <p:spPr>
          <a:xfrm>
            <a:off x="8854084" y="7196309"/>
            <a:ext cx="3369413" cy="1027958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,"/>
          <p:cNvSpPr txBox="1"/>
          <p:nvPr/>
        </p:nvSpPr>
        <p:spPr>
          <a:xfrm>
            <a:off x="8502621" y="750513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,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2" grpId="0" animBg="1"/>
      <p:bldP spid="4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– Every presenters around the world"/>
          <p:cNvSpPr txBox="1">
            <a:spLocks noGrp="1"/>
          </p:cNvSpPr>
          <p:nvPr>
            <p:ph type="body" idx="13"/>
          </p:nvPr>
        </p:nvSpPr>
        <p:spPr>
          <a:xfrm>
            <a:off x="1270000" y="6362700"/>
            <a:ext cx="10464800" cy="471924"/>
          </a:xfrm>
          <a:prstGeom prst="rect">
            <a:avLst/>
          </a:prstGeom>
        </p:spPr>
        <p:txBody>
          <a:bodyPr/>
          <a:lstStyle/>
          <a:p>
            <a:r>
              <a:rPr dirty="0"/>
              <a:t>– Every presenters around the world</a:t>
            </a:r>
          </a:p>
        </p:txBody>
      </p:sp>
      <p:sp>
        <p:nvSpPr>
          <p:cNvPr id="488" name="“Any questions?”"/>
          <p:cNvSpPr txBox="1">
            <a:spLocks noGrp="1"/>
          </p:cNvSpPr>
          <p:nvPr>
            <p:ph type="body" idx="14"/>
          </p:nvPr>
        </p:nvSpPr>
        <p:spPr>
          <a:xfrm>
            <a:off x="1270000" y="4151373"/>
            <a:ext cx="10464800" cy="841256"/>
          </a:xfrm>
          <a:prstGeom prst="rect">
            <a:avLst/>
          </a:prstGeom>
        </p:spPr>
        <p:txBody>
          <a:bodyPr/>
          <a:lstStyle/>
          <a:p>
            <a:r>
              <a:rPr sz="4800" dirty="0"/>
              <a:t>“Any questions?”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Now we look at some code ;)</a:t>
            </a:r>
            <a:endParaRPr lang="en-US" sz="6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677905"/>
          </a:xfrm>
        </p:spPr>
        <p:txBody>
          <a:bodyPr/>
          <a:lstStyle/>
          <a:p>
            <a:r>
              <a:rPr lang="en-US" dirty="0" smtClean="0"/>
              <a:t>For the remainder of the class, we are going to use python3 with </a:t>
            </a:r>
            <a:r>
              <a:rPr lang="en-US" dirty="0" err="1" smtClean="0">
                <a:solidFill>
                  <a:srgbClr val="0432FF"/>
                </a:solidFill>
              </a:rPr>
              <a:t>Jupyter</a:t>
            </a:r>
            <a:r>
              <a:rPr lang="en-US" dirty="0" smtClean="0">
                <a:solidFill>
                  <a:srgbClr val="0432FF"/>
                </a:solidFill>
              </a:rPr>
              <a:t> Notebook</a:t>
            </a:r>
            <a:r>
              <a:rPr lang="en-US" dirty="0" smtClean="0"/>
              <a:t> to demonstrate our code.</a:t>
            </a:r>
          </a:p>
          <a:p>
            <a:r>
              <a:rPr lang="en-US" dirty="0" smtClean="0"/>
              <a:t>As well as toolkits like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sklearn</a:t>
            </a:r>
            <a:r>
              <a:rPr lang="en-US" dirty="0" smtClean="0"/>
              <a:t>), panda, etc.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ggplot</a:t>
            </a:r>
            <a:r>
              <a:rPr lang="en-US" dirty="0" smtClean="0"/>
              <a:t>” is based on “Grammar of Graphics”.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9688" y="2995435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31202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248059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432FF"/>
                </a:solidFill>
              </a:rPr>
              <a:t>LabelEncoder</a:t>
            </a:r>
            <a:r>
              <a:rPr lang="en-US" dirty="0" smtClean="0"/>
              <a:t>: encode labels (numeric or non-numeric) in a collection to sequential numbers</a:t>
            </a:r>
          </a:p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5471" y="4356558"/>
            <a:ext cx="10951716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le =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preprocessing.LabelEncoder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()</a:t>
            </a:r>
          </a:p>
          <a:p>
            <a:pPr algn="l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le.fit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([“</a:t>
            </a:r>
            <a:r>
              <a:rPr lang="en-US" altLang="zh-TW" sz="3200" b="0" dirty="0"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487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”, “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633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”, “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520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”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,</a:t>
            </a: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</a:t>
            </a:r>
            <a:r>
              <a:rPr lang="en-US" sz="3200" b="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zh-TW" sz="3200" b="0" dirty="0">
                <a:latin typeface="Consolas" charset="0"/>
                <a:ea typeface="Consolas" charset="0"/>
                <a:cs typeface="Consolas" charset="0"/>
              </a:rPr>
              <a:t>633</a:t>
            </a:r>
            <a:r>
              <a:rPr lang="en-US" sz="3200" b="0" dirty="0">
                <a:latin typeface="Consolas" charset="0"/>
                <a:ea typeface="Consolas" charset="0"/>
                <a:cs typeface="Consolas" charset="0"/>
              </a:rPr>
              <a:t>”, “</a:t>
            </a:r>
            <a:r>
              <a:rPr lang="en-US" altLang="zh-TW" sz="3200" b="0" dirty="0">
                <a:latin typeface="Consolas" charset="0"/>
                <a:ea typeface="Consolas" charset="0"/>
                <a:cs typeface="Consolas" charset="0"/>
              </a:rPr>
              <a:t>520</a:t>
            </a:r>
            <a:r>
              <a:rPr lang="en-US" sz="3200" b="0" dirty="0">
                <a:latin typeface="Consolas" charset="0"/>
                <a:ea typeface="Consolas" charset="0"/>
                <a:cs typeface="Consolas" charset="0"/>
              </a:rPr>
              <a:t>”])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3200" b="0" dirty="0" err="1" smtClean="0">
                <a:latin typeface="Consolas" charset="0"/>
                <a:ea typeface="Consolas" charset="0"/>
                <a:cs typeface="Consolas" charset="0"/>
              </a:rPr>
              <a:t>le.classes</a:t>
            </a:r>
            <a:r>
              <a:rPr lang="en-US" sz="3200" b="0" dirty="0" smtClean="0">
                <a:latin typeface="Consolas" charset="0"/>
                <a:ea typeface="Consolas" charset="0"/>
                <a:cs typeface="Consolas" charset="0"/>
              </a:rPr>
              <a:t>_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array([’</a:t>
            </a:r>
            <a:r>
              <a:rPr lang="en-US" altLang="zh-TW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520</a:t>
            </a: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', ’</a:t>
            </a:r>
            <a:r>
              <a:rPr lang="en-US" altLang="zh-TW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633</a:t>
            </a: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', ’</a:t>
            </a:r>
            <a:r>
              <a:rPr lang="en-US" altLang="zh-TW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9487</a:t>
            </a: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'],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3200" b="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='&lt;U13')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le.transform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([“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9487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”, “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9487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”, “</a:t>
            </a: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633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”])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array([2,2,1])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5300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200014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432FF"/>
                </a:solidFill>
              </a:rPr>
              <a:t>zip</a:t>
            </a:r>
            <a:r>
              <a:rPr lang="en-US" dirty="0" smtClean="0"/>
              <a:t>: 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entities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collections </a:t>
            </a:r>
            <a:r>
              <a:rPr lang="en-US" altLang="zh-TW" dirty="0"/>
              <a:t>into pairs</a:t>
            </a:r>
            <a:endParaRPr lang="en-US" dirty="0" smtClean="0"/>
          </a:p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5392" y="3270142"/>
            <a:ext cx="10946908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movieID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= [‘1’, ‘2’, ‘3’, ‘4’, ‘5’]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movieTitle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= [“The Fast and The Furious”,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“2 Fast 2 Furious”, “Tokyo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Drift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”, “Fast and Furious”,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“Fast Five”])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&gt;&gt;&gt; mapping = </a:t>
            </a:r>
            <a:r>
              <a:rPr lang="en-US" sz="2800" b="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zip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movieID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movieTitle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for item in mapping: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       print (item)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Helvetica Neue"/>
            </a:endParaRP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(‘1’, ‘</a:t>
            </a:r>
            <a:r>
              <a:rPr lang="en-US" sz="2800" b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The Fast and The Furious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’)</a:t>
            </a: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(‘2’, ‘</a:t>
            </a:r>
            <a:r>
              <a:rPr lang="en-US" sz="2800" b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 Fast 2 Furious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’)</a:t>
            </a: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(‘3’, ‘</a:t>
            </a:r>
            <a:r>
              <a:rPr lang="en-US" sz="2800" b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Tokyo Drift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’)</a:t>
            </a: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(‘4’, ‘</a:t>
            </a:r>
            <a:r>
              <a:rPr lang="en-US" sz="2800" b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Fast and Furious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’)</a:t>
            </a: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(‘5’, ‘</a:t>
            </a:r>
            <a:r>
              <a:rPr lang="en-US" sz="2800" b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Fast Five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’)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707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Some convenient way to deal with arrays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2167181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numpy</a:t>
            </a:r>
            <a:r>
              <a:rPr lang="en-US" dirty="0" smtClean="0"/>
              <a:t>, we can manipulate numbers in an array with some quick methods.</a:t>
            </a:r>
          </a:p>
          <a:p>
            <a:r>
              <a:rPr lang="en-US" dirty="0" smtClean="0"/>
              <a:t>E.g.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635" y="4935779"/>
            <a:ext cx="9143529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import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numpy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as np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distance =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np.array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([1, 2, 3, 4, 5])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np.max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(distance)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B050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 smtClean="0">
                <a:latin typeface="Consolas" charset="0"/>
                <a:ea typeface="Consolas" charset="0"/>
                <a:cs typeface="Consolas" charset="0"/>
              </a:rPr>
              <a:t>&gt;&gt;&gt; distance / </a:t>
            </a:r>
            <a:r>
              <a:rPr lang="en-US" sz="3200" b="0" dirty="0" err="1" smtClean="0">
                <a:latin typeface="Consolas" charset="0"/>
                <a:ea typeface="Consolas" charset="0"/>
                <a:cs typeface="Consolas" charset="0"/>
              </a:rPr>
              <a:t>np.max</a:t>
            </a:r>
            <a:r>
              <a:rPr lang="en-US" sz="3200" b="0" dirty="0" smtClean="0">
                <a:latin typeface="Consolas" charset="0"/>
                <a:ea typeface="Consolas" charset="0"/>
                <a:cs typeface="Consolas" charset="0"/>
              </a:rPr>
              <a:t>(distance)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array([0.2, 0.4, 0.6, 0.8, 1.])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1 </a:t>
            </a:r>
            <a:r>
              <a:rPr kumimoji="0" lang="mr-I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–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distance /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np.max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(distance)</a:t>
            </a:r>
          </a:p>
          <a:p>
            <a:pPr algn="l"/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sz="3200" b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0.8, 0.6, 0.4, 0.2, 0.])</a:t>
            </a:r>
            <a:endParaRPr lang="en-US" sz="3200" b="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15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Dot Product with Boolean Expression?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2500" y="2413001"/>
            <a:ext cx="11099800" cy="2522778"/>
          </a:xfrm>
        </p:spPr>
        <p:txBody>
          <a:bodyPr>
            <a:normAutofit/>
          </a:bodyPr>
          <a:lstStyle/>
          <a:p>
            <a:r>
              <a:rPr lang="en-US" dirty="0" smtClean="0"/>
              <a:t>We sometimes insert </a:t>
            </a:r>
            <a:r>
              <a:rPr lang="en-US" dirty="0"/>
              <a:t>B</a:t>
            </a:r>
            <a:r>
              <a:rPr lang="en-US" dirty="0" smtClean="0"/>
              <a:t>oolean expression as the parameters for dot product calculation.</a:t>
            </a:r>
          </a:p>
          <a:p>
            <a:r>
              <a:rPr lang="en-US" dirty="0" smtClean="0"/>
              <a:t>E.g.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6607" y="5273238"/>
            <a:ext cx="10725693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200" b="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3200" b="0" dirty="0" smtClean="0">
                <a:latin typeface="Consolas" charset="0"/>
                <a:ea typeface="Consolas" charset="0"/>
                <a:cs typeface="Consolas" charset="0"/>
              </a:rPr>
              <a:t>similarity </a:t>
            </a:r>
            <a:r>
              <a:rPr lang="en-US" sz="32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3200" b="0" dirty="0" err="1">
                <a:latin typeface="Consolas" charset="0"/>
                <a:ea typeface="Consolas" charset="0"/>
                <a:cs typeface="Consolas" charset="0"/>
              </a:rPr>
              <a:t>np.array</a:t>
            </a:r>
            <a:r>
              <a:rPr lang="en-US" sz="3200" b="0" dirty="0" smtClean="0">
                <a:latin typeface="Consolas" charset="0"/>
                <a:ea typeface="Consolas" charset="0"/>
                <a:cs typeface="Consolas" charset="0"/>
              </a:rPr>
              <a:t>([0.7, 0.5, 0.3, 0.4])</a:t>
            </a:r>
            <a:endParaRPr lang="en-US" sz="3200" b="0" dirty="0"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ratings =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np.array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([0, 4, 8, 7])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similarity.dot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(ratings)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7.2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B050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Helvetica Neue"/>
            </a:endParaRPr>
          </a:p>
          <a:p>
            <a:pPr algn="l"/>
            <a:r>
              <a:rPr lang="en-US" sz="3200" b="0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3200" b="0" dirty="0" err="1" smtClean="0">
                <a:latin typeface="Consolas" charset="0"/>
                <a:ea typeface="Consolas" charset="0"/>
                <a:cs typeface="Consolas" charset="0"/>
              </a:rPr>
              <a:t>similarity.dot</a:t>
            </a:r>
            <a:r>
              <a:rPr lang="en-US" sz="3200" b="0" dirty="0" smtClean="0">
                <a:latin typeface="Consolas" charset="0"/>
                <a:ea typeface="Consolas" charset="0"/>
                <a:cs typeface="Consolas" charset="0"/>
              </a:rPr>
              <a:t>(ratings != 0)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260413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2500" y="1269999"/>
            <a:ext cx="11099800" cy="200014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432FF"/>
                </a:solidFill>
              </a:rPr>
              <a:t>cl</a:t>
            </a:r>
            <a:r>
              <a:rPr lang="en-US" altLang="zh-TW" dirty="0" smtClean="0">
                <a:solidFill>
                  <a:srgbClr val="0432FF"/>
                </a:solidFill>
              </a:rPr>
              <a:t>ip</a:t>
            </a:r>
            <a:r>
              <a:rPr lang="en-US" dirty="0" smtClean="0"/>
              <a:t>: </a:t>
            </a:r>
            <a:r>
              <a:rPr lang="en-US" altLang="zh-TW" dirty="0" smtClean="0"/>
              <a:t>Given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interval,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outside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range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clipped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interval</a:t>
            </a:r>
            <a:r>
              <a:rPr lang="zh-TW" altLang="en-US" dirty="0" smtClean="0"/>
              <a:t> </a:t>
            </a:r>
            <a:r>
              <a:rPr lang="en-US" altLang="zh-TW" dirty="0" smtClean="0"/>
              <a:t>edges.</a:t>
            </a:r>
            <a:endParaRPr lang="en-US" dirty="0" smtClean="0"/>
          </a:p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5261" y="4671950"/>
            <a:ext cx="7194277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a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= </a:t>
            </a:r>
            <a:r>
              <a:rPr kumimoji="0" lang="en-US" altLang="zh-TW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np.arange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(10)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&gt;&gt;&gt; </a:t>
            </a:r>
            <a:r>
              <a: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Helvetica Neue"/>
              </a:rPr>
              <a:t>a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array([0,1,2,3,4,5,6,7,8,9])</a:t>
            </a:r>
            <a:endParaRPr lang="en-US" sz="3600" b="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0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lang="zh-TW" altLang="en-US" sz="36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3600" b="0" dirty="0" err="1" smtClean="0">
                <a:latin typeface="Consolas" charset="0"/>
                <a:ea typeface="Consolas" charset="0"/>
                <a:cs typeface="Consolas" charset="0"/>
              </a:rPr>
              <a:t>np.clip</a:t>
            </a:r>
            <a:r>
              <a:rPr lang="en-US" altLang="zh-TW" sz="3600" b="0" dirty="0" smtClean="0">
                <a:latin typeface="Consolas" charset="0"/>
                <a:ea typeface="Consolas" charset="0"/>
                <a:cs typeface="Consolas" charset="0"/>
              </a:rPr>
              <a:t>(a,</a:t>
            </a:r>
            <a:r>
              <a:rPr lang="zh-TW" altLang="en-US" sz="36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3600" b="0" dirty="0" smtClean="0">
                <a:latin typeface="Consolas" charset="0"/>
                <a:ea typeface="Consolas" charset="0"/>
                <a:cs typeface="Consolas" charset="0"/>
              </a:rPr>
              <a:t>1,</a:t>
            </a:r>
            <a:r>
              <a:rPr lang="zh-TW" altLang="en-US" sz="36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3600" b="0" dirty="0" smtClean="0">
                <a:latin typeface="Consolas" charset="0"/>
                <a:ea typeface="Consolas" charset="0"/>
                <a:cs typeface="Consolas" charset="0"/>
              </a:rPr>
              <a:t>8)</a:t>
            </a:r>
            <a:endParaRPr lang="en-US" sz="3600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zh-TW" sz="3600" b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altLang="zh-TW" sz="3600" b="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([1,1,2,3,4,5,6,7,8,8])</a:t>
            </a:r>
            <a:endParaRPr lang="en-US" sz="3600" b="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51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68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at we have just conducted is essentially one way of doing recommendation: content filter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have just conducted is essentially one way of doing recommendation: </a:t>
            </a:r>
            <a:r>
              <a:rPr i="1">
                <a:solidFill>
                  <a:srgbClr val="0433FF"/>
                </a:solidFill>
              </a:rPr>
              <a:t>content filtering</a:t>
            </a:r>
            <a:r>
              <a:t>.</a:t>
            </a:r>
          </a:p>
          <a:p>
            <a:r>
              <a:t>By building profiles for both the users and movies, we can provide recommendation by matching the </a:t>
            </a:r>
            <a:r>
              <a:rPr i="1"/>
              <a:t>content</a:t>
            </a:r>
            <a:r>
              <a:t> between the two groups, hence the name.</a:t>
            </a:r>
          </a:p>
          <a:p>
            <a:r>
              <a:t>Content filtering is intuitive; unfortunately, it takes a lot of efforts to build such profiles. Moreover, sometimes it takes a lot of conditional settings to fit a person’s taste.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0" y="622300"/>
            <a:ext cx="2540000" cy="2540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5" name="Table"/>
          <p:cNvGraphicFramePr/>
          <p:nvPr/>
        </p:nvGraphicFramePr>
        <p:xfrm>
          <a:off x="2416403" y="463550"/>
          <a:ext cx="10194696" cy="361949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103448"/>
                <a:gridCol w="7091248"/>
              </a:tblGrid>
              <a:tr h="612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Prefer genre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Sci-fi, comedy, action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915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Prefer director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Steven Spielberg, Christopher Nolan,
Michael Bay, James Cameron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915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Prefer actor/actress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Tom Hanks, Leonardo DiCaprio,
Anne Hathaway, Scarlet Johansson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36" name="MV5BMjM2MDgxMDg0Nl5BMl5BanBnXkFtZTgwNTM2OTM5NDE@._V1_.jpg" descr="MV5BMjM2MDgxMDg0Nl5BMl5BanBnXkFtZTgwNTM2OTM5NDE@._V1_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384" y="4301960"/>
            <a:ext cx="2826122" cy="4237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V5BMDdmZGU3NDQtY2E5My00ZTliLWIzOTUtMTY4ZGI1YjdiNjk3XkEyXkFqcGdeQXVyNTA4NzY1MzY@._V1_SY1000_CR0,0,671,1000_AL_.jpg" descr="MV5BMDdmZGU3NDQtY2E5My00ZTliLWIzOTUtMTY4ZGI1YjdiNjk3XkEyXkFqcGdeQXVyNTA4NzY1MzY@._V1_SY1000_CR0,0,671,1000_AL_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6759" y="4301960"/>
            <a:ext cx="2843071" cy="4237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V5BODcxMzY3ODY1NF5BMl5BanBnXkFtZTgwNzg1NDY4MTE@._V1_SY1000_CR0,0,631,1000_AL_.jpg" descr="MV5BODcxMzY3ODY1NF5BMl5BanBnXkFtZTgwNzg1NDY4MTE@._V1_SY1000_CR0,0,631,1000_AL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38221" y="4307819"/>
            <a:ext cx="2666195" cy="42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MV5BZTcxNzgzZjMtYzZiZC00MmE1LTg3MzQtZDAxMTYyZWE4MDNhL2ltYWdlXkEyXkFqcGdeQXVyMTQxNzMzNDI@._V1_SY1000_CR0,0,674,1000_AL_.jpg" descr="MV5BZTcxNzgzZjMtYzZiZC00MmE1LTg3MzQtZDAxMTYyZWE4MDNhL2ltYWdlXkEyXkFqcGdeQXVyMTQxNzMzNDI@._V1_SY1000_CR0,0,674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50083" y="4307819"/>
            <a:ext cx="2847884" cy="42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Dingbat X"/>
          <p:cNvSpPr/>
          <p:nvPr/>
        </p:nvSpPr>
        <p:spPr>
          <a:xfrm>
            <a:off x="4410179" y="8130660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Dingbat X"/>
          <p:cNvSpPr/>
          <p:nvPr/>
        </p:nvSpPr>
        <p:spPr>
          <a:xfrm>
            <a:off x="7595910" y="8130660"/>
            <a:ext cx="1156231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Dingbat X"/>
          <p:cNvSpPr/>
          <p:nvPr/>
        </p:nvSpPr>
        <p:spPr>
          <a:xfrm>
            <a:off x="10781641" y="8130660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1" grpId="2" animBg="1" advAuto="0"/>
      <p:bldP spid="142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rategies for Recommendation"/>
          <p:cNvSpPr txBox="1">
            <a:spLocks noGrp="1"/>
          </p:cNvSpPr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rPr dirty="0"/>
              <a:t>Strategies for Recommendation</a:t>
            </a:r>
          </a:p>
        </p:txBody>
      </p:sp>
      <p:sp>
        <p:nvSpPr>
          <p:cNvPr id="145" name="Beside content filtering we had just mentioned, there is another method called collaborative filter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Beside </a:t>
            </a:r>
            <a:r>
              <a:rPr i="1" dirty="0"/>
              <a:t>content filtering</a:t>
            </a:r>
            <a:r>
              <a:rPr dirty="0"/>
              <a:t> we had just mentioned, there is another method called </a:t>
            </a:r>
            <a:r>
              <a:rPr i="1" dirty="0">
                <a:solidFill>
                  <a:srgbClr val="0433FF"/>
                </a:solidFill>
              </a:rPr>
              <a:t>collaborative filtering</a:t>
            </a:r>
            <a:r>
              <a:rPr dirty="0"/>
              <a:t>.</a:t>
            </a:r>
          </a:p>
          <a:p>
            <a:r>
              <a:rPr i="1" dirty="0"/>
              <a:t>Collaborative filtering</a:t>
            </a:r>
            <a:r>
              <a:rPr dirty="0"/>
              <a:t> relies on past user behavior among a group of users (hence </a:t>
            </a:r>
            <a:r>
              <a:rPr i="1" dirty="0"/>
              <a:t>collaborative</a:t>
            </a:r>
            <a:r>
              <a:rPr dirty="0"/>
              <a:t>), so we are not required to create profiles explicitly.</a:t>
            </a:r>
          </a:p>
          <a:p>
            <a:r>
              <a:rPr dirty="0"/>
              <a:t>The two primary areas of </a:t>
            </a:r>
            <a:r>
              <a:rPr i="1" dirty="0"/>
              <a:t>collaborative filtering</a:t>
            </a:r>
            <a:r>
              <a:rPr dirty="0"/>
              <a:t> are the </a:t>
            </a:r>
            <a:r>
              <a:rPr i="1" dirty="0" smtClean="0">
                <a:solidFill>
                  <a:srgbClr val="0432FF"/>
                </a:solidFill>
              </a:rPr>
              <a:t>neighborhood </a:t>
            </a:r>
            <a:r>
              <a:rPr i="1" dirty="0">
                <a:solidFill>
                  <a:srgbClr val="0432FF"/>
                </a:solidFill>
              </a:rPr>
              <a:t>methods</a:t>
            </a:r>
            <a:r>
              <a:rPr dirty="0"/>
              <a:t> </a:t>
            </a:r>
            <a:r>
              <a:rPr lang="en-US" altLang="zh-TW" dirty="0" smtClean="0"/>
              <a:t>(also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called</a:t>
            </a:r>
            <a:r>
              <a:rPr lang="zh-TW" altLang="en-US" dirty="0" smtClean="0"/>
              <a:t> </a:t>
            </a:r>
            <a:r>
              <a:rPr lang="en-US" altLang="zh-TW" i="1" dirty="0" smtClean="0"/>
              <a:t>memory-based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dirty="0" smtClean="0"/>
              <a:t>and </a:t>
            </a:r>
            <a:r>
              <a:rPr i="1" dirty="0">
                <a:solidFill>
                  <a:srgbClr val="0432FF"/>
                </a:solidFill>
              </a:rPr>
              <a:t>latent factor models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641" y="399228"/>
            <a:ext cx="1701801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941" y="2755850"/>
            <a:ext cx="1701801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happy-people-icon-18.jpg" descr="happy-people-icon-18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983791" y="7605838"/>
            <a:ext cx="1816101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MV5BMjA4NDI0MTIxNF5BMl5BanBnXkFtZTYwNTM0MzY2._V1_.jpg" descr="MV5BMjA4NDI0MTIxNF5BMl5BanBnXkFtZTYwNTM0MzY2._V1_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76513" y="171110"/>
            <a:ext cx="1455947" cy="2158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MV5BMjAxMzY3NjcxNF5BMl5BanBnXkFtZTcwNTI5OTM0Mw@@._V1_SY1000_CR0,0,675,1000_AL_.jpg" descr="MV5BMjAxMzY3NjcxNF5BMl5BanBnXkFtZTcwNTI5OTM0Mw@@._V1_SY1000_CR0,0,675,1000_AL_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77317" y="171649"/>
            <a:ext cx="1455948" cy="2156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MV5BMTMxNTMwODM0NF5BMl5BanBnXkFtZTcwODAyMTk2Mw@@._V1_SY1000_CR0,0,675,1000_AL_.jpg" descr="MV5BMTMxNTMwODM0NF5BMl5BanBnXkFtZTcwODAyMTk2Mw@@._V1_SY1000_CR0,0,675,1000_AL_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26915" y="171649"/>
            <a:ext cx="1455947" cy="2156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MV5BZjdkOTU3MDktN2IxOS00OGEyLWFmMjktY2FiMmZkNWIyODZiXkEyXkFqcGdeQXVyMTMxODk2OTU@._V1_SY1000_SX675_AL_.jpg" descr="MV5BZjdkOTU3MDktN2IxOS00OGEyLWFmMjktY2FiMmZkNWIyODZiXkEyXkFqcGdeQXVyMTMxODk2OTU@._V1_SY1000_SX675_AL_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27720" y="171649"/>
            <a:ext cx="1455947" cy="2156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MV5BMTczODg2ODI2M15BMl5BanBnXkFtZTYwODIxMDg5._V1_.jpg" descr="MV5BMTczODg2ODI2M15BMl5BanBnXkFtZTYwODIxMDg5._V1_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615020" y="2547144"/>
            <a:ext cx="1455948" cy="2119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MV5BMzcwYjEwMzEtZTZmMi00ZGFhLWJhZjItMDAzNDVkNjZmM2U5L2ltYWdlL2ltYWdlXkEyXkFqcGdeQXVyMTQxNzMzNDI@._V1_.jpg" descr="MV5BMzcwYjEwMzEtZTZmMi00ZGFhLWJhZjItMDAzNDVkNjZmM2U5L2ltYWdlL2ltYWdlXkEyXkFqcGdeQXVyMTQxNzMzNDI@._V1_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63813" y="2558729"/>
            <a:ext cx="1455947" cy="2096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MV5BNjk2ODQzNDYxNV5BMl5BanBnXkFtZTgwMTcyNDg4NjE@._V1_SY1000_CR0,0,660,1000_AL_.jpg" descr="MV5BNjk2ODQzNDYxNV5BMl5BanBnXkFtZTgwMTcyNDg4NjE@._V1_SY1000_CR0,0,660,1000_AL_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762655" y="2500787"/>
            <a:ext cx="1459872" cy="2211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MV5BYTllMGQzZGQtNzZmMy00ZjA2LWExNzMtYjViNGU4YzRmNGE2L2ltYWdlL2ltYWdlXkEyXkFqcGdeQXVyMTQxNzMzNDI@._V1_.jpg" descr="MV5BYTllMGQzZGQtNzZmMy00ZjA2LWExNzMtYjViNGU4YzRmNGE2L2ltYWdlL2ltYWdlXkEyXkFqcGdeQXVyMTQxNzMzNDI@._V1_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14215" y="2527342"/>
            <a:ext cx="1455947" cy="2158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MV5BM2JkNGU0ZGMtZjVjNS00NjgyLWEyOWYtZmRmZGQyN2IxZjA2XkEyXkFqcGdeQXVyNTIzOTk5ODM@._V1_SY1000_CR0,0,666,1000_AL_.jpg" descr="MV5BM2JkNGU0ZGMtZjVjNS00NjgyLWEyOWYtZmRmZGQyN2IxZjA2XkEyXkFqcGdeQXVyNTIzOTk5ODM@._V1_SY1000_CR0,0,666,1000_AL_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897066" y="4884892"/>
            <a:ext cx="1481347" cy="2224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MV5BMDI5ZWJhOWItYTlhOC00YWNhLTlkNzctNDU5YTI1M2E1MWZhXkEyXkFqcGdeQXVyNTIzOTk5ODM@._V1_SY1000_CR0,0,672,1000_AL_.jpg" descr="MV5BMDI5ZWJhOWItYTlhOC00YWNhLTlkNzctNDU5YTI1M2E1MWZhXkEyXkFqcGdeQXVyNTIzOTk5ODM@._V1_SY1000_CR0,0,672,1000_AL_.jp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764617" y="4913721"/>
            <a:ext cx="1455948" cy="2166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MV5BMTc3NjI2MjU0Nl5BMl5BanBnXkFtZTgwNDk3ODYxMTE@._V1_SY1000_CR0,0,675,1000_AL_.jpg" descr="MV5BMTc3NjI2MjU0Nl5BMl5BanBnXkFtZTgwNDk3ODYxMTE@._V1_SY1000_CR0,0,675,1000_AL_.jp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051113" y="4884892"/>
            <a:ext cx="1481347" cy="2194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MV5BMTkxMjgwMDM4Ml5BMl5BanBnXkFtZTgwMTk3NTIwNDE@._V1_SY1000_CR0,0,675,1000_AL_.jpg" descr="MV5BMTkxMjgwMDM4Ml5BMl5BanBnXkFtZTgwMTk3NTIwNDE@._V1_SY1000_CR0,0,675,1000_AL_.jp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615020" y="4884892"/>
            <a:ext cx="1501365" cy="2224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MV5BNGNiNmU2YTMtZmU4OS00MjM0LTlmYWUtMjVlYjAzYjE2N2RjXkEyXkFqcGdeQXVyNDk3NzU2MTQ@._V1_SY1000_SX675_AL_.jpg" descr="MV5BNGNiNmU2YTMtZmU4OS00MjM0LTlmYWUtMjVlYjAzYjE2N2RjXkEyXkFqcGdeQXVyNDk3NzU2MTQ@._V1_SY1000_SX675_AL_.jp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897066" y="7434871"/>
            <a:ext cx="1456676" cy="2158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MV5BOTFmNDA3ZjMtN2Y0MC00NDYyLWFlY2UtNTQ4OTQxMmY1NmVjXkEyXkFqcGdeQXVyNTg4NDQ4NDY@._V1_SY1000_CR0,0,651,1000_AL_.jpg" descr="MV5BOTFmNDA3ZjMtN2Y0MC00NDYyLWFlY2UtNTQ4OTQxMmY1NmVjXkEyXkFqcGdeQXVyNTg4NDQ4NDY@._V1_SY1000_CR0,0,651,1000_AL_.jp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8658455" y="7434871"/>
            <a:ext cx="1404882" cy="21580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5" name="Arrow"/>
          <p:cNvSpPr/>
          <p:nvPr/>
        </p:nvSpPr>
        <p:spPr>
          <a:xfrm flipH="1">
            <a:off x="10930194" y="5546163"/>
            <a:ext cx="1270000" cy="901701"/>
          </a:xfrm>
          <a:prstGeom prst="rightArrow">
            <a:avLst>
              <a:gd name="adj1" fmla="val 48901"/>
              <a:gd name="adj2" fmla="val 53521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 flipV="1">
            <a:off x="1259421" y="7265123"/>
            <a:ext cx="9918701" cy="127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7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996491" y="4946986"/>
            <a:ext cx="1816101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MV5BMTc3NjI2MjU0Nl5BMl5BanBnXkFtZTgwNDk3ODYxMTE@._V1_SY1000_CR0,0,675,1000_AL_.jpg" descr="MV5BMTc3NjI2MjU0Nl5BMl5BanBnXkFtZTgwNDk3ODYxMTE@._V1_SY1000_CR0,0,675,1000_AL_.jp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042183" y="7396159"/>
            <a:ext cx="1481347" cy="2194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MV5BMDI5ZWJhOWItYTlhOC00YWNhLTlkNzctNDU5YTI1M2E1MWZhXkEyXkFqcGdeQXVyNTIzOTk5ODM@._V1_SY1000_CR0,0,672,1000_AL_.jpg" descr="MV5BMDI5ZWJhOWItYTlhOC00YWNhLTlkNzctNDU5YTI1M2E1MWZhXkEyXkFqcGdeQXVyNTIzOTk5ODM@._V1_SY1000_CR0,0,672,1000_AL_.jp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762655" y="7433810"/>
            <a:ext cx="1455948" cy="2166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5" animBg="1" advAuto="0"/>
      <p:bldP spid="163" grpId="3" animBg="1" advAuto="0"/>
      <p:bldP spid="164" grpId="4" animBg="1" advAuto="0"/>
      <p:bldP spid="165" grpId="6" animBg="1" advAuto="0"/>
      <p:bldP spid="166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happy-people-icon-18.jpg" descr="happy-people-icon-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134350" y="6166186"/>
            <a:ext cx="1816100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canva-business-people-design-person-icon--MAB2sqFKHu0.png" descr="canva-business-people-design-person-icon--MAB2sqFKHu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8950" y="2254250"/>
            <a:ext cx="1701801" cy="170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anva-business-people-design-person-icon--MAB2sr5s7Q8.png" descr="canva-business-people-design-person-icon--MAB2sr5s7Q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19350" y="3848333"/>
            <a:ext cx="1701801" cy="170180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Straight Connector 2"/>
          <p:cNvCxnSpPr/>
          <p:nvPr/>
        </p:nvCxnSpPr>
        <p:spPr>
          <a:xfrm flipH="1" flipV="1">
            <a:off x="6946491" y="1095412"/>
            <a:ext cx="4409768" cy="19172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105283" y="2374826"/>
            <a:ext cx="4409768" cy="19172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105283" y="7023641"/>
            <a:ext cx="4409768" cy="19172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 flipH="1">
            <a:off x="2105283" y="1095412"/>
            <a:ext cx="4841209" cy="12794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 flipH="1">
            <a:off x="6515051" y="3014533"/>
            <a:ext cx="4841209" cy="12794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/>
          <p:nvPr/>
        </p:nvCxnSpPr>
        <p:spPr>
          <a:xfrm flipH="1">
            <a:off x="2105283" y="5722381"/>
            <a:ext cx="4841209" cy="12794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 flipH="1">
            <a:off x="6515051" y="7661518"/>
            <a:ext cx="4841209" cy="127941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/>
          <p:cNvCxnSpPr/>
          <p:nvPr/>
        </p:nvCxnSpPr>
        <p:spPr>
          <a:xfrm flipV="1">
            <a:off x="2105282" y="2364109"/>
            <a:ext cx="15132" cy="465243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/>
          <p:nvPr/>
        </p:nvCxnSpPr>
        <p:spPr>
          <a:xfrm flipV="1">
            <a:off x="6946491" y="1069947"/>
            <a:ext cx="15132" cy="465243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/>
          <p:nvPr/>
        </p:nvCxnSpPr>
        <p:spPr>
          <a:xfrm flipV="1">
            <a:off x="6492353" y="4288498"/>
            <a:ext cx="15132" cy="465243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/>
          <p:nvPr/>
        </p:nvCxnSpPr>
        <p:spPr>
          <a:xfrm flipV="1">
            <a:off x="11341129" y="2987238"/>
            <a:ext cx="15132" cy="465243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946491" y="5722381"/>
            <a:ext cx="4409768" cy="19172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3" name="canva-business-people-design-person-icon--MAB2si1vbe4.png" descr="canva-business-people-design-person-icon--MAB2si1vb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10675" y="5765800"/>
            <a:ext cx="1816101" cy="181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side content filtering we had just mentioned, there is another method called collaborative filtering.…"/>
          <p:cNvSpPr txBox="1">
            <a:spLocks/>
          </p:cNvSpPr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neighborhood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methods,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primary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algorithms: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432FF"/>
                </a:solidFill>
              </a:rPr>
              <a:t>user-based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432FF"/>
                </a:solidFill>
              </a:rPr>
              <a:t>item-based</a:t>
            </a:r>
            <a:r>
              <a:rPr lang="en-US" altLang="zh-TW" dirty="0" smtClean="0"/>
              <a:t>.</a:t>
            </a:r>
          </a:p>
          <a:p>
            <a:pPr hangingPunct="1"/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user-based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collaborative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filtering,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together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</a:t>
            </a:r>
            <a:r>
              <a:rPr lang="en-US" altLang="zh-TW" dirty="0" smtClean="0"/>
              <a:t>gave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similar</a:t>
            </a:r>
            <a:r>
              <a:rPr lang="zh-TW" altLang="en-US" dirty="0" smtClean="0"/>
              <a:t> </a:t>
            </a:r>
            <a:r>
              <a:rPr lang="en-US" altLang="zh-TW" dirty="0" smtClean="0"/>
              <a:t>ratings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items,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whereby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later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ratings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specific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predict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those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his/her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peers.</a:t>
            </a:r>
          </a:p>
          <a:p>
            <a:pPr hangingPunct="1"/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item-based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CF,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items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88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2008</Words>
  <Application>Microsoft Macintosh PowerPoint</Application>
  <PresentationFormat>Custom</PresentationFormat>
  <Paragraphs>719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Consolas</vt:lpstr>
      <vt:lpstr>Georgia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Introduction to Recommendation Engine</vt:lpstr>
      <vt:lpstr>Prologue</vt:lpstr>
      <vt:lpstr>PowerPoint Presentation</vt:lpstr>
      <vt:lpstr>PowerPoint Presentation</vt:lpstr>
      <vt:lpstr>PowerPoint Presentation</vt:lpstr>
      <vt:lpstr>Strategies for Recommendation</vt:lpstr>
      <vt:lpstr>PowerPoint Presentation</vt:lpstr>
      <vt:lpstr>PowerPoint Presentation</vt:lpstr>
      <vt:lpstr>PowerPoint Presentation</vt:lpstr>
      <vt:lpstr>PowerPoint Presentation</vt:lpstr>
      <vt:lpstr>Measuring Similarity</vt:lpstr>
      <vt:lpstr>PowerPoint Presentation</vt:lpstr>
      <vt:lpstr>Latent Factor Models</vt:lpstr>
      <vt:lpstr>PowerPoint Presentation</vt:lpstr>
      <vt:lpstr>Isn’t it wonderful?</vt:lpstr>
      <vt:lpstr>That is (kind of) what SVD is</vt:lpstr>
      <vt:lpstr>Singular Value Decomposition</vt:lpstr>
      <vt:lpstr>But in practice...</vt:lpstr>
      <vt:lpstr>What is latent factor anyway?</vt:lpstr>
      <vt:lpstr>How to factor the matrix</vt:lpstr>
      <vt:lpstr>PowerPoint Presentation</vt:lpstr>
      <vt:lpstr>Ok, I’ve got the matrices. Then what?</vt:lpstr>
      <vt:lpstr>Evaluating a model</vt:lpstr>
      <vt:lpstr>PowerPoint Presentation</vt:lpstr>
      <vt:lpstr>That’s why we have F1-score</vt:lpstr>
      <vt:lpstr>Also, the ROC curve</vt:lpstr>
      <vt:lpstr>Receiver Operating Characteristic (ROC) curve</vt:lpstr>
      <vt:lpstr>Let’s evaluate the ranking as well</vt:lpstr>
      <vt:lpstr>PowerPoint Presentation</vt:lpstr>
      <vt:lpstr>PowerPoint Presentation</vt:lpstr>
      <vt:lpstr>PowerPoint Presentation</vt:lpstr>
      <vt:lpstr>Now we look at some code ;)</vt:lpstr>
      <vt:lpstr>PowerPoint Presentation</vt:lpstr>
      <vt:lpstr>PowerPoint Presentation</vt:lpstr>
      <vt:lpstr>Some convenient way to deal with arrays</vt:lpstr>
      <vt:lpstr>Dot Product with Boolean Expression?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Recommendation Engine</dc:title>
  <cp:lastModifiedBy>Mile2 Cloud</cp:lastModifiedBy>
  <cp:revision>69</cp:revision>
  <dcterms:modified xsi:type="dcterms:W3CDTF">2018-01-18T08:14:46Z</dcterms:modified>
</cp:coreProperties>
</file>