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15"/>
  </p:notesMasterIdLst>
  <p:handoutMasterIdLst>
    <p:handoutMasterId r:id="rId16"/>
  </p:handoutMasterIdLst>
  <p:sldIdLst>
    <p:sldId id="336" r:id="rId3"/>
    <p:sldId id="353" r:id="rId4"/>
    <p:sldId id="360" r:id="rId5"/>
    <p:sldId id="361" r:id="rId6"/>
    <p:sldId id="355" r:id="rId7"/>
    <p:sldId id="364" r:id="rId8"/>
    <p:sldId id="363" r:id="rId9"/>
    <p:sldId id="365" r:id="rId10"/>
    <p:sldId id="362" r:id="rId11"/>
    <p:sldId id="366" r:id="rId12"/>
    <p:sldId id="367" r:id="rId13"/>
    <p:sldId id="35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A3A3A3"/>
    <a:srgbClr val="022A40"/>
    <a:srgbClr val="6CA410"/>
    <a:srgbClr val="00D040"/>
    <a:srgbClr val="FCB040"/>
    <a:srgbClr val="037CCF"/>
    <a:srgbClr val="F5C247"/>
    <a:srgbClr val="B5D301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2"/>
    <p:restoredTop sz="94508"/>
  </p:normalViewPr>
  <p:slideViewPr>
    <p:cSldViewPr>
      <p:cViewPr varScale="1">
        <p:scale>
          <a:sx n="156" d="100"/>
          <a:sy n="156" d="100"/>
        </p:scale>
        <p:origin x="408" y="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%20jadhav\AppData\Roaming\Microsoft\Excel\KPMG%20data%20quality%20assesment%202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ics%20certificates\KPMG%20data%20analytics%20certificate\task%201\KPMG%20data%20quality%20assesment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2.xlsx]old customers age group!PivotTable5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 customer</a:t>
            </a:r>
            <a:r>
              <a:rPr lang="en-IN" baseline="0"/>
              <a:t> age distribution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'old customers age group'!$B$3:$B$4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customers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customers age group'!$B$5</c:f>
              <c:numCache>
                <c:formatCode>General</c:formatCode>
                <c:ptCount val="1"/>
                <c:pt idx="0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B-4AC5-BA91-CABA26E02F78}"/>
            </c:ext>
          </c:extLst>
        </c:ser>
        <c:ser>
          <c:idx val="1"/>
          <c:order val="1"/>
          <c:tx>
            <c:strRef>
              <c:f>'old customers age group'!$C$3:$C$4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customers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customers age group'!$C$5</c:f>
              <c:numCache>
                <c:formatCode>General</c:formatCode>
                <c:ptCount val="1"/>
                <c:pt idx="0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B-4AC5-BA91-CABA26E02F78}"/>
            </c:ext>
          </c:extLst>
        </c:ser>
        <c:ser>
          <c:idx val="2"/>
          <c:order val="2"/>
          <c:tx>
            <c:strRef>
              <c:f>'old customers age group'!$D$3:$D$4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customers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customers age group'!$D$5</c:f>
              <c:numCache>
                <c:formatCode>General</c:formatCode>
                <c:ptCount val="1"/>
                <c:pt idx="0">
                  <c:v>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BB-4AC5-BA91-CABA26E02F78}"/>
            </c:ext>
          </c:extLst>
        </c:ser>
        <c:ser>
          <c:idx val="3"/>
          <c:order val="3"/>
          <c:tx>
            <c:strRef>
              <c:f>'old customers age group'!$E$3:$E$4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customers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customers age group'!$E$5</c:f>
              <c:numCache>
                <c:formatCode>General</c:formatCode>
                <c:ptCount val="1"/>
                <c:pt idx="0">
                  <c:v>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BB-4AC5-BA91-CABA26E02F78}"/>
            </c:ext>
          </c:extLst>
        </c:ser>
        <c:ser>
          <c:idx val="4"/>
          <c:order val="4"/>
          <c:tx>
            <c:strRef>
              <c:f>'old customers age group'!$F$3:$F$4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customers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customers age group'!$F$5</c:f>
              <c:numCache>
                <c:formatCode>General</c:formatCode>
                <c:ptCount val="1"/>
                <c:pt idx="0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BB-4AC5-BA91-CABA26E02F78}"/>
            </c:ext>
          </c:extLst>
        </c:ser>
        <c:ser>
          <c:idx val="5"/>
          <c:order val="5"/>
          <c:tx>
            <c:strRef>
              <c:f>'old customers age group'!$G$3:$G$4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customers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customers age group'!$G$5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BB-4AC5-BA91-CABA26E02F78}"/>
            </c:ext>
          </c:extLst>
        </c:ser>
        <c:ser>
          <c:idx val="6"/>
          <c:order val="6"/>
          <c:tx>
            <c:strRef>
              <c:f>'old customers age group'!$H$3:$H$4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customers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customers age group'!$H$5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BB-4AC5-BA91-CABA26E02F78}"/>
            </c:ext>
          </c:extLst>
        </c:ser>
        <c:ser>
          <c:idx val="7"/>
          <c:order val="7"/>
          <c:tx>
            <c:strRef>
              <c:f>'old customers age group'!$I$3:$I$4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customers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customers age group'!$I$5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7BB-4AC5-BA91-CABA26E02F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638601375"/>
        <c:axId val="1631355231"/>
        <c:axId val="0"/>
      </c:bar3DChart>
      <c:catAx>
        <c:axId val="163860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355231"/>
        <c:crosses val="autoZero"/>
        <c:auto val="1"/>
        <c:lblAlgn val="ctr"/>
        <c:lblOffset val="100"/>
        <c:noMultiLvlLbl val="0"/>
      </c:catAx>
      <c:valAx>
        <c:axId val="163135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60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2.xlsx]RFM segmentation!PivotTable2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RFM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'RFM segmentation'!$B$3:$B$4</c:f>
              <c:strCache>
                <c:ptCount val="1"/>
                <c:pt idx="0">
                  <c:v>diamond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segmentation'!$B$5</c:f>
              <c:numCache>
                <c:formatCode>General</c:formatCode>
                <c:ptCount val="1"/>
                <c:pt idx="0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E-43F3-9F62-E260C259930D}"/>
            </c:ext>
          </c:extLst>
        </c:ser>
        <c:ser>
          <c:idx val="1"/>
          <c:order val="1"/>
          <c:tx>
            <c:strRef>
              <c:f>'RFM segmentation'!$C$3:$C$4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segmentation'!$C$5</c:f>
              <c:numCache>
                <c:formatCode>General</c:formatCode>
                <c:ptCount val="1"/>
                <c:pt idx="0">
                  <c:v>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E-43F3-9F62-E260C259930D}"/>
            </c:ext>
          </c:extLst>
        </c:ser>
        <c:ser>
          <c:idx val="2"/>
          <c:order val="2"/>
          <c:tx>
            <c:strRef>
              <c:f>'RFM segmentation'!$D$3:$D$4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segmentation'!$D$5</c:f>
              <c:numCache>
                <c:formatCode>General</c:formatCode>
                <c:ptCount val="1"/>
                <c:pt idx="0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9E-43F3-9F62-E260C259930D}"/>
            </c:ext>
          </c:extLst>
        </c:ser>
        <c:ser>
          <c:idx val="3"/>
          <c:order val="3"/>
          <c:tx>
            <c:strRef>
              <c:f>'RFM segmentation'!$E$3:$E$4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segmentation'!$E$5</c:f>
              <c:numCache>
                <c:formatCode>General</c:formatCode>
                <c:ptCount val="1"/>
                <c:pt idx="0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9E-43F3-9F62-E260C25993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631352351"/>
        <c:axId val="1631352831"/>
        <c:axId val="0"/>
      </c:bar3DChart>
      <c:catAx>
        <c:axId val="163135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352831"/>
        <c:crosses val="autoZero"/>
        <c:auto val="1"/>
        <c:lblAlgn val="ctr"/>
        <c:lblOffset val="100"/>
        <c:noMultiLvlLbl val="0"/>
      </c:catAx>
      <c:valAx>
        <c:axId val="163135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35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46596244131451"/>
          <c:y val="0.36447178477690284"/>
          <c:w val="0.19586267605633803"/>
          <c:h val="0.3626279527559055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2.xlsx]new customer age group!PivotTable3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kern="1200" cap="none" spc="50" normalizeH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new customer age distribution</a:t>
            </a:r>
          </a:p>
        </c:rich>
      </c:tx>
      <c:layout>
        <c:manualLayout>
          <c:xMode val="edge"/>
          <c:yMode val="edge"/>
          <c:x val="0.13647866642803397"/>
          <c:y val="4.73381933578644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'new customer age group'!$B$3:$B$4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age group'!$B$5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B-48B7-A0B2-F28E258095BE}"/>
            </c:ext>
          </c:extLst>
        </c:ser>
        <c:ser>
          <c:idx val="1"/>
          <c:order val="1"/>
          <c:tx>
            <c:strRef>
              <c:f>'new customer age group'!$C$3:$C$4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age group'!$C$5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CB-48B7-A0B2-F28E258095BE}"/>
            </c:ext>
          </c:extLst>
        </c:ser>
        <c:ser>
          <c:idx val="2"/>
          <c:order val="2"/>
          <c:tx>
            <c:strRef>
              <c:f>'new customer age group'!$D$3:$D$4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age group'!$D$5</c:f>
              <c:numCache>
                <c:formatCode>General</c:formatCode>
                <c:ptCount val="1"/>
                <c:pt idx="0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CB-48B7-A0B2-F28E258095BE}"/>
            </c:ext>
          </c:extLst>
        </c:ser>
        <c:ser>
          <c:idx val="3"/>
          <c:order val="3"/>
          <c:tx>
            <c:strRef>
              <c:f>'new customer age group'!$E$3:$E$4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age group'!$E$5</c:f>
              <c:numCache>
                <c:formatCode>General</c:formatCode>
                <c:ptCount val="1"/>
                <c:pt idx="0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CB-48B7-A0B2-F28E258095BE}"/>
            </c:ext>
          </c:extLst>
        </c:ser>
        <c:ser>
          <c:idx val="4"/>
          <c:order val="4"/>
          <c:tx>
            <c:strRef>
              <c:f>'new customer age group'!$F$3:$F$4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age group'!$F$5</c:f>
              <c:numCache>
                <c:formatCode>General</c:formatCode>
                <c:ptCount val="1"/>
                <c:pt idx="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CB-48B7-A0B2-F28E258095BE}"/>
            </c:ext>
          </c:extLst>
        </c:ser>
        <c:ser>
          <c:idx val="5"/>
          <c:order val="5"/>
          <c:tx>
            <c:strRef>
              <c:f>'new customer age group'!$G$3:$G$4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age group'!$G$5</c:f>
              <c:numCache>
                <c:formatCode>General</c:formatCode>
                <c:ptCount val="1"/>
                <c:pt idx="0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CB-48B7-A0B2-F28E258095BE}"/>
            </c:ext>
          </c:extLst>
        </c:ser>
        <c:ser>
          <c:idx val="6"/>
          <c:order val="6"/>
          <c:tx>
            <c:strRef>
              <c:f>'new customer age group'!$H$3:$H$4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age group'!$H$5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CB-48B7-A0B2-F28E258095BE}"/>
            </c:ext>
          </c:extLst>
        </c:ser>
        <c:ser>
          <c:idx val="7"/>
          <c:order val="7"/>
          <c:tx>
            <c:strRef>
              <c:f>'new customer age group'!$I$3:$I$4</c:f>
              <c:strCache>
                <c:ptCount val="1"/>
                <c:pt idx="0">
                  <c:v>130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age group'!$A$5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age group'!$I$5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4CB-48B7-A0B2-F28E258095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469327408"/>
        <c:axId val="469328848"/>
        <c:axId val="0"/>
      </c:bar3DChart>
      <c:catAx>
        <c:axId val="46932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28848"/>
        <c:crosses val="autoZero"/>
        <c:auto val="1"/>
        <c:lblAlgn val="ctr"/>
        <c:lblOffset val="100"/>
        <c:noMultiLvlLbl val="0"/>
      </c:catAx>
      <c:valAx>
        <c:axId val="46932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2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2.xlsx]Sheet17!PivotTable12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Bike related purchases for the</a:t>
            </a:r>
          </a:p>
          <a:p>
            <a:pPr>
              <a:defRPr/>
            </a:pPr>
            <a:r>
              <a:rPr lang="en-US"/>
              <a:t>past 3 years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Sheet17!$A$4:$A$7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Sheet17!$B$4:$B$7</c:f>
              <c:numCache>
                <c:formatCode>General</c:formatCode>
                <c:ptCount val="3"/>
                <c:pt idx="0">
                  <c:v>483270</c:v>
                </c:pt>
                <c:pt idx="1">
                  <c:v>473086</c:v>
                </c:pt>
                <c:pt idx="2">
                  <c:v>19208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D-4DCF-AB86-D158284B300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7520256"/>
        <c:axId val="477520736"/>
      </c:barChart>
      <c:catAx>
        <c:axId val="4775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20736"/>
        <c:crosses val="autoZero"/>
        <c:auto val="1"/>
        <c:lblAlgn val="ctr"/>
        <c:lblOffset val="100"/>
        <c:noMultiLvlLbl val="0"/>
      </c:catAx>
      <c:valAx>
        <c:axId val="47752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2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2.xlsx]Sheet17 (2)!PivotTable12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Bike related purchases for the</a:t>
            </a:r>
          </a:p>
          <a:p>
            <a:pPr>
              <a:defRPr/>
            </a:pPr>
            <a:r>
              <a:rPr lang="en-US"/>
              <a:t>past 3 years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'Sheet17 (2)'!$B$3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'Sheet17 (2)'!$A$4:$A$7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'Sheet17 (2)'!$B$4:$B$7</c:f>
              <c:numCache>
                <c:formatCode>0.00%</c:formatCode>
                <c:ptCount val="3"/>
                <c:pt idx="0">
                  <c:v>0.49537498308670674</c:v>
                </c:pt>
                <c:pt idx="1">
                  <c:v>0.48493589349340482</c:v>
                </c:pt>
                <c:pt idx="2">
                  <c:v>1.9689123419888394E-2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65-4058-9A56-8F357585499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7520256"/>
        <c:axId val="477520736"/>
      </c:barChart>
      <c:catAx>
        <c:axId val="4775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20736"/>
        <c:crosses val="autoZero"/>
        <c:auto val="1"/>
        <c:lblAlgn val="ctr"/>
        <c:lblOffset val="100"/>
        <c:noMultiLvlLbl val="0"/>
      </c:catAx>
      <c:valAx>
        <c:axId val="47752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2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2.xlsx]new customer job industry distr!PivotTable10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new customer job industry distribution</a:t>
            </a:r>
          </a:p>
        </c:rich>
      </c:tx>
      <c:layout>
        <c:manualLayout>
          <c:xMode val="edge"/>
          <c:yMode val="edge"/>
          <c:x val="4.1855368515232694E-2"/>
          <c:y val="4.4118408454611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178147641724426"/>
              <c:y val="3.61034634656681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4.1172143901174033E-2"/>
              <c:y val="0.103107161867004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1.0733493642635915E-2"/>
              <c:y val="0.133394820402694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5.2139972024454993E-2"/>
              <c:y val="9.30003395554576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8.2015968063872249E-2"/>
              <c:y val="7.95133344345942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0.13251355556603328"/>
              <c:y val="4.5431602518216695E-3"/>
            </c:manualLayout>
          </c:layout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8.9301082873622831E-2"/>
              <c:y val="-0.153120239340711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9733446492841053E-2"/>
              <c:y val="-0.1196960519795165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7.5759818944787657E-2"/>
              <c:y val="-0.1442135620285226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4.1172143901174033E-2"/>
              <c:y val="0.103107161867004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178147641724426"/>
              <c:y val="3.61034634656681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7.5759818944787657E-2"/>
              <c:y val="-0.1442135620285226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9733446492841053E-2"/>
              <c:y val="-0.1196960519795165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8.9301082873622831E-2"/>
              <c:y val="-0.153120239340711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8.2015968063872249E-2"/>
              <c:y val="7.95133344345942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5.2139972024454993E-2"/>
              <c:y val="9.30003395554576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1.0733493642635915E-2"/>
              <c:y val="0.133394820402694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4.1172143901174033E-2"/>
              <c:y val="0.103107161867004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178147641724426"/>
              <c:y val="3.61034634656681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7.5759818944787657E-2"/>
              <c:y val="-0.1442135620285226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4.9733446492841053E-2"/>
              <c:y val="-0.1196960519795165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8.9301082873622831E-2"/>
              <c:y val="-0.153120239340711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8.2015968063872249E-2"/>
              <c:y val="7.95133344345942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5.2139972024454993E-2"/>
              <c:y val="9.30003395554576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1.0733493642635915E-2"/>
              <c:y val="0.1333948204026944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864387755614671"/>
          <c:y val="0.31871129921804425"/>
          <c:w val="0.40733964020728652"/>
          <c:h val="0.59524265820133948"/>
        </c:manualLayout>
      </c:layout>
      <c:pieChart>
        <c:varyColors val="1"/>
        <c:ser>
          <c:idx val="0"/>
          <c:order val="0"/>
          <c:tx>
            <c:strRef>
              <c:f>'new customer job industry distr'!$B$3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99-4433-83E2-1072062DC5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99-4433-83E2-1072062DC5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099-4433-83E2-1072062DC5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099-4433-83E2-1072062DC5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099-4433-83E2-1072062DC5A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099-4433-83E2-1072062DC5A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099-4433-83E2-1072062DC5A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099-4433-83E2-1072062DC5A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099-4433-83E2-1072062DC5AD}"/>
              </c:ext>
            </c:extLst>
          </c:dPt>
          <c:dLbls>
            <c:dLbl>
              <c:idx val="0"/>
              <c:layout>
                <c:manualLayout>
                  <c:x val="4.1493463083132696E-2"/>
                  <c:y val="-2.944215235270621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99-4433-83E2-1072062DC5AD}"/>
                </c:ext>
              </c:extLst>
            </c:dLbl>
            <c:dLbl>
              <c:idx val="1"/>
              <c:layout>
                <c:manualLayout>
                  <c:x val="6.3836097050973428E-2"/>
                  <c:y val="1.962810156847077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99-4433-83E2-1072062DC5AD}"/>
                </c:ext>
              </c:extLst>
            </c:dLbl>
            <c:dLbl>
              <c:idx val="7"/>
              <c:layout>
                <c:manualLayout>
                  <c:x val="-8.617873101881407E-2"/>
                  <c:y val="-1.962810156847082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099-4433-83E2-1072062DC5AD}"/>
                </c:ext>
              </c:extLst>
            </c:dLbl>
            <c:dLbl>
              <c:idx val="8"/>
              <c:layout>
                <c:manualLayout>
                  <c:x val="-6.0644292198424737E-2"/>
                  <c:y val="-4.907025392117696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099-4433-83E2-1072062DC5AD}"/>
                </c:ext>
              </c:extLst>
            </c:dLbl>
            <c:spPr>
              <a:solidFill>
                <a:srgbClr val="FFFFFF">
                  <a:alpha val="75000"/>
                </a:srgb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'new customer job industry distr'!$A$4:$A$13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'new customer job industry distr'!$B$4:$B$13</c:f>
              <c:numCache>
                <c:formatCode>General</c:formatCode>
                <c:ptCount val="9"/>
                <c:pt idx="0">
                  <c:v>23</c:v>
                </c:pt>
                <c:pt idx="1">
                  <c:v>33</c:v>
                </c:pt>
                <c:pt idx="2">
                  <c:v>183</c:v>
                </c:pt>
                <c:pt idx="3">
                  <c:v>135</c:v>
                </c:pt>
                <c:pt idx="4">
                  <c:v>43</c:v>
                </c:pt>
                <c:pt idx="5">
                  <c:v>171</c:v>
                </c:pt>
                <c:pt idx="6">
                  <c:v>49</c:v>
                </c:pt>
                <c:pt idx="7">
                  <c:v>73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099-4433-83E2-1072062DC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765992952896998"/>
          <c:y val="0.26448248655590956"/>
          <c:w val="0.21030550850226445"/>
          <c:h val="0.67159829158240358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2.xlsx]old customer job industry distr!PivotTable11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old customer job industry distribution</a:t>
            </a:r>
          </a:p>
        </c:rich>
      </c:tx>
      <c:layout>
        <c:manualLayout>
          <c:xMode val="edge"/>
          <c:yMode val="edge"/>
          <c:x val="0.10941676006552289"/>
          <c:y val="4.4352196015752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100" b="1" i="0" u="none" strike="noStrike" kern="120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rgbClr val="FFFFFF">
                <a:alpha val="75000"/>
              </a:srgbClr>
            </a:solidFill>
            <a:ln w="9525"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4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5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rgbClr val="FFFFFF">
                <a:alpha val="75000"/>
              </a:srgbClr>
            </a:solidFill>
            <a:ln w="9525"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rgbClr val="FFFFFF">
                <a:alpha val="75000"/>
              </a:srgbClr>
            </a:solidFill>
            <a:ln w="9525"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6041604428609524"/>
          <c:y val="0.3465582812301739"/>
          <c:w val="0.36302899006931233"/>
          <c:h val="0.56206843431315601"/>
        </c:manualLayout>
      </c:layout>
      <c:pieChart>
        <c:varyColors val="1"/>
        <c:ser>
          <c:idx val="0"/>
          <c:order val="0"/>
          <c:tx>
            <c:strRef>
              <c:f>'old customer job industry distr'!$B$3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CC-4FC7-91B2-10A73338AD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CC-4FC7-91B2-10A73338AD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CC-4FC7-91B2-10A73338AD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CC-4FC7-91B2-10A73338AD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CC-4FC7-91B2-10A73338AD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CC-4FC7-91B2-10A73338AD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BCC-4FC7-91B2-10A73338AD1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BCC-4FC7-91B2-10A73338AD1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BCC-4FC7-91B2-10A73338AD16}"/>
              </c:ext>
            </c:extLst>
          </c:dPt>
          <c:dLbls>
            <c:dLbl>
              <c:idx val="0"/>
              <c:layout>
                <c:manualLayout>
                  <c:x val="3.2702943329275459E-2"/>
                  <c:y val="-6.720259412596407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CC-4FC7-91B2-10A73338AD16}"/>
                </c:ext>
              </c:extLst>
            </c:dLbl>
            <c:dLbl>
              <c:idx val="1"/>
              <c:layout>
                <c:manualLayout>
                  <c:x val="7.9032113045749044E-2"/>
                  <c:y val="1.34405188251927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CC-4FC7-91B2-10A73338AD16}"/>
                </c:ext>
              </c:extLst>
            </c:dLbl>
            <c:dLbl>
              <c:idx val="2"/>
              <c:layout>
                <c:manualLayout>
                  <c:x val="4.6329169716473634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CC-4FC7-91B2-10A73338AD16}"/>
                </c:ext>
              </c:extLst>
            </c:dLbl>
            <c:dLbl>
              <c:idx val="5"/>
              <c:layout>
                <c:manualLayout>
                  <c:x val="-1.3626226387198128E-2"/>
                  <c:y val="-5.376207530077129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BCC-4FC7-91B2-10A73338AD16}"/>
                </c:ext>
              </c:extLst>
            </c:dLbl>
            <c:dLbl>
              <c:idx val="6"/>
              <c:layout>
                <c:manualLayout>
                  <c:x val="-5.7230150826232139E-2"/>
                  <c:y val="-4.480172941730941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BCC-4FC7-91B2-10A73338AD16}"/>
                </c:ext>
              </c:extLst>
            </c:dLbl>
            <c:dLbl>
              <c:idx val="7"/>
              <c:layout>
                <c:manualLayout>
                  <c:x val="-2.7252452774396255E-2"/>
                  <c:y val="-4.1067777547396286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BCC-4FC7-91B2-10A73338AD16}"/>
                </c:ext>
              </c:extLst>
            </c:dLbl>
            <c:dLbl>
              <c:idx val="8"/>
              <c:layout>
                <c:manualLayout>
                  <c:x val="-5.4504905548792539E-2"/>
                  <c:y val="-8.06431129511569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BCC-4FC7-91B2-10A73338AD16}"/>
                </c:ext>
              </c:extLst>
            </c:dLbl>
            <c:spPr>
              <a:solidFill>
                <a:srgbClr val="FFFFFF">
                  <a:alpha val="75000"/>
                </a:srgbClr>
              </a:solidFill>
              <a:ln w="9525"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'old customer job industry distr'!$A$4:$A$13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'old customer job industry distr'!$B$4:$B$13</c:f>
              <c:numCache>
                <c:formatCode>General</c:formatCode>
                <c:ptCount val="9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267</c:v>
                </c:pt>
                <c:pt idx="7">
                  <c:v>358</c:v>
                </c:pt>
                <c:pt idx="8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BCC-4FC7-91B2-10A73338A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85369415768695"/>
          <c:y val="0.13428548922645192"/>
          <c:w val="0.28197330655646335"/>
          <c:h val="0.83383603035816634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2.xlsx]old customer wealth segregation!PivotTable1</c:name>
    <c:fmtId val="9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50"/>
              <a:t>old customer wealth segregation</a:t>
            </a:r>
          </a:p>
        </c:rich>
      </c:tx>
      <c:layout>
        <c:manualLayout>
          <c:xMode val="edge"/>
          <c:yMode val="edge"/>
          <c:x val="0.18342802691064888"/>
          <c:y val="6.3153025412053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'old customer wealth segregation'!$B$3:$B$4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'old customer wealth segregation'!$B$5:$B$8</c:f>
              <c:numCache>
                <c:formatCode>General</c:formatCode>
                <c:ptCount val="3"/>
                <c:pt idx="0">
                  <c:v>112</c:v>
                </c:pt>
                <c:pt idx="1">
                  <c:v>103</c:v>
                </c:pt>
                <c:pt idx="2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6-48CB-86FE-F353BE1CB16F}"/>
            </c:ext>
          </c:extLst>
        </c:ser>
        <c:ser>
          <c:idx val="1"/>
          <c:order val="1"/>
          <c:tx>
            <c:strRef>
              <c:f>'old customer wealth segregation'!$C$3:$C$4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'old customer wealth segregation'!$C$5:$C$8</c:f>
              <c:numCache>
                <c:formatCode>General</c:formatCode>
                <c:ptCount val="3"/>
                <c:pt idx="0">
                  <c:v>120</c:v>
                </c:pt>
                <c:pt idx="1">
                  <c:v>144</c:v>
                </c:pt>
                <c:pt idx="2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6-48CB-86FE-F353BE1CB16F}"/>
            </c:ext>
          </c:extLst>
        </c:ser>
        <c:ser>
          <c:idx val="2"/>
          <c:order val="2"/>
          <c:tx>
            <c:strRef>
              <c:f>'old customer wealth segregation'!$D$3:$D$4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'old customer wealth segregation'!$D$5:$D$8</c:f>
              <c:numCache>
                <c:formatCode>General</c:formatCode>
                <c:ptCount val="3"/>
                <c:pt idx="0">
                  <c:v>228</c:v>
                </c:pt>
                <c:pt idx="1">
                  <c:v>251</c:v>
                </c:pt>
                <c:pt idx="2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76-48CB-86FE-F353BE1CB16F}"/>
            </c:ext>
          </c:extLst>
        </c:ser>
        <c:ser>
          <c:idx val="3"/>
          <c:order val="3"/>
          <c:tx>
            <c:strRef>
              <c:f>'old customer wealth segregation'!$E$3:$E$4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'old customer wealth segregation'!$E$5:$E$8</c:f>
              <c:numCache>
                <c:formatCode>General</c:formatCode>
                <c:ptCount val="3"/>
                <c:pt idx="0">
                  <c:v>134</c:v>
                </c:pt>
                <c:pt idx="1">
                  <c:v>126</c:v>
                </c:pt>
                <c:pt idx="2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76-48CB-86FE-F353BE1CB16F}"/>
            </c:ext>
          </c:extLst>
        </c:ser>
        <c:ser>
          <c:idx val="4"/>
          <c:order val="4"/>
          <c:tx>
            <c:strRef>
              <c:f>'old customer wealth segregation'!$F$3:$F$4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'old customer wealth segregation'!$F$5:$F$8</c:f>
              <c:numCache>
                <c:formatCode>General</c:formatCode>
                <c:ptCount val="3"/>
                <c:pt idx="0">
                  <c:v>106</c:v>
                </c:pt>
                <c:pt idx="1">
                  <c:v>109</c:v>
                </c:pt>
                <c:pt idx="2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76-48CB-86FE-F353BE1CB16F}"/>
            </c:ext>
          </c:extLst>
        </c:ser>
        <c:ser>
          <c:idx val="5"/>
          <c:order val="5"/>
          <c:tx>
            <c:strRef>
              <c:f>'old customer wealth segregation'!$G$3:$G$4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'old customer wealth segregation'!$G$5:$G$8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76-48CB-86FE-F353BE1CB16F}"/>
            </c:ext>
          </c:extLst>
        </c:ser>
        <c:ser>
          <c:idx val="6"/>
          <c:order val="6"/>
          <c:tx>
            <c:strRef>
              <c:f>'old customer wealth segregation'!$H$3:$H$4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'old customer wealth segregation'!$H$5:$H$8</c:f>
              <c:numCache>
                <c:formatCode>General</c:formatCode>
                <c:ptCount val="3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76-48CB-86FE-F353BE1CB16F}"/>
            </c:ext>
          </c:extLst>
        </c:ser>
        <c:ser>
          <c:idx val="7"/>
          <c:order val="7"/>
          <c:tx>
            <c:strRef>
              <c:f>'old customer wealth segregation'!$I$3:$I$4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'old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'old customer wealth segregation'!$I$5:$I$8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D76-48CB-86FE-F353BE1CB1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902080160"/>
        <c:axId val="1156720880"/>
        <c:axId val="0"/>
      </c:bar3DChart>
      <c:catAx>
        <c:axId val="90208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720880"/>
        <c:crosses val="autoZero"/>
        <c:auto val="1"/>
        <c:lblAlgn val="ctr"/>
        <c:lblOffset val="100"/>
        <c:noMultiLvlLbl val="0"/>
      </c:catAx>
      <c:valAx>
        <c:axId val="11567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08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2.xlsx]new customer wealth segregation!PivotTable3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/>
              <a:t>new customer wealth segregation</a:t>
            </a:r>
          </a:p>
        </c:rich>
      </c:tx>
      <c:layout>
        <c:manualLayout>
          <c:xMode val="edge"/>
          <c:yMode val="edge"/>
          <c:x val="0.26847143753923408"/>
          <c:y val="5.82436029418584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'new customer wealth segregation'!$B$3:$B$4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segregation'!$B$5:$B$8</c:f>
              <c:numCache>
                <c:formatCode>General</c:formatCode>
                <c:ptCount val="3"/>
                <c:pt idx="0">
                  <c:v>19</c:v>
                </c:pt>
                <c:pt idx="1">
                  <c:v>16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8-4724-AE76-2C5B56A4150E}"/>
            </c:ext>
          </c:extLst>
        </c:ser>
        <c:ser>
          <c:idx val="1"/>
          <c:order val="1"/>
          <c:tx>
            <c:strRef>
              <c:f>'new customer wealth segregation'!$C$3:$C$4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segregation'!$C$5:$C$8</c:f>
              <c:numCache>
                <c:formatCode>General</c:formatCode>
                <c:ptCount val="3"/>
                <c:pt idx="0">
                  <c:v>17</c:v>
                </c:pt>
                <c:pt idx="1">
                  <c:v>24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8-4724-AE76-2C5B56A4150E}"/>
            </c:ext>
          </c:extLst>
        </c:ser>
        <c:ser>
          <c:idx val="2"/>
          <c:order val="2"/>
          <c:tx>
            <c:strRef>
              <c:f>'new customer wealth segregation'!$D$3:$D$4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segregation'!$D$5:$D$8</c:f>
              <c:numCache>
                <c:formatCode>General</c:formatCode>
                <c:ptCount val="3"/>
                <c:pt idx="0">
                  <c:v>19</c:v>
                </c:pt>
                <c:pt idx="1">
                  <c:v>18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8-4724-AE76-2C5B56A4150E}"/>
            </c:ext>
          </c:extLst>
        </c:ser>
        <c:ser>
          <c:idx val="3"/>
          <c:order val="3"/>
          <c:tx>
            <c:strRef>
              <c:f>'new customer wealth segregation'!$E$3:$E$4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segregation'!$E$5:$E$8</c:f>
              <c:numCache>
                <c:formatCode>General</c:formatCode>
                <c:ptCount val="3"/>
                <c:pt idx="0">
                  <c:v>22</c:v>
                </c:pt>
                <c:pt idx="1">
                  <c:v>20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18-4724-AE76-2C5B56A4150E}"/>
            </c:ext>
          </c:extLst>
        </c:ser>
        <c:ser>
          <c:idx val="4"/>
          <c:order val="4"/>
          <c:tx>
            <c:strRef>
              <c:f>'new customer wealth segregation'!$F$3:$F$4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segregation'!$F$5:$F$8</c:f>
              <c:numCache>
                <c:formatCode>General</c:formatCode>
                <c:ptCount val="3"/>
                <c:pt idx="0">
                  <c:v>21</c:v>
                </c:pt>
                <c:pt idx="1">
                  <c:v>27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18-4724-AE76-2C5B56A4150E}"/>
            </c:ext>
          </c:extLst>
        </c:ser>
        <c:ser>
          <c:idx val="5"/>
          <c:order val="5"/>
          <c:tx>
            <c:strRef>
              <c:f>'new customer wealth segregation'!$G$3:$G$4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segregation'!$G$5:$G$8</c:f>
              <c:numCache>
                <c:formatCode>General</c:formatCode>
                <c:ptCount val="3"/>
                <c:pt idx="0">
                  <c:v>24</c:v>
                </c:pt>
                <c:pt idx="1">
                  <c:v>28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18-4724-AE76-2C5B56A4150E}"/>
            </c:ext>
          </c:extLst>
        </c:ser>
        <c:ser>
          <c:idx val="6"/>
          <c:order val="6"/>
          <c:tx>
            <c:strRef>
              <c:f>'new customer wealth segregation'!$H$3:$H$4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segregation'!$H$5:$H$8</c:f>
              <c:numCache>
                <c:formatCode>General</c:formatCode>
                <c:ptCount val="3"/>
                <c:pt idx="0">
                  <c:v>28</c:v>
                </c:pt>
                <c:pt idx="1">
                  <c:v>26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8-4724-AE76-2C5B56A4150E}"/>
            </c:ext>
          </c:extLst>
        </c:ser>
        <c:ser>
          <c:idx val="7"/>
          <c:order val="7"/>
          <c:tx>
            <c:strRef>
              <c:f>'new customer wealth segregation'!$I$3:$I$4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segregation'!$I$5:$I$8</c:f>
              <c:numCache>
                <c:formatCode>General</c:formatCode>
                <c:ptCount val="3"/>
                <c:pt idx="0">
                  <c:v>17</c:v>
                </c:pt>
                <c:pt idx="1">
                  <c:v>29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18-4724-AE76-2C5B56A4150E}"/>
            </c:ext>
          </c:extLst>
        </c:ser>
        <c:ser>
          <c:idx val="8"/>
          <c:order val="8"/>
          <c:tx>
            <c:strRef>
              <c:f>'new customer wealth segregation'!$J$3:$J$4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segregation'!$J$5:$J$8</c:f>
              <c:numCache>
                <c:formatCode>General</c:formatCode>
                <c:ptCount val="3"/>
                <c:pt idx="0">
                  <c:v>17</c:v>
                </c:pt>
                <c:pt idx="1">
                  <c:v>15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18-4724-AE76-2C5B56A4150E}"/>
            </c:ext>
          </c:extLst>
        </c:ser>
        <c:ser>
          <c:idx val="9"/>
          <c:order val="9"/>
          <c:tx>
            <c:strRef>
              <c:f>'new customer wealth segregation'!$K$3:$K$4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wealth segregation'!$A$5:$A$8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'new customer wealth segregation'!$K$5:$K$8</c:f>
              <c:numCache>
                <c:formatCode>General</c:formatCode>
                <c:ptCount val="3"/>
                <c:pt idx="0">
                  <c:v>21</c:v>
                </c:pt>
                <c:pt idx="1">
                  <c:v>14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18-4724-AE76-2C5B56A415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085165872"/>
        <c:axId val="1085163952"/>
        <c:axId val="0"/>
      </c:bar3DChart>
      <c:catAx>
        <c:axId val="108516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163952"/>
        <c:crosses val="autoZero"/>
        <c:auto val="1"/>
        <c:lblAlgn val="ctr"/>
        <c:lblOffset val="100"/>
        <c:noMultiLvlLbl val="0"/>
      </c:catAx>
      <c:valAx>
        <c:axId val="108516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16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 assesment 2.xlsx]no of cars owned in each state!PivotTable9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'no of cars owned in each state'!$B$3:$B$4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 of cars owned in each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'no of cars owned in each state'!$B$5:$B$8</c:f>
              <c:numCache>
                <c:formatCode>General</c:formatCode>
                <c:ptCount val="3"/>
                <c:pt idx="0">
                  <c:v>229</c:v>
                </c:pt>
                <c:pt idx="1">
                  <c:v>88</c:v>
                </c:pt>
                <c:pt idx="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4-454B-A860-5800D790A729}"/>
            </c:ext>
          </c:extLst>
        </c:ser>
        <c:ser>
          <c:idx val="1"/>
          <c:order val="1"/>
          <c:tx>
            <c:strRef>
              <c:f>'no of cars owned in each state'!$C$3:$C$4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 of cars owned in each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'no of cars owned in each state'!$C$5:$C$8</c:f>
              <c:numCache>
                <c:formatCode>General</c:formatCode>
                <c:ptCount val="3"/>
                <c:pt idx="0">
                  <c:v>195</c:v>
                </c:pt>
                <c:pt idx="1">
                  <c:v>111</c:v>
                </c:pt>
                <c:pt idx="2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34-454B-A860-5800D790A7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2134806095"/>
        <c:axId val="2134808495"/>
        <c:axId val="0"/>
      </c:bar3DChart>
      <c:catAx>
        <c:axId val="213480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808495"/>
        <c:crosses val="autoZero"/>
        <c:auto val="1"/>
        <c:lblAlgn val="ctr"/>
        <c:lblOffset val="100"/>
        <c:noMultiLvlLbl val="0"/>
      </c:catAx>
      <c:valAx>
        <c:axId val="213480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80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C22D4F7-426E-AA47-900E-4311125D402E}"/>
              </a:ext>
            </a:extLst>
          </p:cNvPr>
          <p:cNvSpPr/>
          <p:nvPr/>
        </p:nvSpPr>
        <p:spPr>
          <a:xfrm>
            <a:off x="712408" y="3218557"/>
            <a:ext cx="3173792" cy="6874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tx1"/>
                </a:solidFill>
                <a:latin typeface="Bahnschrift SemiBold SemiConden" panose="020B0502040204020203" pitchFamily="34" charset="0"/>
              </a:rPr>
              <a:t>Rahul C. Jadhav</a:t>
            </a:r>
            <a:endParaRPr lang="en-BR" sz="280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9BBD6-C405-5C4C-AA4F-83CBAB889F5C}"/>
              </a:ext>
            </a:extLst>
          </p:cNvPr>
          <p:cNvSpPr txBox="1"/>
          <p:nvPr/>
        </p:nvSpPr>
        <p:spPr>
          <a:xfrm>
            <a:off x="762000" y="2533650"/>
            <a:ext cx="6477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analytics approach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C4200-29A5-FC49-B7F8-4484F17FC815}"/>
              </a:ext>
            </a:extLst>
          </p:cNvPr>
          <p:cNvCxnSpPr>
            <a:cxnSpLocks/>
          </p:cNvCxnSpPr>
          <p:nvPr/>
        </p:nvCxnSpPr>
        <p:spPr>
          <a:xfrm>
            <a:off x="685800" y="2393950"/>
            <a:ext cx="7620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78DC77-C36A-E541-BD14-9D5A8A1573CA}"/>
              </a:ext>
            </a:extLst>
          </p:cNvPr>
          <p:cNvSpPr txBox="1"/>
          <p:nvPr/>
        </p:nvSpPr>
        <p:spPr>
          <a:xfrm>
            <a:off x="762000" y="2106038"/>
            <a:ext cx="50556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300">
                <a:solidFill>
                  <a:schemeClr val="accent2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  <a:t>Sprocket Central Pty Ltd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676A-FE9F-361E-63DB-77D5E1F04C5A}"/>
              </a:ext>
            </a:extLst>
          </p:cNvPr>
          <p:cNvSpPr/>
          <p:nvPr/>
        </p:nvSpPr>
        <p:spPr>
          <a:xfrm>
            <a:off x="6232214" y="807971"/>
            <a:ext cx="2693367" cy="3577123"/>
          </a:xfrm>
          <a:custGeom>
            <a:avLst/>
            <a:gdLst>
              <a:gd name="connsiteX0" fmla="*/ 1937726 w 2693367"/>
              <a:gd name="connsiteY0" fmla="*/ 4277 h 3577123"/>
              <a:gd name="connsiteX1" fmla="*/ 1615892 w 2693367"/>
              <a:gd name="connsiteY1" fmla="*/ 50804 h 3577123"/>
              <a:gd name="connsiteX2" fmla="*/ 1437526 w 2693367"/>
              <a:gd name="connsiteY2" fmla="*/ 324793 h 3577123"/>
              <a:gd name="connsiteX3" fmla="*/ 1502798 w 2693367"/>
              <a:gd name="connsiteY3" fmla="*/ 623984 h 3577123"/>
              <a:gd name="connsiteX4" fmla="*/ 1374840 w 2693367"/>
              <a:gd name="connsiteY4" fmla="*/ 916713 h 3577123"/>
              <a:gd name="connsiteX5" fmla="*/ 1102121 w 2693367"/>
              <a:gd name="connsiteY5" fmla="*/ 1077617 h 3577123"/>
              <a:gd name="connsiteX6" fmla="*/ 418386 w 2693367"/>
              <a:gd name="connsiteY6" fmla="*/ 1438197 h 3577123"/>
              <a:gd name="connsiteX7" fmla="*/ 1553 w 2693367"/>
              <a:gd name="connsiteY7" fmla="*/ 2448209 h 3577123"/>
              <a:gd name="connsiteX8" fmla="*/ 65532 w 2693367"/>
              <a:gd name="connsiteY8" fmla="*/ 2933506 h 3577123"/>
              <a:gd name="connsiteX9" fmla="*/ 372502 w 2693367"/>
              <a:gd name="connsiteY9" fmla="*/ 3285039 h 3577123"/>
              <a:gd name="connsiteX10" fmla="*/ 844267 w 2693367"/>
              <a:gd name="connsiteY10" fmla="*/ 3289562 h 3577123"/>
              <a:gd name="connsiteX11" fmla="*/ 1307630 w 2693367"/>
              <a:gd name="connsiteY11" fmla="*/ 3155799 h 3577123"/>
              <a:gd name="connsiteX12" fmla="*/ 1485995 w 2693367"/>
              <a:gd name="connsiteY12" fmla="*/ 3164199 h 3577123"/>
              <a:gd name="connsiteX13" fmla="*/ 1655313 w 2693367"/>
              <a:gd name="connsiteY13" fmla="*/ 3301840 h 3577123"/>
              <a:gd name="connsiteX14" fmla="*/ 2184594 w 2693367"/>
              <a:gd name="connsiteY14" fmla="*/ 3577122 h 3577123"/>
              <a:gd name="connsiteX15" fmla="*/ 2600135 w 2693367"/>
              <a:gd name="connsiteY15" fmla="*/ 3201033 h 3577123"/>
              <a:gd name="connsiteX16" fmla="*/ 2488979 w 2693367"/>
              <a:gd name="connsiteY16" fmla="*/ 2554186 h 3577123"/>
              <a:gd name="connsiteX17" fmla="*/ 2571053 w 2693367"/>
              <a:gd name="connsiteY17" fmla="*/ 2426884 h 3577123"/>
              <a:gd name="connsiteX18" fmla="*/ 2583332 w 2693367"/>
              <a:gd name="connsiteY18" fmla="*/ 1624949 h 3577123"/>
              <a:gd name="connsiteX19" fmla="*/ 2440510 w 2693367"/>
              <a:gd name="connsiteY19" fmla="*/ 1400071 h 3577123"/>
              <a:gd name="connsiteX20" fmla="*/ 2598196 w 2693367"/>
              <a:gd name="connsiteY20" fmla="*/ 487636 h 3577123"/>
              <a:gd name="connsiteX21" fmla="*/ 1937726 w 2693367"/>
              <a:gd name="connsiteY21" fmla="*/ 4277 h 357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93367" h="3577123">
                <a:moveTo>
                  <a:pt x="1937726" y="4277"/>
                </a:moveTo>
                <a:cubicBezTo>
                  <a:pt x="1828509" y="-6062"/>
                  <a:pt x="1714122" y="-246"/>
                  <a:pt x="1615892" y="50804"/>
                </a:cubicBezTo>
                <a:cubicBezTo>
                  <a:pt x="1517015" y="101854"/>
                  <a:pt x="1437526" y="207184"/>
                  <a:pt x="1437526" y="324793"/>
                </a:cubicBezTo>
                <a:cubicBezTo>
                  <a:pt x="1437526" y="427539"/>
                  <a:pt x="1496335" y="521238"/>
                  <a:pt x="1502798" y="623984"/>
                </a:cubicBezTo>
                <a:cubicBezTo>
                  <a:pt x="1509907" y="735130"/>
                  <a:pt x="1453036" y="843046"/>
                  <a:pt x="1374840" y="916713"/>
                </a:cubicBezTo>
                <a:cubicBezTo>
                  <a:pt x="1296643" y="990380"/>
                  <a:pt x="1199059" y="1036260"/>
                  <a:pt x="1102121" y="1077617"/>
                </a:cubicBezTo>
                <a:cubicBezTo>
                  <a:pt x="864947" y="1178424"/>
                  <a:pt x="614201" y="1263076"/>
                  <a:pt x="418386" y="1438197"/>
                </a:cubicBezTo>
                <a:cubicBezTo>
                  <a:pt x="146314" y="1681168"/>
                  <a:pt x="17710" y="2070181"/>
                  <a:pt x="1553" y="2448209"/>
                </a:cubicBezTo>
                <a:cubicBezTo>
                  <a:pt x="-4909" y="2612990"/>
                  <a:pt x="7369" y="2781002"/>
                  <a:pt x="65532" y="2933506"/>
                </a:cubicBezTo>
                <a:cubicBezTo>
                  <a:pt x="123695" y="3086009"/>
                  <a:pt x="230327" y="3222357"/>
                  <a:pt x="372502" y="3285039"/>
                </a:cubicBezTo>
                <a:cubicBezTo>
                  <a:pt x="520494" y="3350305"/>
                  <a:pt x="689166" y="3331565"/>
                  <a:pt x="844267" y="3289562"/>
                </a:cubicBezTo>
                <a:cubicBezTo>
                  <a:pt x="999367" y="3247559"/>
                  <a:pt x="1149298" y="3181647"/>
                  <a:pt x="1307630" y="3155799"/>
                </a:cubicBezTo>
                <a:cubicBezTo>
                  <a:pt x="1367085" y="3146106"/>
                  <a:pt x="1429125" y="3142229"/>
                  <a:pt x="1485995" y="3164199"/>
                </a:cubicBezTo>
                <a:cubicBezTo>
                  <a:pt x="1553206" y="3190047"/>
                  <a:pt x="1603613" y="3248852"/>
                  <a:pt x="1655313" y="3301840"/>
                </a:cubicBezTo>
                <a:cubicBezTo>
                  <a:pt x="1800074" y="3451113"/>
                  <a:pt x="1983610" y="3575829"/>
                  <a:pt x="2184594" y="3577122"/>
                </a:cubicBezTo>
                <a:cubicBezTo>
                  <a:pt x="2385579" y="3577768"/>
                  <a:pt x="2594965" y="3415572"/>
                  <a:pt x="2600135" y="3201033"/>
                </a:cubicBezTo>
                <a:cubicBezTo>
                  <a:pt x="2605305" y="2976801"/>
                  <a:pt x="2403028" y="2759031"/>
                  <a:pt x="2488979" y="2554186"/>
                </a:cubicBezTo>
                <a:cubicBezTo>
                  <a:pt x="2509013" y="2507013"/>
                  <a:pt x="2541972" y="2468241"/>
                  <a:pt x="2571053" y="2426884"/>
                </a:cubicBezTo>
                <a:cubicBezTo>
                  <a:pt x="2729385" y="2197483"/>
                  <a:pt x="2734555" y="1859520"/>
                  <a:pt x="2583332" y="1624949"/>
                </a:cubicBezTo>
                <a:cubicBezTo>
                  <a:pt x="2534863" y="1549990"/>
                  <a:pt x="2472177" y="1484723"/>
                  <a:pt x="2440510" y="1400071"/>
                </a:cubicBezTo>
                <a:cubicBezTo>
                  <a:pt x="2316430" y="1073093"/>
                  <a:pt x="2684147" y="801043"/>
                  <a:pt x="2598196" y="487636"/>
                </a:cubicBezTo>
                <a:cubicBezTo>
                  <a:pt x="2514829" y="181336"/>
                  <a:pt x="2210444" y="30125"/>
                  <a:pt x="1937726" y="4277"/>
                </a:cubicBezTo>
                <a:close/>
              </a:path>
            </a:pathLst>
          </a:custGeom>
          <a:solidFill>
            <a:schemeClr val="accent1">
              <a:lumMod val="50000"/>
              <a:alpha val="20000"/>
            </a:schemeClr>
          </a:solidFill>
          <a:ln w="64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áfico 4">
            <a:extLst>
              <a:ext uri="{FF2B5EF4-FFF2-40B4-BE49-F238E27FC236}">
                <a16:creationId xmlns:a16="http://schemas.microsoft.com/office/drawing/2014/main" id="{FC88917B-E9E0-0B6C-6C29-3570DD5B523C}"/>
              </a:ext>
            </a:extLst>
          </p:cNvPr>
          <p:cNvGrpSpPr/>
          <p:nvPr/>
        </p:nvGrpSpPr>
        <p:grpSpPr>
          <a:xfrm>
            <a:off x="7032535" y="1388013"/>
            <a:ext cx="1625325" cy="1891429"/>
            <a:chOff x="7032535" y="1388013"/>
            <a:chExt cx="1625325" cy="18914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FB0B01-8E86-A2E0-2FB7-F719BB315729}"/>
                </a:ext>
              </a:extLst>
            </p:cNvPr>
            <p:cNvSpPr/>
            <p:nvPr/>
          </p:nvSpPr>
          <p:spPr>
            <a:xfrm>
              <a:off x="7032535" y="1388013"/>
              <a:ext cx="1625325" cy="1891429"/>
            </a:xfrm>
            <a:custGeom>
              <a:avLst/>
              <a:gdLst>
                <a:gd name="connsiteX0" fmla="*/ 0 w 1625325"/>
                <a:gd name="connsiteY0" fmla="*/ 0 h 1891429"/>
                <a:gd name="connsiteX1" fmla="*/ 1625325 w 1625325"/>
                <a:gd name="connsiteY1" fmla="*/ 0 h 1891429"/>
                <a:gd name="connsiteX2" fmla="*/ 1625325 w 1625325"/>
                <a:gd name="connsiteY2" fmla="*/ 1891430 h 1891429"/>
                <a:gd name="connsiteX3" fmla="*/ 0 w 1625325"/>
                <a:gd name="connsiteY3" fmla="*/ 1891430 h 189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325" h="1891429">
                  <a:moveTo>
                    <a:pt x="0" y="0"/>
                  </a:moveTo>
                  <a:lnTo>
                    <a:pt x="1625325" y="0"/>
                  </a:lnTo>
                  <a:lnTo>
                    <a:pt x="1625325" y="1891430"/>
                  </a:lnTo>
                  <a:lnTo>
                    <a:pt x="0" y="1891430"/>
                  </a:lnTo>
                  <a:close/>
                </a:path>
              </a:pathLst>
            </a:custGeom>
            <a:solidFill>
              <a:srgbClr val="F6F6F6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F07F87-1173-6F23-961B-CB5DFCFEFA4E}"/>
                </a:ext>
              </a:extLst>
            </p:cNvPr>
            <p:cNvSpPr/>
            <p:nvPr/>
          </p:nvSpPr>
          <p:spPr>
            <a:xfrm>
              <a:off x="7273587" y="1685912"/>
              <a:ext cx="943528" cy="34248"/>
            </a:xfrm>
            <a:custGeom>
              <a:avLst/>
              <a:gdLst>
                <a:gd name="connsiteX0" fmla="*/ 0 w 943528"/>
                <a:gd name="connsiteY0" fmla="*/ 0 h 34248"/>
                <a:gd name="connsiteX1" fmla="*/ 943529 w 943528"/>
                <a:gd name="connsiteY1" fmla="*/ 0 h 34248"/>
                <a:gd name="connsiteX2" fmla="*/ 943529 w 943528"/>
                <a:gd name="connsiteY2" fmla="*/ 34249 h 34248"/>
                <a:gd name="connsiteX3" fmla="*/ 0 w 943528"/>
                <a:gd name="connsiteY3" fmla="*/ 34249 h 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28" h="34248">
                  <a:moveTo>
                    <a:pt x="0" y="0"/>
                  </a:moveTo>
                  <a:lnTo>
                    <a:pt x="943529" y="0"/>
                  </a:lnTo>
                  <a:lnTo>
                    <a:pt x="943529" y="34249"/>
                  </a:lnTo>
                  <a:lnTo>
                    <a:pt x="0" y="34249"/>
                  </a:ln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605097A-17EA-E036-3F89-858B5E094D7A}"/>
                </a:ext>
              </a:extLst>
            </p:cNvPr>
            <p:cNvSpPr/>
            <p:nvPr/>
          </p:nvSpPr>
          <p:spPr>
            <a:xfrm>
              <a:off x="7273587" y="1613537"/>
              <a:ext cx="305677" cy="34248"/>
            </a:xfrm>
            <a:custGeom>
              <a:avLst/>
              <a:gdLst>
                <a:gd name="connsiteX0" fmla="*/ 0 w 305677"/>
                <a:gd name="connsiteY0" fmla="*/ 0 h 34248"/>
                <a:gd name="connsiteX1" fmla="*/ 305677 w 305677"/>
                <a:gd name="connsiteY1" fmla="*/ 0 h 34248"/>
                <a:gd name="connsiteX2" fmla="*/ 305677 w 305677"/>
                <a:gd name="connsiteY2" fmla="*/ 34249 h 34248"/>
                <a:gd name="connsiteX3" fmla="*/ 0 w 305677"/>
                <a:gd name="connsiteY3" fmla="*/ 34249 h 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677" h="34248">
                  <a:moveTo>
                    <a:pt x="0" y="0"/>
                  </a:moveTo>
                  <a:lnTo>
                    <a:pt x="305677" y="0"/>
                  </a:lnTo>
                  <a:lnTo>
                    <a:pt x="305677" y="34249"/>
                  </a:lnTo>
                  <a:lnTo>
                    <a:pt x="0" y="34249"/>
                  </a:ln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4">
              <a:extLst>
                <a:ext uri="{FF2B5EF4-FFF2-40B4-BE49-F238E27FC236}">
                  <a16:creationId xmlns:a16="http://schemas.microsoft.com/office/drawing/2014/main" id="{334A19C1-46DC-3F3A-D58C-8EECDA44BC80}"/>
                </a:ext>
              </a:extLst>
            </p:cNvPr>
            <p:cNvGrpSpPr/>
            <p:nvPr/>
          </p:nvGrpSpPr>
          <p:grpSpPr>
            <a:xfrm>
              <a:off x="7265186" y="2001258"/>
              <a:ext cx="1195567" cy="1050076"/>
              <a:chOff x="7265186" y="2001258"/>
              <a:chExt cx="1195567" cy="105007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60DC1D3-2A33-6951-9994-9BFF3EBCD63F}"/>
                  </a:ext>
                </a:extLst>
              </p:cNvPr>
              <p:cNvSpPr/>
              <p:nvPr/>
            </p:nvSpPr>
            <p:spPr>
              <a:xfrm>
                <a:off x="7265186" y="2001258"/>
                <a:ext cx="662408" cy="33602"/>
              </a:xfrm>
              <a:custGeom>
                <a:avLst/>
                <a:gdLst>
                  <a:gd name="connsiteX0" fmla="*/ 0 w 662408"/>
                  <a:gd name="connsiteY0" fmla="*/ 0 h 33602"/>
                  <a:gd name="connsiteX1" fmla="*/ 662409 w 662408"/>
                  <a:gd name="connsiteY1" fmla="*/ 0 h 33602"/>
                  <a:gd name="connsiteX2" fmla="*/ 662409 w 662408"/>
                  <a:gd name="connsiteY2" fmla="*/ 33602 h 33602"/>
                  <a:gd name="connsiteX3" fmla="*/ 0 w 662408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408" h="33602">
                    <a:moveTo>
                      <a:pt x="0" y="0"/>
                    </a:moveTo>
                    <a:lnTo>
                      <a:pt x="662409" y="0"/>
                    </a:lnTo>
                    <a:lnTo>
                      <a:pt x="662409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9AD08B3-123E-5EC1-FCCA-0BACF310210D}"/>
                  </a:ext>
                </a:extLst>
              </p:cNvPr>
              <p:cNvSpPr/>
              <p:nvPr/>
            </p:nvSpPr>
            <p:spPr>
              <a:xfrm>
                <a:off x="7265186" y="2089141"/>
                <a:ext cx="1137404" cy="33602"/>
              </a:xfrm>
              <a:custGeom>
                <a:avLst/>
                <a:gdLst>
                  <a:gd name="connsiteX0" fmla="*/ 0 w 1137404"/>
                  <a:gd name="connsiteY0" fmla="*/ 0 h 33602"/>
                  <a:gd name="connsiteX1" fmla="*/ 1137404 w 1137404"/>
                  <a:gd name="connsiteY1" fmla="*/ 0 h 33602"/>
                  <a:gd name="connsiteX2" fmla="*/ 1137404 w 1137404"/>
                  <a:gd name="connsiteY2" fmla="*/ 33602 h 33602"/>
                  <a:gd name="connsiteX3" fmla="*/ 0 w 1137404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7404" h="33602">
                    <a:moveTo>
                      <a:pt x="0" y="0"/>
                    </a:moveTo>
                    <a:lnTo>
                      <a:pt x="1137404" y="0"/>
                    </a:lnTo>
                    <a:lnTo>
                      <a:pt x="1137404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F378713-C194-0AEF-B7DB-4A894D0731FA}"/>
                  </a:ext>
                </a:extLst>
              </p:cNvPr>
              <p:cNvSpPr/>
              <p:nvPr/>
            </p:nvSpPr>
            <p:spPr>
              <a:xfrm>
                <a:off x="7265186" y="2177024"/>
                <a:ext cx="405200" cy="33602"/>
              </a:xfrm>
              <a:custGeom>
                <a:avLst/>
                <a:gdLst>
                  <a:gd name="connsiteX0" fmla="*/ 0 w 405200"/>
                  <a:gd name="connsiteY0" fmla="*/ 0 h 33602"/>
                  <a:gd name="connsiteX1" fmla="*/ 405200 w 405200"/>
                  <a:gd name="connsiteY1" fmla="*/ 0 h 33602"/>
                  <a:gd name="connsiteX2" fmla="*/ 405200 w 405200"/>
                  <a:gd name="connsiteY2" fmla="*/ 33602 h 33602"/>
                  <a:gd name="connsiteX3" fmla="*/ 0 w 405200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200" h="33602">
                    <a:moveTo>
                      <a:pt x="0" y="0"/>
                    </a:moveTo>
                    <a:lnTo>
                      <a:pt x="405200" y="0"/>
                    </a:lnTo>
                    <a:lnTo>
                      <a:pt x="405200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CB69AFC-0F4F-B78D-9B88-536B8C791CBF}"/>
                  </a:ext>
                </a:extLst>
              </p:cNvPr>
              <p:cNvSpPr/>
              <p:nvPr/>
            </p:nvSpPr>
            <p:spPr>
              <a:xfrm>
                <a:off x="7265186" y="2419996"/>
                <a:ext cx="1195567" cy="33602"/>
              </a:xfrm>
              <a:custGeom>
                <a:avLst/>
                <a:gdLst>
                  <a:gd name="connsiteX0" fmla="*/ 0 w 1195567"/>
                  <a:gd name="connsiteY0" fmla="*/ 0 h 33602"/>
                  <a:gd name="connsiteX1" fmla="*/ 1195567 w 1195567"/>
                  <a:gd name="connsiteY1" fmla="*/ 0 h 33602"/>
                  <a:gd name="connsiteX2" fmla="*/ 1195567 w 1195567"/>
                  <a:gd name="connsiteY2" fmla="*/ 33602 h 33602"/>
                  <a:gd name="connsiteX3" fmla="*/ 0 w 1195567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567" h="33602">
                    <a:moveTo>
                      <a:pt x="0" y="0"/>
                    </a:moveTo>
                    <a:lnTo>
                      <a:pt x="1195567" y="0"/>
                    </a:lnTo>
                    <a:lnTo>
                      <a:pt x="1195567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B44882-BB7D-B296-5206-F92F4C069358}"/>
                  </a:ext>
                </a:extLst>
              </p:cNvPr>
              <p:cNvSpPr/>
              <p:nvPr/>
            </p:nvSpPr>
            <p:spPr>
              <a:xfrm>
                <a:off x="7265186" y="2507879"/>
                <a:ext cx="491151" cy="33602"/>
              </a:xfrm>
              <a:custGeom>
                <a:avLst/>
                <a:gdLst>
                  <a:gd name="connsiteX0" fmla="*/ 0 w 491151"/>
                  <a:gd name="connsiteY0" fmla="*/ 0 h 33602"/>
                  <a:gd name="connsiteX1" fmla="*/ 491152 w 491151"/>
                  <a:gd name="connsiteY1" fmla="*/ 0 h 33602"/>
                  <a:gd name="connsiteX2" fmla="*/ 491152 w 491151"/>
                  <a:gd name="connsiteY2" fmla="*/ 33603 h 33602"/>
                  <a:gd name="connsiteX3" fmla="*/ 0 w 491151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151" h="33602">
                    <a:moveTo>
                      <a:pt x="0" y="0"/>
                    </a:moveTo>
                    <a:lnTo>
                      <a:pt x="491152" y="0"/>
                    </a:lnTo>
                    <a:lnTo>
                      <a:pt x="491152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2D07554-A2B7-09BD-9CEF-EBFC2A9CF128}"/>
                  </a:ext>
                </a:extLst>
              </p:cNvPr>
              <p:cNvSpPr/>
              <p:nvPr/>
            </p:nvSpPr>
            <p:spPr>
              <a:xfrm>
                <a:off x="7265186" y="2596409"/>
                <a:ext cx="982303" cy="33602"/>
              </a:xfrm>
              <a:custGeom>
                <a:avLst/>
                <a:gdLst>
                  <a:gd name="connsiteX0" fmla="*/ 0 w 982303"/>
                  <a:gd name="connsiteY0" fmla="*/ 0 h 33602"/>
                  <a:gd name="connsiteX1" fmla="*/ 982304 w 982303"/>
                  <a:gd name="connsiteY1" fmla="*/ 0 h 33602"/>
                  <a:gd name="connsiteX2" fmla="*/ 982304 w 982303"/>
                  <a:gd name="connsiteY2" fmla="*/ 33603 h 33602"/>
                  <a:gd name="connsiteX3" fmla="*/ 0 w 982303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303" h="33602">
                    <a:moveTo>
                      <a:pt x="0" y="0"/>
                    </a:moveTo>
                    <a:lnTo>
                      <a:pt x="982304" y="0"/>
                    </a:lnTo>
                    <a:lnTo>
                      <a:pt x="982304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428484-CF72-CFD8-42F2-3E6E34BB17E0}"/>
                  </a:ext>
                </a:extLst>
              </p:cNvPr>
              <p:cNvSpPr/>
              <p:nvPr/>
            </p:nvSpPr>
            <p:spPr>
              <a:xfrm>
                <a:off x="7265186" y="2841965"/>
                <a:ext cx="491151" cy="33602"/>
              </a:xfrm>
              <a:custGeom>
                <a:avLst/>
                <a:gdLst>
                  <a:gd name="connsiteX0" fmla="*/ 0 w 491151"/>
                  <a:gd name="connsiteY0" fmla="*/ 0 h 33602"/>
                  <a:gd name="connsiteX1" fmla="*/ 491152 w 491151"/>
                  <a:gd name="connsiteY1" fmla="*/ 0 h 33602"/>
                  <a:gd name="connsiteX2" fmla="*/ 491152 w 491151"/>
                  <a:gd name="connsiteY2" fmla="*/ 33603 h 33602"/>
                  <a:gd name="connsiteX3" fmla="*/ 0 w 491151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151" h="33602">
                    <a:moveTo>
                      <a:pt x="0" y="0"/>
                    </a:moveTo>
                    <a:lnTo>
                      <a:pt x="491152" y="0"/>
                    </a:lnTo>
                    <a:lnTo>
                      <a:pt x="491152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9C33B58-3332-ED89-88AB-D968A44E6C95}"/>
                  </a:ext>
                </a:extLst>
              </p:cNvPr>
              <p:cNvSpPr/>
              <p:nvPr/>
            </p:nvSpPr>
            <p:spPr>
              <a:xfrm>
                <a:off x="7265186" y="2929848"/>
                <a:ext cx="982303" cy="33602"/>
              </a:xfrm>
              <a:custGeom>
                <a:avLst/>
                <a:gdLst>
                  <a:gd name="connsiteX0" fmla="*/ 0 w 982303"/>
                  <a:gd name="connsiteY0" fmla="*/ 0 h 33602"/>
                  <a:gd name="connsiteX1" fmla="*/ 982304 w 982303"/>
                  <a:gd name="connsiteY1" fmla="*/ 0 h 33602"/>
                  <a:gd name="connsiteX2" fmla="*/ 982304 w 982303"/>
                  <a:gd name="connsiteY2" fmla="*/ 33602 h 33602"/>
                  <a:gd name="connsiteX3" fmla="*/ 0 w 982303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303" h="33602">
                    <a:moveTo>
                      <a:pt x="0" y="0"/>
                    </a:moveTo>
                    <a:lnTo>
                      <a:pt x="982304" y="0"/>
                    </a:lnTo>
                    <a:lnTo>
                      <a:pt x="982304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B590903-D6BE-2C60-BE85-72D147F9B669}"/>
                  </a:ext>
                </a:extLst>
              </p:cNvPr>
              <p:cNvSpPr/>
              <p:nvPr/>
            </p:nvSpPr>
            <p:spPr>
              <a:xfrm>
                <a:off x="7265186" y="3017731"/>
                <a:ext cx="811046" cy="33602"/>
              </a:xfrm>
              <a:custGeom>
                <a:avLst/>
                <a:gdLst>
                  <a:gd name="connsiteX0" fmla="*/ 0 w 811046"/>
                  <a:gd name="connsiteY0" fmla="*/ 0 h 33602"/>
                  <a:gd name="connsiteX1" fmla="*/ 811047 w 811046"/>
                  <a:gd name="connsiteY1" fmla="*/ 0 h 33602"/>
                  <a:gd name="connsiteX2" fmla="*/ 811047 w 811046"/>
                  <a:gd name="connsiteY2" fmla="*/ 33602 h 33602"/>
                  <a:gd name="connsiteX3" fmla="*/ 0 w 811046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1046" h="33602">
                    <a:moveTo>
                      <a:pt x="0" y="0"/>
                    </a:moveTo>
                    <a:lnTo>
                      <a:pt x="811047" y="0"/>
                    </a:lnTo>
                    <a:lnTo>
                      <a:pt x="811047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áfico 4">
            <a:extLst>
              <a:ext uri="{FF2B5EF4-FFF2-40B4-BE49-F238E27FC236}">
                <a16:creationId xmlns:a16="http://schemas.microsoft.com/office/drawing/2014/main" id="{49F0B3A9-8D74-AC14-9610-0DEFEFE6D9BB}"/>
              </a:ext>
            </a:extLst>
          </p:cNvPr>
          <p:cNvGrpSpPr/>
          <p:nvPr/>
        </p:nvGrpSpPr>
        <p:grpSpPr>
          <a:xfrm>
            <a:off x="5943600" y="514350"/>
            <a:ext cx="1791450" cy="4582862"/>
            <a:chOff x="5943600" y="514350"/>
            <a:chExt cx="1791450" cy="458286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7246AD-8168-DBA6-3715-9AFC75DFDFA2}"/>
                </a:ext>
              </a:extLst>
            </p:cNvPr>
            <p:cNvSpPr/>
            <p:nvPr/>
          </p:nvSpPr>
          <p:spPr>
            <a:xfrm>
              <a:off x="6893649" y="4980209"/>
              <a:ext cx="174813" cy="99910"/>
            </a:xfrm>
            <a:custGeom>
              <a:avLst/>
              <a:gdLst>
                <a:gd name="connsiteX0" fmla="*/ 2527 w 174813"/>
                <a:gd name="connsiteY0" fmla="*/ 76932 h 99910"/>
                <a:gd name="connsiteX1" fmla="*/ 64567 w 174813"/>
                <a:gd name="connsiteY1" fmla="*/ 62716 h 99910"/>
                <a:gd name="connsiteX2" fmla="*/ 120791 w 174813"/>
                <a:gd name="connsiteY2" fmla="*/ 49146 h 99910"/>
                <a:gd name="connsiteX3" fmla="*/ 135655 w 174813"/>
                <a:gd name="connsiteY3" fmla="*/ 34 h 99910"/>
                <a:gd name="connsiteX4" fmla="*/ 164090 w 174813"/>
                <a:gd name="connsiteY4" fmla="*/ 96318 h 99910"/>
                <a:gd name="connsiteX5" fmla="*/ 8343 w 174813"/>
                <a:gd name="connsiteY5" fmla="*/ 92441 h 99910"/>
                <a:gd name="connsiteX6" fmla="*/ 2527 w 174813"/>
                <a:gd name="connsiteY6" fmla="*/ 76932 h 9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813" h="99910">
                  <a:moveTo>
                    <a:pt x="2527" y="76932"/>
                  </a:moveTo>
                  <a:cubicBezTo>
                    <a:pt x="2527" y="76932"/>
                    <a:pt x="18683" y="70470"/>
                    <a:pt x="64567" y="62716"/>
                  </a:cubicBezTo>
                  <a:cubicBezTo>
                    <a:pt x="91063" y="58192"/>
                    <a:pt x="111097" y="58192"/>
                    <a:pt x="120791" y="49146"/>
                  </a:cubicBezTo>
                  <a:cubicBezTo>
                    <a:pt x="136301" y="34283"/>
                    <a:pt x="127900" y="-1258"/>
                    <a:pt x="135655" y="34"/>
                  </a:cubicBezTo>
                  <a:cubicBezTo>
                    <a:pt x="173137" y="7789"/>
                    <a:pt x="186062" y="86625"/>
                    <a:pt x="164090" y="96318"/>
                  </a:cubicBezTo>
                  <a:cubicBezTo>
                    <a:pt x="142117" y="106011"/>
                    <a:pt x="18683" y="93087"/>
                    <a:pt x="8343" y="92441"/>
                  </a:cubicBezTo>
                  <a:cubicBezTo>
                    <a:pt x="-2643" y="92441"/>
                    <a:pt x="-705" y="74994"/>
                    <a:pt x="2527" y="76932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459BE9-9EEA-02BB-5AC1-5CA0CC7F4BAF}"/>
                </a:ext>
              </a:extLst>
            </p:cNvPr>
            <p:cNvSpPr/>
            <p:nvPr/>
          </p:nvSpPr>
          <p:spPr>
            <a:xfrm>
              <a:off x="6836093" y="5050025"/>
              <a:ext cx="233527" cy="36195"/>
            </a:xfrm>
            <a:custGeom>
              <a:avLst/>
              <a:gdLst>
                <a:gd name="connsiteX0" fmla="*/ 85287 w 233527"/>
                <a:gd name="connsiteY0" fmla="*/ 8 h 36195"/>
                <a:gd name="connsiteX1" fmla="*/ 192565 w 233527"/>
                <a:gd name="connsiteY1" fmla="*/ 9055 h 36195"/>
                <a:gd name="connsiteX2" fmla="*/ 229401 w 233527"/>
                <a:gd name="connsiteY2" fmla="*/ 654 h 36195"/>
                <a:gd name="connsiteX3" fmla="*/ 231986 w 233527"/>
                <a:gd name="connsiteY3" fmla="*/ 654 h 36195"/>
                <a:gd name="connsiteX4" fmla="*/ 232632 w 233527"/>
                <a:gd name="connsiteY4" fmla="*/ 2593 h 36195"/>
                <a:gd name="connsiteX5" fmla="*/ 213891 w 233527"/>
                <a:gd name="connsiteY5" fmla="*/ 36196 h 36195"/>
                <a:gd name="connsiteX6" fmla="*/ 51035 w 233527"/>
                <a:gd name="connsiteY6" fmla="*/ 36196 h 36195"/>
                <a:gd name="connsiteX7" fmla="*/ 85287 w 233527"/>
                <a:gd name="connsiteY7" fmla="*/ 8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27" h="36195">
                  <a:moveTo>
                    <a:pt x="85287" y="8"/>
                  </a:moveTo>
                  <a:cubicBezTo>
                    <a:pt x="78178" y="26502"/>
                    <a:pt x="168653" y="15517"/>
                    <a:pt x="192565" y="9055"/>
                  </a:cubicBezTo>
                  <a:cubicBezTo>
                    <a:pt x="215183" y="2593"/>
                    <a:pt x="229401" y="654"/>
                    <a:pt x="229401" y="654"/>
                  </a:cubicBezTo>
                  <a:cubicBezTo>
                    <a:pt x="230047" y="654"/>
                    <a:pt x="231340" y="654"/>
                    <a:pt x="231986" y="654"/>
                  </a:cubicBezTo>
                  <a:cubicBezTo>
                    <a:pt x="231986" y="1300"/>
                    <a:pt x="232632" y="1947"/>
                    <a:pt x="232632" y="2593"/>
                  </a:cubicBezTo>
                  <a:cubicBezTo>
                    <a:pt x="232632" y="17456"/>
                    <a:pt x="239741" y="36196"/>
                    <a:pt x="213891" y="36196"/>
                  </a:cubicBezTo>
                  <a:lnTo>
                    <a:pt x="51035" y="36196"/>
                  </a:lnTo>
                  <a:cubicBezTo>
                    <a:pt x="-81446" y="36196"/>
                    <a:pt x="85933" y="-638"/>
                    <a:pt x="85287" y="8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6E620A-C382-4B8B-78F1-0F43C83ED0D8}"/>
                </a:ext>
              </a:extLst>
            </p:cNvPr>
            <p:cNvSpPr/>
            <p:nvPr/>
          </p:nvSpPr>
          <p:spPr>
            <a:xfrm>
              <a:off x="7152812" y="4956229"/>
              <a:ext cx="176449" cy="123528"/>
            </a:xfrm>
            <a:custGeom>
              <a:avLst/>
              <a:gdLst>
                <a:gd name="connsiteX0" fmla="*/ 174414 w 176449"/>
                <a:gd name="connsiteY0" fmla="*/ 107374 h 123528"/>
                <a:gd name="connsiteX1" fmla="*/ 114959 w 176449"/>
                <a:gd name="connsiteY1" fmla="*/ 84757 h 123528"/>
                <a:gd name="connsiteX2" fmla="*/ 61320 w 176449"/>
                <a:gd name="connsiteY2" fmla="*/ 64078 h 123528"/>
                <a:gd name="connsiteX3" fmla="*/ 53565 w 176449"/>
                <a:gd name="connsiteY3" fmla="*/ 13029 h 123528"/>
                <a:gd name="connsiteX4" fmla="*/ 12205 w 176449"/>
                <a:gd name="connsiteY4" fmla="*/ 106728 h 123528"/>
                <a:gd name="connsiteX5" fmla="*/ 167305 w 176449"/>
                <a:gd name="connsiteY5" fmla="*/ 123529 h 123528"/>
                <a:gd name="connsiteX6" fmla="*/ 174414 w 176449"/>
                <a:gd name="connsiteY6" fmla="*/ 107374 h 12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449" h="123528">
                  <a:moveTo>
                    <a:pt x="174414" y="107374"/>
                  </a:moveTo>
                  <a:cubicBezTo>
                    <a:pt x="174414" y="107374"/>
                    <a:pt x="158904" y="98973"/>
                    <a:pt x="114959" y="84757"/>
                  </a:cubicBezTo>
                  <a:cubicBezTo>
                    <a:pt x="89109" y="77002"/>
                    <a:pt x="69075" y="74418"/>
                    <a:pt x="61320" y="64078"/>
                  </a:cubicBezTo>
                  <a:cubicBezTo>
                    <a:pt x="47748" y="47277"/>
                    <a:pt x="59381" y="18198"/>
                    <a:pt x="53565" y="13029"/>
                  </a:cubicBezTo>
                  <a:cubicBezTo>
                    <a:pt x="-7829" y="-41898"/>
                    <a:pt x="-8476" y="93804"/>
                    <a:pt x="12205" y="106728"/>
                  </a:cubicBezTo>
                  <a:cubicBezTo>
                    <a:pt x="32238" y="119652"/>
                    <a:pt x="156965" y="122883"/>
                    <a:pt x="167305" y="123529"/>
                  </a:cubicBezTo>
                  <a:cubicBezTo>
                    <a:pt x="176999" y="123529"/>
                    <a:pt x="178291" y="105435"/>
                    <a:pt x="174414" y="107374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01BCA3-E32B-3906-0642-0DF0A489188A}"/>
                </a:ext>
              </a:extLst>
            </p:cNvPr>
            <p:cNvSpPr/>
            <p:nvPr/>
          </p:nvSpPr>
          <p:spPr>
            <a:xfrm>
              <a:off x="7153231" y="5033878"/>
              <a:ext cx="230418" cy="63333"/>
            </a:xfrm>
            <a:custGeom>
              <a:avLst/>
              <a:gdLst>
                <a:gd name="connsiteX0" fmla="*/ 149437 w 230418"/>
                <a:gd name="connsiteY0" fmla="*/ 19386 h 63333"/>
                <a:gd name="connsiteX1" fmla="*/ 42159 w 230418"/>
                <a:gd name="connsiteY1" fmla="*/ 14216 h 63333"/>
                <a:gd name="connsiteX2" fmla="*/ 6616 w 230418"/>
                <a:gd name="connsiteY2" fmla="*/ 646 h 63333"/>
                <a:gd name="connsiteX3" fmla="*/ 4031 w 230418"/>
                <a:gd name="connsiteY3" fmla="*/ 0 h 63333"/>
                <a:gd name="connsiteX4" fmla="*/ 3384 w 230418"/>
                <a:gd name="connsiteY4" fmla="*/ 1939 h 63333"/>
                <a:gd name="connsiteX5" fmla="*/ 17602 w 230418"/>
                <a:gd name="connsiteY5" fmla="*/ 38772 h 63333"/>
                <a:gd name="connsiteX6" fmla="*/ 178519 w 230418"/>
                <a:gd name="connsiteY6" fmla="*/ 60097 h 63333"/>
                <a:gd name="connsiteX7" fmla="*/ 149437 w 230418"/>
                <a:gd name="connsiteY7" fmla="*/ 19386 h 6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418" h="63333">
                  <a:moveTo>
                    <a:pt x="149437" y="19386"/>
                  </a:moveTo>
                  <a:cubicBezTo>
                    <a:pt x="152669" y="47173"/>
                    <a:pt x="64132" y="24556"/>
                    <a:pt x="42159" y="14216"/>
                  </a:cubicBezTo>
                  <a:cubicBezTo>
                    <a:pt x="20833" y="4523"/>
                    <a:pt x="6616" y="646"/>
                    <a:pt x="6616" y="646"/>
                  </a:cubicBezTo>
                  <a:cubicBezTo>
                    <a:pt x="5969" y="646"/>
                    <a:pt x="4677" y="0"/>
                    <a:pt x="4031" y="0"/>
                  </a:cubicBezTo>
                  <a:cubicBezTo>
                    <a:pt x="4031" y="646"/>
                    <a:pt x="3384" y="1292"/>
                    <a:pt x="3384" y="1939"/>
                  </a:cubicBezTo>
                  <a:cubicBezTo>
                    <a:pt x="1446" y="16801"/>
                    <a:pt x="-8248" y="35541"/>
                    <a:pt x="17602" y="38772"/>
                  </a:cubicBezTo>
                  <a:lnTo>
                    <a:pt x="178519" y="60097"/>
                  </a:lnTo>
                  <a:cubicBezTo>
                    <a:pt x="310354" y="77544"/>
                    <a:pt x="149437" y="18740"/>
                    <a:pt x="149437" y="19386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E3557AF-7BF4-AA56-C4E0-3E5CFDC0A6FB}"/>
                </a:ext>
              </a:extLst>
            </p:cNvPr>
            <p:cNvSpPr/>
            <p:nvPr/>
          </p:nvSpPr>
          <p:spPr>
            <a:xfrm>
              <a:off x="6681527" y="1585738"/>
              <a:ext cx="501883" cy="414852"/>
            </a:xfrm>
            <a:custGeom>
              <a:avLst/>
              <a:gdLst>
                <a:gd name="connsiteX0" fmla="*/ 373626 w 501883"/>
                <a:gd name="connsiteY0" fmla="*/ 396134 h 414852"/>
                <a:gd name="connsiteX1" fmla="*/ 493183 w 501883"/>
                <a:gd name="connsiteY1" fmla="*/ 332160 h 414852"/>
                <a:gd name="connsiteX2" fmla="*/ 462163 w 501883"/>
                <a:gd name="connsiteY2" fmla="*/ 217783 h 414852"/>
                <a:gd name="connsiteX3" fmla="*/ 444714 w 501883"/>
                <a:gd name="connsiteY3" fmla="*/ 116329 h 414852"/>
                <a:gd name="connsiteX4" fmla="*/ 332266 w 501883"/>
                <a:gd name="connsiteY4" fmla="*/ 13 h 414852"/>
                <a:gd name="connsiteX5" fmla="*/ 193322 w 501883"/>
                <a:gd name="connsiteY5" fmla="*/ 52355 h 414852"/>
                <a:gd name="connsiteX6" fmla="*/ 16895 w 501883"/>
                <a:gd name="connsiteY6" fmla="*/ 98235 h 414852"/>
                <a:gd name="connsiteX7" fmla="*/ 38221 w 501883"/>
                <a:gd name="connsiteY7" fmla="*/ 261724 h 414852"/>
                <a:gd name="connsiteX8" fmla="*/ 38221 w 501883"/>
                <a:gd name="connsiteY8" fmla="*/ 324406 h 414852"/>
                <a:gd name="connsiteX9" fmla="*/ 206247 w 501883"/>
                <a:gd name="connsiteY9" fmla="*/ 390318 h 414852"/>
                <a:gd name="connsiteX10" fmla="*/ 373626 w 501883"/>
                <a:gd name="connsiteY10" fmla="*/ 396134 h 41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1883" h="414852">
                  <a:moveTo>
                    <a:pt x="373626" y="396134"/>
                  </a:moveTo>
                  <a:cubicBezTo>
                    <a:pt x="373626" y="396134"/>
                    <a:pt x="493829" y="384502"/>
                    <a:pt x="493183" y="332160"/>
                  </a:cubicBezTo>
                  <a:cubicBezTo>
                    <a:pt x="491891" y="279818"/>
                    <a:pt x="431789" y="261724"/>
                    <a:pt x="462163" y="217783"/>
                  </a:cubicBezTo>
                  <a:cubicBezTo>
                    <a:pt x="492537" y="173841"/>
                    <a:pt x="541652" y="137654"/>
                    <a:pt x="444714" y="116329"/>
                  </a:cubicBezTo>
                  <a:cubicBezTo>
                    <a:pt x="347776" y="95004"/>
                    <a:pt x="400123" y="-1279"/>
                    <a:pt x="332266" y="13"/>
                  </a:cubicBezTo>
                  <a:cubicBezTo>
                    <a:pt x="264410" y="1305"/>
                    <a:pt x="256655" y="45893"/>
                    <a:pt x="193322" y="52355"/>
                  </a:cubicBezTo>
                  <a:cubicBezTo>
                    <a:pt x="129989" y="58817"/>
                    <a:pt x="46623" y="14229"/>
                    <a:pt x="16895" y="98235"/>
                  </a:cubicBezTo>
                  <a:cubicBezTo>
                    <a:pt x="-12833" y="182242"/>
                    <a:pt x="-1846" y="258493"/>
                    <a:pt x="38221" y="261724"/>
                  </a:cubicBezTo>
                  <a:cubicBezTo>
                    <a:pt x="78289" y="264955"/>
                    <a:pt x="47269" y="295973"/>
                    <a:pt x="38221" y="324406"/>
                  </a:cubicBezTo>
                  <a:cubicBezTo>
                    <a:pt x="29820" y="352838"/>
                    <a:pt x="50500" y="463339"/>
                    <a:pt x="206247" y="390318"/>
                  </a:cubicBezTo>
                  <a:cubicBezTo>
                    <a:pt x="361994" y="316005"/>
                    <a:pt x="299954" y="398719"/>
                    <a:pt x="373626" y="396134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120768-EC75-6279-F143-08A26FDFA305}"/>
                </a:ext>
              </a:extLst>
            </p:cNvPr>
            <p:cNvSpPr/>
            <p:nvPr/>
          </p:nvSpPr>
          <p:spPr>
            <a:xfrm>
              <a:off x="6892298" y="2013535"/>
              <a:ext cx="103400" cy="66558"/>
            </a:xfrm>
            <a:custGeom>
              <a:avLst/>
              <a:gdLst>
                <a:gd name="connsiteX0" fmla="*/ 0 w 103400"/>
                <a:gd name="connsiteY0" fmla="*/ 0 h 66558"/>
                <a:gd name="connsiteX1" fmla="*/ 102754 w 103400"/>
                <a:gd name="connsiteY1" fmla="*/ 4523 h 66558"/>
                <a:gd name="connsiteX2" fmla="*/ 103400 w 103400"/>
                <a:gd name="connsiteY2" fmla="*/ 66559 h 6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00" h="66558">
                  <a:moveTo>
                    <a:pt x="0" y="0"/>
                  </a:moveTo>
                  <a:lnTo>
                    <a:pt x="102754" y="4523"/>
                  </a:lnTo>
                  <a:lnTo>
                    <a:pt x="103400" y="66559"/>
                  </a:lnTo>
                </a:path>
              </a:pathLst>
            </a:custGeom>
            <a:solidFill>
              <a:srgbClr val="D3AA75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E9E308-F71F-DED1-4306-DC346BB195C0}"/>
                </a:ext>
              </a:extLst>
            </p:cNvPr>
            <p:cNvSpPr/>
            <p:nvPr/>
          </p:nvSpPr>
          <p:spPr>
            <a:xfrm>
              <a:off x="6768859" y="3906036"/>
              <a:ext cx="295559" cy="1130083"/>
            </a:xfrm>
            <a:custGeom>
              <a:avLst/>
              <a:gdLst>
                <a:gd name="connsiteX0" fmla="*/ 16161 w 295559"/>
                <a:gd name="connsiteY0" fmla="*/ 4098 h 1130083"/>
                <a:gd name="connsiteX1" fmla="*/ 166092 w 295559"/>
                <a:gd name="connsiteY1" fmla="*/ 50625 h 1130083"/>
                <a:gd name="connsiteX2" fmla="*/ 226839 w 295559"/>
                <a:gd name="connsiteY2" fmla="*/ 442222 h 1130083"/>
                <a:gd name="connsiteX3" fmla="*/ 285002 w 295559"/>
                <a:gd name="connsiteY3" fmla="*/ 1016049 h 1130083"/>
                <a:gd name="connsiteX4" fmla="*/ 244934 w 295559"/>
                <a:gd name="connsiteY4" fmla="*/ 1123964 h 1130083"/>
                <a:gd name="connsiteX5" fmla="*/ 131840 w 295559"/>
                <a:gd name="connsiteY5" fmla="*/ 677440 h 1130083"/>
                <a:gd name="connsiteX6" fmla="*/ 16161 w 295559"/>
                <a:gd name="connsiteY6" fmla="*/ 4098 h 113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59" h="1130083">
                  <a:moveTo>
                    <a:pt x="16161" y="4098"/>
                  </a:moveTo>
                  <a:cubicBezTo>
                    <a:pt x="31671" y="-5595"/>
                    <a:pt x="143473" y="-1071"/>
                    <a:pt x="166092" y="50625"/>
                  </a:cubicBezTo>
                  <a:cubicBezTo>
                    <a:pt x="210037" y="152079"/>
                    <a:pt x="210037" y="329784"/>
                    <a:pt x="226839" y="442222"/>
                  </a:cubicBezTo>
                  <a:cubicBezTo>
                    <a:pt x="253982" y="619928"/>
                    <a:pt x="270138" y="895856"/>
                    <a:pt x="285002" y="1016049"/>
                  </a:cubicBezTo>
                  <a:cubicBezTo>
                    <a:pt x="298573" y="1123964"/>
                    <a:pt x="310206" y="1142058"/>
                    <a:pt x="244934" y="1123964"/>
                  </a:cubicBezTo>
                  <a:cubicBezTo>
                    <a:pt x="196466" y="964999"/>
                    <a:pt x="159629" y="789878"/>
                    <a:pt x="131840" y="677440"/>
                  </a:cubicBezTo>
                  <a:cubicBezTo>
                    <a:pt x="30379" y="265810"/>
                    <a:pt x="-31015" y="33177"/>
                    <a:pt x="16161" y="4098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ED98FF-A97C-AB9E-9CD9-8A1BCBEAACAB}"/>
                </a:ext>
              </a:extLst>
            </p:cNvPr>
            <p:cNvSpPr/>
            <p:nvPr/>
          </p:nvSpPr>
          <p:spPr>
            <a:xfrm>
              <a:off x="6977243" y="3829501"/>
              <a:ext cx="233011" cy="1198039"/>
            </a:xfrm>
            <a:custGeom>
              <a:avLst/>
              <a:gdLst>
                <a:gd name="connsiteX0" fmla="*/ 156753 w 233011"/>
                <a:gd name="connsiteY0" fmla="*/ 3735 h 1198039"/>
                <a:gd name="connsiteX1" fmla="*/ 98591 w 233011"/>
                <a:gd name="connsiteY1" fmla="*/ 91619 h 1198039"/>
                <a:gd name="connsiteX2" fmla="*/ 47537 w 233011"/>
                <a:gd name="connsiteY2" fmla="*/ 33461 h 1198039"/>
                <a:gd name="connsiteX3" fmla="*/ 110223 w 233011"/>
                <a:gd name="connsiteY3" fmla="*/ 819241 h 1198039"/>
                <a:gd name="connsiteX4" fmla="*/ 176141 w 233011"/>
                <a:gd name="connsiteY4" fmla="*/ 1181760 h 1198039"/>
                <a:gd name="connsiteX5" fmla="*/ 233011 w 233011"/>
                <a:gd name="connsiteY5" fmla="*/ 1182406 h 1198039"/>
                <a:gd name="connsiteX6" fmla="*/ 156753 w 233011"/>
                <a:gd name="connsiteY6" fmla="*/ 3735 h 119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011" h="1198039">
                  <a:moveTo>
                    <a:pt x="156753" y="3735"/>
                  </a:moveTo>
                  <a:cubicBezTo>
                    <a:pt x="150937" y="-24697"/>
                    <a:pt x="104407" y="119406"/>
                    <a:pt x="98591" y="91619"/>
                  </a:cubicBezTo>
                  <a:cubicBezTo>
                    <a:pt x="78557" y="51554"/>
                    <a:pt x="61108" y="30230"/>
                    <a:pt x="47537" y="33461"/>
                  </a:cubicBezTo>
                  <a:cubicBezTo>
                    <a:pt x="-2871" y="45092"/>
                    <a:pt x="-49401" y="274494"/>
                    <a:pt x="110223" y="819241"/>
                  </a:cubicBezTo>
                  <a:cubicBezTo>
                    <a:pt x="116039" y="839273"/>
                    <a:pt x="143182" y="1085476"/>
                    <a:pt x="176141" y="1181760"/>
                  </a:cubicBezTo>
                  <a:cubicBezTo>
                    <a:pt x="187774" y="1216654"/>
                    <a:pt x="233011" y="1184991"/>
                    <a:pt x="233011" y="1182406"/>
                  </a:cubicBezTo>
                  <a:cubicBezTo>
                    <a:pt x="214270" y="878045"/>
                    <a:pt x="242059" y="425705"/>
                    <a:pt x="156753" y="3735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F07175-A6B0-8A9F-3A96-8B89894EEDEC}"/>
                </a:ext>
              </a:extLst>
            </p:cNvPr>
            <p:cNvSpPr/>
            <p:nvPr/>
          </p:nvSpPr>
          <p:spPr>
            <a:xfrm>
              <a:off x="6750192" y="1959830"/>
              <a:ext cx="374796" cy="262881"/>
            </a:xfrm>
            <a:custGeom>
              <a:avLst/>
              <a:gdLst>
                <a:gd name="connsiteX0" fmla="*/ 72957 w 374796"/>
                <a:gd name="connsiteY0" fmla="*/ 212024 h 262881"/>
                <a:gd name="connsiteX1" fmla="*/ 24488 w 374796"/>
                <a:gd name="connsiteY1" fmla="*/ 252735 h 262881"/>
                <a:gd name="connsiteX2" fmla="*/ 374757 w 374796"/>
                <a:gd name="connsiteY2" fmla="*/ 202978 h 262881"/>
                <a:gd name="connsiteX3" fmla="*/ 251322 w 374796"/>
                <a:gd name="connsiteY3" fmla="*/ 173252 h 262881"/>
                <a:gd name="connsiteX4" fmla="*/ 255846 w 374796"/>
                <a:gd name="connsiteY4" fmla="*/ 8471 h 262881"/>
                <a:gd name="connsiteX5" fmla="*/ 247445 w 374796"/>
                <a:gd name="connsiteY5" fmla="*/ 70 h 262881"/>
                <a:gd name="connsiteX6" fmla="*/ 177003 w 374796"/>
                <a:gd name="connsiteY6" fmla="*/ 1363 h 262881"/>
                <a:gd name="connsiteX7" fmla="*/ 137582 w 374796"/>
                <a:gd name="connsiteY7" fmla="*/ 33673 h 262881"/>
                <a:gd name="connsiteX8" fmla="*/ 72957 w 374796"/>
                <a:gd name="connsiteY8" fmla="*/ 212024 h 26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796" h="262881">
                  <a:moveTo>
                    <a:pt x="72957" y="212024"/>
                  </a:moveTo>
                  <a:cubicBezTo>
                    <a:pt x="7039" y="240457"/>
                    <a:pt x="-25920" y="231410"/>
                    <a:pt x="24488" y="252735"/>
                  </a:cubicBezTo>
                  <a:cubicBezTo>
                    <a:pt x="48399" y="282460"/>
                    <a:pt x="357954" y="241103"/>
                    <a:pt x="374757" y="202978"/>
                  </a:cubicBezTo>
                  <a:cubicBezTo>
                    <a:pt x="377342" y="196516"/>
                    <a:pt x="251969" y="177776"/>
                    <a:pt x="251322" y="173252"/>
                  </a:cubicBezTo>
                  <a:cubicBezTo>
                    <a:pt x="243567" y="117679"/>
                    <a:pt x="240336" y="70506"/>
                    <a:pt x="255846" y="8471"/>
                  </a:cubicBezTo>
                  <a:cubicBezTo>
                    <a:pt x="255200" y="3301"/>
                    <a:pt x="251322" y="-576"/>
                    <a:pt x="247445" y="70"/>
                  </a:cubicBezTo>
                  <a:cubicBezTo>
                    <a:pt x="224180" y="717"/>
                    <a:pt x="200269" y="717"/>
                    <a:pt x="177003" y="1363"/>
                  </a:cubicBezTo>
                  <a:cubicBezTo>
                    <a:pt x="173126" y="1363"/>
                    <a:pt x="127242" y="11702"/>
                    <a:pt x="137582" y="33673"/>
                  </a:cubicBezTo>
                  <a:cubicBezTo>
                    <a:pt x="142752" y="93770"/>
                    <a:pt x="142752" y="181653"/>
                    <a:pt x="72957" y="21202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72BF64-68A9-9C16-98E6-3988F7A264C8}"/>
                </a:ext>
              </a:extLst>
            </p:cNvPr>
            <p:cNvSpPr/>
            <p:nvPr/>
          </p:nvSpPr>
          <p:spPr>
            <a:xfrm>
              <a:off x="6886482" y="1990918"/>
              <a:ext cx="111155" cy="96368"/>
            </a:xfrm>
            <a:custGeom>
              <a:avLst/>
              <a:gdLst>
                <a:gd name="connsiteX0" fmla="*/ 5816 w 111155"/>
                <a:gd name="connsiteY0" fmla="*/ 22617 h 96368"/>
                <a:gd name="connsiteX1" fmla="*/ 0 w 111155"/>
                <a:gd name="connsiteY1" fmla="*/ 89176 h 96368"/>
                <a:gd name="connsiteX2" fmla="*/ 19388 w 111155"/>
                <a:gd name="connsiteY2" fmla="*/ 93053 h 96368"/>
                <a:gd name="connsiteX3" fmla="*/ 96292 w 111155"/>
                <a:gd name="connsiteY3" fmla="*/ 92407 h 96368"/>
                <a:gd name="connsiteX4" fmla="*/ 109863 w 111155"/>
                <a:gd name="connsiteY4" fmla="*/ 89822 h 96368"/>
                <a:gd name="connsiteX5" fmla="*/ 111156 w 111155"/>
                <a:gd name="connsiteY5" fmla="*/ 0 h 96368"/>
                <a:gd name="connsiteX6" fmla="*/ 5816 w 111155"/>
                <a:gd name="connsiteY6" fmla="*/ 22617 h 9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55" h="96368">
                  <a:moveTo>
                    <a:pt x="5816" y="22617"/>
                  </a:moveTo>
                  <a:lnTo>
                    <a:pt x="0" y="89176"/>
                  </a:lnTo>
                  <a:lnTo>
                    <a:pt x="19388" y="93053"/>
                  </a:lnTo>
                  <a:cubicBezTo>
                    <a:pt x="44591" y="97576"/>
                    <a:pt x="71088" y="97576"/>
                    <a:pt x="96292" y="92407"/>
                  </a:cubicBezTo>
                  <a:lnTo>
                    <a:pt x="109863" y="89822"/>
                  </a:lnTo>
                  <a:lnTo>
                    <a:pt x="111156" y="0"/>
                  </a:lnTo>
                  <a:lnTo>
                    <a:pt x="5816" y="22617"/>
                  </a:lnTo>
                  <a:close/>
                </a:path>
              </a:pathLst>
            </a:custGeom>
            <a:solidFill>
              <a:srgbClr val="D3AA75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15433A-0B5B-51EC-BA84-42D55E08547B}"/>
                </a:ext>
              </a:extLst>
            </p:cNvPr>
            <p:cNvSpPr/>
            <p:nvPr/>
          </p:nvSpPr>
          <p:spPr>
            <a:xfrm>
              <a:off x="6771841" y="1680541"/>
              <a:ext cx="278788" cy="379393"/>
            </a:xfrm>
            <a:custGeom>
              <a:avLst/>
              <a:gdLst>
                <a:gd name="connsiteX0" fmla="*/ 89437 w 278788"/>
                <a:gd name="connsiteY0" fmla="*/ 332994 h 379393"/>
                <a:gd name="connsiteX1" fmla="*/ 83621 w 278788"/>
                <a:gd name="connsiteY1" fmla="*/ 326532 h 379393"/>
                <a:gd name="connsiteX2" fmla="*/ 81682 w 278788"/>
                <a:gd name="connsiteY2" fmla="*/ 324593 h 379393"/>
                <a:gd name="connsiteX3" fmla="*/ 74573 w 278788"/>
                <a:gd name="connsiteY3" fmla="*/ 315547 h 379393"/>
                <a:gd name="connsiteX4" fmla="*/ 72634 w 278788"/>
                <a:gd name="connsiteY4" fmla="*/ 312962 h 379393"/>
                <a:gd name="connsiteX5" fmla="*/ 67464 w 278788"/>
                <a:gd name="connsiteY5" fmla="*/ 305854 h 379393"/>
                <a:gd name="connsiteX6" fmla="*/ 64879 w 278788"/>
                <a:gd name="connsiteY6" fmla="*/ 301976 h 379393"/>
                <a:gd name="connsiteX7" fmla="*/ 61002 w 278788"/>
                <a:gd name="connsiteY7" fmla="*/ 295514 h 379393"/>
                <a:gd name="connsiteX8" fmla="*/ 58417 w 278788"/>
                <a:gd name="connsiteY8" fmla="*/ 290991 h 379393"/>
                <a:gd name="connsiteX9" fmla="*/ 53247 w 278788"/>
                <a:gd name="connsiteY9" fmla="*/ 282590 h 379393"/>
                <a:gd name="connsiteX10" fmla="*/ 49369 w 278788"/>
                <a:gd name="connsiteY10" fmla="*/ 276128 h 379393"/>
                <a:gd name="connsiteX11" fmla="*/ 46138 w 278788"/>
                <a:gd name="connsiteY11" fmla="*/ 270313 h 379393"/>
                <a:gd name="connsiteX12" fmla="*/ 42907 w 278788"/>
                <a:gd name="connsiteY12" fmla="*/ 264497 h 379393"/>
                <a:gd name="connsiteX13" fmla="*/ 40322 w 278788"/>
                <a:gd name="connsiteY13" fmla="*/ 259327 h 379393"/>
                <a:gd name="connsiteX14" fmla="*/ 37737 w 278788"/>
                <a:gd name="connsiteY14" fmla="*/ 254804 h 379393"/>
                <a:gd name="connsiteX15" fmla="*/ 37737 w 278788"/>
                <a:gd name="connsiteY15" fmla="*/ 254804 h 379393"/>
                <a:gd name="connsiteX16" fmla="*/ 254 w 278788"/>
                <a:gd name="connsiteY16" fmla="*/ 38973 h 379393"/>
                <a:gd name="connsiteX17" fmla="*/ 17057 w 278788"/>
                <a:gd name="connsiteY17" fmla="*/ 20879 h 379393"/>
                <a:gd name="connsiteX18" fmla="*/ 274911 w 278788"/>
                <a:gd name="connsiteY18" fmla="*/ 133318 h 379393"/>
                <a:gd name="connsiteX19" fmla="*/ 274911 w 278788"/>
                <a:gd name="connsiteY19" fmla="*/ 133318 h 379393"/>
                <a:gd name="connsiteX20" fmla="*/ 277496 w 278788"/>
                <a:gd name="connsiteY20" fmla="*/ 157227 h 379393"/>
                <a:gd name="connsiteX21" fmla="*/ 277496 w 278788"/>
                <a:gd name="connsiteY21" fmla="*/ 159166 h 379393"/>
                <a:gd name="connsiteX22" fmla="*/ 278789 w 278788"/>
                <a:gd name="connsiteY22" fmla="*/ 181137 h 379393"/>
                <a:gd name="connsiteX23" fmla="*/ 278789 w 278788"/>
                <a:gd name="connsiteY23" fmla="*/ 182429 h 379393"/>
                <a:gd name="connsiteX24" fmla="*/ 278789 w 278788"/>
                <a:gd name="connsiteY24" fmla="*/ 204400 h 379393"/>
                <a:gd name="connsiteX25" fmla="*/ 278789 w 278788"/>
                <a:gd name="connsiteY25" fmla="*/ 205046 h 379393"/>
                <a:gd name="connsiteX26" fmla="*/ 192191 w 278788"/>
                <a:gd name="connsiteY26" fmla="*/ 377582 h 379393"/>
                <a:gd name="connsiteX27" fmla="*/ 99131 w 278788"/>
                <a:gd name="connsiteY27" fmla="*/ 342041 h 379393"/>
                <a:gd name="connsiteX28" fmla="*/ 99131 w 278788"/>
                <a:gd name="connsiteY28" fmla="*/ 342041 h 379393"/>
                <a:gd name="connsiteX29" fmla="*/ 98484 w 278788"/>
                <a:gd name="connsiteY29" fmla="*/ 341395 h 379393"/>
                <a:gd name="connsiteX30" fmla="*/ 91376 w 278788"/>
                <a:gd name="connsiteY30" fmla="*/ 334286 h 379393"/>
                <a:gd name="connsiteX31" fmla="*/ 89437 w 278788"/>
                <a:gd name="connsiteY31" fmla="*/ 332994 h 37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788" h="379393">
                  <a:moveTo>
                    <a:pt x="89437" y="332994"/>
                  </a:moveTo>
                  <a:cubicBezTo>
                    <a:pt x="87498" y="331055"/>
                    <a:pt x="85559" y="328471"/>
                    <a:pt x="83621" y="326532"/>
                  </a:cubicBezTo>
                  <a:cubicBezTo>
                    <a:pt x="82974" y="325886"/>
                    <a:pt x="82328" y="325240"/>
                    <a:pt x="81682" y="324593"/>
                  </a:cubicBezTo>
                  <a:cubicBezTo>
                    <a:pt x="79097" y="322009"/>
                    <a:pt x="77158" y="318778"/>
                    <a:pt x="74573" y="315547"/>
                  </a:cubicBezTo>
                  <a:cubicBezTo>
                    <a:pt x="73927" y="314900"/>
                    <a:pt x="73281" y="313608"/>
                    <a:pt x="72634" y="312962"/>
                  </a:cubicBezTo>
                  <a:cubicBezTo>
                    <a:pt x="70696" y="310377"/>
                    <a:pt x="69403" y="308438"/>
                    <a:pt x="67464" y="305854"/>
                  </a:cubicBezTo>
                  <a:cubicBezTo>
                    <a:pt x="66818" y="304561"/>
                    <a:pt x="65526" y="303269"/>
                    <a:pt x="64879" y="301976"/>
                  </a:cubicBezTo>
                  <a:cubicBezTo>
                    <a:pt x="63587" y="300038"/>
                    <a:pt x="62294" y="298099"/>
                    <a:pt x="61002" y="295514"/>
                  </a:cubicBezTo>
                  <a:cubicBezTo>
                    <a:pt x="60356" y="294222"/>
                    <a:pt x="59063" y="292930"/>
                    <a:pt x="58417" y="290991"/>
                  </a:cubicBezTo>
                  <a:cubicBezTo>
                    <a:pt x="56478" y="288406"/>
                    <a:pt x="55186" y="285175"/>
                    <a:pt x="53247" y="282590"/>
                  </a:cubicBezTo>
                  <a:cubicBezTo>
                    <a:pt x="51954" y="280652"/>
                    <a:pt x="50662" y="278067"/>
                    <a:pt x="49369" y="276128"/>
                  </a:cubicBezTo>
                  <a:cubicBezTo>
                    <a:pt x="48077" y="274190"/>
                    <a:pt x="46784" y="272251"/>
                    <a:pt x="46138" y="270313"/>
                  </a:cubicBezTo>
                  <a:cubicBezTo>
                    <a:pt x="44846" y="268374"/>
                    <a:pt x="44199" y="266435"/>
                    <a:pt x="42907" y="264497"/>
                  </a:cubicBezTo>
                  <a:cubicBezTo>
                    <a:pt x="42260" y="262558"/>
                    <a:pt x="40968" y="261266"/>
                    <a:pt x="40322" y="259327"/>
                  </a:cubicBezTo>
                  <a:cubicBezTo>
                    <a:pt x="39675" y="258035"/>
                    <a:pt x="39029" y="256742"/>
                    <a:pt x="37737" y="254804"/>
                  </a:cubicBezTo>
                  <a:cubicBezTo>
                    <a:pt x="37737" y="254804"/>
                    <a:pt x="37737" y="254804"/>
                    <a:pt x="37737" y="254804"/>
                  </a:cubicBezTo>
                  <a:cubicBezTo>
                    <a:pt x="25458" y="230248"/>
                    <a:pt x="-2977" y="103593"/>
                    <a:pt x="254" y="38973"/>
                  </a:cubicBezTo>
                  <a:cubicBezTo>
                    <a:pt x="900" y="31218"/>
                    <a:pt x="6717" y="23464"/>
                    <a:pt x="17057" y="20879"/>
                  </a:cubicBezTo>
                  <a:cubicBezTo>
                    <a:pt x="82328" y="9247"/>
                    <a:pt x="271680" y="-57958"/>
                    <a:pt x="274911" y="133318"/>
                  </a:cubicBezTo>
                  <a:lnTo>
                    <a:pt x="274911" y="133318"/>
                  </a:lnTo>
                  <a:cubicBezTo>
                    <a:pt x="274911" y="133964"/>
                    <a:pt x="276850" y="149473"/>
                    <a:pt x="277496" y="157227"/>
                  </a:cubicBezTo>
                  <a:cubicBezTo>
                    <a:pt x="277496" y="157874"/>
                    <a:pt x="277496" y="158520"/>
                    <a:pt x="277496" y="159166"/>
                  </a:cubicBezTo>
                  <a:cubicBezTo>
                    <a:pt x="278143" y="166920"/>
                    <a:pt x="278789" y="174029"/>
                    <a:pt x="278789" y="181137"/>
                  </a:cubicBezTo>
                  <a:cubicBezTo>
                    <a:pt x="278789" y="181783"/>
                    <a:pt x="278789" y="182429"/>
                    <a:pt x="278789" y="182429"/>
                  </a:cubicBezTo>
                  <a:cubicBezTo>
                    <a:pt x="278789" y="189537"/>
                    <a:pt x="278789" y="197292"/>
                    <a:pt x="278789" y="204400"/>
                  </a:cubicBezTo>
                  <a:cubicBezTo>
                    <a:pt x="278789" y="204400"/>
                    <a:pt x="278789" y="205046"/>
                    <a:pt x="278789" y="205046"/>
                  </a:cubicBezTo>
                  <a:cubicBezTo>
                    <a:pt x="276204" y="296161"/>
                    <a:pt x="244538" y="365950"/>
                    <a:pt x="192191" y="377582"/>
                  </a:cubicBezTo>
                  <a:cubicBezTo>
                    <a:pt x="161817" y="384690"/>
                    <a:pt x="129505" y="370474"/>
                    <a:pt x="99131" y="342041"/>
                  </a:cubicBezTo>
                  <a:cubicBezTo>
                    <a:pt x="99131" y="342041"/>
                    <a:pt x="99131" y="342041"/>
                    <a:pt x="99131" y="342041"/>
                  </a:cubicBezTo>
                  <a:cubicBezTo>
                    <a:pt x="99131" y="342041"/>
                    <a:pt x="98484" y="341395"/>
                    <a:pt x="98484" y="341395"/>
                  </a:cubicBezTo>
                  <a:cubicBezTo>
                    <a:pt x="95899" y="339456"/>
                    <a:pt x="93961" y="336871"/>
                    <a:pt x="91376" y="334286"/>
                  </a:cubicBezTo>
                  <a:cubicBezTo>
                    <a:pt x="90729" y="334286"/>
                    <a:pt x="90083" y="333640"/>
                    <a:pt x="89437" y="33299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CDC38A-52FA-DEE2-BAA3-8D742A38CDD1}"/>
                </a:ext>
              </a:extLst>
            </p:cNvPr>
            <p:cNvSpPr/>
            <p:nvPr/>
          </p:nvSpPr>
          <p:spPr>
            <a:xfrm>
              <a:off x="7707869" y="1977348"/>
              <a:ext cx="27180" cy="140127"/>
            </a:xfrm>
            <a:custGeom>
              <a:avLst/>
              <a:gdLst>
                <a:gd name="connsiteX0" fmla="*/ 0 w 27180"/>
                <a:gd name="connsiteY0" fmla="*/ 138287 h 140127"/>
                <a:gd name="connsiteX1" fmla="*/ 16156 w 27180"/>
                <a:gd name="connsiteY1" fmla="*/ 135056 h 140127"/>
                <a:gd name="connsiteX2" fmla="*/ 27143 w 27180"/>
                <a:gd name="connsiteY2" fmla="*/ 75606 h 140127"/>
                <a:gd name="connsiteX3" fmla="*/ 20034 w 27180"/>
                <a:gd name="connsiteY3" fmla="*/ 0 h 140127"/>
                <a:gd name="connsiteX4" fmla="*/ 10340 w 27180"/>
                <a:gd name="connsiteY4" fmla="*/ 44588 h 140127"/>
                <a:gd name="connsiteX5" fmla="*/ 0 w 27180"/>
                <a:gd name="connsiteY5" fmla="*/ 138287 h 14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0" h="140127">
                  <a:moveTo>
                    <a:pt x="0" y="138287"/>
                  </a:moveTo>
                  <a:cubicBezTo>
                    <a:pt x="0" y="138287"/>
                    <a:pt x="11632" y="144103"/>
                    <a:pt x="16156" y="135056"/>
                  </a:cubicBezTo>
                  <a:cubicBezTo>
                    <a:pt x="23911" y="120840"/>
                    <a:pt x="27143" y="87883"/>
                    <a:pt x="27143" y="75606"/>
                  </a:cubicBezTo>
                  <a:cubicBezTo>
                    <a:pt x="27789" y="62682"/>
                    <a:pt x="20034" y="0"/>
                    <a:pt x="20034" y="0"/>
                  </a:cubicBezTo>
                  <a:cubicBezTo>
                    <a:pt x="20034" y="0"/>
                    <a:pt x="7109" y="19386"/>
                    <a:pt x="10340" y="44588"/>
                  </a:cubicBezTo>
                  <a:cubicBezTo>
                    <a:pt x="14864" y="81421"/>
                    <a:pt x="0" y="138287"/>
                    <a:pt x="0" y="138287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A81932-B1F0-180A-67D7-00C55B60F5D2}"/>
                </a:ext>
              </a:extLst>
            </p:cNvPr>
            <p:cNvSpPr/>
            <p:nvPr/>
          </p:nvSpPr>
          <p:spPr>
            <a:xfrm>
              <a:off x="7692236" y="1981872"/>
              <a:ext cx="37676" cy="153625"/>
            </a:xfrm>
            <a:custGeom>
              <a:avLst/>
              <a:gdLst>
                <a:gd name="connsiteX0" fmla="*/ 16279 w 37676"/>
                <a:gd name="connsiteY0" fmla="*/ 124717 h 153625"/>
                <a:gd name="connsiteX1" fmla="*/ 7232 w 37676"/>
                <a:gd name="connsiteY1" fmla="*/ 46526 h 153625"/>
                <a:gd name="connsiteX2" fmla="*/ 3354 w 37676"/>
                <a:gd name="connsiteY2" fmla="*/ 0 h 153625"/>
                <a:gd name="connsiteX3" fmla="*/ 29851 w 37676"/>
                <a:gd name="connsiteY3" fmla="*/ 63974 h 153625"/>
                <a:gd name="connsiteX4" fmla="*/ 37606 w 37676"/>
                <a:gd name="connsiteY4" fmla="*/ 105331 h 153625"/>
                <a:gd name="connsiteX5" fmla="*/ 16279 w 37676"/>
                <a:gd name="connsiteY5" fmla="*/ 124717 h 15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76" h="153625">
                  <a:moveTo>
                    <a:pt x="16279" y="124717"/>
                  </a:moveTo>
                  <a:cubicBezTo>
                    <a:pt x="26619" y="103392"/>
                    <a:pt x="21449" y="76898"/>
                    <a:pt x="7232" y="46526"/>
                  </a:cubicBezTo>
                  <a:cubicBezTo>
                    <a:pt x="-6340" y="18094"/>
                    <a:pt x="3354" y="0"/>
                    <a:pt x="3354" y="0"/>
                  </a:cubicBezTo>
                  <a:cubicBezTo>
                    <a:pt x="3354" y="0"/>
                    <a:pt x="13694" y="17447"/>
                    <a:pt x="29851" y="63974"/>
                  </a:cubicBezTo>
                  <a:cubicBezTo>
                    <a:pt x="34374" y="76898"/>
                    <a:pt x="38252" y="91760"/>
                    <a:pt x="37606" y="105331"/>
                  </a:cubicBezTo>
                  <a:cubicBezTo>
                    <a:pt x="36959" y="146688"/>
                    <a:pt x="-10217" y="179644"/>
                    <a:pt x="16279" y="124717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C3C087E-8A48-BDE6-3BA0-1F5F827C1005}"/>
                </a:ext>
              </a:extLst>
            </p:cNvPr>
            <p:cNvSpPr/>
            <p:nvPr/>
          </p:nvSpPr>
          <p:spPr>
            <a:xfrm>
              <a:off x="7237947" y="2365782"/>
              <a:ext cx="198680" cy="422644"/>
            </a:xfrm>
            <a:custGeom>
              <a:avLst/>
              <a:gdLst>
                <a:gd name="connsiteX0" fmla="*/ 27885 w 198680"/>
                <a:gd name="connsiteY0" fmla="*/ 1871 h 422644"/>
                <a:gd name="connsiteX1" fmla="*/ 182340 w 198680"/>
                <a:gd name="connsiteY1" fmla="*/ 301708 h 422644"/>
                <a:gd name="connsiteX2" fmla="*/ 197204 w 198680"/>
                <a:gd name="connsiteY2" fmla="*/ 399284 h 422644"/>
                <a:gd name="connsiteX3" fmla="*/ 20777 w 198680"/>
                <a:gd name="connsiteY3" fmla="*/ 173760 h 422644"/>
                <a:gd name="connsiteX4" fmla="*/ 27885 w 198680"/>
                <a:gd name="connsiteY4" fmla="*/ 1871 h 42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80" h="422644">
                  <a:moveTo>
                    <a:pt x="27885" y="1871"/>
                  </a:moveTo>
                  <a:cubicBezTo>
                    <a:pt x="87987" y="46459"/>
                    <a:pt x="140980" y="202193"/>
                    <a:pt x="182340" y="301708"/>
                  </a:cubicBezTo>
                  <a:cubicBezTo>
                    <a:pt x="205605" y="357281"/>
                    <a:pt x="197204" y="399284"/>
                    <a:pt x="197204" y="399284"/>
                  </a:cubicBezTo>
                  <a:cubicBezTo>
                    <a:pt x="197204" y="399284"/>
                    <a:pt x="176523" y="529817"/>
                    <a:pt x="20777" y="173760"/>
                  </a:cubicBezTo>
                  <a:cubicBezTo>
                    <a:pt x="-17999" y="84585"/>
                    <a:pt x="5267" y="-14930"/>
                    <a:pt x="27885" y="1871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584BBE5-D65A-2E87-C42F-9B24ADA8497C}"/>
                </a:ext>
              </a:extLst>
            </p:cNvPr>
            <p:cNvSpPr/>
            <p:nvPr/>
          </p:nvSpPr>
          <p:spPr>
            <a:xfrm>
              <a:off x="6619567" y="2580900"/>
              <a:ext cx="643168" cy="1432485"/>
            </a:xfrm>
            <a:custGeom>
              <a:avLst/>
              <a:gdLst>
                <a:gd name="connsiteX0" fmla="*/ 96951 w 643168"/>
                <a:gd name="connsiteY0" fmla="*/ 1418411 h 1432485"/>
                <a:gd name="connsiteX1" fmla="*/ 570008 w 643168"/>
                <a:gd name="connsiteY1" fmla="*/ 1389978 h 1432485"/>
                <a:gd name="connsiteX2" fmla="*/ 619769 w 643168"/>
                <a:gd name="connsiteY2" fmla="*/ 564780 h 1432485"/>
                <a:gd name="connsiteX3" fmla="*/ 534464 w 643168"/>
                <a:gd name="connsiteY3" fmla="*/ 7754 h 1432485"/>
                <a:gd name="connsiteX4" fmla="*/ 118277 w 643168"/>
                <a:gd name="connsiteY4" fmla="*/ 0 h 1432485"/>
                <a:gd name="connsiteX5" fmla="*/ 96951 w 643168"/>
                <a:gd name="connsiteY5" fmla="*/ 1418411 h 143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8" h="1432485">
                  <a:moveTo>
                    <a:pt x="96951" y="1418411"/>
                  </a:moveTo>
                  <a:cubicBezTo>
                    <a:pt x="299874" y="1450075"/>
                    <a:pt x="336710" y="1422934"/>
                    <a:pt x="570008" y="1389978"/>
                  </a:cubicBezTo>
                  <a:cubicBezTo>
                    <a:pt x="591980" y="1390624"/>
                    <a:pt x="686333" y="1163162"/>
                    <a:pt x="619769" y="564780"/>
                  </a:cubicBezTo>
                  <a:cubicBezTo>
                    <a:pt x="606198" y="441355"/>
                    <a:pt x="512491" y="342486"/>
                    <a:pt x="534464" y="7754"/>
                  </a:cubicBezTo>
                  <a:cubicBezTo>
                    <a:pt x="395519" y="5170"/>
                    <a:pt x="257221" y="2585"/>
                    <a:pt x="118277" y="0"/>
                  </a:cubicBezTo>
                  <a:cubicBezTo>
                    <a:pt x="173208" y="303714"/>
                    <a:pt x="-156380" y="350887"/>
                    <a:pt x="96951" y="1418411"/>
                  </a:cubicBez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38A526-8AAA-394D-E979-086C9E65FA53}"/>
                </a:ext>
              </a:extLst>
            </p:cNvPr>
            <p:cNvSpPr/>
            <p:nvPr/>
          </p:nvSpPr>
          <p:spPr>
            <a:xfrm>
              <a:off x="7537904" y="2058769"/>
              <a:ext cx="187413" cy="392531"/>
            </a:xfrm>
            <a:custGeom>
              <a:avLst/>
              <a:gdLst>
                <a:gd name="connsiteX0" fmla="*/ 170611 w 187413"/>
                <a:gd name="connsiteY0" fmla="*/ 21971 h 392531"/>
                <a:gd name="connsiteX1" fmla="*/ 180951 w 187413"/>
                <a:gd name="connsiteY1" fmla="*/ 28433 h 392531"/>
                <a:gd name="connsiteX2" fmla="*/ 187413 w 187413"/>
                <a:gd name="connsiteY2" fmla="*/ 68497 h 392531"/>
                <a:gd name="connsiteX3" fmla="*/ 152516 w 187413"/>
                <a:gd name="connsiteY3" fmla="*/ 164135 h 392531"/>
                <a:gd name="connsiteX4" fmla="*/ 58163 w 187413"/>
                <a:gd name="connsiteY4" fmla="*/ 389659 h 392531"/>
                <a:gd name="connsiteX5" fmla="*/ 0 w 187413"/>
                <a:gd name="connsiteY5" fmla="*/ 352826 h 392531"/>
                <a:gd name="connsiteX6" fmla="*/ 102108 w 187413"/>
                <a:gd name="connsiteY6" fmla="*/ 175120 h 392531"/>
                <a:gd name="connsiteX7" fmla="*/ 128604 w 187413"/>
                <a:gd name="connsiteY7" fmla="*/ 44588 h 392531"/>
                <a:gd name="connsiteX8" fmla="*/ 142822 w 187413"/>
                <a:gd name="connsiteY8" fmla="*/ 0 h 392531"/>
                <a:gd name="connsiteX9" fmla="*/ 144114 w 187413"/>
                <a:gd name="connsiteY9" fmla="*/ 54927 h 392531"/>
                <a:gd name="connsiteX10" fmla="*/ 156393 w 187413"/>
                <a:gd name="connsiteY10" fmla="*/ 64620 h 392531"/>
                <a:gd name="connsiteX11" fmla="*/ 170611 w 187413"/>
                <a:gd name="connsiteY11" fmla="*/ 21971 h 39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413" h="392531">
                  <a:moveTo>
                    <a:pt x="170611" y="21971"/>
                  </a:moveTo>
                  <a:lnTo>
                    <a:pt x="180951" y="28433"/>
                  </a:lnTo>
                  <a:lnTo>
                    <a:pt x="187413" y="68497"/>
                  </a:lnTo>
                  <a:cubicBezTo>
                    <a:pt x="187413" y="68497"/>
                    <a:pt x="169318" y="139579"/>
                    <a:pt x="152516" y="164135"/>
                  </a:cubicBezTo>
                  <a:cubicBezTo>
                    <a:pt x="135713" y="188691"/>
                    <a:pt x="69149" y="381258"/>
                    <a:pt x="58163" y="389659"/>
                  </a:cubicBezTo>
                  <a:cubicBezTo>
                    <a:pt x="38775" y="405168"/>
                    <a:pt x="0" y="352826"/>
                    <a:pt x="0" y="352826"/>
                  </a:cubicBezTo>
                  <a:cubicBezTo>
                    <a:pt x="0" y="352826"/>
                    <a:pt x="84659" y="217770"/>
                    <a:pt x="102108" y="175120"/>
                  </a:cubicBezTo>
                  <a:cubicBezTo>
                    <a:pt x="119557" y="131825"/>
                    <a:pt x="122788" y="62035"/>
                    <a:pt x="128604" y="44588"/>
                  </a:cubicBezTo>
                  <a:cubicBezTo>
                    <a:pt x="138944" y="15509"/>
                    <a:pt x="142822" y="0"/>
                    <a:pt x="142822" y="0"/>
                  </a:cubicBezTo>
                  <a:cubicBezTo>
                    <a:pt x="142822" y="0"/>
                    <a:pt x="157686" y="7754"/>
                    <a:pt x="144114" y="54927"/>
                  </a:cubicBezTo>
                  <a:cubicBezTo>
                    <a:pt x="140237" y="67205"/>
                    <a:pt x="156393" y="64620"/>
                    <a:pt x="156393" y="64620"/>
                  </a:cubicBezTo>
                  <a:lnTo>
                    <a:pt x="170611" y="21971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3655B9-86D4-C6F2-E94E-BB87C81755B7}"/>
                </a:ext>
              </a:extLst>
            </p:cNvPr>
            <p:cNvSpPr/>
            <p:nvPr/>
          </p:nvSpPr>
          <p:spPr>
            <a:xfrm>
              <a:off x="6690021" y="2118220"/>
              <a:ext cx="489859" cy="705651"/>
            </a:xfrm>
            <a:custGeom>
              <a:avLst/>
              <a:gdLst>
                <a:gd name="connsiteX0" fmla="*/ 474349 w 489859"/>
                <a:gd name="connsiteY0" fmla="*/ 705651 h 705651"/>
                <a:gd name="connsiteX1" fmla="*/ 19388 w 489859"/>
                <a:gd name="connsiteY1" fmla="*/ 697251 h 705651"/>
                <a:gd name="connsiteX2" fmla="*/ 0 w 489859"/>
                <a:gd name="connsiteY2" fmla="*/ 0 h 705651"/>
                <a:gd name="connsiteX3" fmla="*/ 489859 w 489859"/>
                <a:gd name="connsiteY3" fmla="*/ 46526 h 705651"/>
                <a:gd name="connsiteX4" fmla="*/ 484689 w 489859"/>
                <a:gd name="connsiteY4" fmla="*/ 317931 h 705651"/>
                <a:gd name="connsiteX5" fmla="*/ 466594 w 489859"/>
                <a:gd name="connsiteY5" fmla="*/ 454925 h 705651"/>
                <a:gd name="connsiteX6" fmla="*/ 465948 w 489859"/>
                <a:gd name="connsiteY6" fmla="*/ 612598 h 705651"/>
                <a:gd name="connsiteX7" fmla="*/ 474349 w 489859"/>
                <a:gd name="connsiteY7" fmla="*/ 705651 h 70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859" h="705651">
                  <a:moveTo>
                    <a:pt x="474349" y="705651"/>
                  </a:moveTo>
                  <a:lnTo>
                    <a:pt x="19388" y="697251"/>
                  </a:lnTo>
                  <a:lnTo>
                    <a:pt x="0" y="0"/>
                  </a:lnTo>
                  <a:lnTo>
                    <a:pt x="489859" y="46526"/>
                  </a:lnTo>
                  <a:lnTo>
                    <a:pt x="484689" y="317931"/>
                  </a:lnTo>
                  <a:cubicBezTo>
                    <a:pt x="478227" y="363811"/>
                    <a:pt x="471118" y="409045"/>
                    <a:pt x="466594" y="454925"/>
                  </a:cubicBezTo>
                  <a:cubicBezTo>
                    <a:pt x="461424" y="507268"/>
                    <a:pt x="461424" y="560256"/>
                    <a:pt x="465948" y="612598"/>
                  </a:cubicBezTo>
                  <a:lnTo>
                    <a:pt x="474349" y="705651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4F970AF-B347-6792-2A72-3C8CDC877467}"/>
                </a:ext>
              </a:extLst>
            </p:cNvPr>
            <p:cNvSpPr/>
            <p:nvPr/>
          </p:nvSpPr>
          <p:spPr>
            <a:xfrm>
              <a:off x="6583389" y="2116481"/>
              <a:ext cx="178365" cy="635015"/>
            </a:xfrm>
            <a:custGeom>
              <a:avLst/>
              <a:gdLst>
                <a:gd name="connsiteX0" fmla="*/ 119557 w 178365"/>
                <a:gd name="connsiteY0" fmla="*/ 600121 h 635015"/>
                <a:gd name="connsiteX1" fmla="*/ 178366 w 178365"/>
                <a:gd name="connsiteY1" fmla="*/ 186552 h 635015"/>
                <a:gd name="connsiteX2" fmla="*/ 164148 w 178365"/>
                <a:gd name="connsiteY2" fmla="*/ 19832 h 635015"/>
                <a:gd name="connsiteX3" fmla="*/ 128604 w 178365"/>
                <a:gd name="connsiteY3" fmla="*/ 1739 h 635015"/>
                <a:gd name="connsiteX4" fmla="*/ 119557 w 178365"/>
                <a:gd name="connsiteY4" fmla="*/ 446 h 635015"/>
                <a:gd name="connsiteX5" fmla="*/ 47176 w 178365"/>
                <a:gd name="connsiteY5" fmla="*/ 68297 h 635015"/>
                <a:gd name="connsiteX6" fmla="*/ 0 w 178365"/>
                <a:gd name="connsiteY6" fmla="*/ 635016 h 635015"/>
                <a:gd name="connsiteX7" fmla="*/ 119557 w 178365"/>
                <a:gd name="connsiteY7" fmla="*/ 600121 h 63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365" h="635015">
                  <a:moveTo>
                    <a:pt x="119557" y="600121"/>
                  </a:moveTo>
                  <a:lnTo>
                    <a:pt x="178366" y="186552"/>
                  </a:lnTo>
                  <a:lnTo>
                    <a:pt x="164148" y="19832"/>
                  </a:lnTo>
                  <a:cubicBezTo>
                    <a:pt x="154454" y="10139"/>
                    <a:pt x="142176" y="3677"/>
                    <a:pt x="128604" y="1739"/>
                  </a:cubicBezTo>
                  <a:lnTo>
                    <a:pt x="119557" y="446"/>
                  </a:lnTo>
                  <a:cubicBezTo>
                    <a:pt x="83367" y="-4077"/>
                    <a:pt x="51054" y="26294"/>
                    <a:pt x="47176" y="68297"/>
                  </a:cubicBezTo>
                  <a:lnTo>
                    <a:pt x="0" y="635016"/>
                  </a:lnTo>
                  <a:lnTo>
                    <a:pt x="119557" y="600121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93CC96-16FE-329A-4389-38FDE221DA67}"/>
                </a:ext>
              </a:extLst>
            </p:cNvPr>
            <p:cNvSpPr/>
            <p:nvPr/>
          </p:nvSpPr>
          <p:spPr>
            <a:xfrm>
              <a:off x="7118487" y="2163058"/>
              <a:ext cx="324418" cy="603947"/>
            </a:xfrm>
            <a:custGeom>
              <a:avLst/>
              <a:gdLst>
                <a:gd name="connsiteX0" fmla="*/ 244283 w 324418"/>
                <a:gd name="connsiteY0" fmla="*/ 603947 h 603947"/>
                <a:gd name="connsiteX1" fmla="*/ 56870 w 324418"/>
                <a:gd name="connsiteY1" fmla="*/ 242721 h 603947"/>
                <a:gd name="connsiteX2" fmla="*/ 0 w 324418"/>
                <a:gd name="connsiteY2" fmla="*/ 31413 h 603947"/>
                <a:gd name="connsiteX3" fmla="*/ 31020 w 324418"/>
                <a:gd name="connsiteY3" fmla="*/ 7504 h 603947"/>
                <a:gd name="connsiteX4" fmla="*/ 40068 w 324418"/>
                <a:gd name="connsiteY4" fmla="*/ 4273 h 603947"/>
                <a:gd name="connsiteX5" fmla="*/ 124727 w 324418"/>
                <a:gd name="connsiteY5" fmla="*/ 42399 h 603947"/>
                <a:gd name="connsiteX6" fmla="*/ 324419 w 324418"/>
                <a:gd name="connsiteY6" fmla="*/ 454675 h 603947"/>
                <a:gd name="connsiteX7" fmla="*/ 244283 w 324418"/>
                <a:gd name="connsiteY7" fmla="*/ 603947 h 60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18" h="603947">
                  <a:moveTo>
                    <a:pt x="244283" y="603947"/>
                  </a:moveTo>
                  <a:lnTo>
                    <a:pt x="56870" y="242721"/>
                  </a:lnTo>
                  <a:lnTo>
                    <a:pt x="0" y="31413"/>
                  </a:lnTo>
                  <a:cubicBezTo>
                    <a:pt x="7109" y="21074"/>
                    <a:pt x="18095" y="12674"/>
                    <a:pt x="31020" y="7504"/>
                  </a:cubicBezTo>
                  <a:lnTo>
                    <a:pt x="40068" y="4273"/>
                  </a:lnTo>
                  <a:cubicBezTo>
                    <a:pt x="74319" y="-8651"/>
                    <a:pt x="111802" y="8796"/>
                    <a:pt x="124727" y="42399"/>
                  </a:cubicBezTo>
                  <a:lnTo>
                    <a:pt x="324419" y="454675"/>
                  </a:lnTo>
                  <a:lnTo>
                    <a:pt x="244283" y="603947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B7B61E-5AE5-5335-0023-2118C9CF3A6D}"/>
                </a:ext>
              </a:extLst>
            </p:cNvPr>
            <p:cNvSpPr/>
            <p:nvPr/>
          </p:nvSpPr>
          <p:spPr>
            <a:xfrm>
              <a:off x="7682812" y="2009658"/>
              <a:ext cx="35732" cy="122132"/>
            </a:xfrm>
            <a:custGeom>
              <a:avLst/>
              <a:gdLst>
                <a:gd name="connsiteX0" fmla="*/ 28288 w 35732"/>
                <a:gd name="connsiteY0" fmla="*/ 122132 h 122132"/>
                <a:gd name="connsiteX1" fmla="*/ 34104 w 35732"/>
                <a:gd name="connsiteY1" fmla="*/ 68497 h 122132"/>
                <a:gd name="connsiteX2" fmla="*/ 1145 w 35732"/>
                <a:gd name="connsiteY2" fmla="*/ 0 h 122132"/>
                <a:gd name="connsiteX3" fmla="*/ 7607 w 35732"/>
                <a:gd name="connsiteY3" fmla="*/ 45234 h 122132"/>
                <a:gd name="connsiteX4" fmla="*/ 28288 w 35732"/>
                <a:gd name="connsiteY4" fmla="*/ 122132 h 12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32" h="122132">
                  <a:moveTo>
                    <a:pt x="28288" y="122132"/>
                  </a:moveTo>
                  <a:cubicBezTo>
                    <a:pt x="28288" y="122132"/>
                    <a:pt x="39920" y="86591"/>
                    <a:pt x="34104" y="68497"/>
                  </a:cubicBezTo>
                  <a:cubicBezTo>
                    <a:pt x="30226" y="56220"/>
                    <a:pt x="1145" y="0"/>
                    <a:pt x="1145" y="0"/>
                  </a:cubicBezTo>
                  <a:cubicBezTo>
                    <a:pt x="1145" y="0"/>
                    <a:pt x="-4025" y="22617"/>
                    <a:pt x="7607" y="45234"/>
                  </a:cubicBezTo>
                  <a:cubicBezTo>
                    <a:pt x="24410" y="78190"/>
                    <a:pt x="28288" y="122132"/>
                    <a:pt x="28288" y="122132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4FCDE1-939A-6CE1-3C27-8857C36FA8C3}"/>
                </a:ext>
              </a:extLst>
            </p:cNvPr>
            <p:cNvSpPr/>
            <p:nvPr/>
          </p:nvSpPr>
          <p:spPr>
            <a:xfrm>
              <a:off x="7678787" y="2108527"/>
              <a:ext cx="21613" cy="72374"/>
            </a:xfrm>
            <a:custGeom>
              <a:avLst/>
              <a:gdLst>
                <a:gd name="connsiteX0" fmla="*/ 15510 w 21613"/>
                <a:gd name="connsiteY0" fmla="*/ 14863 h 72374"/>
                <a:gd name="connsiteX1" fmla="*/ 1293 w 21613"/>
                <a:gd name="connsiteY1" fmla="*/ 14216 h 72374"/>
                <a:gd name="connsiteX2" fmla="*/ 2585 w 21613"/>
                <a:gd name="connsiteY2" fmla="*/ 23909 h 72374"/>
                <a:gd name="connsiteX3" fmla="*/ 0 w 21613"/>
                <a:gd name="connsiteY3" fmla="*/ 72374 h 72374"/>
                <a:gd name="connsiteX4" fmla="*/ 12925 w 21613"/>
                <a:gd name="connsiteY4" fmla="*/ 34249 h 72374"/>
                <a:gd name="connsiteX5" fmla="*/ 21326 w 21613"/>
                <a:gd name="connsiteY5" fmla="*/ 5816 h 72374"/>
                <a:gd name="connsiteX6" fmla="*/ 21326 w 21613"/>
                <a:gd name="connsiteY6" fmla="*/ 0 h 72374"/>
                <a:gd name="connsiteX7" fmla="*/ 15510 w 21613"/>
                <a:gd name="connsiteY7" fmla="*/ 14863 h 7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3" h="72374">
                  <a:moveTo>
                    <a:pt x="15510" y="14863"/>
                  </a:moveTo>
                  <a:cubicBezTo>
                    <a:pt x="15510" y="14863"/>
                    <a:pt x="5170" y="17447"/>
                    <a:pt x="1293" y="14216"/>
                  </a:cubicBezTo>
                  <a:cubicBezTo>
                    <a:pt x="1293" y="17447"/>
                    <a:pt x="1939" y="21325"/>
                    <a:pt x="2585" y="23909"/>
                  </a:cubicBezTo>
                  <a:cubicBezTo>
                    <a:pt x="3231" y="30371"/>
                    <a:pt x="0" y="72374"/>
                    <a:pt x="0" y="72374"/>
                  </a:cubicBezTo>
                  <a:cubicBezTo>
                    <a:pt x="0" y="72374"/>
                    <a:pt x="8401" y="42649"/>
                    <a:pt x="12925" y="34249"/>
                  </a:cubicBezTo>
                  <a:cubicBezTo>
                    <a:pt x="15510" y="29079"/>
                    <a:pt x="18741" y="16155"/>
                    <a:pt x="21326" y="5816"/>
                  </a:cubicBezTo>
                  <a:cubicBezTo>
                    <a:pt x="21973" y="4523"/>
                    <a:pt x="21326" y="1939"/>
                    <a:pt x="21326" y="0"/>
                  </a:cubicBezTo>
                  <a:lnTo>
                    <a:pt x="15510" y="14863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1E5E94-C539-7FD1-7AC9-959437BEB20F}"/>
                </a:ext>
              </a:extLst>
            </p:cNvPr>
            <p:cNvSpPr/>
            <p:nvPr/>
          </p:nvSpPr>
          <p:spPr>
            <a:xfrm>
              <a:off x="7666483" y="2062647"/>
              <a:ext cx="25229" cy="101298"/>
            </a:xfrm>
            <a:custGeom>
              <a:avLst/>
              <a:gdLst>
                <a:gd name="connsiteX0" fmla="*/ 15536 w 25229"/>
                <a:gd name="connsiteY0" fmla="*/ 51050 h 101298"/>
                <a:gd name="connsiteX1" fmla="*/ 17475 w 25229"/>
                <a:gd name="connsiteY1" fmla="*/ 0 h 101298"/>
                <a:gd name="connsiteX2" fmla="*/ 5842 w 25229"/>
                <a:gd name="connsiteY2" fmla="*/ 36187 h 101298"/>
                <a:gd name="connsiteX3" fmla="*/ 26 w 25229"/>
                <a:gd name="connsiteY3" fmla="*/ 69790 h 101298"/>
                <a:gd name="connsiteX4" fmla="*/ 14890 w 25229"/>
                <a:gd name="connsiteY4" fmla="*/ 100807 h 101298"/>
                <a:gd name="connsiteX5" fmla="*/ 25230 w 25229"/>
                <a:gd name="connsiteY5" fmla="*/ 60743 h 101298"/>
                <a:gd name="connsiteX6" fmla="*/ 15536 w 25229"/>
                <a:gd name="connsiteY6" fmla="*/ 51050 h 10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9" h="101298">
                  <a:moveTo>
                    <a:pt x="15536" y="51050"/>
                  </a:moveTo>
                  <a:cubicBezTo>
                    <a:pt x="24583" y="19386"/>
                    <a:pt x="21352" y="5816"/>
                    <a:pt x="17475" y="0"/>
                  </a:cubicBezTo>
                  <a:cubicBezTo>
                    <a:pt x="15536" y="7754"/>
                    <a:pt x="11658" y="19386"/>
                    <a:pt x="5842" y="36187"/>
                  </a:cubicBezTo>
                  <a:cubicBezTo>
                    <a:pt x="3903" y="42003"/>
                    <a:pt x="1965" y="54281"/>
                    <a:pt x="26" y="69790"/>
                  </a:cubicBezTo>
                  <a:cubicBezTo>
                    <a:pt x="-620" y="72374"/>
                    <a:pt x="11012" y="75605"/>
                    <a:pt x="14890" y="100807"/>
                  </a:cubicBezTo>
                  <a:cubicBezTo>
                    <a:pt x="15536" y="105331"/>
                    <a:pt x="23937" y="77544"/>
                    <a:pt x="25230" y="60743"/>
                  </a:cubicBezTo>
                  <a:cubicBezTo>
                    <a:pt x="21352" y="60743"/>
                    <a:pt x="12305" y="60097"/>
                    <a:pt x="15536" y="51050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0F8897-C626-0E72-2D51-68F6573DEA48}"/>
                </a:ext>
              </a:extLst>
            </p:cNvPr>
            <p:cNvSpPr/>
            <p:nvPr/>
          </p:nvSpPr>
          <p:spPr>
            <a:xfrm>
              <a:off x="6606008" y="2242290"/>
              <a:ext cx="544790" cy="604197"/>
            </a:xfrm>
            <a:custGeom>
              <a:avLst/>
              <a:gdLst>
                <a:gd name="connsiteX0" fmla="*/ 431697 w 544790"/>
                <a:gd name="connsiteY0" fmla="*/ 43296 h 604197"/>
                <a:gd name="connsiteX1" fmla="*/ 0 w 544790"/>
                <a:gd name="connsiteY1" fmla="*/ 0 h 604197"/>
                <a:gd name="connsiteX2" fmla="*/ 147346 w 544790"/>
                <a:gd name="connsiteY2" fmla="*/ 562195 h 604197"/>
                <a:gd name="connsiteX3" fmla="*/ 544791 w 544790"/>
                <a:gd name="connsiteY3" fmla="*/ 604198 h 60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790" h="604197">
                  <a:moveTo>
                    <a:pt x="431697" y="43296"/>
                  </a:moveTo>
                  <a:lnTo>
                    <a:pt x="0" y="0"/>
                  </a:lnTo>
                  <a:lnTo>
                    <a:pt x="147346" y="562195"/>
                  </a:lnTo>
                  <a:lnTo>
                    <a:pt x="544791" y="604198"/>
                  </a:lnTo>
                  <a:close/>
                </a:path>
              </a:pathLst>
            </a:custGeom>
            <a:solidFill>
              <a:srgbClr val="A7BFD3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3EAFF3-DBAD-F3D0-07DD-EB4D51EBA139}"/>
                </a:ext>
              </a:extLst>
            </p:cNvPr>
            <p:cNvSpPr/>
            <p:nvPr/>
          </p:nvSpPr>
          <p:spPr>
            <a:xfrm>
              <a:off x="6882804" y="2281062"/>
              <a:ext cx="109016" cy="96283"/>
            </a:xfrm>
            <a:custGeom>
              <a:avLst/>
              <a:gdLst>
                <a:gd name="connsiteX0" fmla="*/ 7555 w 109016"/>
                <a:gd name="connsiteY0" fmla="*/ 96284 h 96283"/>
                <a:gd name="connsiteX1" fmla="*/ 1093 w 109016"/>
                <a:gd name="connsiteY1" fmla="*/ 80775 h 96283"/>
                <a:gd name="connsiteX2" fmla="*/ 43099 w 109016"/>
                <a:gd name="connsiteY2" fmla="*/ 37480 h 96283"/>
                <a:gd name="connsiteX3" fmla="*/ 109017 w 109016"/>
                <a:gd name="connsiteY3" fmla="*/ 0 h 96283"/>
                <a:gd name="connsiteX4" fmla="*/ 77997 w 109016"/>
                <a:gd name="connsiteY4" fmla="*/ 33603 h 96283"/>
                <a:gd name="connsiteX5" fmla="*/ 7555 w 109016"/>
                <a:gd name="connsiteY5" fmla="*/ 96284 h 9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16" h="96283">
                  <a:moveTo>
                    <a:pt x="7555" y="96284"/>
                  </a:moveTo>
                  <a:cubicBezTo>
                    <a:pt x="7555" y="96284"/>
                    <a:pt x="-3431" y="89822"/>
                    <a:pt x="1093" y="80775"/>
                  </a:cubicBezTo>
                  <a:cubicBezTo>
                    <a:pt x="8201" y="65913"/>
                    <a:pt x="33405" y="44588"/>
                    <a:pt x="43099" y="37480"/>
                  </a:cubicBezTo>
                  <a:cubicBezTo>
                    <a:pt x="53439" y="29725"/>
                    <a:pt x="109017" y="0"/>
                    <a:pt x="109017" y="0"/>
                  </a:cubicBezTo>
                  <a:cubicBezTo>
                    <a:pt x="109017" y="0"/>
                    <a:pt x="100615" y="21971"/>
                    <a:pt x="77997" y="33603"/>
                  </a:cubicBezTo>
                  <a:cubicBezTo>
                    <a:pt x="45038" y="51050"/>
                    <a:pt x="7555" y="96284"/>
                    <a:pt x="7555" y="9628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731506-F8BA-F328-B15B-BA3600925AA7}"/>
                </a:ext>
              </a:extLst>
            </p:cNvPr>
            <p:cNvSpPr/>
            <p:nvPr/>
          </p:nvSpPr>
          <p:spPr>
            <a:xfrm>
              <a:off x="6875162" y="2310142"/>
              <a:ext cx="130876" cy="83524"/>
            </a:xfrm>
            <a:custGeom>
              <a:avLst/>
              <a:gdLst>
                <a:gd name="connsiteX0" fmla="*/ 21660 w 130876"/>
                <a:gd name="connsiteY0" fmla="*/ 61389 h 83524"/>
                <a:gd name="connsiteX1" fmla="*/ 90809 w 130876"/>
                <a:gd name="connsiteY1" fmla="*/ 23910 h 83524"/>
                <a:gd name="connsiteX2" fmla="*/ 130876 w 130876"/>
                <a:gd name="connsiteY2" fmla="*/ 0 h 83524"/>
                <a:gd name="connsiteX3" fmla="*/ 63020 w 130876"/>
                <a:gd name="connsiteY3" fmla="*/ 14863 h 83524"/>
                <a:gd name="connsiteX4" fmla="*/ 24891 w 130876"/>
                <a:gd name="connsiteY4" fmla="*/ 32310 h 83524"/>
                <a:gd name="connsiteX5" fmla="*/ 21660 w 130876"/>
                <a:gd name="connsiteY5" fmla="*/ 61389 h 8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876" h="83524">
                  <a:moveTo>
                    <a:pt x="21660" y="61389"/>
                  </a:moveTo>
                  <a:cubicBezTo>
                    <a:pt x="33292" y="40711"/>
                    <a:pt x="57850" y="29725"/>
                    <a:pt x="90809" y="23910"/>
                  </a:cubicBezTo>
                  <a:cubicBezTo>
                    <a:pt x="121829" y="18094"/>
                    <a:pt x="130876" y="0"/>
                    <a:pt x="130876" y="0"/>
                  </a:cubicBezTo>
                  <a:cubicBezTo>
                    <a:pt x="130876" y="0"/>
                    <a:pt x="110842" y="1292"/>
                    <a:pt x="63020" y="14863"/>
                  </a:cubicBezTo>
                  <a:cubicBezTo>
                    <a:pt x="50095" y="18740"/>
                    <a:pt x="35877" y="23910"/>
                    <a:pt x="24891" y="32310"/>
                  </a:cubicBezTo>
                  <a:cubicBezTo>
                    <a:pt x="-8068" y="57512"/>
                    <a:pt x="-7422" y="115024"/>
                    <a:pt x="21660" y="61389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EA21D6-7D48-F0C4-14A9-FEE0286DC525}"/>
                </a:ext>
              </a:extLst>
            </p:cNvPr>
            <p:cNvSpPr/>
            <p:nvPr/>
          </p:nvSpPr>
          <p:spPr>
            <a:xfrm>
              <a:off x="6681601" y="2352145"/>
              <a:ext cx="270798" cy="334085"/>
            </a:xfrm>
            <a:custGeom>
              <a:avLst/>
              <a:gdLst>
                <a:gd name="connsiteX0" fmla="*/ 236547 w 270798"/>
                <a:gd name="connsiteY0" fmla="*/ 4523 h 334085"/>
                <a:gd name="connsiteX1" fmla="*/ 225561 w 270798"/>
                <a:gd name="connsiteY1" fmla="*/ 0 h 334085"/>
                <a:gd name="connsiteX2" fmla="*/ 188725 w 270798"/>
                <a:gd name="connsiteY2" fmla="*/ 17448 h 334085"/>
                <a:gd name="connsiteX3" fmla="*/ 130562 w 270798"/>
                <a:gd name="connsiteY3" fmla="*/ 100807 h 334085"/>
                <a:gd name="connsiteX4" fmla="*/ 19 w 270798"/>
                <a:gd name="connsiteY4" fmla="*/ 307592 h 334085"/>
                <a:gd name="connsiteX5" fmla="*/ 63998 w 270798"/>
                <a:gd name="connsiteY5" fmla="*/ 334086 h 334085"/>
                <a:gd name="connsiteX6" fmla="*/ 150596 w 270798"/>
                <a:gd name="connsiteY6" fmla="*/ 147980 h 334085"/>
                <a:gd name="connsiteX7" fmla="*/ 242364 w 270798"/>
                <a:gd name="connsiteY7" fmla="*/ 51050 h 334085"/>
                <a:gd name="connsiteX8" fmla="*/ 270799 w 270798"/>
                <a:gd name="connsiteY8" fmla="*/ 13570 h 334085"/>
                <a:gd name="connsiteX9" fmla="*/ 225561 w 270798"/>
                <a:gd name="connsiteY9" fmla="*/ 43942 h 334085"/>
                <a:gd name="connsiteX10" fmla="*/ 210697 w 270798"/>
                <a:gd name="connsiteY10" fmla="*/ 39418 h 334085"/>
                <a:gd name="connsiteX11" fmla="*/ 236547 w 270798"/>
                <a:gd name="connsiteY11" fmla="*/ 4523 h 3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798" h="334085">
                  <a:moveTo>
                    <a:pt x="236547" y="4523"/>
                  </a:moveTo>
                  <a:lnTo>
                    <a:pt x="225561" y="0"/>
                  </a:lnTo>
                  <a:lnTo>
                    <a:pt x="188725" y="17448"/>
                  </a:lnTo>
                  <a:cubicBezTo>
                    <a:pt x="188725" y="17448"/>
                    <a:pt x="140902" y="73667"/>
                    <a:pt x="130562" y="100807"/>
                  </a:cubicBezTo>
                  <a:cubicBezTo>
                    <a:pt x="120222" y="128594"/>
                    <a:pt x="665" y="294021"/>
                    <a:pt x="19" y="307592"/>
                  </a:cubicBezTo>
                  <a:cubicBezTo>
                    <a:pt x="-1274" y="332147"/>
                    <a:pt x="63998" y="334086"/>
                    <a:pt x="63998" y="334086"/>
                  </a:cubicBezTo>
                  <a:cubicBezTo>
                    <a:pt x="63998" y="334086"/>
                    <a:pt x="125392" y="187398"/>
                    <a:pt x="150596" y="147980"/>
                  </a:cubicBezTo>
                  <a:cubicBezTo>
                    <a:pt x="175800" y="109208"/>
                    <a:pt x="231377" y="65913"/>
                    <a:pt x="242364" y="51050"/>
                  </a:cubicBezTo>
                  <a:cubicBezTo>
                    <a:pt x="260459" y="25848"/>
                    <a:pt x="270799" y="13570"/>
                    <a:pt x="270799" y="13570"/>
                  </a:cubicBezTo>
                  <a:cubicBezTo>
                    <a:pt x="270799" y="13570"/>
                    <a:pt x="255935" y="5816"/>
                    <a:pt x="225561" y="43942"/>
                  </a:cubicBezTo>
                  <a:cubicBezTo>
                    <a:pt x="217160" y="54281"/>
                    <a:pt x="210697" y="39418"/>
                    <a:pt x="210697" y="39418"/>
                  </a:cubicBezTo>
                  <a:lnTo>
                    <a:pt x="236547" y="4523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6D47B2-CC32-4FAC-DC47-F861F5DDD71E}"/>
                </a:ext>
              </a:extLst>
            </p:cNvPr>
            <p:cNvSpPr/>
            <p:nvPr/>
          </p:nvSpPr>
          <p:spPr>
            <a:xfrm>
              <a:off x="6874849" y="2335343"/>
              <a:ext cx="115679" cy="48465"/>
            </a:xfrm>
            <a:custGeom>
              <a:avLst/>
              <a:gdLst>
                <a:gd name="connsiteX0" fmla="*/ 0 w 115679"/>
                <a:gd name="connsiteY0" fmla="*/ 48465 h 48465"/>
                <a:gd name="connsiteX1" fmla="*/ 40714 w 115679"/>
                <a:gd name="connsiteY1" fmla="*/ 12924 h 48465"/>
                <a:gd name="connsiteX2" fmla="*/ 115679 w 115679"/>
                <a:gd name="connsiteY2" fmla="*/ 0 h 48465"/>
                <a:gd name="connsiteX3" fmla="*/ 74965 w 115679"/>
                <a:gd name="connsiteY3" fmla="*/ 20679 h 48465"/>
                <a:gd name="connsiteX4" fmla="*/ 0 w 115679"/>
                <a:gd name="connsiteY4" fmla="*/ 48465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79" h="48465">
                  <a:moveTo>
                    <a:pt x="0" y="48465"/>
                  </a:moveTo>
                  <a:cubicBezTo>
                    <a:pt x="0" y="48465"/>
                    <a:pt x="22619" y="18740"/>
                    <a:pt x="40714" y="12924"/>
                  </a:cubicBezTo>
                  <a:cubicBezTo>
                    <a:pt x="52993" y="9047"/>
                    <a:pt x="115679" y="0"/>
                    <a:pt x="115679" y="0"/>
                  </a:cubicBezTo>
                  <a:cubicBezTo>
                    <a:pt x="115679" y="0"/>
                    <a:pt x="100169" y="17448"/>
                    <a:pt x="74965" y="20679"/>
                  </a:cubicBezTo>
                  <a:cubicBezTo>
                    <a:pt x="38775" y="26494"/>
                    <a:pt x="0" y="48465"/>
                    <a:pt x="0" y="48465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DB9D466-785F-370E-C477-08F78163902D}"/>
                </a:ext>
              </a:extLst>
            </p:cNvPr>
            <p:cNvSpPr/>
            <p:nvPr/>
          </p:nvSpPr>
          <p:spPr>
            <a:xfrm>
              <a:off x="6854169" y="2379931"/>
              <a:ext cx="47822" cy="58804"/>
            </a:xfrm>
            <a:custGeom>
              <a:avLst/>
              <a:gdLst>
                <a:gd name="connsiteX0" fmla="*/ 37483 w 47822"/>
                <a:gd name="connsiteY0" fmla="*/ 12924 h 58804"/>
                <a:gd name="connsiteX1" fmla="*/ 46530 w 47822"/>
                <a:gd name="connsiteY1" fmla="*/ 23909 h 58804"/>
                <a:gd name="connsiteX2" fmla="*/ 38129 w 47822"/>
                <a:gd name="connsiteY2" fmla="*/ 28433 h 58804"/>
                <a:gd name="connsiteX3" fmla="*/ 0 w 47822"/>
                <a:gd name="connsiteY3" fmla="*/ 58804 h 58804"/>
                <a:gd name="connsiteX4" fmla="*/ 23911 w 47822"/>
                <a:gd name="connsiteY4" fmla="*/ 26494 h 58804"/>
                <a:gd name="connsiteX5" fmla="*/ 42653 w 47822"/>
                <a:gd name="connsiteY5" fmla="*/ 3231 h 58804"/>
                <a:gd name="connsiteX6" fmla="*/ 47823 w 47822"/>
                <a:gd name="connsiteY6" fmla="*/ 0 h 58804"/>
                <a:gd name="connsiteX7" fmla="*/ 37483 w 47822"/>
                <a:gd name="connsiteY7" fmla="*/ 12924 h 5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2" h="58804">
                  <a:moveTo>
                    <a:pt x="37483" y="12924"/>
                  </a:moveTo>
                  <a:cubicBezTo>
                    <a:pt x="37483" y="12924"/>
                    <a:pt x="41360" y="22617"/>
                    <a:pt x="46530" y="23909"/>
                  </a:cubicBezTo>
                  <a:cubicBezTo>
                    <a:pt x="43945" y="25848"/>
                    <a:pt x="40068" y="27140"/>
                    <a:pt x="38129" y="28433"/>
                  </a:cubicBezTo>
                  <a:cubicBezTo>
                    <a:pt x="32959" y="31664"/>
                    <a:pt x="0" y="58804"/>
                    <a:pt x="0" y="58804"/>
                  </a:cubicBezTo>
                  <a:cubicBezTo>
                    <a:pt x="0" y="58804"/>
                    <a:pt x="20034" y="34895"/>
                    <a:pt x="23911" y="26494"/>
                  </a:cubicBezTo>
                  <a:cubicBezTo>
                    <a:pt x="26496" y="21325"/>
                    <a:pt x="34898" y="11632"/>
                    <a:pt x="42653" y="3231"/>
                  </a:cubicBezTo>
                  <a:cubicBezTo>
                    <a:pt x="43299" y="1939"/>
                    <a:pt x="45884" y="1292"/>
                    <a:pt x="47823" y="0"/>
                  </a:cubicBezTo>
                  <a:lnTo>
                    <a:pt x="37483" y="12924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DF839F-80BE-C7A1-05B9-A95426D6F72C}"/>
                </a:ext>
              </a:extLst>
            </p:cNvPr>
            <p:cNvSpPr/>
            <p:nvPr/>
          </p:nvSpPr>
          <p:spPr>
            <a:xfrm>
              <a:off x="6866385" y="2366361"/>
              <a:ext cx="81490" cy="60859"/>
            </a:xfrm>
            <a:custGeom>
              <a:avLst/>
              <a:gdLst>
                <a:gd name="connsiteX0" fmla="*/ 40777 w 81490"/>
                <a:gd name="connsiteY0" fmla="*/ 31018 h 60859"/>
                <a:gd name="connsiteX1" fmla="*/ 81491 w 81490"/>
                <a:gd name="connsiteY1" fmla="*/ 0 h 60859"/>
                <a:gd name="connsiteX2" fmla="*/ 58872 w 81490"/>
                <a:gd name="connsiteY2" fmla="*/ 30371 h 60859"/>
                <a:gd name="connsiteX3" fmla="*/ 34961 w 81490"/>
                <a:gd name="connsiteY3" fmla="*/ 54927 h 60859"/>
                <a:gd name="connsiteX4" fmla="*/ 709 w 81490"/>
                <a:gd name="connsiteY4" fmla="*/ 60743 h 60859"/>
                <a:gd name="connsiteX5" fmla="*/ 27206 w 81490"/>
                <a:gd name="connsiteY5" fmla="*/ 29079 h 60859"/>
                <a:gd name="connsiteX6" fmla="*/ 40777 w 81490"/>
                <a:gd name="connsiteY6" fmla="*/ 31018 h 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90" h="60859">
                  <a:moveTo>
                    <a:pt x="40777" y="31018"/>
                  </a:moveTo>
                  <a:cubicBezTo>
                    <a:pt x="61457" y="5170"/>
                    <a:pt x="75028" y="646"/>
                    <a:pt x="81491" y="0"/>
                  </a:cubicBezTo>
                  <a:cubicBezTo>
                    <a:pt x="76321" y="5816"/>
                    <a:pt x="69212" y="16155"/>
                    <a:pt x="58872" y="30371"/>
                  </a:cubicBezTo>
                  <a:cubicBezTo>
                    <a:pt x="54995" y="35541"/>
                    <a:pt x="45947" y="43942"/>
                    <a:pt x="34961" y="54927"/>
                  </a:cubicBezTo>
                  <a:cubicBezTo>
                    <a:pt x="33022" y="56866"/>
                    <a:pt x="23974" y="49757"/>
                    <a:pt x="709" y="60743"/>
                  </a:cubicBezTo>
                  <a:cubicBezTo>
                    <a:pt x="-3814" y="62681"/>
                    <a:pt x="14281" y="40064"/>
                    <a:pt x="27206" y="29079"/>
                  </a:cubicBezTo>
                  <a:cubicBezTo>
                    <a:pt x="29144" y="32310"/>
                    <a:pt x="34314" y="38772"/>
                    <a:pt x="40777" y="31018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61A677-4590-6972-09F4-C552139BC7AA}"/>
                </a:ext>
              </a:extLst>
            </p:cNvPr>
            <p:cNvSpPr/>
            <p:nvPr/>
          </p:nvSpPr>
          <p:spPr>
            <a:xfrm>
              <a:off x="6578077" y="2589300"/>
              <a:ext cx="186262" cy="231076"/>
            </a:xfrm>
            <a:custGeom>
              <a:avLst/>
              <a:gdLst>
                <a:gd name="connsiteX0" fmla="*/ 32455 w 186262"/>
                <a:gd name="connsiteY0" fmla="*/ 95638 h 231076"/>
                <a:gd name="connsiteX1" fmla="*/ 25992 w 186262"/>
                <a:gd name="connsiteY1" fmla="*/ 221647 h 231076"/>
                <a:gd name="connsiteX2" fmla="*/ 109359 w 186262"/>
                <a:gd name="connsiteY2" fmla="*/ 200969 h 231076"/>
                <a:gd name="connsiteX3" fmla="*/ 186263 w 186262"/>
                <a:gd name="connsiteY3" fmla="*/ 87237 h 231076"/>
                <a:gd name="connsiteX4" fmla="*/ 119699 w 186262"/>
                <a:gd name="connsiteY4" fmla="*/ 0 h 231076"/>
                <a:gd name="connsiteX5" fmla="*/ 32455 w 186262"/>
                <a:gd name="connsiteY5" fmla="*/ 95638 h 23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2" h="231076">
                  <a:moveTo>
                    <a:pt x="32455" y="95638"/>
                  </a:moveTo>
                  <a:cubicBezTo>
                    <a:pt x="32455" y="95638"/>
                    <a:pt x="-36048" y="187398"/>
                    <a:pt x="25992" y="221647"/>
                  </a:cubicBezTo>
                  <a:cubicBezTo>
                    <a:pt x="60890" y="241033"/>
                    <a:pt x="89325" y="228755"/>
                    <a:pt x="109359" y="200969"/>
                  </a:cubicBezTo>
                  <a:cubicBezTo>
                    <a:pt x="146841" y="148626"/>
                    <a:pt x="186263" y="87237"/>
                    <a:pt x="186263" y="87237"/>
                  </a:cubicBezTo>
                  <a:lnTo>
                    <a:pt x="119699" y="0"/>
                  </a:lnTo>
                  <a:lnTo>
                    <a:pt x="32455" y="95638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A07D30-CF9A-66FE-3684-1BEF65A1A391}"/>
                </a:ext>
              </a:extLst>
            </p:cNvPr>
            <p:cNvSpPr/>
            <p:nvPr/>
          </p:nvSpPr>
          <p:spPr>
            <a:xfrm>
              <a:off x="7346518" y="2374762"/>
              <a:ext cx="276920" cy="434807"/>
            </a:xfrm>
            <a:custGeom>
              <a:avLst/>
              <a:gdLst>
                <a:gd name="connsiteX0" fmla="*/ 201726 w 276920"/>
                <a:gd name="connsiteY0" fmla="*/ 0 h 434807"/>
                <a:gd name="connsiteX1" fmla="*/ 276045 w 276920"/>
                <a:gd name="connsiteY1" fmla="*/ 74313 h 434807"/>
                <a:gd name="connsiteX2" fmla="*/ 100911 w 276920"/>
                <a:gd name="connsiteY2" fmla="*/ 429724 h 434807"/>
                <a:gd name="connsiteX3" fmla="*/ 95 w 276920"/>
                <a:gd name="connsiteY3" fmla="*/ 350241 h 434807"/>
                <a:gd name="connsiteX4" fmla="*/ 201726 w 276920"/>
                <a:gd name="connsiteY4" fmla="*/ 0 h 43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920" h="434807">
                  <a:moveTo>
                    <a:pt x="201726" y="0"/>
                  </a:moveTo>
                  <a:cubicBezTo>
                    <a:pt x="201726" y="0"/>
                    <a:pt x="286385" y="36834"/>
                    <a:pt x="276045" y="74313"/>
                  </a:cubicBezTo>
                  <a:cubicBezTo>
                    <a:pt x="265705" y="111147"/>
                    <a:pt x="164890" y="403229"/>
                    <a:pt x="100911" y="429724"/>
                  </a:cubicBezTo>
                  <a:cubicBezTo>
                    <a:pt x="37578" y="456218"/>
                    <a:pt x="5265" y="371565"/>
                    <a:pt x="95" y="350241"/>
                  </a:cubicBezTo>
                  <a:cubicBezTo>
                    <a:pt x="-5075" y="328916"/>
                    <a:pt x="201726" y="0"/>
                    <a:pt x="201726" y="0"/>
                  </a:cubicBez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4F968B-B00C-C186-D0EF-8363C75D301A}"/>
                </a:ext>
              </a:extLst>
            </p:cNvPr>
            <p:cNvSpPr/>
            <p:nvPr/>
          </p:nvSpPr>
          <p:spPr>
            <a:xfrm>
              <a:off x="6726521" y="1639385"/>
              <a:ext cx="355778" cy="189846"/>
            </a:xfrm>
            <a:custGeom>
              <a:avLst/>
              <a:gdLst>
                <a:gd name="connsiteX0" fmla="*/ 247851 w 355778"/>
                <a:gd name="connsiteY0" fmla="*/ 78836 h 189846"/>
                <a:gd name="connsiteX1" fmla="*/ 191627 w 355778"/>
                <a:gd name="connsiteY1" fmla="*/ 135702 h 189846"/>
                <a:gd name="connsiteX2" fmla="*/ 219416 w 355778"/>
                <a:gd name="connsiteY2" fmla="*/ 78836 h 189846"/>
                <a:gd name="connsiteX3" fmla="*/ 22955 w 355778"/>
                <a:gd name="connsiteY3" fmla="*/ 182229 h 189846"/>
                <a:gd name="connsiteX4" fmla="*/ 44282 w 355778"/>
                <a:gd name="connsiteY4" fmla="*/ 31664 h 189846"/>
                <a:gd name="connsiteX5" fmla="*/ 276286 w 355778"/>
                <a:gd name="connsiteY5" fmla="*/ 0 h 189846"/>
                <a:gd name="connsiteX6" fmla="*/ 355775 w 355778"/>
                <a:gd name="connsiteY6" fmla="*/ 78836 h 189846"/>
                <a:gd name="connsiteX7" fmla="*/ 355775 w 355778"/>
                <a:gd name="connsiteY7" fmla="*/ 176413 h 189846"/>
                <a:gd name="connsiteX8" fmla="*/ 247851 w 355778"/>
                <a:gd name="connsiteY8" fmla="*/ 78836 h 18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778" h="189846">
                  <a:moveTo>
                    <a:pt x="247851" y="78836"/>
                  </a:moveTo>
                  <a:cubicBezTo>
                    <a:pt x="247851" y="78836"/>
                    <a:pt x="229110" y="137641"/>
                    <a:pt x="191627" y="135702"/>
                  </a:cubicBezTo>
                  <a:cubicBezTo>
                    <a:pt x="191627" y="135702"/>
                    <a:pt x="215539" y="113731"/>
                    <a:pt x="219416" y="78836"/>
                  </a:cubicBezTo>
                  <a:cubicBezTo>
                    <a:pt x="219416" y="78836"/>
                    <a:pt x="84996" y="224232"/>
                    <a:pt x="22955" y="182229"/>
                  </a:cubicBezTo>
                  <a:cubicBezTo>
                    <a:pt x="-39085" y="140226"/>
                    <a:pt x="44282" y="31664"/>
                    <a:pt x="44282" y="31664"/>
                  </a:cubicBezTo>
                  <a:lnTo>
                    <a:pt x="276286" y="0"/>
                  </a:lnTo>
                  <a:lnTo>
                    <a:pt x="355775" y="78836"/>
                  </a:lnTo>
                  <a:lnTo>
                    <a:pt x="355775" y="176413"/>
                  </a:lnTo>
                  <a:cubicBezTo>
                    <a:pt x="356422" y="176413"/>
                    <a:pt x="247851" y="174474"/>
                    <a:pt x="247851" y="78836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8E894E-DEF9-BA5C-C950-2C9DD8B211B6}"/>
                </a:ext>
              </a:extLst>
            </p:cNvPr>
            <p:cNvSpPr/>
            <p:nvPr/>
          </p:nvSpPr>
          <p:spPr>
            <a:xfrm>
              <a:off x="5943600" y="514350"/>
              <a:ext cx="6462" cy="6462"/>
            </a:xfrm>
            <a:custGeom>
              <a:avLst/>
              <a:gdLst/>
              <a:ahLst/>
              <a:cxnLst/>
              <a:rect l="l" t="t" r="r" b="b"/>
              <a:pathLst>
                <a:path w="6462" h="6462"/>
              </a:pathLst>
            </a:custGeom>
            <a:solidFill>
              <a:srgbClr val="202A53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CDE9AB-B604-6D72-CAEC-9E3DED9032E8}"/>
              </a:ext>
            </a:extLst>
          </p:cNvPr>
          <p:cNvSpPr txBox="1"/>
          <p:nvPr/>
        </p:nvSpPr>
        <p:spPr>
          <a:xfrm>
            <a:off x="76200" y="57150"/>
            <a:ext cx="50556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300">
                <a:solidFill>
                  <a:schemeClr val="accent2"/>
                </a:solidFill>
                <a:latin typeface="Bahnschrift SemiLight Condensed" panose="020B0502040204020203" pitchFamily="34" charset="0"/>
                <a:cs typeface="Segoe UI Light" panose="020B0502040204020203" pitchFamily="34" charset="0"/>
              </a:rPr>
              <a:t>Task 3 :- Data Insights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707BBD-A80E-0306-1CB0-85C83FAFD238}"/>
              </a:ext>
            </a:extLst>
          </p:cNvPr>
          <p:cNvSpPr txBox="1"/>
          <p:nvPr/>
        </p:nvSpPr>
        <p:spPr>
          <a:xfrm>
            <a:off x="712408" y="130103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latin typeface="Bahnschrift SemiBold SemiConden" panose="020B0502040204020203" pitchFamily="34" charset="0"/>
              </a:rPr>
              <a:t>The Analytics Team</a:t>
            </a:r>
          </a:p>
        </p:txBody>
      </p:sp>
      <p:pic>
        <p:nvPicPr>
          <p:cNvPr id="61" name="Graphic 60" descr="Group brainstorm">
            <a:extLst>
              <a:ext uri="{FF2B5EF4-FFF2-40B4-BE49-F238E27FC236}">
                <a16:creationId xmlns:a16="http://schemas.microsoft.com/office/drawing/2014/main" id="{A9617247-6D2D-4ED7-92D4-95B6086C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607" y="843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1"/>
            <a:ext cx="9144000" cy="858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426642" y="370232"/>
            <a:ext cx="51816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/>
              <a:t>Model devlopment</a:t>
            </a:r>
            <a:endParaRPr lang="en-IN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04D133-F493-F0A6-F324-ED30956B7829}"/>
              </a:ext>
            </a:extLst>
          </p:cNvPr>
          <p:cNvGrpSpPr/>
          <p:nvPr/>
        </p:nvGrpSpPr>
        <p:grpSpPr>
          <a:xfrm>
            <a:off x="76200" y="2876561"/>
            <a:ext cx="990600" cy="1887980"/>
            <a:chOff x="-2151355" y="317534"/>
            <a:chExt cx="3287540" cy="574768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E3B9BB-4C8F-E149-E083-624E39D65342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2">
              <a:extLst>
                <a:ext uri="{FF2B5EF4-FFF2-40B4-BE49-F238E27FC236}">
                  <a16:creationId xmlns:a16="http://schemas.microsoft.com/office/drawing/2014/main" id="{28C7A365-972A-3C79-3358-25A958EAAF98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12" name="Gráfico 2">
                <a:extLst>
                  <a:ext uri="{FF2B5EF4-FFF2-40B4-BE49-F238E27FC236}">
                    <a16:creationId xmlns:a16="http://schemas.microsoft.com/office/drawing/2014/main" id="{47338C94-A083-7A26-8892-D877ED4BB7E3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32AB284-93C8-8557-531A-596606FA336A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" name="Gráfico 2">
                  <a:extLst>
                    <a:ext uri="{FF2B5EF4-FFF2-40B4-BE49-F238E27FC236}">
                      <a16:creationId xmlns:a16="http://schemas.microsoft.com/office/drawing/2014/main" id="{BC9DBD83-8926-5680-D85A-F31442471EC6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15" name="Gráfico 2">
                    <a:extLst>
                      <a:ext uri="{FF2B5EF4-FFF2-40B4-BE49-F238E27FC236}">
                        <a16:creationId xmlns:a16="http://schemas.microsoft.com/office/drawing/2014/main" id="{168911FF-BA82-1D34-2BF4-1849CDBDCA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6ECDFD5-DE68-8C2B-3969-A4C48DF5C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68F97B64-9BF0-95C4-82F4-CE49F035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87B61004-5C20-6F0F-1CC3-BFF73946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99256A66-09E6-F682-BF8E-0D1A5C19B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7160B3E8-B4C3-5314-5A21-BF8CBB97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1AD0538-D6C0-B8C5-CC48-115D610509F9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33481F0-4A04-585F-527F-9B8CA04102C6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áfico 2">
                <a:extLst>
                  <a:ext uri="{FF2B5EF4-FFF2-40B4-BE49-F238E27FC236}">
                    <a16:creationId xmlns:a16="http://schemas.microsoft.com/office/drawing/2014/main" id="{1EEB5F19-CE4B-0178-F912-08374BF53219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4488B16-C204-BE79-DD19-F2D4DEC03FCA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B64B3FC-D229-DB8F-9C83-83795DEE9320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98E15E4-4F90-8C51-3B33-365298FC4BF7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A60F443-94F0-02DC-0FDC-E995A072ED45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C91CE88-7A16-A435-5B47-365EE6B7608C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0CB287F-E9C9-364C-F706-7B2682C7387B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50AB998-064E-C0AC-F7F2-E7BD209FABFF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C2DEC32-6A63-13C3-6F12-BF5974957EF5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EC598D6-F051-52AA-1047-D0035061E596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B404F68-A7F2-BC8A-FE73-CD82E3E469E6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D2542F9-2D08-C917-449B-28E4519BA687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018110-7B25-1646-4906-15807AAA03EF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áfico 2">
                  <a:extLst>
                    <a:ext uri="{FF2B5EF4-FFF2-40B4-BE49-F238E27FC236}">
                      <a16:creationId xmlns:a16="http://schemas.microsoft.com/office/drawing/2014/main" id="{2C62FDE5-F3A3-14BB-7272-77A61CF3D78E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CAFC1CFF-20B2-FBF7-0253-5F5F12013BFE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4E9F542C-6E30-39ED-85C3-5FA170F86B17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91EB276-1C0F-F16B-2519-B84B23F54D4F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3DB2806-30AE-DECD-2A96-BE4478790809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B9A06C-9641-B152-C717-989E0511C6D0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EC4453-667A-5693-37BE-ECA9C5E5DA65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áfico 2">
              <a:extLst>
                <a:ext uri="{FF2B5EF4-FFF2-40B4-BE49-F238E27FC236}">
                  <a16:creationId xmlns:a16="http://schemas.microsoft.com/office/drawing/2014/main" id="{6D0AE16E-8865-1E1F-7466-FF304BBDFC6C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2242172-E201-ACCB-C133-FFB445ECBC66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F607F11-0872-4F86-9689-ECB5A3610794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DEBFE9E-CFBF-032E-962D-9106E06AA781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6237382-EC00-8194-8FE5-9E86CDD7687B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FEAFA9-CB1B-74CF-C4CB-AB29C43577FC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A37CC12-3F37-9B4C-1D0A-2096D450F5D4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6F30B9-6A2F-41A4-20D9-9EA3AB5B3C0B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C65536-36D6-2431-B495-D63279BD6F57}"/>
              </a:ext>
            </a:extLst>
          </p:cNvPr>
          <p:cNvSpPr txBox="1"/>
          <p:nvPr/>
        </p:nvSpPr>
        <p:spPr>
          <a:xfrm>
            <a:off x="1039035" y="1234873"/>
            <a:ext cx="3301793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RFM segmentation ( recency, frequency, monitory)</a:t>
            </a:r>
          </a:p>
          <a:p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en-US" sz="1100"/>
              <a:t>The majority of customers fall into the 'silver' category with a count of 1009.</a:t>
            </a:r>
          </a:p>
          <a:p>
            <a:pPr marL="228600" indent="-228600">
              <a:buFont typeface="+mj-lt"/>
              <a:buAutoNum type="arabicPeriod"/>
            </a:pP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en-US" sz="1100"/>
              <a:t>The 'gold' category has the second highest number of customers with a count of 815.</a:t>
            </a:r>
          </a:p>
          <a:p>
            <a:pPr marL="228600" indent="-228600">
              <a:buFont typeface="+mj-lt"/>
              <a:buAutoNum type="arabicPeriod"/>
            </a:pP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en-US" sz="1100"/>
              <a:t>There are 793 customers in the 'diamond' category, indicating a relatively smaller customer segment.</a:t>
            </a:r>
          </a:p>
          <a:p>
            <a:pPr marL="228600" indent="-228600">
              <a:buFont typeface="+mj-lt"/>
              <a:buAutoNum type="arabicPeriod"/>
            </a:pP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en-US" sz="1100"/>
              <a:t>The 'platinum' category has a count of 877, placing it between the 'gold' and 'silver' categories.</a:t>
            </a:r>
          </a:p>
          <a:p>
            <a:pPr marL="228600" indent="-228600">
              <a:buFont typeface="+mj-lt"/>
              <a:buAutoNum type="arabicPeriod"/>
            </a:pP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en-US" sz="1100"/>
              <a:t>Overall, the 'silver' and 'gold' categories have a higher number of customers compared to the 'diamond' and 'platinum' categories.</a:t>
            </a:r>
            <a:endParaRPr lang="en-IN" sz="11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6D86A9F-03B6-B78C-D3D5-8343F6330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369311"/>
              </p:ext>
            </p:extLst>
          </p:nvPr>
        </p:nvGraphicFramePr>
        <p:xfrm>
          <a:off x="4697910" y="1229030"/>
          <a:ext cx="4343400" cy="275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384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1"/>
            <a:ext cx="9144000" cy="858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426642" y="370232"/>
            <a:ext cx="51816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/>
              <a:t>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04D133-F493-F0A6-F324-ED30956B7829}"/>
              </a:ext>
            </a:extLst>
          </p:cNvPr>
          <p:cNvGrpSpPr/>
          <p:nvPr/>
        </p:nvGrpSpPr>
        <p:grpSpPr>
          <a:xfrm>
            <a:off x="76200" y="2876561"/>
            <a:ext cx="990600" cy="1887980"/>
            <a:chOff x="-2151355" y="317534"/>
            <a:chExt cx="3287540" cy="574768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E3B9BB-4C8F-E149-E083-624E39D65342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2">
              <a:extLst>
                <a:ext uri="{FF2B5EF4-FFF2-40B4-BE49-F238E27FC236}">
                  <a16:creationId xmlns:a16="http://schemas.microsoft.com/office/drawing/2014/main" id="{28C7A365-972A-3C79-3358-25A958EAAF98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12" name="Gráfico 2">
                <a:extLst>
                  <a:ext uri="{FF2B5EF4-FFF2-40B4-BE49-F238E27FC236}">
                    <a16:creationId xmlns:a16="http://schemas.microsoft.com/office/drawing/2014/main" id="{47338C94-A083-7A26-8892-D877ED4BB7E3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32AB284-93C8-8557-531A-596606FA336A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" name="Gráfico 2">
                  <a:extLst>
                    <a:ext uri="{FF2B5EF4-FFF2-40B4-BE49-F238E27FC236}">
                      <a16:creationId xmlns:a16="http://schemas.microsoft.com/office/drawing/2014/main" id="{BC9DBD83-8926-5680-D85A-F31442471EC6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15" name="Gráfico 2">
                    <a:extLst>
                      <a:ext uri="{FF2B5EF4-FFF2-40B4-BE49-F238E27FC236}">
                        <a16:creationId xmlns:a16="http://schemas.microsoft.com/office/drawing/2014/main" id="{168911FF-BA82-1D34-2BF4-1849CDBDCA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6ECDFD5-DE68-8C2B-3969-A4C48DF5C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68F97B64-9BF0-95C4-82F4-CE49F035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87B61004-5C20-6F0F-1CC3-BFF73946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99256A66-09E6-F682-BF8E-0D1A5C19B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7160B3E8-B4C3-5314-5A21-BF8CBB97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1AD0538-D6C0-B8C5-CC48-115D610509F9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33481F0-4A04-585F-527F-9B8CA04102C6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áfico 2">
                <a:extLst>
                  <a:ext uri="{FF2B5EF4-FFF2-40B4-BE49-F238E27FC236}">
                    <a16:creationId xmlns:a16="http://schemas.microsoft.com/office/drawing/2014/main" id="{1EEB5F19-CE4B-0178-F912-08374BF53219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4488B16-C204-BE79-DD19-F2D4DEC03FCA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B64B3FC-D229-DB8F-9C83-83795DEE9320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98E15E4-4F90-8C51-3B33-365298FC4BF7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A60F443-94F0-02DC-0FDC-E995A072ED45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C91CE88-7A16-A435-5B47-365EE6B7608C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0CB287F-E9C9-364C-F706-7B2682C7387B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50AB998-064E-C0AC-F7F2-E7BD209FABFF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C2DEC32-6A63-13C3-6F12-BF5974957EF5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EC598D6-F051-52AA-1047-D0035061E596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B404F68-A7F2-BC8A-FE73-CD82E3E469E6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D2542F9-2D08-C917-449B-28E4519BA687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018110-7B25-1646-4906-15807AAA03EF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áfico 2">
                  <a:extLst>
                    <a:ext uri="{FF2B5EF4-FFF2-40B4-BE49-F238E27FC236}">
                      <a16:creationId xmlns:a16="http://schemas.microsoft.com/office/drawing/2014/main" id="{2C62FDE5-F3A3-14BB-7272-77A61CF3D78E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CAFC1CFF-20B2-FBF7-0253-5F5F12013BFE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4E9F542C-6E30-39ED-85C3-5FA170F86B17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91EB276-1C0F-F16B-2519-B84B23F54D4F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3DB2806-30AE-DECD-2A96-BE4478790809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B9A06C-9641-B152-C717-989E0511C6D0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EC4453-667A-5693-37BE-ECA9C5E5DA65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áfico 2">
              <a:extLst>
                <a:ext uri="{FF2B5EF4-FFF2-40B4-BE49-F238E27FC236}">
                  <a16:creationId xmlns:a16="http://schemas.microsoft.com/office/drawing/2014/main" id="{6D0AE16E-8865-1E1F-7466-FF304BBDFC6C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2242172-E201-ACCB-C133-FFB445ECBC66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F607F11-0872-4F86-9689-ECB5A3610794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DEBFE9E-CFBF-032E-962D-9106E06AA781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6237382-EC00-8194-8FE5-9E86CDD7687B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FEAFA9-CB1B-74CF-C4CB-AB29C43577FC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A37CC12-3F37-9B4C-1D0A-2096D450F5D4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6F30B9-6A2F-41A4-20D9-9EA3AB5B3C0B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0662D2F-8FE0-FDFF-7D56-AB298A78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93184" y="1030002"/>
            <a:ext cx="7482629" cy="34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C599BBD6-C405-5C4C-AA4F-83CBAB889F5C}"/>
              </a:ext>
            </a:extLst>
          </p:cNvPr>
          <p:cNvSpPr txBox="1"/>
          <p:nvPr/>
        </p:nvSpPr>
        <p:spPr>
          <a:xfrm>
            <a:off x="762000" y="2533650"/>
            <a:ext cx="6477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C4200-29A5-FC49-B7F8-4484F17FC815}"/>
              </a:ext>
            </a:extLst>
          </p:cNvPr>
          <p:cNvCxnSpPr>
            <a:cxnSpLocks/>
          </p:cNvCxnSpPr>
          <p:nvPr/>
        </p:nvCxnSpPr>
        <p:spPr>
          <a:xfrm>
            <a:off x="685800" y="2393950"/>
            <a:ext cx="533303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78DC77-C36A-E541-BD14-9D5A8A1573CA}"/>
              </a:ext>
            </a:extLst>
          </p:cNvPr>
          <p:cNvSpPr txBox="1"/>
          <p:nvPr/>
        </p:nvSpPr>
        <p:spPr>
          <a:xfrm>
            <a:off x="762000" y="2106038"/>
            <a:ext cx="50556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spc="300">
                <a:solidFill>
                  <a:schemeClr val="accent2"/>
                </a:solidFill>
                <a:latin typeface="Algerian" panose="04020705040A02060702" pitchFamily="82" charset="0"/>
                <a:cs typeface="Segoe UI Light" panose="020B0502040204020203" pitchFamily="34" charset="0"/>
              </a:rPr>
              <a:t>Sprocket Central Pty Ltd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676A-FE9F-361E-63DB-77D5E1F04C5A}"/>
              </a:ext>
            </a:extLst>
          </p:cNvPr>
          <p:cNvSpPr/>
          <p:nvPr/>
        </p:nvSpPr>
        <p:spPr>
          <a:xfrm>
            <a:off x="5918699" y="807971"/>
            <a:ext cx="2693367" cy="3577123"/>
          </a:xfrm>
          <a:custGeom>
            <a:avLst/>
            <a:gdLst>
              <a:gd name="connsiteX0" fmla="*/ 1937726 w 2693367"/>
              <a:gd name="connsiteY0" fmla="*/ 4277 h 3577123"/>
              <a:gd name="connsiteX1" fmla="*/ 1615892 w 2693367"/>
              <a:gd name="connsiteY1" fmla="*/ 50804 h 3577123"/>
              <a:gd name="connsiteX2" fmla="*/ 1437526 w 2693367"/>
              <a:gd name="connsiteY2" fmla="*/ 324793 h 3577123"/>
              <a:gd name="connsiteX3" fmla="*/ 1502798 w 2693367"/>
              <a:gd name="connsiteY3" fmla="*/ 623984 h 3577123"/>
              <a:gd name="connsiteX4" fmla="*/ 1374840 w 2693367"/>
              <a:gd name="connsiteY4" fmla="*/ 916713 h 3577123"/>
              <a:gd name="connsiteX5" fmla="*/ 1102121 w 2693367"/>
              <a:gd name="connsiteY5" fmla="*/ 1077617 h 3577123"/>
              <a:gd name="connsiteX6" fmla="*/ 418386 w 2693367"/>
              <a:gd name="connsiteY6" fmla="*/ 1438197 h 3577123"/>
              <a:gd name="connsiteX7" fmla="*/ 1553 w 2693367"/>
              <a:gd name="connsiteY7" fmla="*/ 2448209 h 3577123"/>
              <a:gd name="connsiteX8" fmla="*/ 65532 w 2693367"/>
              <a:gd name="connsiteY8" fmla="*/ 2933506 h 3577123"/>
              <a:gd name="connsiteX9" fmla="*/ 372502 w 2693367"/>
              <a:gd name="connsiteY9" fmla="*/ 3285039 h 3577123"/>
              <a:gd name="connsiteX10" fmla="*/ 844267 w 2693367"/>
              <a:gd name="connsiteY10" fmla="*/ 3289562 h 3577123"/>
              <a:gd name="connsiteX11" fmla="*/ 1307630 w 2693367"/>
              <a:gd name="connsiteY11" fmla="*/ 3155799 h 3577123"/>
              <a:gd name="connsiteX12" fmla="*/ 1485995 w 2693367"/>
              <a:gd name="connsiteY12" fmla="*/ 3164199 h 3577123"/>
              <a:gd name="connsiteX13" fmla="*/ 1655313 w 2693367"/>
              <a:gd name="connsiteY13" fmla="*/ 3301840 h 3577123"/>
              <a:gd name="connsiteX14" fmla="*/ 2184594 w 2693367"/>
              <a:gd name="connsiteY14" fmla="*/ 3577122 h 3577123"/>
              <a:gd name="connsiteX15" fmla="*/ 2600135 w 2693367"/>
              <a:gd name="connsiteY15" fmla="*/ 3201033 h 3577123"/>
              <a:gd name="connsiteX16" fmla="*/ 2488979 w 2693367"/>
              <a:gd name="connsiteY16" fmla="*/ 2554186 h 3577123"/>
              <a:gd name="connsiteX17" fmla="*/ 2571053 w 2693367"/>
              <a:gd name="connsiteY17" fmla="*/ 2426884 h 3577123"/>
              <a:gd name="connsiteX18" fmla="*/ 2583332 w 2693367"/>
              <a:gd name="connsiteY18" fmla="*/ 1624949 h 3577123"/>
              <a:gd name="connsiteX19" fmla="*/ 2440510 w 2693367"/>
              <a:gd name="connsiteY19" fmla="*/ 1400071 h 3577123"/>
              <a:gd name="connsiteX20" fmla="*/ 2598196 w 2693367"/>
              <a:gd name="connsiteY20" fmla="*/ 487636 h 3577123"/>
              <a:gd name="connsiteX21" fmla="*/ 1937726 w 2693367"/>
              <a:gd name="connsiteY21" fmla="*/ 4277 h 357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93367" h="3577123">
                <a:moveTo>
                  <a:pt x="1937726" y="4277"/>
                </a:moveTo>
                <a:cubicBezTo>
                  <a:pt x="1828509" y="-6062"/>
                  <a:pt x="1714122" y="-246"/>
                  <a:pt x="1615892" y="50804"/>
                </a:cubicBezTo>
                <a:cubicBezTo>
                  <a:pt x="1517015" y="101854"/>
                  <a:pt x="1437526" y="207184"/>
                  <a:pt x="1437526" y="324793"/>
                </a:cubicBezTo>
                <a:cubicBezTo>
                  <a:pt x="1437526" y="427539"/>
                  <a:pt x="1496335" y="521238"/>
                  <a:pt x="1502798" y="623984"/>
                </a:cubicBezTo>
                <a:cubicBezTo>
                  <a:pt x="1509907" y="735130"/>
                  <a:pt x="1453036" y="843046"/>
                  <a:pt x="1374840" y="916713"/>
                </a:cubicBezTo>
                <a:cubicBezTo>
                  <a:pt x="1296643" y="990380"/>
                  <a:pt x="1199059" y="1036260"/>
                  <a:pt x="1102121" y="1077617"/>
                </a:cubicBezTo>
                <a:cubicBezTo>
                  <a:pt x="864947" y="1178424"/>
                  <a:pt x="614201" y="1263076"/>
                  <a:pt x="418386" y="1438197"/>
                </a:cubicBezTo>
                <a:cubicBezTo>
                  <a:pt x="146314" y="1681168"/>
                  <a:pt x="17710" y="2070181"/>
                  <a:pt x="1553" y="2448209"/>
                </a:cubicBezTo>
                <a:cubicBezTo>
                  <a:pt x="-4909" y="2612990"/>
                  <a:pt x="7369" y="2781002"/>
                  <a:pt x="65532" y="2933506"/>
                </a:cubicBezTo>
                <a:cubicBezTo>
                  <a:pt x="123695" y="3086009"/>
                  <a:pt x="230327" y="3222357"/>
                  <a:pt x="372502" y="3285039"/>
                </a:cubicBezTo>
                <a:cubicBezTo>
                  <a:pt x="520494" y="3350305"/>
                  <a:pt x="689166" y="3331565"/>
                  <a:pt x="844267" y="3289562"/>
                </a:cubicBezTo>
                <a:cubicBezTo>
                  <a:pt x="999367" y="3247559"/>
                  <a:pt x="1149298" y="3181647"/>
                  <a:pt x="1307630" y="3155799"/>
                </a:cubicBezTo>
                <a:cubicBezTo>
                  <a:pt x="1367085" y="3146106"/>
                  <a:pt x="1429125" y="3142229"/>
                  <a:pt x="1485995" y="3164199"/>
                </a:cubicBezTo>
                <a:cubicBezTo>
                  <a:pt x="1553206" y="3190047"/>
                  <a:pt x="1603613" y="3248852"/>
                  <a:pt x="1655313" y="3301840"/>
                </a:cubicBezTo>
                <a:cubicBezTo>
                  <a:pt x="1800074" y="3451113"/>
                  <a:pt x="1983610" y="3575829"/>
                  <a:pt x="2184594" y="3577122"/>
                </a:cubicBezTo>
                <a:cubicBezTo>
                  <a:pt x="2385579" y="3577768"/>
                  <a:pt x="2594965" y="3415572"/>
                  <a:pt x="2600135" y="3201033"/>
                </a:cubicBezTo>
                <a:cubicBezTo>
                  <a:pt x="2605305" y="2976801"/>
                  <a:pt x="2403028" y="2759031"/>
                  <a:pt x="2488979" y="2554186"/>
                </a:cubicBezTo>
                <a:cubicBezTo>
                  <a:pt x="2509013" y="2507013"/>
                  <a:pt x="2541972" y="2468241"/>
                  <a:pt x="2571053" y="2426884"/>
                </a:cubicBezTo>
                <a:cubicBezTo>
                  <a:pt x="2729385" y="2197483"/>
                  <a:pt x="2734555" y="1859520"/>
                  <a:pt x="2583332" y="1624949"/>
                </a:cubicBezTo>
                <a:cubicBezTo>
                  <a:pt x="2534863" y="1549990"/>
                  <a:pt x="2472177" y="1484723"/>
                  <a:pt x="2440510" y="1400071"/>
                </a:cubicBezTo>
                <a:cubicBezTo>
                  <a:pt x="2316430" y="1073093"/>
                  <a:pt x="2684147" y="801043"/>
                  <a:pt x="2598196" y="487636"/>
                </a:cubicBezTo>
                <a:cubicBezTo>
                  <a:pt x="2514829" y="181336"/>
                  <a:pt x="2210444" y="30125"/>
                  <a:pt x="1937726" y="4277"/>
                </a:cubicBezTo>
                <a:close/>
              </a:path>
            </a:pathLst>
          </a:custGeom>
          <a:solidFill>
            <a:schemeClr val="accent1">
              <a:lumMod val="50000"/>
              <a:alpha val="20000"/>
            </a:schemeClr>
          </a:solidFill>
          <a:ln w="64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317A5E4-32B6-B4E6-6CE6-49FC525E5D14}"/>
              </a:ext>
            </a:extLst>
          </p:cNvPr>
          <p:cNvGrpSpPr/>
          <p:nvPr/>
        </p:nvGrpSpPr>
        <p:grpSpPr>
          <a:xfrm>
            <a:off x="5181600" y="1114420"/>
            <a:ext cx="3035139" cy="3577124"/>
            <a:chOff x="4566213" y="-390611"/>
            <a:chExt cx="4956533" cy="5841622"/>
          </a:xfrm>
        </p:grpSpPr>
        <p:grpSp>
          <p:nvGrpSpPr>
            <p:cNvPr id="99" name="Gráfico 2">
              <a:extLst>
                <a:ext uri="{FF2B5EF4-FFF2-40B4-BE49-F238E27FC236}">
                  <a16:creationId xmlns:a16="http://schemas.microsoft.com/office/drawing/2014/main" id="{F42D9D68-5980-45FE-A15B-305AE0505CA6}"/>
                </a:ext>
              </a:extLst>
            </p:cNvPr>
            <p:cNvGrpSpPr/>
            <p:nvPr/>
          </p:nvGrpSpPr>
          <p:grpSpPr>
            <a:xfrm>
              <a:off x="7361018" y="548045"/>
              <a:ext cx="227351" cy="4609503"/>
              <a:chOff x="1095040" y="1989533"/>
              <a:chExt cx="227351" cy="4609503"/>
            </a:xfrm>
            <a:solidFill>
              <a:srgbClr val="9AB5C7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8F8A5F8-2893-E497-FB96-3393858B0A22}"/>
                  </a:ext>
                </a:extLst>
              </p:cNvPr>
              <p:cNvSpPr/>
              <p:nvPr/>
            </p:nvSpPr>
            <p:spPr>
              <a:xfrm>
                <a:off x="1095040" y="1989533"/>
                <a:ext cx="227351" cy="4609503"/>
              </a:xfrm>
              <a:custGeom>
                <a:avLst/>
                <a:gdLst>
                  <a:gd name="connsiteX0" fmla="*/ 0 w 227351"/>
                  <a:gd name="connsiteY0" fmla="*/ 131319 h 4609503"/>
                  <a:gd name="connsiteX1" fmla="*/ 47563 w 227351"/>
                  <a:gd name="connsiteY1" fmla="*/ 0 h 4609503"/>
                  <a:gd name="connsiteX2" fmla="*/ 227351 w 227351"/>
                  <a:gd name="connsiteY2" fmla="*/ 4609503 h 4609503"/>
                  <a:gd name="connsiteX3" fmla="*/ 175032 w 227351"/>
                  <a:gd name="connsiteY3" fmla="*/ 4609503 h 460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351" h="4609503">
                    <a:moveTo>
                      <a:pt x="0" y="131319"/>
                    </a:moveTo>
                    <a:lnTo>
                      <a:pt x="47563" y="0"/>
                    </a:lnTo>
                    <a:lnTo>
                      <a:pt x="227351" y="4609503"/>
                    </a:lnTo>
                    <a:lnTo>
                      <a:pt x="175032" y="4609503"/>
                    </a:lnTo>
                    <a:close/>
                  </a:path>
                </a:pathLst>
              </a:custGeom>
              <a:solidFill>
                <a:srgbClr val="9AB5C7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001D8F9-C7FD-60DD-485B-579F2D9C1E3F}"/>
                  </a:ext>
                </a:extLst>
              </p:cNvPr>
              <p:cNvSpPr/>
              <p:nvPr/>
            </p:nvSpPr>
            <p:spPr>
              <a:xfrm>
                <a:off x="1095040" y="2066612"/>
                <a:ext cx="196911" cy="4532424"/>
              </a:xfrm>
              <a:custGeom>
                <a:avLst/>
                <a:gdLst>
                  <a:gd name="connsiteX0" fmla="*/ 196911 w 196911"/>
                  <a:gd name="connsiteY0" fmla="*/ 4532425 h 4532424"/>
                  <a:gd name="connsiteX1" fmla="*/ 175032 w 196911"/>
                  <a:gd name="connsiteY1" fmla="*/ 4532425 h 4532424"/>
                  <a:gd name="connsiteX2" fmla="*/ 0 w 196911"/>
                  <a:gd name="connsiteY2" fmla="*/ 54241 h 4532424"/>
                  <a:gd name="connsiteX3" fmla="*/ 19977 w 196911"/>
                  <a:gd name="connsiteY3" fmla="*/ 0 h 453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911" h="4532424">
                    <a:moveTo>
                      <a:pt x="196911" y="4532425"/>
                    </a:moveTo>
                    <a:lnTo>
                      <a:pt x="175032" y="4532425"/>
                    </a:lnTo>
                    <a:lnTo>
                      <a:pt x="0" y="54241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AB5C7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" name="Gráfico 2">
              <a:extLst>
                <a:ext uri="{FF2B5EF4-FFF2-40B4-BE49-F238E27FC236}">
                  <a16:creationId xmlns:a16="http://schemas.microsoft.com/office/drawing/2014/main" id="{B4F00B7F-0296-BE4F-C579-135785EF912A}"/>
                </a:ext>
              </a:extLst>
            </p:cNvPr>
            <p:cNvGrpSpPr/>
            <p:nvPr/>
          </p:nvGrpSpPr>
          <p:grpSpPr>
            <a:xfrm>
              <a:off x="4566213" y="-390611"/>
              <a:ext cx="4956533" cy="5841622"/>
              <a:chOff x="-1699765" y="1050877"/>
              <a:chExt cx="4956533" cy="5841622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84F6AC8-7CE1-B6CE-9C42-C72E716C42F3}"/>
                  </a:ext>
                </a:extLst>
              </p:cNvPr>
              <p:cNvSpPr/>
              <p:nvPr/>
            </p:nvSpPr>
            <p:spPr>
              <a:xfrm>
                <a:off x="2629010" y="3695726"/>
                <a:ext cx="206853" cy="200793"/>
              </a:xfrm>
              <a:custGeom>
                <a:avLst/>
                <a:gdLst>
                  <a:gd name="connsiteX0" fmla="*/ 47978 w 206853"/>
                  <a:gd name="connsiteY0" fmla="*/ 4766 h 200793"/>
                  <a:gd name="connsiteX1" fmla="*/ 206838 w 206853"/>
                  <a:gd name="connsiteY1" fmla="*/ 71378 h 200793"/>
                  <a:gd name="connsiteX2" fmla="*/ 164983 w 206853"/>
                  <a:gd name="connsiteY2" fmla="*/ 200794 h 200793"/>
                  <a:gd name="connsiteX3" fmla="*/ 3268 w 206853"/>
                  <a:gd name="connsiteY3" fmla="*/ 26653 h 200793"/>
                  <a:gd name="connsiteX4" fmla="*/ 47978 w 206853"/>
                  <a:gd name="connsiteY4" fmla="*/ 4766 h 20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853" h="200793">
                    <a:moveTo>
                      <a:pt x="47978" y="4766"/>
                    </a:moveTo>
                    <a:cubicBezTo>
                      <a:pt x="47978" y="4766"/>
                      <a:pt x="205887" y="19992"/>
                      <a:pt x="206838" y="71378"/>
                    </a:cubicBezTo>
                    <a:cubicBezTo>
                      <a:pt x="207789" y="122763"/>
                      <a:pt x="164983" y="200794"/>
                      <a:pt x="164983" y="200794"/>
                    </a:cubicBezTo>
                    <a:cubicBezTo>
                      <a:pt x="164983" y="200794"/>
                      <a:pt x="21342" y="68523"/>
                      <a:pt x="3268" y="26653"/>
                    </a:cubicBezTo>
                    <a:cubicBezTo>
                      <a:pt x="-14805" y="-15217"/>
                      <a:pt x="47978" y="4766"/>
                      <a:pt x="47978" y="4766"/>
                    </a:cubicBezTo>
                    <a:close/>
                  </a:path>
                </a:pathLst>
              </a:custGeom>
              <a:solidFill>
                <a:srgbClr val="D6B88A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2884545-2E9C-9B8B-DE7E-F232E92313F7}"/>
                  </a:ext>
                </a:extLst>
              </p:cNvPr>
              <p:cNvSpPr/>
              <p:nvPr/>
            </p:nvSpPr>
            <p:spPr>
              <a:xfrm>
                <a:off x="1127838" y="1968598"/>
                <a:ext cx="1132765" cy="736684"/>
              </a:xfrm>
              <a:custGeom>
                <a:avLst/>
                <a:gdLst>
                  <a:gd name="connsiteX0" fmla="*/ 1108716 w 1132765"/>
                  <a:gd name="connsiteY0" fmla="*/ 0 h 736684"/>
                  <a:gd name="connsiteX1" fmla="*/ 1037371 w 1132765"/>
                  <a:gd name="connsiteY1" fmla="*/ 276913 h 736684"/>
                  <a:gd name="connsiteX2" fmla="*/ 352463 w 1132765"/>
                  <a:gd name="connsiteY2" fmla="*/ 697516 h 736684"/>
                  <a:gd name="connsiteX3" fmla="*/ 11911 w 1132765"/>
                  <a:gd name="connsiteY3" fmla="*/ 684194 h 736684"/>
                  <a:gd name="connsiteX4" fmla="*/ 192651 w 1132765"/>
                  <a:gd name="connsiteY4" fmla="*/ 381588 h 736684"/>
                  <a:gd name="connsiteX5" fmla="*/ 564594 w 1132765"/>
                  <a:gd name="connsiteY5" fmla="*/ 162722 h 736684"/>
                  <a:gd name="connsiteX6" fmla="*/ 1108716 w 1132765"/>
                  <a:gd name="connsiteY6" fmla="*/ 0 h 73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2765" h="736684">
                    <a:moveTo>
                      <a:pt x="1108716" y="0"/>
                    </a:moveTo>
                    <a:cubicBezTo>
                      <a:pt x="1108716" y="0"/>
                      <a:pt x="1196232" y="129416"/>
                      <a:pt x="1037371" y="276913"/>
                    </a:cubicBezTo>
                    <a:cubicBezTo>
                      <a:pt x="768164" y="529084"/>
                      <a:pt x="420002" y="668968"/>
                      <a:pt x="352463" y="697516"/>
                    </a:cubicBezTo>
                    <a:cubicBezTo>
                      <a:pt x="284923" y="727015"/>
                      <a:pt x="80402" y="774595"/>
                      <a:pt x="11911" y="684194"/>
                    </a:cubicBezTo>
                    <a:cubicBezTo>
                      <a:pt x="-56580" y="593792"/>
                      <a:pt x="192651" y="381588"/>
                      <a:pt x="192651" y="381588"/>
                    </a:cubicBezTo>
                    <a:cubicBezTo>
                      <a:pt x="192651" y="381588"/>
                      <a:pt x="351511" y="299751"/>
                      <a:pt x="564594" y="162722"/>
                    </a:cubicBezTo>
                    <a:cubicBezTo>
                      <a:pt x="778628" y="27596"/>
                      <a:pt x="1108716" y="0"/>
                      <a:pt x="1108716" y="0"/>
                    </a:cubicBezTo>
                    <a:close/>
                  </a:path>
                </a:pathLst>
              </a:custGeom>
              <a:solidFill>
                <a:srgbClr val="257AB3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8780E1-BCD3-1CF9-A0F3-B1D3659C129C}"/>
                  </a:ext>
                </a:extLst>
              </p:cNvPr>
              <p:cNvSpPr/>
              <p:nvPr/>
            </p:nvSpPr>
            <p:spPr>
              <a:xfrm>
                <a:off x="814698" y="1633698"/>
                <a:ext cx="556055" cy="1025111"/>
              </a:xfrm>
              <a:custGeom>
                <a:avLst/>
                <a:gdLst>
                  <a:gd name="connsiteX0" fmla="*/ 5427 w 556055"/>
                  <a:gd name="connsiteY0" fmla="*/ 83680 h 1025111"/>
                  <a:gd name="connsiteX1" fmla="*/ 288903 w 556055"/>
                  <a:gd name="connsiteY1" fmla="*/ 18020 h 1025111"/>
                  <a:gd name="connsiteX2" fmla="*/ 546695 w 556055"/>
                  <a:gd name="connsiteY2" fmla="*/ 686988 h 1025111"/>
                  <a:gd name="connsiteX3" fmla="*/ 467740 w 556055"/>
                  <a:gd name="connsiteY3" fmla="*/ 1018141 h 1025111"/>
                  <a:gd name="connsiteX4" fmla="*/ 241340 w 556055"/>
                  <a:gd name="connsiteY4" fmla="*/ 828775 h 1025111"/>
                  <a:gd name="connsiteX5" fmla="*/ 66308 w 556055"/>
                  <a:gd name="connsiteY5" fmla="*/ 335851 h 1025111"/>
                  <a:gd name="connsiteX6" fmla="*/ 5427 w 556055"/>
                  <a:gd name="connsiteY6" fmla="*/ 83680 h 102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55" h="1025111">
                    <a:moveTo>
                      <a:pt x="5427" y="83680"/>
                    </a:moveTo>
                    <a:cubicBezTo>
                      <a:pt x="5427" y="83680"/>
                      <a:pt x="267024" y="-46688"/>
                      <a:pt x="288903" y="18020"/>
                    </a:cubicBezTo>
                    <a:cubicBezTo>
                      <a:pt x="384980" y="305400"/>
                      <a:pt x="531475" y="614667"/>
                      <a:pt x="546695" y="686988"/>
                    </a:cubicBezTo>
                    <a:cubicBezTo>
                      <a:pt x="562867" y="758357"/>
                      <a:pt x="569525" y="968659"/>
                      <a:pt x="467740" y="1018141"/>
                    </a:cubicBezTo>
                    <a:cubicBezTo>
                      <a:pt x="365955" y="1068576"/>
                      <a:pt x="241340" y="828775"/>
                      <a:pt x="241340" y="828775"/>
                    </a:cubicBezTo>
                    <a:cubicBezTo>
                      <a:pt x="241340" y="828775"/>
                      <a:pt x="159531" y="570894"/>
                      <a:pt x="66308" y="335851"/>
                    </a:cubicBezTo>
                    <a:cubicBezTo>
                      <a:pt x="-26916" y="101760"/>
                      <a:pt x="5427" y="83680"/>
                      <a:pt x="5427" y="83680"/>
                    </a:cubicBezTo>
                    <a:close/>
                  </a:path>
                </a:pathLst>
              </a:custGeom>
              <a:solidFill>
                <a:srgbClr val="257AB3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" name="Gráfico 2">
                <a:extLst>
                  <a:ext uri="{FF2B5EF4-FFF2-40B4-BE49-F238E27FC236}">
                    <a16:creationId xmlns:a16="http://schemas.microsoft.com/office/drawing/2014/main" id="{D286A2BF-7FB0-1856-7BC0-621D2E66411F}"/>
                  </a:ext>
                </a:extLst>
              </p:cNvPr>
              <p:cNvGrpSpPr/>
              <p:nvPr/>
            </p:nvGrpSpPr>
            <p:grpSpPr>
              <a:xfrm>
                <a:off x="1008101" y="1050877"/>
                <a:ext cx="2248666" cy="5841622"/>
                <a:chOff x="1008101" y="1050877"/>
                <a:chExt cx="2248666" cy="5841622"/>
              </a:xfrm>
            </p:grpSpPr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45905705-C1C3-4C35-0EB8-7939D3E3E7DD}"/>
                    </a:ext>
                  </a:extLst>
                </p:cNvPr>
                <p:cNvSpPr/>
                <p:nvPr/>
              </p:nvSpPr>
              <p:spPr>
                <a:xfrm>
                  <a:off x="1963572" y="1289400"/>
                  <a:ext cx="363320" cy="816226"/>
                </a:xfrm>
                <a:custGeom>
                  <a:avLst/>
                  <a:gdLst>
                    <a:gd name="connsiteX0" fmla="*/ 32312 w 363320"/>
                    <a:gd name="connsiteY0" fmla="*/ 672536 h 816226"/>
                    <a:gd name="connsiteX1" fmla="*/ 121731 w 363320"/>
                    <a:gd name="connsiteY1" fmla="*/ 816227 h 816226"/>
                    <a:gd name="connsiteX2" fmla="*/ 243493 w 363320"/>
                    <a:gd name="connsiteY2" fmla="*/ 816227 h 816226"/>
                    <a:gd name="connsiteX3" fmla="*/ 332911 w 363320"/>
                    <a:gd name="connsiteY3" fmla="*/ 672536 h 816226"/>
                    <a:gd name="connsiteX4" fmla="*/ 362400 w 363320"/>
                    <a:gd name="connsiteY4" fmla="*/ 298561 h 816226"/>
                    <a:gd name="connsiteX5" fmla="*/ 274884 w 363320"/>
                    <a:gd name="connsiteY5" fmla="*/ 29261 h 816226"/>
                    <a:gd name="connsiteX6" fmla="*/ 88437 w 363320"/>
                    <a:gd name="connsiteY6" fmla="*/ 29261 h 816226"/>
                    <a:gd name="connsiteX7" fmla="*/ 921 w 363320"/>
                    <a:gd name="connsiteY7" fmla="*/ 298561 h 816226"/>
                    <a:gd name="connsiteX8" fmla="*/ 32312 w 363320"/>
                    <a:gd name="connsiteY8" fmla="*/ 672536 h 81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3320" h="816226">
                      <a:moveTo>
                        <a:pt x="32312" y="672536"/>
                      </a:moveTo>
                      <a:cubicBezTo>
                        <a:pt x="38971" y="747712"/>
                        <a:pt x="78924" y="813372"/>
                        <a:pt x="121731" y="816227"/>
                      </a:cubicBezTo>
                      <a:cubicBezTo>
                        <a:pt x="162635" y="816227"/>
                        <a:pt x="202588" y="816227"/>
                        <a:pt x="243493" y="816227"/>
                      </a:cubicBezTo>
                      <a:cubicBezTo>
                        <a:pt x="286299" y="813372"/>
                        <a:pt x="327204" y="747712"/>
                        <a:pt x="332911" y="672536"/>
                      </a:cubicBezTo>
                      <a:cubicBezTo>
                        <a:pt x="342423" y="547878"/>
                        <a:pt x="352888" y="423220"/>
                        <a:pt x="362400" y="298561"/>
                      </a:cubicBezTo>
                      <a:cubicBezTo>
                        <a:pt x="369059" y="223386"/>
                        <a:pt x="339570" y="73986"/>
                        <a:pt x="274884" y="29261"/>
                      </a:cubicBezTo>
                      <a:cubicBezTo>
                        <a:pt x="215906" y="-9754"/>
                        <a:pt x="148366" y="-9754"/>
                        <a:pt x="88437" y="29261"/>
                      </a:cubicBezTo>
                      <a:cubicBezTo>
                        <a:pt x="23751" y="73986"/>
                        <a:pt x="-5738" y="223386"/>
                        <a:pt x="921" y="298561"/>
                      </a:cubicBezTo>
                      <a:cubicBezTo>
                        <a:pt x="12336" y="423220"/>
                        <a:pt x="21849" y="547878"/>
                        <a:pt x="32312" y="672536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EC63F34-14AD-96F0-CC61-19E4330B4BC5}"/>
                    </a:ext>
                  </a:extLst>
                </p:cNvPr>
                <p:cNvSpPr/>
                <p:nvPr/>
              </p:nvSpPr>
              <p:spPr>
                <a:xfrm>
                  <a:off x="2601838" y="3177690"/>
                  <a:ext cx="466941" cy="568478"/>
                </a:xfrm>
                <a:custGeom>
                  <a:avLst/>
                  <a:gdLst>
                    <a:gd name="connsiteX0" fmla="*/ 325331 w 466941"/>
                    <a:gd name="connsiteY0" fmla="*/ 39394 h 568478"/>
                    <a:gd name="connsiteX1" fmla="*/ 0 w 466941"/>
                    <a:gd name="connsiteY1" fmla="*/ 568479 h 568478"/>
                    <a:gd name="connsiteX2" fmla="*/ 458508 w 466941"/>
                    <a:gd name="connsiteY2" fmla="*/ 120279 h 568478"/>
                    <a:gd name="connsiteX3" fmla="*/ 325331 w 466941"/>
                    <a:gd name="connsiteY3" fmla="*/ 39394 h 56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41" h="568478">
                      <a:moveTo>
                        <a:pt x="325331" y="39394"/>
                      </a:moveTo>
                      <a:lnTo>
                        <a:pt x="0" y="568479"/>
                      </a:lnTo>
                      <a:cubicBezTo>
                        <a:pt x="0" y="568479"/>
                        <a:pt x="540316" y="407660"/>
                        <a:pt x="458508" y="120279"/>
                      </a:cubicBezTo>
                      <a:cubicBezTo>
                        <a:pt x="399530" y="-90022"/>
                        <a:pt x="325331" y="39394"/>
                        <a:pt x="325331" y="39394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EE96B483-BBA2-65B6-C4BA-C999280D7871}"/>
                    </a:ext>
                  </a:extLst>
                </p:cNvPr>
                <p:cNvSpPr/>
                <p:nvPr/>
              </p:nvSpPr>
              <p:spPr>
                <a:xfrm>
                  <a:off x="1442250" y="3409305"/>
                  <a:ext cx="813855" cy="1874783"/>
                </a:xfrm>
                <a:custGeom>
                  <a:avLst/>
                  <a:gdLst>
                    <a:gd name="connsiteX0" fmla="*/ 732471 w 813855"/>
                    <a:gd name="connsiteY0" fmla="*/ 407281 h 1874783"/>
                    <a:gd name="connsiteX1" fmla="*/ 362431 w 813855"/>
                    <a:gd name="connsiteY1" fmla="*/ 1722378 h 1874783"/>
                    <a:gd name="connsiteX2" fmla="*/ 0 w 813855"/>
                    <a:gd name="connsiteY2" fmla="*/ 1600575 h 1874783"/>
                    <a:gd name="connsiteX3" fmla="*/ 304404 w 813855"/>
                    <a:gd name="connsiteY3" fmla="*/ 38064 h 1874783"/>
                    <a:gd name="connsiteX4" fmla="*/ 808572 w 813855"/>
                    <a:gd name="connsiteY4" fmla="*/ 0 h 1874783"/>
                    <a:gd name="connsiteX5" fmla="*/ 732471 w 813855"/>
                    <a:gd name="connsiteY5" fmla="*/ 407281 h 1874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3855" h="1874783">
                      <a:moveTo>
                        <a:pt x="732471" y="407281"/>
                      </a:moveTo>
                      <a:cubicBezTo>
                        <a:pt x="732471" y="407281"/>
                        <a:pt x="550780" y="1266567"/>
                        <a:pt x="362431" y="1722378"/>
                      </a:cubicBezTo>
                      <a:cubicBezTo>
                        <a:pt x="195009" y="2125853"/>
                        <a:pt x="0" y="1600575"/>
                        <a:pt x="0" y="1600575"/>
                      </a:cubicBezTo>
                      <a:lnTo>
                        <a:pt x="304404" y="38064"/>
                      </a:lnTo>
                      <a:lnTo>
                        <a:pt x="808572" y="0"/>
                      </a:lnTo>
                      <a:cubicBezTo>
                        <a:pt x="808572" y="0"/>
                        <a:pt x="843769" y="12371"/>
                        <a:pt x="732471" y="407281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95383B8E-0DBF-0BC3-2328-78C5A5AFD365}"/>
                    </a:ext>
                  </a:extLst>
                </p:cNvPr>
                <p:cNvSpPr/>
                <p:nvPr/>
              </p:nvSpPr>
              <p:spPr>
                <a:xfrm>
                  <a:off x="2071034" y="3356016"/>
                  <a:ext cx="605350" cy="1980912"/>
                </a:xfrm>
                <a:custGeom>
                  <a:avLst/>
                  <a:gdLst>
                    <a:gd name="connsiteX0" fmla="*/ 61832 w 605350"/>
                    <a:gd name="connsiteY0" fmla="*/ 57095 h 1980912"/>
                    <a:gd name="connsiteX1" fmla="*/ 0 w 605350"/>
                    <a:gd name="connsiteY1" fmla="*/ 726063 h 1980912"/>
                    <a:gd name="connsiteX2" fmla="*/ 87516 w 605350"/>
                    <a:gd name="connsiteY2" fmla="*/ 777449 h 1980912"/>
                    <a:gd name="connsiteX3" fmla="*/ 154104 w 605350"/>
                    <a:gd name="connsiteY3" fmla="*/ 1822295 h 1980912"/>
                    <a:gd name="connsiteX4" fmla="*/ 526048 w 605350"/>
                    <a:gd name="connsiteY4" fmla="*/ 1841327 h 1980912"/>
                    <a:gd name="connsiteX5" fmla="*/ 604051 w 605350"/>
                    <a:gd name="connsiteY5" fmla="*/ 517665 h 1980912"/>
                    <a:gd name="connsiteX6" fmla="*/ 592636 w 605350"/>
                    <a:gd name="connsiteY6" fmla="*/ 0 h 1980912"/>
                    <a:gd name="connsiteX7" fmla="*/ 61832 w 605350"/>
                    <a:gd name="connsiteY7" fmla="*/ 57095 h 1980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5350" h="1980912">
                      <a:moveTo>
                        <a:pt x="61832" y="57095"/>
                      </a:moveTo>
                      <a:lnTo>
                        <a:pt x="0" y="726063"/>
                      </a:lnTo>
                      <a:lnTo>
                        <a:pt x="87516" y="777449"/>
                      </a:lnTo>
                      <a:cubicBezTo>
                        <a:pt x="87516" y="777449"/>
                        <a:pt x="137933" y="1771861"/>
                        <a:pt x="154104" y="1822295"/>
                      </a:cubicBezTo>
                      <a:cubicBezTo>
                        <a:pt x="248280" y="2109676"/>
                        <a:pt x="492754" y="1937438"/>
                        <a:pt x="526048" y="1841327"/>
                      </a:cubicBezTo>
                      <a:cubicBezTo>
                        <a:pt x="559342" y="1745217"/>
                        <a:pt x="614515" y="1035330"/>
                        <a:pt x="604051" y="517665"/>
                      </a:cubicBezTo>
                      <a:cubicBezTo>
                        <a:pt x="592636" y="0"/>
                        <a:pt x="592636" y="0"/>
                        <a:pt x="592636" y="0"/>
                      </a:cubicBezTo>
                      <a:lnTo>
                        <a:pt x="61832" y="57095"/>
                      </a:ln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F5194535-41E2-93DF-20CD-384E3D180D05}"/>
                    </a:ext>
                  </a:extLst>
                </p:cNvPr>
                <p:cNvSpPr/>
                <p:nvPr/>
              </p:nvSpPr>
              <p:spPr>
                <a:xfrm>
                  <a:off x="1632207" y="1986678"/>
                  <a:ext cx="1150092" cy="1640541"/>
                </a:xfrm>
                <a:custGeom>
                  <a:avLst/>
                  <a:gdLst>
                    <a:gd name="connsiteX0" fmla="*/ 61177 w 1150092"/>
                    <a:gd name="connsiteY0" fmla="*/ 145593 h 1640541"/>
                    <a:gd name="connsiteX1" fmla="*/ 366532 w 1150092"/>
                    <a:gd name="connsiteY1" fmla="*/ 0 h 1640541"/>
                    <a:gd name="connsiteX2" fmla="*/ 472121 w 1150092"/>
                    <a:gd name="connsiteY2" fmla="*/ 42822 h 1640541"/>
                    <a:gd name="connsiteX3" fmla="*/ 723255 w 1150092"/>
                    <a:gd name="connsiteY3" fmla="*/ 16177 h 1640541"/>
                    <a:gd name="connsiteX4" fmla="*/ 1112321 w 1150092"/>
                    <a:gd name="connsiteY4" fmla="*/ 149400 h 1640541"/>
                    <a:gd name="connsiteX5" fmla="*/ 1120882 w 1150092"/>
                    <a:gd name="connsiteY5" fmla="*/ 622340 h 1640541"/>
                    <a:gd name="connsiteX6" fmla="*/ 1043830 w 1150092"/>
                    <a:gd name="connsiteY6" fmla="*/ 1583446 h 1640541"/>
                    <a:gd name="connsiteX7" fmla="*/ 74494 w 1150092"/>
                    <a:gd name="connsiteY7" fmla="*/ 1640542 h 1640541"/>
                    <a:gd name="connsiteX8" fmla="*/ 61177 w 1150092"/>
                    <a:gd name="connsiteY8" fmla="*/ 145593 h 1640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50092" h="1640541">
                      <a:moveTo>
                        <a:pt x="61177" y="145593"/>
                      </a:moveTo>
                      <a:lnTo>
                        <a:pt x="366532" y="0"/>
                      </a:lnTo>
                      <a:lnTo>
                        <a:pt x="472121" y="42822"/>
                      </a:lnTo>
                      <a:lnTo>
                        <a:pt x="723255" y="16177"/>
                      </a:lnTo>
                      <a:lnTo>
                        <a:pt x="1112321" y="149400"/>
                      </a:lnTo>
                      <a:cubicBezTo>
                        <a:pt x="1112321" y="149400"/>
                        <a:pt x="1191275" y="252171"/>
                        <a:pt x="1120882" y="622340"/>
                      </a:cubicBezTo>
                      <a:cubicBezTo>
                        <a:pt x="1050489" y="990605"/>
                        <a:pt x="1043830" y="1583446"/>
                        <a:pt x="1043830" y="1583446"/>
                      </a:cubicBezTo>
                      <a:lnTo>
                        <a:pt x="74494" y="1640542"/>
                      </a:lnTo>
                      <a:cubicBezTo>
                        <a:pt x="73543" y="1640542"/>
                        <a:pt x="-83415" y="236946"/>
                        <a:pt x="61177" y="145593"/>
                      </a:cubicBezTo>
                      <a:close/>
                    </a:path>
                  </a:pathLst>
                </a:custGeom>
                <a:solidFill>
                  <a:srgbClr val="3487C8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A416CC3-9202-3ED2-A074-357054493A1C}"/>
                    </a:ext>
                  </a:extLst>
                </p:cNvPr>
                <p:cNvSpPr/>
                <p:nvPr/>
              </p:nvSpPr>
              <p:spPr>
                <a:xfrm>
                  <a:off x="2577105" y="2121305"/>
                  <a:ext cx="679662" cy="1582992"/>
                </a:xfrm>
                <a:custGeom>
                  <a:avLst/>
                  <a:gdLst>
                    <a:gd name="connsiteX0" fmla="*/ 0 w 679662"/>
                    <a:gd name="connsiteY0" fmla="*/ 30949 h 1582992"/>
                    <a:gd name="connsiteX1" fmla="*/ 283476 w 679662"/>
                    <a:gd name="connsiteY1" fmla="*/ 127060 h 1582992"/>
                    <a:gd name="connsiteX2" fmla="*/ 666835 w 679662"/>
                    <a:gd name="connsiteY2" fmla="*/ 872155 h 1582992"/>
                    <a:gd name="connsiteX3" fmla="*/ 624979 w 679662"/>
                    <a:gd name="connsiteY3" fmla="*/ 1224244 h 1582992"/>
                    <a:gd name="connsiteX4" fmla="*/ 154104 w 679662"/>
                    <a:gd name="connsiteY4" fmla="*/ 1582993 h 1582992"/>
                    <a:gd name="connsiteX5" fmla="*/ 93224 w 679662"/>
                    <a:gd name="connsiteY5" fmla="*/ 1513527 h 1582992"/>
                    <a:gd name="connsiteX6" fmla="*/ 341503 w 679662"/>
                    <a:gd name="connsiteY6" fmla="*/ 1087215 h 1582992"/>
                    <a:gd name="connsiteX7" fmla="*/ 367187 w 679662"/>
                    <a:gd name="connsiteY7" fmla="*/ 1054860 h 1582992"/>
                    <a:gd name="connsiteX8" fmla="*/ 125567 w 679662"/>
                    <a:gd name="connsiteY8" fmla="*/ 566695 h 1582992"/>
                    <a:gd name="connsiteX9" fmla="*/ 0 w 679662"/>
                    <a:gd name="connsiteY9" fmla="*/ 30949 h 158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9662" h="1582992">
                      <a:moveTo>
                        <a:pt x="0" y="30949"/>
                      </a:moveTo>
                      <a:cubicBezTo>
                        <a:pt x="0" y="30949"/>
                        <a:pt x="132226" y="-83241"/>
                        <a:pt x="283476" y="127060"/>
                      </a:cubicBezTo>
                      <a:cubicBezTo>
                        <a:pt x="508925" y="439182"/>
                        <a:pt x="642101" y="799834"/>
                        <a:pt x="666835" y="872155"/>
                      </a:cubicBezTo>
                      <a:cubicBezTo>
                        <a:pt x="691567" y="944476"/>
                        <a:pt x="682055" y="1120520"/>
                        <a:pt x="624979" y="1224244"/>
                      </a:cubicBezTo>
                      <a:cubicBezTo>
                        <a:pt x="551732" y="1357466"/>
                        <a:pt x="154104" y="1582993"/>
                        <a:pt x="154104" y="1582993"/>
                      </a:cubicBezTo>
                      <a:lnTo>
                        <a:pt x="93224" y="1513527"/>
                      </a:lnTo>
                      <a:lnTo>
                        <a:pt x="341503" y="1087215"/>
                      </a:lnTo>
                      <a:lnTo>
                        <a:pt x="367187" y="1054860"/>
                      </a:lnTo>
                      <a:cubicBezTo>
                        <a:pt x="367187" y="1054860"/>
                        <a:pt x="250182" y="798883"/>
                        <a:pt x="125567" y="566695"/>
                      </a:cubicBezTo>
                      <a:cubicBezTo>
                        <a:pt x="0" y="334507"/>
                        <a:pt x="0" y="30949"/>
                        <a:pt x="0" y="30949"/>
                      </a:cubicBezTo>
                      <a:close/>
                    </a:path>
                  </a:pathLst>
                </a:custGeom>
                <a:solidFill>
                  <a:srgbClr val="3487C8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0134E560-980F-32A4-FEB0-D5D3DFDCEF1E}"/>
                    </a:ext>
                  </a:extLst>
                </p:cNvPr>
                <p:cNvSpPr/>
                <p:nvPr/>
              </p:nvSpPr>
              <p:spPr>
                <a:xfrm>
                  <a:off x="2088157" y="1931486"/>
                  <a:ext cx="255888" cy="210301"/>
                </a:xfrm>
                <a:custGeom>
                  <a:avLst/>
                  <a:gdLst>
                    <a:gd name="connsiteX0" fmla="*/ 0 w 255888"/>
                    <a:gd name="connsiteY0" fmla="*/ 90401 h 210301"/>
                    <a:gd name="connsiteX1" fmla="*/ 62783 w 255888"/>
                    <a:gd name="connsiteY1" fmla="*/ 210302 h 210301"/>
                    <a:gd name="connsiteX2" fmla="*/ 255889 w 255888"/>
                    <a:gd name="connsiteY2" fmla="*/ 68514 h 210301"/>
                    <a:gd name="connsiteX3" fmla="*/ 217839 w 255888"/>
                    <a:gd name="connsiteY3" fmla="*/ 0 h 210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888" h="210301">
                      <a:moveTo>
                        <a:pt x="0" y="90401"/>
                      </a:moveTo>
                      <a:lnTo>
                        <a:pt x="62783" y="210302"/>
                      </a:lnTo>
                      <a:lnTo>
                        <a:pt x="255889" y="68514"/>
                      </a:lnTo>
                      <a:lnTo>
                        <a:pt x="217839" y="0"/>
                      </a:lnTo>
                      <a:close/>
                    </a:path>
                  </a:pathLst>
                </a:custGeom>
                <a:solidFill>
                  <a:srgbClr val="257AB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2E70F37-C1DE-7740-0CA2-D77B14B43B4D}"/>
                    </a:ext>
                  </a:extLst>
                </p:cNvPr>
                <p:cNvSpPr/>
                <p:nvPr/>
              </p:nvSpPr>
              <p:spPr>
                <a:xfrm>
                  <a:off x="1939760" y="1935292"/>
                  <a:ext cx="132225" cy="187463"/>
                </a:xfrm>
                <a:custGeom>
                  <a:avLst/>
                  <a:gdLst>
                    <a:gd name="connsiteX0" fmla="*/ 44709 w 132225"/>
                    <a:gd name="connsiteY0" fmla="*/ 0 h 187463"/>
                    <a:gd name="connsiteX1" fmla="*/ 132226 w 132225"/>
                    <a:gd name="connsiteY1" fmla="*/ 86595 h 187463"/>
                    <a:gd name="connsiteX2" fmla="*/ 47563 w 132225"/>
                    <a:gd name="connsiteY2" fmla="*/ 187463 h 187463"/>
                    <a:gd name="connsiteX3" fmla="*/ 0 w 132225"/>
                    <a:gd name="connsiteY3" fmla="*/ 58047 h 18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225" h="187463">
                      <a:moveTo>
                        <a:pt x="44709" y="0"/>
                      </a:moveTo>
                      <a:lnTo>
                        <a:pt x="132226" y="86595"/>
                      </a:lnTo>
                      <a:lnTo>
                        <a:pt x="47563" y="187463"/>
                      </a:lnTo>
                      <a:lnTo>
                        <a:pt x="0" y="58047"/>
                      </a:lnTo>
                      <a:close/>
                    </a:path>
                  </a:pathLst>
                </a:custGeom>
                <a:solidFill>
                  <a:srgbClr val="257AB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2BC365F-DA9F-E567-D3C3-902378666B8D}"/>
                    </a:ext>
                  </a:extLst>
                </p:cNvPr>
                <p:cNvSpPr/>
                <p:nvPr/>
              </p:nvSpPr>
              <p:spPr>
                <a:xfrm>
                  <a:off x="2276777" y="6690131"/>
                  <a:ext cx="307551" cy="202367"/>
                </a:xfrm>
                <a:custGeom>
                  <a:avLst/>
                  <a:gdLst>
                    <a:gd name="connsiteX0" fmla="*/ 4486 w 307551"/>
                    <a:gd name="connsiteY0" fmla="*/ 135383 h 202367"/>
                    <a:gd name="connsiteX1" fmla="*/ 9242 w 307551"/>
                    <a:gd name="connsiteY1" fmla="*/ 26902 h 202367"/>
                    <a:gd name="connsiteX2" fmla="*/ 160493 w 307551"/>
                    <a:gd name="connsiteY2" fmla="*/ 11676 h 202367"/>
                    <a:gd name="connsiteX3" fmla="*/ 303182 w 307551"/>
                    <a:gd name="connsiteY3" fmla="*/ 149657 h 202367"/>
                    <a:gd name="connsiteX4" fmla="*/ 305084 w 307551"/>
                    <a:gd name="connsiteY4" fmla="*/ 191527 h 202367"/>
                    <a:gd name="connsiteX5" fmla="*/ 107222 w 307551"/>
                    <a:gd name="connsiteY5" fmla="*/ 198188 h 202367"/>
                    <a:gd name="connsiteX6" fmla="*/ 53952 w 307551"/>
                    <a:gd name="connsiteY6" fmla="*/ 170592 h 202367"/>
                    <a:gd name="connsiteX7" fmla="*/ 41585 w 307551"/>
                    <a:gd name="connsiteY7" fmla="*/ 153463 h 20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551" h="202367">
                      <a:moveTo>
                        <a:pt x="4486" y="135383"/>
                      </a:moveTo>
                      <a:cubicBezTo>
                        <a:pt x="-7880" y="58304"/>
                        <a:pt x="9242" y="26902"/>
                        <a:pt x="9242" y="26902"/>
                      </a:cubicBezTo>
                      <a:cubicBezTo>
                        <a:pt x="9242" y="26902"/>
                        <a:pt x="136711" y="-21629"/>
                        <a:pt x="160493" y="11676"/>
                      </a:cubicBezTo>
                      <a:cubicBezTo>
                        <a:pt x="216617" y="89707"/>
                        <a:pt x="284157" y="123964"/>
                        <a:pt x="303182" y="149657"/>
                      </a:cubicBezTo>
                      <a:cubicBezTo>
                        <a:pt x="311743" y="161076"/>
                        <a:pt x="305084" y="191527"/>
                        <a:pt x="305084" y="191527"/>
                      </a:cubicBezTo>
                      <a:cubicBezTo>
                        <a:pt x="305084" y="191527"/>
                        <a:pt x="155736" y="210559"/>
                        <a:pt x="107222" y="198188"/>
                      </a:cubicBezTo>
                      <a:cubicBezTo>
                        <a:pt x="94856" y="195333"/>
                        <a:pt x="73928" y="182962"/>
                        <a:pt x="53952" y="170592"/>
                      </a:cubicBezTo>
                      <a:cubicBezTo>
                        <a:pt x="50146" y="168689"/>
                        <a:pt x="44439" y="155367"/>
                        <a:pt x="41585" y="153463"/>
                      </a:cubicBezTo>
                    </a:path>
                  </a:pathLst>
                </a:custGeom>
                <a:solidFill>
                  <a:srgbClr val="A7BFD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ACE7C284-C7A4-0E41-E47E-8C1406E4AAA2}"/>
                    </a:ext>
                  </a:extLst>
                </p:cNvPr>
                <p:cNvSpPr/>
                <p:nvPr/>
              </p:nvSpPr>
              <p:spPr>
                <a:xfrm>
                  <a:off x="1008101" y="6580114"/>
                  <a:ext cx="504542" cy="214949"/>
                </a:xfrm>
                <a:custGeom>
                  <a:avLst/>
                  <a:gdLst>
                    <a:gd name="connsiteX0" fmla="*/ 311437 w 504542"/>
                    <a:gd name="connsiteY0" fmla="*/ 214949 h 214949"/>
                    <a:gd name="connsiteX1" fmla="*/ 245800 w 504542"/>
                    <a:gd name="connsiteY1" fmla="*/ 214949 h 214949"/>
                    <a:gd name="connsiteX2" fmla="*/ 2277 w 504542"/>
                    <a:gd name="connsiteY2" fmla="*/ 214949 h 214949"/>
                    <a:gd name="connsiteX3" fmla="*/ 3228 w 504542"/>
                    <a:gd name="connsiteY3" fmla="*/ 179741 h 214949"/>
                    <a:gd name="connsiteX4" fmla="*/ 40327 w 504542"/>
                    <a:gd name="connsiteY4" fmla="*/ 162612 h 214949"/>
                    <a:gd name="connsiteX5" fmla="*/ 314290 w 504542"/>
                    <a:gd name="connsiteY5" fmla="*/ 22728 h 214949"/>
                    <a:gd name="connsiteX6" fmla="*/ 504543 w 504542"/>
                    <a:gd name="connsiteY6" fmla="*/ 89340 h 214949"/>
                    <a:gd name="connsiteX7" fmla="*/ 481712 w 504542"/>
                    <a:gd name="connsiteY7" fmla="*/ 214949 h 214949"/>
                    <a:gd name="connsiteX8" fmla="*/ 359951 w 504542"/>
                    <a:gd name="connsiteY8" fmla="*/ 214949 h 214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4542" h="214949">
                      <a:moveTo>
                        <a:pt x="311437" y="214949"/>
                      </a:moveTo>
                      <a:cubicBezTo>
                        <a:pt x="285753" y="214949"/>
                        <a:pt x="257215" y="214949"/>
                        <a:pt x="245800" y="214949"/>
                      </a:cubicBezTo>
                      <a:cubicBezTo>
                        <a:pt x="222969" y="214949"/>
                        <a:pt x="2277" y="214949"/>
                        <a:pt x="2277" y="214949"/>
                      </a:cubicBezTo>
                      <a:cubicBezTo>
                        <a:pt x="2277" y="214949"/>
                        <a:pt x="-3431" y="188305"/>
                        <a:pt x="3228" y="179741"/>
                      </a:cubicBezTo>
                      <a:cubicBezTo>
                        <a:pt x="7033" y="174983"/>
                        <a:pt x="27010" y="167370"/>
                        <a:pt x="40327" y="162612"/>
                      </a:cubicBezTo>
                      <a:cubicBezTo>
                        <a:pt x="103110" y="143580"/>
                        <a:pt x="282899" y="86484"/>
                        <a:pt x="314290" y="22728"/>
                      </a:cubicBezTo>
                      <a:cubicBezTo>
                        <a:pt x="352341" y="-54351"/>
                        <a:pt x="504543" y="89340"/>
                        <a:pt x="504543" y="89340"/>
                      </a:cubicBezTo>
                      <a:lnTo>
                        <a:pt x="481712" y="214949"/>
                      </a:lnTo>
                      <a:lnTo>
                        <a:pt x="359951" y="214949"/>
                      </a:lnTo>
                    </a:path>
                  </a:pathLst>
                </a:custGeom>
                <a:solidFill>
                  <a:srgbClr val="A7BFD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4D8A91A-519E-2E7E-5D90-B837D4AF4047}"/>
                    </a:ext>
                  </a:extLst>
                </p:cNvPr>
                <p:cNvSpPr/>
                <p:nvPr/>
              </p:nvSpPr>
              <p:spPr>
                <a:xfrm>
                  <a:off x="2211088" y="4833637"/>
                  <a:ext cx="413608" cy="1906227"/>
                </a:xfrm>
                <a:custGeom>
                  <a:avLst/>
                  <a:gdLst>
                    <a:gd name="connsiteX0" fmla="*/ 34978 w 413608"/>
                    <a:gd name="connsiteY0" fmla="*/ 82987 h 1906227"/>
                    <a:gd name="connsiteX1" fmla="*/ 733 w 413608"/>
                    <a:gd name="connsiteY1" fmla="*/ 626345 h 1906227"/>
                    <a:gd name="connsiteX2" fmla="*/ 64467 w 413608"/>
                    <a:gd name="connsiteY2" fmla="*/ 1891960 h 1906227"/>
                    <a:gd name="connsiteX3" fmla="*/ 275647 w 413608"/>
                    <a:gd name="connsiteY3" fmla="*/ 1898622 h 1906227"/>
                    <a:gd name="connsiteX4" fmla="*/ 413580 w 413608"/>
                    <a:gd name="connsiteY4" fmla="*/ 178146 h 1906227"/>
                    <a:gd name="connsiteX5" fmla="*/ 34978 w 413608"/>
                    <a:gd name="connsiteY5" fmla="*/ 82987 h 1906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3608" h="1906227">
                      <a:moveTo>
                        <a:pt x="34978" y="82987"/>
                      </a:moveTo>
                      <a:cubicBezTo>
                        <a:pt x="34978" y="82987"/>
                        <a:pt x="-5926" y="271402"/>
                        <a:pt x="733" y="626345"/>
                      </a:cubicBezTo>
                      <a:cubicBezTo>
                        <a:pt x="4538" y="851872"/>
                        <a:pt x="25466" y="1448519"/>
                        <a:pt x="64467" y="1891960"/>
                      </a:cubicBezTo>
                      <a:cubicBezTo>
                        <a:pt x="66370" y="1919557"/>
                        <a:pt x="275647" y="1898622"/>
                        <a:pt x="275647" y="1898622"/>
                      </a:cubicBezTo>
                      <a:cubicBezTo>
                        <a:pt x="275647" y="1898622"/>
                        <a:pt x="403116" y="456962"/>
                        <a:pt x="413580" y="178146"/>
                      </a:cubicBezTo>
                      <a:cubicBezTo>
                        <a:pt x="416434" y="94406"/>
                        <a:pt x="201449" y="-115895"/>
                        <a:pt x="34978" y="82987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FBC08A1-F61A-D0CA-DACE-446FB5F4817E}"/>
                    </a:ext>
                  </a:extLst>
                </p:cNvPr>
                <p:cNvSpPr/>
                <p:nvPr/>
              </p:nvSpPr>
              <p:spPr>
                <a:xfrm>
                  <a:off x="1268170" y="4968962"/>
                  <a:ext cx="525587" cy="1721426"/>
                </a:xfrm>
                <a:custGeom>
                  <a:avLst/>
                  <a:gdLst>
                    <a:gd name="connsiteX0" fmla="*/ 257792 w 525587"/>
                    <a:gd name="connsiteY0" fmla="*/ 18080 h 1721426"/>
                    <a:gd name="connsiteX1" fmla="*/ 502266 w 525587"/>
                    <a:gd name="connsiteY1" fmla="*/ 43773 h 1721426"/>
                    <a:gd name="connsiteX2" fmla="*/ 263499 w 525587"/>
                    <a:gd name="connsiteY2" fmla="*/ 1721426 h 1721426"/>
                    <a:gd name="connsiteX3" fmla="*/ 0 w 525587"/>
                    <a:gd name="connsiteY3" fmla="*/ 1624365 h 1721426"/>
                    <a:gd name="connsiteX4" fmla="*/ 180740 w 525587"/>
                    <a:gd name="connsiteY4" fmla="*/ 0 h 1721426"/>
                    <a:gd name="connsiteX5" fmla="*/ 257792 w 525587"/>
                    <a:gd name="connsiteY5" fmla="*/ 18080 h 172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5587" h="1721426">
                      <a:moveTo>
                        <a:pt x="257792" y="18080"/>
                      </a:moveTo>
                      <a:cubicBezTo>
                        <a:pt x="257792" y="18080"/>
                        <a:pt x="323429" y="-7613"/>
                        <a:pt x="502266" y="43773"/>
                      </a:cubicBezTo>
                      <a:cubicBezTo>
                        <a:pt x="618320" y="77079"/>
                        <a:pt x="263499" y="1721426"/>
                        <a:pt x="263499" y="1721426"/>
                      </a:cubicBezTo>
                      <a:lnTo>
                        <a:pt x="0" y="1624365"/>
                      </a:lnTo>
                      <a:lnTo>
                        <a:pt x="180740" y="0"/>
                      </a:lnTo>
                      <a:lnTo>
                        <a:pt x="257792" y="18080"/>
                      </a:ln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5F08D0B0-6C5F-3A67-E825-0AC0617051F1}"/>
                    </a:ext>
                  </a:extLst>
                </p:cNvPr>
                <p:cNvSpPr/>
                <p:nvPr/>
              </p:nvSpPr>
              <p:spPr>
                <a:xfrm>
                  <a:off x="1980664" y="1716426"/>
                  <a:ext cx="334843" cy="209274"/>
                </a:xfrm>
                <a:custGeom>
                  <a:avLst/>
                  <a:gdLst>
                    <a:gd name="connsiteX0" fmla="*/ 334844 w 334843"/>
                    <a:gd name="connsiteY0" fmla="*/ 0 h 209274"/>
                    <a:gd name="connsiteX1" fmla="*/ 325331 w 334843"/>
                    <a:gd name="connsiteY1" fmla="*/ 123707 h 209274"/>
                    <a:gd name="connsiteX2" fmla="*/ 265402 w 334843"/>
                    <a:gd name="connsiteY2" fmla="*/ 158916 h 209274"/>
                    <a:gd name="connsiteX3" fmla="*/ 138884 w 334843"/>
                    <a:gd name="connsiteY3" fmla="*/ 206495 h 209274"/>
                    <a:gd name="connsiteX4" fmla="*/ 6659 w 334843"/>
                    <a:gd name="connsiteY4" fmla="*/ 165577 h 209274"/>
                    <a:gd name="connsiteX5" fmla="*/ 6659 w 334843"/>
                    <a:gd name="connsiteY5" fmla="*/ 165577 h 209274"/>
                    <a:gd name="connsiteX6" fmla="*/ 0 w 334843"/>
                    <a:gd name="connsiteY6" fmla="*/ 94207 h 209274"/>
                    <a:gd name="connsiteX7" fmla="*/ 334844 w 334843"/>
                    <a:gd name="connsiteY7" fmla="*/ 0 h 209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4843" h="209274">
                      <a:moveTo>
                        <a:pt x="334844" y="0"/>
                      </a:moveTo>
                      <a:lnTo>
                        <a:pt x="325331" y="123707"/>
                      </a:lnTo>
                      <a:lnTo>
                        <a:pt x="265402" y="158916"/>
                      </a:lnTo>
                      <a:cubicBezTo>
                        <a:pt x="225449" y="181754"/>
                        <a:pt x="182642" y="197931"/>
                        <a:pt x="138884" y="206495"/>
                      </a:cubicBezTo>
                      <a:cubicBezTo>
                        <a:pt x="90370" y="216011"/>
                        <a:pt x="40904" y="200786"/>
                        <a:pt x="6659" y="165577"/>
                      </a:cubicBezTo>
                      <a:lnTo>
                        <a:pt x="6659" y="165577"/>
                      </a:lnTo>
                      <a:lnTo>
                        <a:pt x="0" y="94207"/>
                      </a:lnTo>
                      <a:lnTo>
                        <a:pt x="334844" y="0"/>
                      </a:lnTo>
                      <a:close/>
                    </a:path>
                  </a:pathLst>
                </a:custGeom>
                <a:solidFill>
                  <a:srgbClr val="BFA27B">
                    <a:alpha val="63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2" name="Gráfico 2">
                  <a:extLst>
                    <a:ext uri="{FF2B5EF4-FFF2-40B4-BE49-F238E27FC236}">
                      <a16:creationId xmlns:a16="http://schemas.microsoft.com/office/drawing/2014/main" id="{28A314E4-6D71-A08E-1434-1D6C44B8E474}"/>
                    </a:ext>
                  </a:extLst>
                </p:cNvPr>
                <p:cNvGrpSpPr/>
                <p:nvPr/>
              </p:nvGrpSpPr>
              <p:grpSpPr>
                <a:xfrm>
                  <a:off x="1832467" y="1050877"/>
                  <a:ext cx="555337" cy="806384"/>
                  <a:chOff x="1832467" y="1050877"/>
                  <a:chExt cx="555337" cy="806384"/>
                </a:xfrm>
              </p:grpSpPr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F86436A4-EED6-C039-8BB0-061ECFC32C18}"/>
                      </a:ext>
                    </a:extLst>
                  </p:cNvPr>
                  <p:cNvSpPr/>
                  <p:nvPr/>
                </p:nvSpPr>
                <p:spPr>
                  <a:xfrm>
                    <a:off x="1832467" y="1144521"/>
                    <a:ext cx="295642" cy="260735"/>
                  </a:xfrm>
                  <a:custGeom>
                    <a:avLst/>
                    <a:gdLst>
                      <a:gd name="connsiteX0" fmla="*/ 295643 w 295642"/>
                      <a:gd name="connsiteY0" fmla="*/ 86595 h 260735"/>
                      <a:gd name="connsiteX1" fmla="*/ 295643 w 295642"/>
                      <a:gd name="connsiteY1" fmla="*/ 0 h 260735"/>
                      <a:gd name="connsiteX2" fmla="*/ 259495 w 295642"/>
                      <a:gd name="connsiteY2" fmla="*/ 0 h 260735"/>
                      <a:gd name="connsiteX3" fmla="*/ 165320 w 295642"/>
                      <a:gd name="connsiteY3" fmla="*/ 0 h 260735"/>
                      <a:gd name="connsiteX4" fmla="*/ 108245 w 295642"/>
                      <a:gd name="connsiteY4" fmla="*/ 0 h 260735"/>
                      <a:gd name="connsiteX5" fmla="*/ 100635 w 295642"/>
                      <a:gd name="connsiteY5" fmla="*/ 0 h 260735"/>
                      <a:gd name="connsiteX6" fmla="*/ 5509 w 295642"/>
                      <a:gd name="connsiteY6" fmla="*/ 145593 h 260735"/>
                      <a:gd name="connsiteX7" fmla="*/ 42608 w 295642"/>
                      <a:gd name="connsiteY7" fmla="*/ 260736 h 260735"/>
                      <a:gd name="connsiteX8" fmla="*/ 79707 w 295642"/>
                      <a:gd name="connsiteY8" fmla="*/ 227430 h 260735"/>
                      <a:gd name="connsiteX9" fmla="*/ 125368 w 295642"/>
                      <a:gd name="connsiteY9" fmla="*/ 198882 h 260735"/>
                      <a:gd name="connsiteX10" fmla="*/ 182443 w 295642"/>
                      <a:gd name="connsiteY10" fmla="*/ 198882 h 260735"/>
                      <a:gd name="connsiteX11" fmla="*/ 295643 w 295642"/>
                      <a:gd name="connsiteY11" fmla="*/ 86595 h 260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95642" h="260735">
                        <a:moveTo>
                          <a:pt x="295643" y="86595"/>
                        </a:moveTo>
                        <a:lnTo>
                          <a:pt x="295643" y="0"/>
                        </a:lnTo>
                        <a:lnTo>
                          <a:pt x="259495" y="0"/>
                        </a:lnTo>
                        <a:lnTo>
                          <a:pt x="165320" y="0"/>
                        </a:lnTo>
                        <a:lnTo>
                          <a:pt x="108245" y="0"/>
                        </a:lnTo>
                        <a:cubicBezTo>
                          <a:pt x="105391" y="0"/>
                          <a:pt x="103488" y="0"/>
                          <a:pt x="100635" y="0"/>
                        </a:cubicBezTo>
                        <a:cubicBezTo>
                          <a:pt x="29290" y="4758"/>
                          <a:pt x="-16371" y="78030"/>
                          <a:pt x="5509" y="145593"/>
                        </a:cubicBezTo>
                        <a:lnTo>
                          <a:pt x="42608" y="260736"/>
                        </a:lnTo>
                        <a:lnTo>
                          <a:pt x="79707" y="227430"/>
                        </a:lnTo>
                        <a:lnTo>
                          <a:pt x="125368" y="198882"/>
                        </a:lnTo>
                        <a:lnTo>
                          <a:pt x="182443" y="198882"/>
                        </a:lnTo>
                        <a:cubicBezTo>
                          <a:pt x="244275" y="200786"/>
                          <a:pt x="295643" y="149400"/>
                          <a:pt x="295643" y="8659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4D4039F8-B762-A5A8-4AC0-22E78C73D2B3}"/>
                      </a:ext>
                    </a:extLst>
                  </p:cNvPr>
                  <p:cNvSpPr/>
                  <p:nvPr/>
                </p:nvSpPr>
                <p:spPr>
                  <a:xfrm>
                    <a:off x="1876026" y="1195906"/>
                    <a:ext cx="430921" cy="661355"/>
                  </a:xfrm>
                  <a:custGeom>
                    <a:avLst/>
                    <a:gdLst>
                      <a:gd name="connsiteX0" fmla="*/ 430922 w 430921"/>
                      <a:gd name="connsiteY0" fmla="*/ 490069 h 661355"/>
                      <a:gd name="connsiteX1" fmla="*/ 259695 w 430921"/>
                      <a:gd name="connsiteY1" fmla="*/ 661355 h 661355"/>
                      <a:gd name="connsiteX2" fmla="*/ 173129 w 430921"/>
                      <a:gd name="connsiteY2" fmla="*/ 661355 h 661355"/>
                      <a:gd name="connsiteX3" fmla="*/ 0 w 430921"/>
                      <a:gd name="connsiteY3" fmla="*/ 488166 h 661355"/>
                      <a:gd name="connsiteX4" fmla="*/ 0 w 430921"/>
                      <a:gd name="connsiteY4" fmla="*/ 100869 h 661355"/>
                      <a:gd name="connsiteX5" fmla="*/ 100834 w 430921"/>
                      <a:gd name="connsiteY5" fmla="*/ 0 h 661355"/>
                      <a:gd name="connsiteX6" fmla="*/ 330088 w 430921"/>
                      <a:gd name="connsiteY6" fmla="*/ 0 h 661355"/>
                      <a:gd name="connsiteX7" fmla="*/ 430922 w 430921"/>
                      <a:gd name="connsiteY7" fmla="*/ 100869 h 661355"/>
                      <a:gd name="connsiteX8" fmla="*/ 430922 w 430921"/>
                      <a:gd name="connsiteY8" fmla="*/ 490069 h 661355"/>
                      <a:gd name="connsiteX9" fmla="*/ 430922 w 430921"/>
                      <a:gd name="connsiteY9" fmla="*/ 490069 h 661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30921" h="661355">
                        <a:moveTo>
                          <a:pt x="430922" y="490069"/>
                        </a:moveTo>
                        <a:cubicBezTo>
                          <a:pt x="430922" y="584276"/>
                          <a:pt x="354821" y="661355"/>
                          <a:pt x="259695" y="661355"/>
                        </a:cubicBezTo>
                        <a:lnTo>
                          <a:pt x="173129" y="661355"/>
                        </a:lnTo>
                        <a:cubicBezTo>
                          <a:pt x="77052" y="661355"/>
                          <a:pt x="0" y="583325"/>
                          <a:pt x="0" y="488166"/>
                        </a:cubicBezTo>
                        <a:lnTo>
                          <a:pt x="0" y="100869"/>
                        </a:lnTo>
                        <a:cubicBezTo>
                          <a:pt x="0" y="44725"/>
                          <a:pt x="45660" y="0"/>
                          <a:pt x="100834" y="0"/>
                        </a:cubicBezTo>
                        <a:lnTo>
                          <a:pt x="330088" y="0"/>
                        </a:lnTo>
                        <a:cubicBezTo>
                          <a:pt x="386212" y="0"/>
                          <a:pt x="430922" y="45676"/>
                          <a:pt x="430922" y="100869"/>
                        </a:cubicBezTo>
                        <a:lnTo>
                          <a:pt x="430922" y="490069"/>
                        </a:lnTo>
                        <a:lnTo>
                          <a:pt x="430922" y="490069"/>
                        </a:lnTo>
                        <a:close/>
                      </a:path>
                    </a:pathLst>
                  </a:custGeom>
                  <a:solidFill>
                    <a:srgbClr val="D6B88A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B4E022F9-3686-635F-9586-2251ADBB2DD3}"/>
                      </a:ext>
                    </a:extLst>
                  </p:cNvPr>
                  <p:cNvSpPr/>
                  <p:nvPr/>
                </p:nvSpPr>
                <p:spPr>
                  <a:xfrm>
                    <a:off x="1846361" y="1050877"/>
                    <a:ext cx="511002" cy="510440"/>
                  </a:xfrm>
                  <a:custGeom>
                    <a:avLst/>
                    <a:gdLst>
                      <a:gd name="connsiteX0" fmla="*/ 351191 w 511002"/>
                      <a:gd name="connsiteY0" fmla="*/ 36548 h 510440"/>
                      <a:gd name="connsiteX1" fmla="*/ 387339 w 511002"/>
                      <a:gd name="connsiteY1" fmla="*/ 44161 h 510440"/>
                      <a:gd name="connsiteX2" fmla="*/ 456781 w 511002"/>
                      <a:gd name="connsiteY2" fmla="*/ 126950 h 510440"/>
                      <a:gd name="connsiteX3" fmla="*/ 461537 w 511002"/>
                      <a:gd name="connsiteY3" fmla="*/ 146933 h 510440"/>
                      <a:gd name="connsiteX4" fmla="*/ 511003 w 511002"/>
                      <a:gd name="connsiteY4" fmla="*/ 196416 h 510440"/>
                      <a:gd name="connsiteX5" fmla="*/ 511003 w 511002"/>
                      <a:gd name="connsiteY5" fmla="*/ 510440 h 510440"/>
                      <a:gd name="connsiteX6" fmla="*/ 449171 w 511002"/>
                      <a:gd name="connsiteY6" fmla="*/ 415281 h 510440"/>
                      <a:gd name="connsiteX7" fmla="*/ 449171 w 511002"/>
                      <a:gd name="connsiteY7" fmla="*/ 381024 h 510440"/>
                      <a:gd name="connsiteX8" fmla="*/ 370216 w 511002"/>
                      <a:gd name="connsiteY8" fmla="*/ 302042 h 510440"/>
                      <a:gd name="connsiteX9" fmla="*/ 350239 w 511002"/>
                      <a:gd name="connsiteY9" fmla="*/ 302042 h 510440"/>
                      <a:gd name="connsiteX10" fmla="*/ 256065 w 511002"/>
                      <a:gd name="connsiteY10" fmla="*/ 302042 h 510440"/>
                      <a:gd name="connsiteX11" fmla="*/ 217063 w 511002"/>
                      <a:gd name="connsiteY11" fmla="*/ 302042 h 510440"/>
                      <a:gd name="connsiteX12" fmla="*/ 165695 w 511002"/>
                      <a:gd name="connsiteY12" fmla="*/ 298236 h 510440"/>
                      <a:gd name="connsiteX13" fmla="*/ 81984 w 511002"/>
                      <a:gd name="connsiteY13" fmla="*/ 273494 h 510440"/>
                      <a:gd name="connsiteX14" fmla="*/ 1126 w 511002"/>
                      <a:gd name="connsiteY14" fmla="*/ 111724 h 510440"/>
                      <a:gd name="connsiteX15" fmla="*/ 13493 w 511002"/>
                      <a:gd name="connsiteY15" fmla="*/ 9904 h 510440"/>
                      <a:gd name="connsiteX16" fmla="*/ 29664 w 511002"/>
                      <a:gd name="connsiteY16" fmla="*/ 1340 h 510440"/>
                      <a:gd name="connsiteX17" fmla="*/ 53446 w 511002"/>
                      <a:gd name="connsiteY17" fmla="*/ 13710 h 510440"/>
                      <a:gd name="connsiteX18" fmla="*/ 182817 w 511002"/>
                      <a:gd name="connsiteY18" fmla="*/ 44161 h 510440"/>
                      <a:gd name="connsiteX19" fmla="*/ 281748 w 511002"/>
                      <a:gd name="connsiteY19" fmla="*/ 45113 h 510440"/>
                      <a:gd name="connsiteX20" fmla="*/ 351191 w 511002"/>
                      <a:gd name="connsiteY20" fmla="*/ 36548 h 510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11002" h="510440">
                        <a:moveTo>
                          <a:pt x="351191" y="36548"/>
                        </a:moveTo>
                        <a:cubicBezTo>
                          <a:pt x="363557" y="36548"/>
                          <a:pt x="375923" y="39403"/>
                          <a:pt x="387339" y="44161"/>
                        </a:cubicBezTo>
                        <a:cubicBezTo>
                          <a:pt x="422535" y="58435"/>
                          <a:pt x="448219" y="89838"/>
                          <a:pt x="456781" y="126950"/>
                        </a:cubicBezTo>
                        <a:lnTo>
                          <a:pt x="461537" y="146933"/>
                        </a:lnTo>
                        <a:cubicBezTo>
                          <a:pt x="489124" y="146933"/>
                          <a:pt x="511003" y="168820"/>
                          <a:pt x="511003" y="196416"/>
                        </a:cubicBezTo>
                        <a:lnTo>
                          <a:pt x="511003" y="510440"/>
                        </a:lnTo>
                        <a:lnTo>
                          <a:pt x="449171" y="415281"/>
                        </a:lnTo>
                        <a:lnTo>
                          <a:pt x="449171" y="381024"/>
                        </a:lnTo>
                        <a:cubicBezTo>
                          <a:pt x="449171" y="338203"/>
                          <a:pt x="413974" y="302042"/>
                          <a:pt x="370216" y="302042"/>
                        </a:cubicBezTo>
                        <a:lnTo>
                          <a:pt x="350239" y="302042"/>
                        </a:lnTo>
                        <a:lnTo>
                          <a:pt x="256065" y="302042"/>
                        </a:lnTo>
                        <a:lnTo>
                          <a:pt x="217063" y="302042"/>
                        </a:lnTo>
                        <a:cubicBezTo>
                          <a:pt x="199940" y="302042"/>
                          <a:pt x="182817" y="301091"/>
                          <a:pt x="165695" y="298236"/>
                        </a:cubicBezTo>
                        <a:cubicBezTo>
                          <a:pt x="124790" y="292526"/>
                          <a:pt x="104814" y="285865"/>
                          <a:pt x="81984" y="273494"/>
                        </a:cubicBezTo>
                        <a:cubicBezTo>
                          <a:pt x="24908" y="241140"/>
                          <a:pt x="-6484" y="177384"/>
                          <a:pt x="1126" y="111724"/>
                        </a:cubicBezTo>
                        <a:lnTo>
                          <a:pt x="13493" y="9904"/>
                        </a:lnTo>
                        <a:cubicBezTo>
                          <a:pt x="14444" y="2291"/>
                          <a:pt x="23005" y="-2467"/>
                          <a:pt x="29664" y="1340"/>
                        </a:cubicBezTo>
                        <a:lnTo>
                          <a:pt x="53446" y="13710"/>
                        </a:lnTo>
                        <a:cubicBezTo>
                          <a:pt x="108619" y="42258"/>
                          <a:pt x="136205" y="38452"/>
                          <a:pt x="182817" y="44161"/>
                        </a:cubicBezTo>
                        <a:cubicBezTo>
                          <a:pt x="216112" y="47968"/>
                          <a:pt x="249406" y="48919"/>
                          <a:pt x="281748" y="45113"/>
                        </a:cubicBezTo>
                        <a:lnTo>
                          <a:pt x="351191" y="3654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E53B3C6E-1552-A2C6-5773-9682611CA0A4}"/>
                      </a:ext>
                    </a:extLst>
                  </p:cNvPr>
                  <p:cNvSpPr/>
                  <p:nvPr/>
                </p:nvSpPr>
                <p:spPr>
                  <a:xfrm>
                    <a:off x="2275555" y="1504222"/>
                    <a:ext cx="112249" cy="135125"/>
                  </a:xfrm>
                  <a:custGeom>
                    <a:avLst/>
                    <a:gdLst>
                      <a:gd name="connsiteX0" fmla="*/ 0 w 112249"/>
                      <a:gd name="connsiteY0" fmla="*/ 54241 h 135125"/>
                      <a:gd name="connsiteX1" fmla="*/ 54222 w 112249"/>
                      <a:gd name="connsiteY1" fmla="*/ 0 h 135125"/>
                      <a:gd name="connsiteX2" fmla="*/ 54222 w 112249"/>
                      <a:gd name="connsiteY2" fmla="*/ 0 h 135125"/>
                      <a:gd name="connsiteX3" fmla="*/ 112249 w 112249"/>
                      <a:gd name="connsiteY3" fmla="*/ 58047 h 135125"/>
                      <a:gd name="connsiteX4" fmla="*/ 112249 w 112249"/>
                      <a:gd name="connsiteY4" fmla="*/ 80885 h 135125"/>
                      <a:gd name="connsiteX5" fmla="*/ 58027 w 112249"/>
                      <a:gd name="connsiteY5" fmla="*/ 135126 h 135125"/>
                      <a:gd name="connsiteX6" fmla="*/ 53271 w 112249"/>
                      <a:gd name="connsiteY6" fmla="*/ 135126 h 135125"/>
                      <a:gd name="connsiteX7" fmla="*/ 3805 w 112249"/>
                      <a:gd name="connsiteY7" fmla="*/ 102772 h 135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49" h="135125">
                        <a:moveTo>
                          <a:pt x="0" y="54241"/>
                        </a:moveTo>
                        <a:cubicBezTo>
                          <a:pt x="0" y="24741"/>
                          <a:pt x="23782" y="0"/>
                          <a:pt x="54222" y="0"/>
                        </a:cubicBezTo>
                        <a:lnTo>
                          <a:pt x="54222" y="0"/>
                        </a:lnTo>
                        <a:cubicBezTo>
                          <a:pt x="86565" y="0"/>
                          <a:pt x="112249" y="25693"/>
                          <a:pt x="112249" y="58047"/>
                        </a:cubicBezTo>
                        <a:lnTo>
                          <a:pt x="112249" y="80885"/>
                        </a:lnTo>
                        <a:cubicBezTo>
                          <a:pt x="112249" y="110384"/>
                          <a:pt x="88468" y="135126"/>
                          <a:pt x="58027" y="135126"/>
                        </a:cubicBezTo>
                        <a:lnTo>
                          <a:pt x="53271" y="135126"/>
                        </a:lnTo>
                        <a:cubicBezTo>
                          <a:pt x="31392" y="135126"/>
                          <a:pt x="12367" y="121804"/>
                          <a:pt x="3805" y="102772"/>
                        </a:cubicBezTo>
                      </a:path>
                    </a:pathLst>
                  </a:custGeom>
                  <a:solidFill>
                    <a:srgbClr val="D6B88A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7" name="Gráfico 2">
                <a:extLst>
                  <a:ext uri="{FF2B5EF4-FFF2-40B4-BE49-F238E27FC236}">
                    <a16:creationId xmlns:a16="http://schemas.microsoft.com/office/drawing/2014/main" id="{E4B964D0-30CF-5FBC-0A9B-92F6FE9F9873}"/>
                  </a:ext>
                </a:extLst>
              </p:cNvPr>
              <p:cNvGrpSpPr/>
              <p:nvPr/>
            </p:nvGrpSpPr>
            <p:grpSpPr>
              <a:xfrm>
                <a:off x="-1699765" y="1614606"/>
                <a:ext cx="3021206" cy="5129071"/>
                <a:chOff x="-1699765" y="1614606"/>
                <a:chExt cx="3021206" cy="5129071"/>
              </a:xfrm>
            </p:grpSpPr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D4C95E7F-950F-BA90-A022-82F865FFA5CB}"/>
                    </a:ext>
                  </a:extLst>
                </p:cNvPr>
                <p:cNvSpPr/>
                <p:nvPr/>
              </p:nvSpPr>
              <p:spPr>
                <a:xfrm>
                  <a:off x="425352" y="1614606"/>
                  <a:ext cx="896088" cy="2847158"/>
                </a:xfrm>
                <a:custGeom>
                  <a:avLst/>
                  <a:gdLst>
                    <a:gd name="connsiteX0" fmla="*/ 111297 w 896088"/>
                    <a:gd name="connsiteY0" fmla="*/ 2847158 h 2847158"/>
                    <a:gd name="connsiteX1" fmla="*/ 896088 w 896088"/>
                    <a:gd name="connsiteY1" fmla="*/ 2847158 h 2847158"/>
                    <a:gd name="connsiteX2" fmla="*/ 784791 w 896088"/>
                    <a:gd name="connsiteY2" fmla="*/ 0 h 2847158"/>
                    <a:gd name="connsiteX3" fmla="*/ 0 w 896088"/>
                    <a:gd name="connsiteY3" fmla="*/ 0 h 28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6088" h="2847158">
                      <a:moveTo>
                        <a:pt x="111297" y="2847158"/>
                      </a:moveTo>
                      <a:lnTo>
                        <a:pt x="896088" y="2847158"/>
                      </a:lnTo>
                      <a:lnTo>
                        <a:pt x="7847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2" name="Gráfico 2">
                  <a:extLst>
                    <a:ext uri="{FF2B5EF4-FFF2-40B4-BE49-F238E27FC236}">
                      <a16:creationId xmlns:a16="http://schemas.microsoft.com/office/drawing/2014/main" id="{156761B1-8FA1-B22D-305A-446ED16FD78A}"/>
                    </a:ext>
                  </a:extLst>
                </p:cNvPr>
                <p:cNvGrpSpPr/>
                <p:nvPr/>
              </p:nvGrpSpPr>
              <p:grpSpPr>
                <a:xfrm>
                  <a:off x="-1699765" y="3896520"/>
                  <a:ext cx="334843" cy="2847158"/>
                  <a:chOff x="-1699765" y="3896520"/>
                  <a:chExt cx="334843" cy="2847158"/>
                </a:xfrm>
                <a:solidFill>
                  <a:srgbClr val="A7BFD3"/>
                </a:solidFill>
              </p:grpSpPr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700D96E2-2360-1582-1900-2B3269E8F82D}"/>
                      </a:ext>
                    </a:extLst>
                  </p:cNvPr>
                  <p:cNvSpPr/>
                  <p:nvPr/>
                </p:nvSpPr>
                <p:spPr>
                  <a:xfrm>
                    <a:off x="-1699765" y="3896520"/>
                    <a:ext cx="334843" cy="2847158"/>
                  </a:xfrm>
                  <a:custGeom>
                    <a:avLst/>
                    <a:gdLst>
                      <a:gd name="connsiteX0" fmla="*/ 334844 w 334843"/>
                      <a:gd name="connsiteY0" fmla="*/ 81837 h 2847158"/>
                      <a:gd name="connsiteX1" fmla="*/ 264451 w 334843"/>
                      <a:gd name="connsiteY1" fmla="*/ 0 h 2847158"/>
                      <a:gd name="connsiteX2" fmla="*/ 0 w 334843"/>
                      <a:gd name="connsiteY2" fmla="*/ 2847158 h 2847158"/>
                      <a:gd name="connsiteX3" fmla="*/ 78003 w 334843"/>
                      <a:gd name="connsiteY3" fmla="*/ 2847158 h 284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4843" h="2847158">
                        <a:moveTo>
                          <a:pt x="334844" y="81837"/>
                        </a:moveTo>
                        <a:lnTo>
                          <a:pt x="264451" y="0"/>
                        </a:lnTo>
                        <a:lnTo>
                          <a:pt x="0" y="2847158"/>
                        </a:lnTo>
                        <a:lnTo>
                          <a:pt x="78003" y="2847158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82579152-C0BD-8B55-CB96-2FFC8E9F6B5E}"/>
                      </a:ext>
                    </a:extLst>
                  </p:cNvPr>
                  <p:cNvSpPr/>
                  <p:nvPr/>
                </p:nvSpPr>
                <p:spPr>
                  <a:xfrm>
                    <a:off x="-1654104" y="3945051"/>
                    <a:ext cx="289183" cy="2798627"/>
                  </a:xfrm>
                  <a:custGeom>
                    <a:avLst/>
                    <a:gdLst>
                      <a:gd name="connsiteX0" fmla="*/ 0 w 289183"/>
                      <a:gd name="connsiteY0" fmla="*/ 2798627 h 2798627"/>
                      <a:gd name="connsiteX1" fmla="*/ 32343 w 289183"/>
                      <a:gd name="connsiteY1" fmla="*/ 2798627 h 2798627"/>
                      <a:gd name="connsiteX2" fmla="*/ 289183 w 289183"/>
                      <a:gd name="connsiteY2" fmla="*/ 33306 h 2798627"/>
                      <a:gd name="connsiteX3" fmla="*/ 260646 w 289183"/>
                      <a:gd name="connsiteY3" fmla="*/ 0 h 2798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183" h="2798627">
                        <a:moveTo>
                          <a:pt x="0" y="2798627"/>
                        </a:moveTo>
                        <a:lnTo>
                          <a:pt x="32343" y="2798627"/>
                        </a:lnTo>
                        <a:lnTo>
                          <a:pt x="289183" y="33306"/>
                        </a:lnTo>
                        <a:lnTo>
                          <a:pt x="260646" y="0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" name="Gráfico 2">
                  <a:extLst>
                    <a:ext uri="{FF2B5EF4-FFF2-40B4-BE49-F238E27FC236}">
                      <a16:creationId xmlns:a16="http://schemas.microsoft.com/office/drawing/2014/main" id="{8C701975-C050-8E06-9BB2-08ADCE3A5B4D}"/>
                    </a:ext>
                  </a:extLst>
                </p:cNvPr>
                <p:cNvGrpSpPr/>
                <p:nvPr/>
              </p:nvGrpSpPr>
              <p:grpSpPr>
                <a:xfrm>
                  <a:off x="527137" y="3896520"/>
                  <a:ext cx="335795" cy="2847158"/>
                  <a:chOff x="527137" y="3896520"/>
                  <a:chExt cx="335795" cy="2847158"/>
                </a:xfrm>
                <a:solidFill>
                  <a:srgbClr val="A7BFD3"/>
                </a:solidFill>
              </p:grpSpPr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1F65F4E9-5256-30BD-BE38-402D4FD3B7B0}"/>
                      </a:ext>
                    </a:extLst>
                  </p:cNvPr>
                  <p:cNvSpPr/>
                  <p:nvPr/>
                </p:nvSpPr>
                <p:spPr>
                  <a:xfrm>
                    <a:off x="527137" y="3896520"/>
                    <a:ext cx="335795" cy="2847158"/>
                  </a:xfrm>
                  <a:custGeom>
                    <a:avLst/>
                    <a:gdLst>
                      <a:gd name="connsiteX0" fmla="*/ 335795 w 335795"/>
                      <a:gd name="connsiteY0" fmla="*/ 81837 h 2847158"/>
                      <a:gd name="connsiteX1" fmla="*/ 265402 w 335795"/>
                      <a:gd name="connsiteY1" fmla="*/ 0 h 2847158"/>
                      <a:gd name="connsiteX2" fmla="*/ 0 w 335795"/>
                      <a:gd name="connsiteY2" fmla="*/ 2847158 h 2847158"/>
                      <a:gd name="connsiteX3" fmla="*/ 78004 w 335795"/>
                      <a:gd name="connsiteY3" fmla="*/ 2847158 h 284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5795" h="2847158">
                        <a:moveTo>
                          <a:pt x="335795" y="81837"/>
                        </a:moveTo>
                        <a:lnTo>
                          <a:pt x="265402" y="0"/>
                        </a:lnTo>
                        <a:lnTo>
                          <a:pt x="0" y="2847158"/>
                        </a:lnTo>
                        <a:lnTo>
                          <a:pt x="78004" y="2847158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9D27C450-3E86-851D-E705-351B62B09FDC}"/>
                      </a:ext>
                    </a:extLst>
                  </p:cNvPr>
                  <p:cNvSpPr/>
                  <p:nvPr/>
                </p:nvSpPr>
                <p:spPr>
                  <a:xfrm>
                    <a:off x="573749" y="3945051"/>
                    <a:ext cx="289183" cy="2798627"/>
                  </a:xfrm>
                  <a:custGeom>
                    <a:avLst/>
                    <a:gdLst>
                      <a:gd name="connsiteX0" fmla="*/ 0 w 289183"/>
                      <a:gd name="connsiteY0" fmla="*/ 2798627 h 2798627"/>
                      <a:gd name="connsiteX1" fmla="*/ 31392 w 289183"/>
                      <a:gd name="connsiteY1" fmla="*/ 2798627 h 2798627"/>
                      <a:gd name="connsiteX2" fmla="*/ 289183 w 289183"/>
                      <a:gd name="connsiteY2" fmla="*/ 33306 h 2798627"/>
                      <a:gd name="connsiteX3" fmla="*/ 259694 w 289183"/>
                      <a:gd name="connsiteY3" fmla="*/ 0 h 2798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183" h="2798627">
                        <a:moveTo>
                          <a:pt x="0" y="2798627"/>
                        </a:moveTo>
                        <a:lnTo>
                          <a:pt x="31392" y="2798627"/>
                        </a:lnTo>
                        <a:lnTo>
                          <a:pt x="289183" y="33306"/>
                        </a:lnTo>
                        <a:lnTo>
                          <a:pt x="259694" y="0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BD1BFAFB-B15A-5E84-3E79-81AD02A0CBD9}"/>
                    </a:ext>
                  </a:extLst>
                </p:cNvPr>
                <p:cNvSpPr/>
                <p:nvPr/>
              </p:nvSpPr>
              <p:spPr>
                <a:xfrm>
                  <a:off x="-1601785" y="1614606"/>
                  <a:ext cx="2803367" cy="2847158"/>
                </a:xfrm>
                <a:custGeom>
                  <a:avLst/>
                  <a:gdLst>
                    <a:gd name="connsiteX0" fmla="*/ 2537965 w 2803367"/>
                    <a:gd name="connsiteY0" fmla="*/ 2847158 h 2847158"/>
                    <a:gd name="connsiteX1" fmla="*/ 0 w 2803367"/>
                    <a:gd name="connsiteY1" fmla="*/ 2847158 h 2847158"/>
                    <a:gd name="connsiteX2" fmla="*/ 265402 w 2803367"/>
                    <a:gd name="connsiteY2" fmla="*/ 0 h 2847158"/>
                    <a:gd name="connsiteX3" fmla="*/ 2803368 w 2803367"/>
                    <a:gd name="connsiteY3" fmla="*/ 0 h 28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67" h="2847158">
                      <a:moveTo>
                        <a:pt x="2537965" y="2847158"/>
                      </a:moveTo>
                      <a:lnTo>
                        <a:pt x="0" y="2847158"/>
                      </a:lnTo>
                      <a:lnTo>
                        <a:pt x="265402" y="0"/>
                      </a:lnTo>
                      <a:lnTo>
                        <a:pt x="2803368" y="0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áfico 2">
                <a:extLst>
                  <a:ext uri="{FF2B5EF4-FFF2-40B4-BE49-F238E27FC236}">
                    <a16:creationId xmlns:a16="http://schemas.microsoft.com/office/drawing/2014/main" id="{64E94F34-07FF-6B98-53B6-0AE78788BFC0}"/>
                  </a:ext>
                </a:extLst>
              </p:cNvPr>
              <p:cNvGrpSpPr/>
              <p:nvPr/>
            </p:nvGrpSpPr>
            <p:grpSpPr>
              <a:xfrm>
                <a:off x="789685" y="1545187"/>
                <a:ext cx="314867" cy="276959"/>
                <a:chOff x="789685" y="1545187"/>
                <a:chExt cx="314867" cy="276959"/>
              </a:xfrm>
              <a:solidFill>
                <a:srgbClr val="D6B88A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CE88670-0C73-5D66-3941-E139659ABA6D}"/>
                    </a:ext>
                  </a:extLst>
                </p:cNvPr>
                <p:cNvSpPr/>
                <p:nvPr/>
              </p:nvSpPr>
              <p:spPr>
                <a:xfrm>
                  <a:off x="789685" y="1545187"/>
                  <a:ext cx="314867" cy="276959"/>
                </a:xfrm>
                <a:custGeom>
                  <a:avLst/>
                  <a:gdLst>
                    <a:gd name="connsiteX0" fmla="*/ 175983 w 314867"/>
                    <a:gd name="connsiteY0" fmla="*/ 1857 h 276959"/>
                    <a:gd name="connsiteX1" fmla="*/ 314868 w 314867"/>
                    <a:gd name="connsiteY1" fmla="*/ 59904 h 276959"/>
                    <a:gd name="connsiteX2" fmla="*/ 167422 w 314867"/>
                    <a:gd name="connsiteY2" fmla="*/ 64662 h 276959"/>
                    <a:gd name="connsiteX3" fmla="*/ 166471 w 314867"/>
                    <a:gd name="connsiteY3" fmla="*/ 95113 h 276959"/>
                    <a:gd name="connsiteX4" fmla="*/ 161714 w 314867"/>
                    <a:gd name="connsiteY4" fmla="*/ 188368 h 276959"/>
                    <a:gd name="connsiteX5" fmla="*/ 162666 w 314867"/>
                    <a:gd name="connsiteY5" fmla="*/ 231190 h 276959"/>
                    <a:gd name="connsiteX6" fmla="*/ 160763 w 314867"/>
                    <a:gd name="connsiteY6" fmla="*/ 261641 h 276959"/>
                    <a:gd name="connsiteX7" fmla="*/ 138884 w 314867"/>
                    <a:gd name="connsiteY7" fmla="*/ 263544 h 276959"/>
                    <a:gd name="connsiteX8" fmla="*/ 119859 w 314867"/>
                    <a:gd name="connsiteY8" fmla="*/ 96064 h 276959"/>
                    <a:gd name="connsiteX9" fmla="*/ 96077 w 314867"/>
                    <a:gd name="connsiteY9" fmla="*/ 255931 h 276959"/>
                    <a:gd name="connsiteX10" fmla="*/ 78955 w 314867"/>
                    <a:gd name="connsiteY10" fmla="*/ 276866 h 276959"/>
                    <a:gd name="connsiteX11" fmla="*/ 69442 w 314867"/>
                    <a:gd name="connsiteY11" fmla="*/ 271157 h 276959"/>
                    <a:gd name="connsiteX12" fmla="*/ 54222 w 314867"/>
                    <a:gd name="connsiteY12" fmla="*/ 84645 h 276959"/>
                    <a:gd name="connsiteX13" fmla="*/ 32343 w 314867"/>
                    <a:gd name="connsiteY13" fmla="*/ 165530 h 276959"/>
                    <a:gd name="connsiteX14" fmla="*/ 15220 w 314867"/>
                    <a:gd name="connsiteY14" fmla="*/ 186465 h 276959"/>
                    <a:gd name="connsiteX15" fmla="*/ 0 w 314867"/>
                    <a:gd name="connsiteY15" fmla="*/ 188368 h 276959"/>
                    <a:gd name="connsiteX16" fmla="*/ 20928 w 314867"/>
                    <a:gd name="connsiteY16" fmla="*/ 18034 h 276959"/>
                    <a:gd name="connsiteX17" fmla="*/ 175983 w 314867"/>
                    <a:gd name="connsiteY17" fmla="*/ 1857 h 276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14867" h="276959">
                      <a:moveTo>
                        <a:pt x="175983" y="1857"/>
                      </a:moveTo>
                      <a:cubicBezTo>
                        <a:pt x="215936" y="6615"/>
                        <a:pt x="314868" y="59904"/>
                        <a:pt x="314868" y="59904"/>
                      </a:cubicBezTo>
                      <a:lnTo>
                        <a:pt x="167422" y="64662"/>
                      </a:lnTo>
                      <a:cubicBezTo>
                        <a:pt x="163617" y="83693"/>
                        <a:pt x="166471" y="95113"/>
                        <a:pt x="166471" y="95113"/>
                      </a:cubicBezTo>
                      <a:lnTo>
                        <a:pt x="161714" y="188368"/>
                      </a:lnTo>
                      <a:lnTo>
                        <a:pt x="162666" y="231190"/>
                      </a:lnTo>
                      <a:cubicBezTo>
                        <a:pt x="162666" y="231190"/>
                        <a:pt x="165519" y="255931"/>
                        <a:pt x="160763" y="261641"/>
                      </a:cubicBezTo>
                      <a:cubicBezTo>
                        <a:pt x="148397" y="279721"/>
                        <a:pt x="138884" y="263544"/>
                        <a:pt x="138884" y="263544"/>
                      </a:cubicBezTo>
                      <a:lnTo>
                        <a:pt x="119859" y="96064"/>
                      </a:lnTo>
                      <a:lnTo>
                        <a:pt x="96077" y="255931"/>
                      </a:lnTo>
                      <a:cubicBezTo>
                        <a:pt x="96077" y="255931"/>
                        <a:pt x="89419" y="275915"/>
                        <a:pt x="78955" y="276866"/>
                      </a:cubicBezTo>
                      <a:cubicBezTo>
                        <a:pt x="68491" y="277818"/>
                        <a:pt x="69442" y="271157"/>
                        <a:pt x="69442" y="271157"/>
                      </a:cubicBezTo>
                      <a:lnTo>
                        <a:pt x="54222" y="84645"/>
                      </a:lnTo>
                      <a:lnTo>
                        <a:pt x="32343" y="165530"/>
                      </a:lnTo>
                      <a:cubicBezTo>
                        <a:pt x="32343" y="165530"/>
                        <a:pt x="25684" y="184562"/>
                        <a:pt x="15220" y="186465"/>
                      </a:cubicBezTo>
                      <a:cubicBezTo>
                        <a:pt x="3805" y="187417"/>
                        <a:pt x="0" y="188368"/>
                        <a:pt x="0" y="188368"/>
                      </a:cubicBezTo>
                      <a:lnTo>
                        <a:pt x="20928" y="18034"/>
                      </a:lnTo>
                      <a:cubicBezTo>
                        <a:pt x="21879" y="17082"/>
                        <a:pt x="96077" y="-6708"/>
                        <a:pt x="175983" y="1857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73D1182F-47B9-2C18-FBB6-C5B5F05ED1A4}"/>
                    </a:ext>
                  </a:extLst>
                </p:cNvPr>
                <p:cNvSpPr/>
                <p:nvPr/>
              </p:nvSpPr>
              <p:spPr>
                <a:xfrm>
                  <a:off x="824882" y="1629832"/>
                  <a:ext cx="55173" cy="173603"/>
                </a:xfrm>
                <a:custGeom>
                  <a:avLst/>
                  <a:gdLst>
                    <a:gd name="connsiteX0" fmla="*/ 55173 w 55173"/>
                    <a:gd name="connsiteY0" fmla="*/ 18080 h 173603"/>
                    <a:gd name="connsiteX1" fmla="*/ 32343 w 55173"/>
                    <a:gd name="connsiteY1" fmla="*/ 129416 h 173603"/>
                    <a:gd name="connsiteX2" fmla="*/ 20928 w 55173"/>
                    <a:gd name="connsiteY2" fmla="*/ 166528 h 173603"/>
                    <a:gd name="connsiteX3" fmla="*/ 0 w 55173"/>
                    <a:gd name="connsiteY3" fmla="*/ 171286 h 173603"/>
                    <a:gd name="connsiteX4" fmla="*/ 19025 w 55173"/>
                    <a:gd name="connsiteY4" fmla="*/ 0 h 173603"/>
                    <a:gd name="connsiteX5" fmla="*/ 55173 w 55173"/>
                    <a:gd name="connsiteY5" fmla="*/ 18080 h 173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173" h="173603">
                      <a:moveTo>
                        <a:pt x="55173" y="18080"/>
                      </a:moveTo>
                      <a:lnTo>
                        <a:pt x="32343" y="129416"/>
                      </a:lnTo>
                      <a:cubicBezTo>
                        <a:pt x="32343" y="129416"/>
                        <a:pt x="29489" y="155109"/>
                        <a:pt x="20928" y="166528"/>
                      </a:cubicBezTo>
                      <a:cubicBezTo>
                        <a:pt x="11415" y="178899"/>
                        <a:pt x="0" y="171286"/>
                        <a:pt x="0" y="171286"/>
                      </a:cubicBezTo>
                      <a:lnTo>
                        <a:pt x="19025" y="0"/>
                      </a:lnTo>
                      <a:lnTo>
                        <a:pt x="55173" y="18080"/>
                      </a:ln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30A1D2E-AE43-2772-19D7-258CCB0A47CB}"/>
                </a:ext>
              </a:extLst>
            </p:cNvPr>
            <p:cNvSpPr/>
            <p:nvPr/>
          </p:nvSpPr>
          <p:spPr>
            <a:xfrm>
              <a:off x="6280368" y="869682"/>
              <a:ext cx="480386" cy="1709055"/>
            </a:xfrm>
            <a:custGeom>
              <a:avLst/>
              <a:gdLst>
                <a:gd name="connsiteX0" fmla="*/ 0 w 480386"/>
                <a:gd name="connsiteY0" fmla="*/ 1690024 h 1709056"/>
                <a:gd name="connsiteX1" fmla="*/ 165519 w 480386"/>
                <a:gd name="connsiteY1" fmla="*/ 0 h 1709056"/>
                <a:gd name="connsiteX2" fmla="*/ 480387 w 480386"/>
                <a:gd name="connsiteY2" fmla="*/ 0 h 1709056"/>
                <a:gd name="connsiteX3" fmla="*/ 309160 w 480386"/>
                <a:gd name="connsiteY3" fmla="*/ 1709056 h 1709056"/>
                <a:gd name="connsiteX4" fmla="*/ 0 w 480386"/>
                <a:gd name="connsiteY4" fmla="*/ 1709056 h 170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386" h="1709056">
                  <a:moveTo>
                    <a:pt x="0" y="1690024"/>
                  </a:moveTo>
                  <a:lnTo>
                    <a:pt x="165519" y="0"/>
                  </a:lnTo>
                  <a:lnTo>
                    <a:pt x="480387" y="0"/>
                  </a:lnTo>
                  <a:lnTo>
                    <a:pt x="309160" y="1709056"/>
                  </a:lnTo>
                  <a:lnTo>
                    <a:pt x="0" y="1709056"/>
                  </a:lnTo>
                  <a:close/>
                </a:path>
              </a:pathLst>
            </a:custGeom>
            <a:solidFill>
              <a:srgbClr val="3487C8"/>
            </a:solidFill>
            <a:ln w="9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CA60417-7272-042B-8B14-7F242AAA81D6}"/>
                </a:ext>
              </a:extLst>
            </p:cNvPr>
            <p:cNvSpPr/>
            <p:nvPr/>
          </p:nvSpPr>
          <p:spPr>
            <a:xfrm>
              <a:off x="5648086" y="1821272"/>
              <a:ext cx="394773" cy="757466"/>
            </a:xfrm>
            <a:custGeom>
              <a:avLst/>
              <a:gdLst>
                <a:gd name="connsiteX0" fmla="*/ 0 w 394773"/>
                <a:gd name="connsiteY0" fmla="*/ 738434 h 757465"/>
                <a:gd name="connsiteX1" fmla="*/ 79906 w 394773"/>
                <a:gd name="connsiteY1" fmla="*/ 0 h 757465"/>
                <a:gd name="connsiteX2" fmla="*/ 394773 w 394773"/>
                <a:gd name="connsiteY2" fmla="*/ 0 h 757465"/>
                <a:gd name="connsiteX3" fmla="*/ 309160 w 394773"/>
                <a:gd name="connsiteY3" fmla="*/ 757466 h 757465"/>
                <a:gd name="connsiteX4" fmla="*/ 0 w 394773"/>
                <a:gd name="connsiteY4" fmla="*/ 757466 h 75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73" h="757465">
                  <a:moveTo>
                    <a:pt x="0" y="738434"/>
                  </a:moveTo>
                  <a:lnTo>
                    <a:pt x="79906" y="0"/>
                  </a:lnTo>
                  <a:lnTo>
                    <a:pt x="394773" y="0"/>
                  </a:lnTo>
                  <a:lnTo>
                    <a:pt x="309160" y="757466"/>
                  </a:lnTo>
                  <a:lnTo>
                    <a:pt x="0" y="757466"/>
                  </a:lnTo>
                  <a:close/>
                </a:path>
              </a:pathLst>
            </a:custGeom>
            <a:solidFill>
              <a:srgbClr val="EB5B2B"/>
            </a:solidFill>
            <a:ln w="9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0EB0574-028F-E4D6-4AE4-E6F8B69653B0}"/>
                </a:ext>
              </a:extLst>
            </p:cNvPr>
            <p:cNvSpPr/>
            <p:nvPr/>
          </p:nvSpPr>
          <p:spPr>
            <a:xfrm>
              <a:off x="5272049" y="489998"/>
              <a:ext cx="1513456" cy="2088740"/>
            </a:xfrm>
            <a:custGeom>
              <a:avLst/>
              <a:gdLst>
                <a:gd name="connsiteX0" fmla="*/ 189301 w 1513456"/>
                <a:gd name="connsiteY0" fmla="*/ 0 h 2088740"/>
                <a:gd name="connsiteX1" fmla="*/ 0 w 1513456"/>
                <a:gd name="connsiteY1" fmla="*/ 2088741 h 2088740"/>
                <a:gd name="connsiteX2" fmla="*/ 1513457 w 1513456"/>
                <a:gd name="connsiteY2" fmla="*/ 2088741 h 208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3456" h="2088740">
                  <a:moveTo>
                    <a:pt x="189301" y="0"/>
                  </a:moveTo>
                  <a:lnTo>
                    <a:pt x="0" y="2088741"/>
                  </a:lnTo>
                  <a:lnTo>
                    <a:pt x="1513457" y="2088741"/>
                  </a:lnTo>
                </a:path>
              </a:pathLst>
            </a:custGeom>
            <a:noFill/>
            <a:ln w="28538" cap="flat">
              <a:solidFill>
                <a:srgbClr val="284E9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5A5DA5-7516-9FB3-EC8B-83CCF0E58194}"/>
              </a:ext>
            </a:extLst>
          </p:cNvPr>
          <p:cNvSpPr txBox="1"/>
          <p:nvPr/>
        </p:nvSpPr>
        <p:spPr>
          <a:xfrm>
            <a:off x="-4075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300">
                <a:solidFill>
                  <a:schemeClr val="accent2"/>
                </a:solidFill>
                <a:latin typeface="Bahnschrift SemiLight Condensed" panose="020B0502040204020203" pitchFamily="34" charset="0"/>
                <a:cs typeface="Segoe UI Light" panose="020B0502040204020203" pitchFamily="34" charset="0"/>
              </a:rPr>
              <a:t>Task 3 :- Data Insights</a:t>
            </a:r>
          </a:p>
        </p:txBody>
      </p:sp>
    </p:spTree>
    <p:extLst>
      <p:ext uri="{BB962C8B-B14F-4D97-AF65-F5344CB8AC3E}">
        <p14:creationId xmlns:p14="http://schemas.microsoft.com/office/powerpoint/2010/main" val="407330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047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26750" y="414167"/>
            <a:ext cx="494360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3600"/>
              <a:t>Agenda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D878A5-1DBD-4742-8D8A-44492F764F50}"/>
              </a:ext>
            </a:extLst>
          </p:cNvPr>
          <p:cNvSpPr/>
          <p:nvPr/>
        </p:nvSpPr>
        <p:spPr>
          <a:xfrm>
            <a:off x="288758" y="1391972"/>
            <a:ext cx="8382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EAE66E-A8BE-734D-B286-DBDBA961DDF4}"/>
              </a:ext>
            </a:extLst>
          </p:cNvPr>
          <p:cNvSpPr/>
          <p:nvPr/>
        </p:nvSpPr>
        <p:spPr>
          <a:xfrm>
            <a:off x="4365256" y="1438744"/>
            <a:ext cx="8382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4669A-5B82-B24D-AF8B-9ECC480EE1F6}"/>
              </a:ext>
            </a:extLst>
          </p:cNvPr>
          <p:cNvSpPr txBox="1"/>
          <p:nvPr/>
        </p:nvSpPr>
        <p:spPr>
          <a:xfrm>
            <a:off x="1295400" y="1399258"/>
            <a:ext cx="274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0B162-80D3-0D48-9A27-3B2F90C31B9F}"/>
              </a:ext>
            </a:extLst>
          </p:cNvPr>
          <p:cNvSpPr txBox="1"/>
          <p:nvPr/>
        </p:nvSpPr>
        <p:spPr>
          <a:xfrm>
            <a:off x="5371898" y="1456732"/>
            <a:ext cx="274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4476C-61EA-2C4F-9A15-67E9BCA4A9AB}"/>
              </a:ext>
            </a:extLst>
          </p:cNvPr>
          <p:cNvSpPr txBox="1"/>
          <p:nvPr/>
        </p:nvSpPr>
        <p:spPr>
          <a:xfrm>
            <a:off x="5371898" y="1782092"/>
            <a:ext cx="339775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0" i="0">
                <a:effectLst/>
                <a:latin typeface="Söhne"/>
              </a:rPr>
              <a:t>Project Understanding and Data Exploration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Discuss the importance of understanding the data for accurate analysis.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Present an overview of the dataset, including its structure and variables.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Highlight the significance of data exploration in identifying missing values, outliers, and variable distributions.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Share initial findings and insights from the data exploration phase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ullseye with solid fill">
            <a:extLst>
              <a:ext uri="{FF2B5EF4-FFF2-40B4-BE49-F238E27FC236}">
                <a16:creationId xmlns:a16="http://schemas.microsoft.com/office/drawing/2014/main" id="{85582FAB-0EC7-A04F-A6BC-CE3B40CB8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350" y="1467924"/>
            <a:ext cx="667015" cy="667015"/>
          </a:xfrm>
          <a:prstGeom prst="rect">
            <a:avLst/>
          </a:prstGeom>
        </p:spPr>
      </p:pic>
      <p:pic>
        <p:nvPicPr>
          <p:cNvPr id="32" name="Graphic 31" descr="Document with solid fill">
            <a:extLst>
              <a:ext uri="{FF2B5EF4-FFF2-40B4-BE49-F238E27FC236}">
                <a16:creationId xmlns:a16="http://schemas.microsoft.com/office/drawing/2014/main" id="{8EC47071-8FE5-7645-AA57-E03B7AD08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435" y="1510238"/>
            <a:ext cx="667015" cy="667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E3F75-537E-D683-0BE9-6BDD9548AAF5}"/>
              </a:ext>
            </a:extLst>
          </p:cNvPr>
          <p:cNvSpPr txBox="1"/>
          <p:nvPr/>
        </p:nvSpPr>
        <p:spPr>
          <a:xfrm>
            <a:off x="1204102" y="174394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/>
              <a:t>Model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5123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1"/>
            <a:ext cx="9144000" cy="932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26750" y="312777"/>
            <a:ext cx="494360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3600"/>
              <a:t>introduction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4669A-5B82-B24D-AF8B-9ECC480EE1F6}"/>
              </a:ext>
            </a:extLst>
          </p:cNvPr>
          <p:cNvSpPr txBox="1"/>
          <p:nvPr/>
        </p:nvSpPr>
        <p:spPr>
          <a:xfrm>
            <a:off x="526750" y="1965454"/>
            <a:ext cx="274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Overview:</a:t>
            </a:r>
            <a:endParaRPr lang="en-US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0B162-80D3-0D48-9A27-3B2F90C31B9F}"/>
              </a:ext>
            </a:extLst>
          </p:cNvPr>
          <p:cNvSpPr txBox="1"/>
          <p:nvPr/>
        </p:nvSpPr>
        <p:spPr>
          <a:xfrm>
            <a:off x="4648200" y="1965454"/>
            <a:ext cx="3505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Contents:</a:t>
            </a:r>
            <a:endParaRPr lang="en-US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4476C-61EA-2C4F-9A15-67E9BCA4A9AB}"/>
              </a:ext>
            </a:extLst>
          </p:cNvPr>
          <p:cNvSpPr txBox="1"/>
          <p:nvPr/>
        </p:nvSpPr>
        <p:spPr>
          <a:xfrm>
            <a:off x="4648200" y="2290814"/>
            <a:ext cx="339775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Understanding the age distributions of "new" and "old"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Analyzing bike-related purchases over the last 3 years based on gender.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Examining the distributions of customers across different job industries.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Segmenting customers by wealth categories and age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Investigating the number of cars owned and not owned by customers in each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Söhne"/>
              </a:rPr>
              <a:t>Conducting RFM analysis and classifying customers into different categories.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9E3F75-537E-D683-0BE9-6BDD9548AAF5}"/>
              </a:ext>
            </a:extLst>
          </p:cNvPr>
          <p:cNvSpPr txBox="1"/>
          <p:nvPr/>
        </p:nvSpPr>
        <p:spPr>
          <a:xfrm>
            <a:off x="435452" y="2310136"/>
            <a:ext cx="38317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/>
              <a:t>Sprocket Central is a company that specializes in high-quality bikes and cycling accessories.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The marketing team wants to increase business sales by analyzing provided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The goal is to analyze the data and recommend 1000 customers that Sprocket Central should target to drive higher value for the company.</a:t>
            </a:r>
            <a:endParaRPr lang="en-IN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29ED0-1DD3-64E4-7E72-99B71818F6D4}"/>
              </a:ext>
            </a:extLst>
          </p:cNvPr>
          <p:cNvSpPr txBox="1"/>
          <p:nvPr/>
        </p:nvSpPr>
        <p:spPr>
          <a:xfrm>
            <a:off x="526750" y="1067545"/>
            <a:ext cx="78552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FF99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Approach for Identifying and Recommending Top 1000 Customers to Target from dataset:</a:t>
            </a:r>
            <a:endParaRPr lang="en-US" b="1" dirty="0">
              <a:solidFill>
                <a:srgbClr val="FF99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3D0F-6BD4-61C2-D6A3-7AF0D7F88FA4}"/>
              </a:ext>
            </a:extLst>
          </p:cNvPr>
          <p:cNvSpPr txBox="1"/>
          <p:nvPr/>
        </p:nvSpPr>
        <p:spPr>
          <a:xfrm>
            <a:off x="526750" y="4190868"/>
            <a:ext cx="626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This will be done with the three phases of: Data Exploration,</a:t>
            </a:r>
          </a:p>
          <a:p>
            <a:r>
              <a:rPr lang="en-US" sz="1200"/>
              <a:t>Model Development, and Interpretation.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225574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1"/>
            <a:ext cx="9144000" cy="680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25120" y="126379"/>
            <a:ext cx="494360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3600"/>
              <a:t>Data Exploration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4669A-5B82-B24D-AF8B-9ECC480EE1F6}"/>
              </a:ext>
            </a:extLst>
          </p:cNvPr>
          <p:cNvSpPr txBox="1"/>
          <p:nvPr/>
        </p:nvSpPr>
        <p:spPr>
          <a:xfrm>
            <a:off x="525120" y="1404049"/>
            <a:ext cx="45024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Issues for Data Quality Assessment</a:t>
            </a:r>
            <a:endParaRPr lang="en-US" sz="1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4476C-61EA-2C4F-9A15-67E9BCA4A9AB}"/>
              </a:ext>
            </a:extLst>
          </p:cNvPr>
          <p:cNvSpPr txBox="1"/>
          <p:nvPr/>
        </p:nvSpPr>
        <p:spPr>
          <a:xfrm>
            <a:off x="607970" y="1746678"/>
            <a:ext cx="678180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0000"/>
                </a:solidFill>
                <a:effectLst/>
                <a:latin typeface="Söhne"/>
              </a:rPr>
              <a:t>Accuracy:           </a:t>
            </a:r>
            <a:r>
              <a:rPr lang="en-US" sz="1200" b="0" i="0">
                <a:effectLst/>
                <a:latin typeface="Söhne"/>
              </a:rPr>
              <a:t>Problem - Errors in DOB and missing age/profit columns; </a:t>
            </a:r>
          </a:p>
          <a:p>
            <a:r>
              <a:rPr lang="en-US" sz="1200">
                <a:latin typeface="Söhne"/>
              </a:rPr>
              <a:t>                                 </a:t>
            </a:r>
            <a:r>
              <a:rPr lang="en-US" sz="1200" b="0" i="0">
                <a:effectLst/>
                <a:latin typeface="Söhne"/>
              </a:rPr>
              <a:t>Solution - Filter incorrect DOB values, create age column, and add profit column.</a:t>
            </a:r>
          </a:p>
          <a:p>
            <a:endParaRPr lang="en-US" sz="1200" b="0" i="0"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0000"/>
                </a:solidFill>
                <a:effectLst/>
                <a:latin typeface="Söhne"/>
              </a:rPr>
              <a:t>Completeness:  </a:t>
            </a:r>
            <a:r>
              <a:rPr lang="en-US" sz="1200" b="0" i="0">
                <a:effectLst/>
                <a:latin typeface="Söhne"/>
              </a:rPr>
              <a:t>Problem - Inconsistent customer IDs and blank entries;</a:t>
            </a:r>
          </a:p>
          <a:p>
            <a:r>
              <a:rPr lang="en-US" sz="1200">
                <a:latin typeface="Söhne"/>
              </a:rPr>
              <a:t>                               </a:t>
            </a:r>
            <a:r>
              <a:rPr lang="en-US" sz="1200" b="0" i="0">
                <a:effectLst/>
                <a:latin typeface="Söhne"/>
              </a:rPr>
              <a:t>  Solution - Filter blanks, ensure consistent IDs.</a:t>
            </a:r>
          </a:p>
          <a:p>
            <a:endParaRPr lang="en-US" sz="1200" b="0" i="0"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0000"/>
                </a:solidFill>
                <a:effectLst/>
                <a:latin typeface="Söhne"/>
              </a:rPr>
              <a:t>Consistency:      </a:t>
            </a:r>
            <a:r>
              <a:rPr lang="en-US" sz="1200" b="0" i="0">
                <a:effectLst/>
                <a:latin typeface="Söhne"/>
              </a:rPr>
              <a:t>Problem - Inconsistent gender and state names;</a:t>
            </a:r>
          </a:p>
          <a:p>
            <a:r>
              <a:rPr lang="en-US" sz="1200" b="0" i="0">
                <a:effectLst/>
                <a:latin typeface="Söhne"/>
              </a:rPr>
              <a:t>                                 Solution - Filter and standardize names for consistency.</a:t>
            </a:r>
          </a:p>
          <a:p>
            <a:endParaRPr lang="en-US" sz="1200" b="0" i="0"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0000"/>
                </a:solidFill>
                <a:effectLst/>
                <a:latin typeface="Söhne"/>
              </a:rPr>
              <a:t>Relevance:         </a:t>
            </a:r>
            <a:r>
              <a:rPr lang="en-US" sz="1200" b="0" i="0">
                <a:effectLst/>
                <a:latin typeface="Söhne"/>
              </a:rPr>
              <a:t>Problem - Irrelevant/incomprehensible columns;</a:t>
            </a:r>
          </a:p>
          <a:p>
            <a:r>
              <a:rPr lang="en-US" sz="1200">
                <a:latin typeface="Söhne"/>
              </a:rPr>
              <a:t>                               </a:t>
            </a:r>
            <a:r>
              <a:rPr lang="en-US" sz="1200" b="0" i="0">
                <a:effectLst/>
                <a:latin typeface="Söhne"/>
              </a:rPr>
              <a:t>  Solution - Remove irrelevant columns.</a:t>
            </a:r>
          </a:p>
          <a:p>
            <a:endParaRPr lang="en-US" sz="1200" b="0" i="0"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0000"/>
                </a:solidFill>
                <a:effectLst/>
                <a:latin typeface="Söhne"/>
              </a:rPr>
              <a:t>Validity:              </a:t>
            </a:r>
            <a:r>
              <a:rPr lang="en-US" sz="1200" b="0" i="0">
                <a:effectLst/>
                <a:latin typeface="Söhne"/>
              </a:rPr>
              <a:t>Problem - Non-standardized formats;</a:t>
            </a:r>
          </a:p>
          <a:p>
            <a:r>
              <a:rPr lang="en-US" sz="1200">
                <a:latin typeface="Söhne"/>
              </a:rPr>
              <a:t>                               </a:t>
            </a:r>
            <a:r>
              <a:rPr lang="en-US" sz="1200" b="0" i="0">
                <a:effectLst/>
                <a:latin typeface="Söhne"/>
              </a:rPr>
              <a:t>  Solution - Format dates and prices for consistency and accuracy.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429ED0-1DD3-64E4-7E72-99B71818F6D4}"/>
              </a:ext>
            </a:extLst>
          </p:cNvPr>
          <p:cNvSpPr txBox="1"/>
          <p:nvPr/>
        </p:nvSpPr>
        <p:spPr>
          <a:xfrm>
            <a:off x="525120" y="895350"/>
            <a:ext cx="7855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022A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Quality Assessment and 'Clean Up'</a:t>
            </a:r>
            <a:endParaRPr lang="en-US" b="1" dirty="0">
              <a:solidFill>
                <a:srgbClr val="022A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76D9D-49D9-C54B-B577-B98B27941D28}"/>
              </a:ext>
            </a:extLst>
          </p:cNvPr>
          <p:cNvSpPr txBox="1"/>
          <p:nvPr/>
        </p:nvSpPr>
        <p:spPr>
          <a:xfrm>
            <a:off x="628752" y="4532541"/>
            <a:ext cx="297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An in-depth analysis has been sent via email.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96395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2"/>
            <a:ext cx="9144000" cy="483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396081" y="122756"/>
            <a:ext cx="5181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/>
              <a:t>Data Exploration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931594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04D133-F493-F0A6-F324-ED30956B7829}"/>
              </a:ext>
            </a:extLst>
          </p:cNvPr>
          <p:cNvGrpSpPr/>
          <p:nvPr/>
        </p:nvGrpSpPr>
        <p:grpSpPr>
          <a:xfrm>
            <a:off x="10501" y="2269265"/>
            <a:ext cx="1295400" cy="2421391"/>
            <a:chOff x="-2151355" y="317534"/>
            <a:chExt cx="3287540" cy="574768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E3B9BB-4C8F-E149-E083-624E39D65342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2">
              <a:extLst>
                <a:ext uri="{FF2B5EF4-FFF2-40B4-BE49-F238E27FC236}">
                  <a16:creationId xmlns:a16="http://schemas.microsoft.com/office/drawing/2014/main" id="{28C7A365-972A-3C79-3358-25A958EAAF98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12" name="Gráfico 2">
                <a:extLst>
                  <a:ext uri="{FF2B5EF4-FFF2-40B4-BE49-F238E27FC236}">
                    <a16:creationId xmlns:a16="http://schemas.microsoft.com/office/drawing/2014/main" id="{47338C94-A083-7A26-8892-D877ED4BB7E3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32AB284-93C8-8557-531A-596606FA336A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" name="Gráfico 2">
                  <a:extLst>
                    <a:ext uri="{FF2B5EF4-FFF2-40B4-BE49-F238E27FC236}">
                      <a16:creationId xmlns:a16="http://schemas.microsoft.com/office/drawing/2014/main" id="{BC9DBD83-8926-5680-D85A-F31442471EC6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15" name="Gráfico 2">
                    <a:extLst>
                      <a:ext uri="{FF2B5EF4-FFF2-40B4-BE49-F238E27FC236}">
                        <a16:creationId xmlns:a16="http://schemas.microsoft.com/office/drawing/2014/main" id="{168911FF-BA82-1D34-2BF4-1849CDBDCA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6ECDFD5-DE68-8C2B-3969-A4C48DF5C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68F97B64-9BF0-95C4-82F4-CE49F035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87B61004-5C20-6F0F-1CC3-BFF73946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99256A66-09E6-F682-BF8E-0D1A5C19B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7160B3E8-B4C3-5314-5A21-BF8CBB97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1AD0538-D6C0-B8C5-CC48-115D610509F9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33481F0-4A04-585F-527F-9B8CA04102C6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áfico 2">
                <a:extLst>
                  <a:ext uri="{FF2B5EF4-FFF2-40B4-BE49-F238E27FC236}">
                    <a16:creationId xmlns:a16="http://schemas.microsoft.com/office/drawing/2014/main" id="{1EEB5F19-CE4B-0178-F912-08374BF53219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4488B16-C204-BE79-DD19-F2D4DEC03FCA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B64B3FC-D229-DB8F-9C83-83795DEE9320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98E15E4-4F90-8C51-3B33-365298FC4BF7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A60F443-94F0-02DC-0FDC-E995A072ED45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C91CE88-7A16-A435-5B47-365EE6B7608C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0CB287F-E9C9-364C-F706-7B2682C7387B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50AB998-064E-C0AC-F7F2-E7BD209FABFF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C2DEC32-6A63-13C3-6F12-BF5974957EF5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EC598D6-F051-52AA-1047-D0035061E596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B404F68-A7F2-BC8A-FE73-CD82E3E469E6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D2542F9-2D08-C917-449B-28E4519BA687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018110-7B25-1646-4906-15807AAA03EF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áfico 2">
                  <a:extLst>
                    <a:ext uri="{FF2B5EF4-FFF2-40B4-BE49-F238E27FC236}">
                      <a16:creationId xmlns:a16="http://schemas.microsoft.com/office/drawing/2014/main" id="{2C62FDE5-F3A3-14BB-7272-77A61CF3D78E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CAFC1CFF-20B2-FBF7-0253-5F5F12013BFE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4E9F542C-6E30-39ED-85C3-5FA170F86B17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91EB276-1C0F-F16B-2519-B84B23F54D4F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3DB2806-30AE-DECD-2A96-BE4478790809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B9A06C-9641-B152-C717-989E0511C6D0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EC4453-667A-5693-37BE-ECA9C5E5DA65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áfico 2">
              <a:extLst>
                <a:ext uri="{FF2B5EF4-FFF2-40B4-BE49-F238E27FC236}">
                  <a16:creationId xmlns:a16="http://schemas.microsoft.com/office/drawing/2014/main" id="{6D0AE16E-8865-1E1F-7466-FF304BBDFC6C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2242172-E201-ACCB-C133-FFB445ECBC66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F607F11-0872-4F86-9689-ECB5A3610794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DEBFE9E-CFBF-032E-962D-9106E06AA781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6237382-EC00-8194-8FE5-9E86CDD7687B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FEAFA9-CB1B-74CF-C4CB-AB29C43577FC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A37CC12-3F37-9B4C-1D0A-2096D450F5D4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6F30B9-6A2F-41A4-20D9-9EA3AB5B3C0B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C65536-36D6-2431-B495-D63279BD6F57}"/>
              </a:ext>
            </a:extLst>
          </p:cNvPr>
          <p:cNvSpPr txBox="1"/>
          <p:nvPr/>
        </p:nvSpPr>
        <p:spPr>
          <a:xfrm>
            <a:off x="1243128" y="973109"/>
            <a:ext cx="38317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'New' and 'Old' Customer Age Distributions</a:t>
            </a:r>
          </a:p>
          <a:p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Most customers are aged between 40-49 in 'New.' In 'Old' majority of customers are aged between 40-49 also.</a:t>
            </a:r>
          </a:p>
          <a:p>
            <a:pPr marL="342900" indent="-3429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The lowest age groups are under 30 in ‘New’ and 80+ for both 'New' and 'Old' customer lists</a:t>
            </a:r>
          </a:p>
          <a:p>
            <a:pPr marL="342900" indent="-3429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The 'New' customer list suggests that age groups 30 and 50-69 are most populated.</a:t>
            </a:r>
          </a:p>
          <a:p>
            <a:pPr marL="342900" indent="-3429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The 'Old' customer list suggests 40-59.</a:t>
            </a:r>
          </a:p>
          <a:p>
            <a:pPr marL="342900" indent="-3429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There is a steep drop of customers in the 30-40 age group in 'New.'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DE1208-DF6E-6DF6-1C1F-AADBD93C9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89905"/>
              </p:ext>
            </p:extLst>
          </p:nvPr>
        </p:nvGraphicFramePr>
        <p:xfrm>
          <a:off x="5293510" y="476054"/>
          <a:ext cx="3614555" cy="2105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ACB33B5-C377-DD8B-87A2-63A3A0005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18147"/>
              </p:ext>
            </p:extLst>
          </p:nvPr>
        </p:nvGraphicFramePr>
        <p:xfrm>
          <a:off x="5293510" y="2667385"/>
          <a:ext cx="3637389" cy="2178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24909413-19D5-7EC2-A9E2-C1B3B4ADA847}"/>
              </a:ext>
            </a:extLst>
          </p:cNvPr>
          <p:cNvSpPr/>
          <p:nvPr/>
        </p:nvSpPr>
        <p:spPr>
          <a:xfrm>
            <a:off x="-7871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F33752-5451-57E3-AA35-C936ADEA7077}"/>
              </a:ext>
            </a:extLst>
          </p:cNvPr>
          <p:cNvCxnSpPr>
            <a:cxnSpLocks/>
          </p:cNvCxnSpPr>
          <p:nvPr/>
        </p:nvCxnSpPr>
        <p:spPr>
          <a:xfrm>
            <a:off x="701299" y="4846147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2"/>
            <a:ext cx="9144000" cy="483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396081" y="122756"/>
            <a:ext cx="5181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/>
              <a:t>Data Exploration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931594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04D133-F493-F0A6-F324-ED30956B7829}"/>
              </a:ext>
            </a:extLst>
          </p:cNvPr>
          <p:cNvGrpSpPr/>
          <p:nvPr/>
        </p:nvGrpSpPr>
        <p:grpSpPr>
          <a:xfrm>
            <a:off x="10501" y="2269265"/>
            <a:ext cx="1295400" cy="2421391"/>
            <a:chOff x="-2151355" y="317534"/>
            <a:chExt cx="3287540" cy="574768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E3B9BB-4C8F-E149-E083-624E39D65342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2">
              <a:extLst>
                <a:ext uri="{FF2B5EF4-FFF2-40B4-BE49-F238E27FC236}">
                  <a16:creationId xmlns:a16="http://schemas.microsoft.com/office/drawing/2014/main" id="{28C7A365-972A-3C79-3358-25A958EAAF98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12" name="Gráfico 2">
                <a:extLst>
                  <a:ext uri="{FF2B5EF4-FFF2-40B4-BE49-F238E27FC236}">
                    <a16:creationId xmlns:a16="http://schemas.microsoft.com/office/drawing/2014/main" id="{47338C94-A083-7A26-8892-D877ED4BB7E3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32AB284-93C8-8557-531A-596606FA336A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" name="Gráfico 2">
                  <a:extLst>
                    <a:ext uri="{FF2B5EF4-FFF2-40B4-BE49-F238E27FC236}">
                      <a16:creationId xmlns:a16="http://schemas.microsoft.com/office/drawing/2014/main" id="{BC9DBD83-8926-5680-D85A-F31442471EC6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15" name="Gráfico 2">
                    <a:extLst>
                      <a:ext uri="{FF2B5EF4-FFF2-40B4-BE49-F238E27FC236}">
                        <a16:creationId xmlns:a16="http://schemas.microsoft.com/office/drawing/2014/main" id="{168911FF-BA82-1D34-2BF4-1849CDBDCA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6ECDFD5-DE68-8C2B-3969-A4C48DF5C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68F97B64-9BF0-95C4-82F4-CE49F035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87B61004-5C20-6F0F-1CC3-BFF73946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99256A66-09E6-F682-BF8E-0D1A5C19B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7160B3E8-B4C3-5314-5A21-BF8CBB97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1AD0538-D6C0-B8C5-CC48-115D610509F9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33481F0-4A04-585F-527F-9B8CA04102C6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áfico 2">
                <a:extLst>
                  <a:ext uri="{FF2B5EF4-FFF2-40B4-BE49-F238E27FC236}">
                    <a16:creationId xmlns:a16="http://schemas.microsoft.com/office/drawing/2014/main" id="{1EEB5F19-CE4B-0178-F912-08374BF53219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4488B16-C204-BE79-DD19-F2D4DEC03FCA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B64B3FC-D229-DB8F-9C83-83795DEE9320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98E15E4-4F90-8C51-3B33-365298FC4BF7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A60F443-94F0-02DC-0FDC-E995A072ED45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C91CE88-7A16-A435-5B47-365EE6B7608C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0CB287F-E9C9-364C-F706-7B2682C7387B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50AB998-064E-C0AC-F7F2-E7BD209FABFF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C2DEC32-6A63-13C3-6F12-BF5974957EF5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EC598D6-F051-52AA-1047-D0035061E596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B404F68-A7F2-BC8A-FE73-CD82E3E469E6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D2542F9-2D08-C917-449B-28E4519BA687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018110-7B25-1646-4906-15807AAA03EF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áfico 2">
                  <a:extLst>
                    <a:ext uri="{FF2B5EF4-FFF2-40B4-BE49-F238E27FC236}">
                      <a16:creationId xmlns:a16="http://schemas.microsoft.com/office/drawing/2014/main" id="{2C62FDE5-F3A3-14BB-7272-77A61CF3D78E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CAFC1CFF-20B2-FBF7-0253-5F5F12013BFE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4E9F542C-6E30-39ED-85C3-5FA170F86B17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91EB276-1C0F-F16B-2519-B84B23F54D4F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3DB2806-30AE-DECD-2A96-BE4478790809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B9A06C-9641-B152-C717-989E0511C6D0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EC4453-667A-5693-37BE-ECA9C5E5DA65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áfico 2">
              <a:extLst>
                <a:ext uri="{FF2B5EF4-FFF2-40B4-BE49-F238E27FC236}">
                  <a16:creationId xmlns:a16="http://schemas.microsoft.com/office/drawing/2014/main" id="{6D0AE16E-8865-1E1F-7466-FF304BBDFC6C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2242172-E201-ACCB-C133-FFB445ECBC66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F607F11-0872-4F86-9689-ECB5A3610794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DEBFE9E-CFBF-032E-962D-9106E06AA781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6237382-EC00-8194-8FE5-9E86CDD7687B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FEAFA9-CB1B-74CF-C4CB-AB29C43577FC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A37CC12-3F37-9B4C-1D0A-2096D450F5D4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6F30B9-6A2F-41A4-20D9-9EA3AB5B3C0B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C65536-36D6-2431-B495-D63279BD6F57}"/>
              </a:ext>
            </a:extLst>
          </p:cNvPr>
          <p:cNvSpPr txBox="1"/>
          <p:nvPr/>
        </p:nvSpPr>
        <p:spPr>
          <a:xfrm>
            <a:off x="1243128" y="973109"/>
            <a:ext cx="37507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Bike related purchases over last 3 years by gender</a:t>
            </a:r>
          </a:p>
          <a:p>
            <a:pPr marL="228600" indent="-2286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Over the last three years about 50% of bike related purchases were made by females to 48% of purchases made by males. Approximately 2% were made by unknown gender</a:t>
            </a:r>
          </a:p>
          <a:p>
            <a:pPr marL="228600" indent="-2286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Numerically, females purchases almost 10 000 more than males</a:t>
            </a:r>
          </a:p>
          <a:p>
            <a:pPr marL="228600" indent="-2286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Females make up majority of bike related sales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909413-19D5-7EC2-A9E2-C1B3B4ADA847}"/>
              </a:ext>
            </a:extLst>
          </p:cNvPr>
          <p:cNvSpPr/>
          <p:nvPr/>
        </p:nvSpPr>
        <p:spPr>
          <a:xfrm>
            <a:off x="-7871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F33752-5451-57E3-AA35-C936ADEA7077}"/>
              </a:ext>
            </a:extLst>
          </p:cNvPr>
          <p:cNvCxnSpPr>
            <a:cxnSpLocks/>
          </p:cNvCxnSpPr>
          <p:nvPr/>
        </p:nvCxnSpPr>
        <p:spPr>
          <a:xfrm>
            <a:off x="701299" y="4846147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617FC1AD-EA82-9A29-C219-3A4BB606D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41432"/>
              </p:ext>
            </p:extLst>
          </p:nvPr>
        </p:nvGraphicFramePr>
        <p:xfrm>
          <a:off x="5331763" y="502761"/>
          <a:ext cx="3659837" cy="2150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B1CCAA68-1720-4F61-B36C-86DE9035B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903307"/>
              </p:ext>
            </p:extLst>
          </p:nvPr>
        </p:nvGraphicFramePr>
        <p:xfrm>
          <a:off x="5331763" y="2706667"/>
          <a:ext cx="3659837" cy="2128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676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2"/>
            <a:ext cx="9144000" cy="483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396081" y="122756"/>
            <a:ext cx="5181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/>
              <a:t>Data Exploration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931594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04D133-F493-F0A6-F324-ED30956B7829}"/>
              </a:ext>
            </a:extLst>
          </p:cNvPr>
          <p:cNvGrpSpPr/>
          <p:nvPr/>
        </p:nvGrpSpPr>
        <p:grpSpPr>
          <a:xfrm>
            <a:off x="10501" y="2269265"/>
            <a:ext cx="1295400" cy="2421391"/>
            <a:chOff x="-2151355" y="317534"/>
            <a:chExt cx="3287540" cy="574768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E3B9BB-4C8F-E149-E083-624E39D65342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2">
              <a:extLst>
                <a:ext uri="{FF2B5EF4-FFF2-40B4-BE49-F238E27FC236}">
                  <a16:creationId xmlns:a16="http://schemas.microsoft.com/office/drawing/2014/main" id="{28C7A365-972A-3C79-3358-25A958EAAF98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12" name="Gráfico 2">
                <a:extLst>
                  <a:ext uri="{FF2B5EF4-FFF2-40B4-BE49-F238E27FC236}">
                    <a16:creationId xmlns:a16="http://schemas.microsoft.com/office/drawing/2014/main" id="{47338C94-A083-7A26-8892-D877ED4BB7E3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32AB284-93C8-8557-531A-596606FA336A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" name="Gráfico 2">
                  <a:extLst>
                    <a:ext uri="{FF2B5EF4-FFF2-40B4-BE49-F238E27FC236}">
                      <a16:creationId xmlns:a16="http://schemas.microsoft.com/office/drawing/2014/main" id="{BC9DBD83-8926-5680-D85A-F31442471EC6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15" name="Gráfico 2">
                    <a:extLst>
                      <a:ext uri="{FF2B5EF4-FFF2-40B4-BE49-F238E27FC236}">
                        <a16:creationId xmlns:a16="http://schemas.microsoft.com/office/drawing/2014/main" id="{168911FF-BA82-1D34-2BF4-1849CDBDCA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6ECDFD5-DE68-8C2B-3969-A4C48DF5C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68F97B64-9BF0-95C4-82F4-CE49F035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87B61004-5C20-6F0F-1CC3-BFF73946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99256A66-09E6-F682-BF8E-0D1A5C19B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7160B3E8-B4C3-5314-5A21-BF8CBB97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1AD0538-D6C0-B8C5-CC48-115D610509F9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33481F0-4A04-585F-527F-9B8CA04102C6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áfico 2">
                <a:extLst>
                  <a:ext uri="{FF2B5EF4-FFF2-40B4-BE49-F238E27FC236}">
                    <a16:creationId xmlns:a16="http://schemas.microsoft.com/office/drawing/2014/main" id="{1EEB5F19-CE4B-0178-F912-08374BF53219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4488B16-C204-BE79-DD19-F2D4DEC03FCA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B64B3FC-D229-DB8F-9C83-83795DEE9320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98E15E4-4F90-8C51-3B33-365298FC4BF7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A60F443-94F0-02DC-0FDC-E995A072ED45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C91CE88-7A16-A435-5B47-365EE6B7608C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0CB287F-E9C9-364C-F706-7B2682C7387B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50AB998-064E-C0AC-F7F2-E7BD209FABFF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C2DEC32-6A63-13C3-6F12-BF5974957EF5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EC598D6-F051-52AA-1047-D0035061E596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B404F68-A7F2-BC8A-FE73-CD82E3E469E6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D2542F9-2D08-C917-449B-28E4519BA687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018110-7B25-1646-4906-15807AAA03EF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áfico 2">
                  <a:extLst>
                    <a:ext uri="{FF2B5EF4-FFF2-40B4-BE49-F238E27FC236}">
                      <a16:creationId xmlns:a16="http://schemas.microsoft.com/office/drawing/2014/main" id="{2C62FDE5-F3A3-14BB-7272-77A61CF3D78E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CAFC1CFF-20B2-FBF7-0253-5F5F12013BFE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4E9F542C-6E30-39ED-85C3-5FA170F86B17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91EB276-1C0F-F16B-2519-B84B23F54D4F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3DB2806-30AE-DECD-2A96-BE4478790809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B9A06C-9641-B152-C717-989E0511C6D0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EC4453-667A-5693-37BE-ECA9C5E5DA65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áfico 2">
              <a:extLst>
                <a:ext uri="{FF2B5EF4-FFF2-40B4-BE49-F238E27FC236}">
                  <a16:creationId xmlns:a16="http://schemas.microsoft.com/office/drawing/2014/main" id="{6D0AE16E-8865-1E1F-7466-FF304BBDFC6C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2242172-E201-ACCB-C133-FFB445ECBC66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F607F11-0872-4F86-9689-ECB5A3610794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DEBFE9E-CFBF-032E-962D-9106E06AA781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6237382-EC00-8194-8FE5-9E86CDD7687B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FEAFA9-CB1B-74CF-C4CB-AB29C43577FC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A37CC12-3F37-9B4C-1D0A-2096D450F5D4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6F30B9-6A2F-41A4-20D9-9EA3AB5B3C0B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C65536-36D6-2431-B495-D63279BD6F57}"/>
              </a:ext>
            </a:extLst>
          </p:cNvPr>
          <p:cNvSpPr txBox="1"/>
          <p:nvPr/>
        </p:nvSpPr>
        <p:spPr>
          <a:xfrm>
            <a:off x="1551778" y="3184436"/>
            <a:ext cx="6934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Job Industry Distribution</a:t>
            </a:r>
          </a:p>
          <a:p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20% of 'New' Customers are in Manufacturing and Financial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The smallest number of customers are in Agriculture and Telecommunications at 3%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the pattern in ‘new' customer list,higher and lower at -1% and 2% in Manufacturing and Financial Services respectively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909413-19D5-7EC2-A9E2-C1B3B4ADA847}"/>
              </a:ext>
            </a:extLst>
          </p:cNvPr>
          <p:cNvSpPr/>
          <p:nvPr/>
        </p:nvSpPr>
        <p:spPr>
          <a:xfrm>
            <a:off x="-7871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F33752-5451-57E3-AA35-C936ADEA7077}"/>
              </a:ext>
            </a:extLst>
          </p:cNvPr>
          <p:cNvCxnSpPr>
            <a:cxnSpLocks/>
          </p:cNvCxnSpPr>
          <p:nvPr/>
        </p:nvCxnSpPr>
        <p:spPr>
          <a:xfrm>
            <a:off x="701299" y="4846147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A32AA65F-F871-C9DB-2849-BA8913280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564792"/>
              </p:ext>
            </p:extLst>
          </p:nvPr>
        </p:nvGraphicFramePr>
        <p:xfrm>
          <a:off x="1278860" y="483932"/>
          <a:ext cx="3782011" cy="2588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11CB7771-DA7A-DD56-1EAC-2301D7596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110810"/>
              </p:ext>
            </p:extLst>
          </p:nvPr>
        </p:nvGraphicFramePr>
        <p:xfrm>
          <a:off x="5153945" y="478872"/>
          <a:ext cx="3979554" cy="257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759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2"/>
            <a:ext cx="9144000" cy="483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396081" y="122756"/>
            <a:ext cx="5181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/>
              <a:t>Data Exploration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931594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65536-36D6-2431-B495-D63279BD6F57}"/>
              </a:ext>
            </a:extLst>
          </p:cNvPr>
          <p:cNvSpPr txBox="1"/>
          <p:nvPr/>
        </p:nvSpPr>
        <p:spPr>
          <a:xfrm>
            <a:off x="1104900" y="3409950"/>
            <a:ext cx="69342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Wealth Segmentation by age category</a:t>
            </a:r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In all age categories the largest number of customers are classified as 'Mass Customer'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The next category is the 'High Net Worth'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The 'Affluent Customer' can outperforms the 'High Net Worth' customer in the 40-49 age group.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909413-19D5-7EC2-A9E2-C1B3B4ADA847}"/>
              </a:ext>
            </a:extLst>
          </p:cNvPr>
          <p:cNvSpPr/>
          <p:nvPr/>
        </p:nvSpPr>
        <p:spPr>
          <a:xfrm>
            <a:off x="-7871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F33752-5451-57E3-AA35-C936ADEA7077}"/>
              </a:ext>
            </a:extLst>
          </p:cNvPr>
          <p:cNvCxnSpPr>
            <a:cxnSpLocks/>
          </p:cNvCxnSpPr>
          <p:nvPr/>
        </p:nvCxnSpPr>
        <p:spPr>
          <a:xfrm>
            <a:off x="701299" y="4846147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C0048C9-26ED-1FFD-2BAC-AE0A63DE7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58540"/>
              </p:ext>
            </p:extLst>
          </p:nvPr>
        </p:nvGraphicFramePr>
        <p:xfrm>
          <a:off x="106428" y="483932"/>
          <a:ext cx="4236972" cy="2700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04115884-8C07-056F-806A-F85A836C3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39883"/>
              </p:ext>
            </p:extLst>
          </p:nvPr>
        </p:nvGraphicFramePr>
        <p:xfrm>
          <a:off x="4419600" y="483932"/>
          <a:ext cx="4648200" cy="268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611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1"/>
            <a:ext cx="9144000" cy="858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426642" y="370232"/>
            <a:ext cx="51816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/>
              <a:t>Model devlopment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US" sz="10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04D133-F493-F0A6-F324-ED30956B7829}"/>
              </a:ext>
            </a:extLst>
          </p:cNvPr>
          <p:cNvGrpSpPr/>
          <p:nvPr/>
        </p:nvGrpSpPr>
        <p:grpSpPr>
          <a:xfrm>
            <a:off x="76200" y="2876561"/>
            <a:ext cx="990600" cy="1887980"/>
            <a:chOff x="-2151355" y="317534"/>
            <a:chExt cx="3287540" cy="574768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E3B9BB-4C8F-E149-E083-624E39D65342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2">
              <a:extLst>
                <a:ext uri="{FF2B5EF4-FFF2-40B4-BE49-F238E27FC236}">
                  <a16:creationId xmlns:a16="http://schemas.microsoft.com/office/drawing/2014/main" id="{28C7A365-972A-3C79-3358-25A958EAAF98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12" name="Gráfico 2">
                <a:extLst>
                  <a:ext uri="{FF2B5EF4-FFF2-40B4-BE49-F238E27FC236}">
                    <a16:creationId xmlns:a16="http://schemas.microsoft.com/office/drawing/2014/main" id="{47338C94-A083-7A26-8892-D877ED4BB7E3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32AB284-93C8-8557-531A-596606FA336A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" name="Gráfico 2">
                  <a:extLst>
                    <a:ext uri="{FF2B5EF4-FFF2-40B4-BE49-F238E27FC236}">
                      <a16:creationId xmlns:a16="http://schemas.microsoft.com/office/drawing/2014/main" id="{BC9DBD83-8926-5680-D85A-F31442471EC6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15" name="Gráfico 2">
                    <a:extLst>
                      <a:ext uri="{FF2B5EF4-FFF2-40B4-BE49-F238E27FC236}">
                        <a16:creationId xmlns:a16="http://schemas.microsoft.com/office/drawing/2014/main" id="{168911FF-BA82-1D34-2BF4-1849CDBDCA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6ECDFD5-DE68-8C2B-3969-A4C48DF5C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68F97B64-9BF0-95C4-82F4-CE49F035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87B61004-5C20-6F0F-1CC3-BFF73946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99256A66-09E6-F682-BF8E-0D1A5C19B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7160B3E8-B4C3-5314-5A21-BF8CBB97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1AD0538-D6C0-B8C5-CC48-115D610509F9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33481F0-4A04-585F-527F-9B8CA04102C6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áfico 2">
                <a:extLst>
                  <a:ext uri="{FF2B5EF4-FFF2-40B4-BE49-F238E27FC236}">
                    <a16:creationId xmlns:a16="http://schemas.microsoft.com/office/drawing/2014/main" id="{1EEB5F19-CE4B-0178-F912-08374BF53219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4488B16-C204-BE79-DD19-F2D4DEC03FCA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B64B3FC-D229-DB8F-9C83-83795DEE9320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98E15E4-4F90-8C51-3B33-365298FC4BF7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A60F443-94F0-02DC-0FDC-E995A072ED45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C91CE88-7A16-A435-5B47-365EE6B7608C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0CB287F-E9C9-364C-F706-7B2682C7387B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50AB998-064E-C0AC-F7F2-E7BD209FABFF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C2DEC32-6A63-13C3-6F12-BF5974957EF5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EC598D6-F051-52AA-1047-D0035061E596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B404F68-A7F2-BC8A-FE73-CD82E3E469E6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D2542F9-2D08-C917-449B-28E4519BA687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018110-7B25-1646-4906-15807AAA03EF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áfico 2">
                  <a:extLst>
                    <a:ext uri="{FF2B5EF4-FFF2-40B4-BE49-F238E27FC236}">
                      <a16:creationId xmlns:a16="http://schemas.microsoft.com/office/drawing/2014/main" id="{2C62FDE5-F3A3-14BB-7272-77A61CF3D78E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CAFC1CFF-20B2-FBF7-0253-5F5F12013BFE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4E9F542C-6E30-39ED-85C3-5FA170F86B17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91EB276-1C0F-F16B-2519-B84B23F54D4F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3DB2806-30AE-DECD-2A96-BE4478790809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B9A06C-9641-B152-C717-989E0511C6D0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EC4453-667A-5693-37BE-ECA9C5E5DA65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áfico 2">
              <a:extLst>
                <a:ext uri="{FF2B5EF4-FFF2-40B4-BE49-F238E27FC236}">
                  <a16:creationId xmlns:a16="http://schemas.microsoft.com/office/drawing/2014/main" id="{6D0AE16E-8865-1E1F-7466-FF304BBDFC6C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2242172-E201-ACCB-C133-FFB445ECBC66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F607F11-0872-4F86-9689-ECB5A3610794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DEBFE9E-CFBF-032E-962D-9106E06AA781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6237382-EC00-8194-8FE5-9E86CDD7687B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FEAFA9-CB1B-74CF-C4CB-AB29C43577FC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A37CC12-3F37-9B4C-1D0A-2096D450F5D4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6F30B9-6A2F-41A4-20D9-9EA3AB5B3C0B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C65536-36D6-2431-B495-D63279BD6F57}"/>
              </a:ext>
            </a:extLst>
          </p:cNvPr>
          <p:cNvSpPr txBox="1"/>
          <p:nvPr/>
        </p:nvSpPr>
        <p:spPr>
          <a:xfrm>
            <a:off x="1039035" y="1234873"/>
            <a:ext cx="330179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Number of cars owned and not owned by </a:t>
            </a:r>
          </a:p>
          <a:p>
            <a:endParaRPr lang="en-US" sz="1200"/>
          </a:p>
          <a:p>
            <a:pPr marL="228600" indent="-228600">
              <a:buFont typeface="+mj-lt"/>
              <a:buAutoNum type="arabicPeriod"/>
            </a:pPr>
            <a:r>
              <a:rPr lang="en-US" sz="1200"/>
              <a:t>NSW has the largest amount of people that do not own a car. NSW seems to have a higher number of people from which data was collected.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/>
              <a:t>Victoria is also split quite evenly. But both numbers are significantly lower than those of NSW.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/>
              <a:t>QLD has a relatively high number of customers that own a car.</a:t>
            </a:r>
            <a:endParaRPr lang="en-IN" sz="12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9EFE9F-6612-7E87-924C-65A8DB1ED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404069"/>
              </p:ext>
            </p:extLst>
          </p:nvPr>
        </p:nvGraphicFramePr>
        <p:xfrm>
          <a:off x="4443308" y="1125131"/>
          <a:ext cx="4472092" cy="304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2816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roject Kick-off meeting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FF8D4D"/>
      </a:accent1>
      <a:accent2>
        <a:srgbClr val="2D2839"/>
      </a:accent2>
      <a:accent3>
        <a:srgbClr val="E8E3F3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927</Words>
  <Application>Microsoft Office PowerPoint</Application>
  <PresentationFormat>On-screen Show (16:9)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Bahnschrift SemiBold SemiConden</vt:lpstr>
      <vt:lpstr>Bahnschrift SemiLight Condensed</vt:lpstr>
      <vt:lpstr>Calibri</vt:lpstr>
      <vt:lpstr>Segoe UI</vt:lpstr>
      <vt:lpstr>Söhne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2023-05-18T13:07:18Z</dcterms:modified>
</cp:coreProperties>
</file>