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56471"/>
  </p:normalViewPr>
  <p:slideViewPr>
    <p:cSldViewPr snapToGrid="0" snapToObjects="1">
      <p:cViewPr varScale="1">
        <p:scale>
          <a:sx n="63" d="100"/>
          <a:sy n="63" d="100"/>
        </p:scale>
        <p:origin x="24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A41715-CEFE-2C4F-BB43-977767C0940C}" type="datetimeFigureOut">
              <a:rPr lang="en-US" smtClean="0"/>
              <a:t>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DEEE4-55FE-C749-BBF4-B46D5DA23DE5}" type="slidenum">
              <a:rPr lang="en-US" smtClean="0"/>
              <a:t>‹#›</a:t>
            </a:fld>
            <a:endParaRPr lang="en-US"/>
          </a:p>
        </p:txBody>
      </p:sp>
    </p:spTree>
    <p:extLst>
      <p:ext uri="{BB962C8B-B14F-4D97-AF65-F5344CB8AC3E}">
        <p14:creationId xmlns:p14="http://schemas.microsoft.com/office/powerpoint/2010/main" val="1856135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 Id="rId3" Type="http://schemas.openxmlformats.org/officeDocument/2006/relationships/hyperlink" Target="https://blog.torproject.org/blog/tips-running-exit-node-minimal-harassment"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Tor is an anonymity tool used by those who want to stay private and uncensored when browsing the Internet.</a:t>
            </a:r>
          </a:p>
          <a:p>
            <a:endParaRPr lang="en-US" dirty="0" smtClean="0"/>
          </a:p>
          <a:p>
            <a:r>
              <a:rPr lang="en-US" dirty="0" smtClean="0"/>
              <a:t>In this series of </a:t>
            </a:r>
            <a:r>
              <a:rPr lang="en-US" dirty="0" smtClean="0"/>
              <a:t> talk, </a:t>
            </a:r>
            <a:r>
              <a:rPr lang="en-US" dirty="0" smtClean="0"/>
              <a:t>we’ll take a deep dive into the structure and protocols used by the Tor network in order to see first-hand how Tor operates.</a:t>
            </a:r>
          </a:p>
          <a:p>
            <a:endParaRPr lang="en-US" dirty="0" smtClean="0"/>
          </a:p>
          <a:p>
            <a:r>
              <a:rPr lang="en-US" dirty="0" smtClean="0"/>
              <a:t>This idea of Onion Routing was (and is!) simply that we can wrap traffic in encrypted layers (like onions) in order to protect the contents of the data as well as the anonymity of the sender and receiver.</a:t>
            </a:r>
          </a:p>
          <a:p>
            <a:endParaRPr lang="en-US" dirty="0" smtClean="0"/>
          </a:p>
          <a:p>
            <a:r>
              <a:rPr lang="en-US" dirty="0" smtClean="0"/>
              <a:t>Tor works by bouncing connections from your computer to destinations (such as </a:t>
            </a:r>
            <a:r>
              <a:rPr lang="en-US" dirty="0" err="1" smtClean="0"/>
              <a:t>google.com</a:t>
            </a:r>
            <a:r>
              <a:rPr lang="en-US" dirty="0" smtClean="0"/>
              <a:t>) through a series of intermediate computers, or relays.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73DEEE4-55FE-C749-BBF4-B46D5DA23DE5}" type="slidenum">
              <a:rPr lang="en-US" smtClean="0"/>
              <a:t>3</a:t>
            </a:fld>
            <a:endParaRPr lang="en-US"/>
          </a:p>
        </p:txBody>
      </p:sp>
    </p:spTree>
    <p:extLst>
      <p:ext uri="{BB962C8B-B14F-4D97-AF65-F5344CB8AC3E}">
        <p14:creationId xmlns:p14="http://schemas.microsoft.com/office/powerpoint/2010/main" val="1728766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3DEEE4-55FE-C749-BBF4-B46D5DA23DE5}" type="slidenum">
              <a:rPr lang="en-US" smtClean="0"/>
              <a:t>14</a:t>
            </a:fld>
            <a:endParaRPr lang="en-US"/>
          </a:p>
        </p:txBody>
      </p:sp>
    </p:spTree>
    <p:extLst>
      <p:ext uri="{BB962C8B-B14F-4D97-AF65-F5344CB8AC3E}">
        <p14:creationId xmlns:p14="http://schemas.microsoft.com/office/powerpoint/2010/main" val="637580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You’ll notice that I mention each DA publishes this consensus.</a:t>
            </a:r>
          </a:p>
          <a:p>
            <a:endParaRPr lang="en-US" dirty="0" smtClean="0"/>
          </a:p>
          <a:p>
            <a:r>
              <a:rPr lang="en-US" dirty="0" smtClean="0"/>
              <a:t>This is done over HTTP such that anyone can download the latest copy</a:t>
            </a:r>
          </a:p>
          <a:p>
            <a:endParaRPr lang="en-US" dirty="0" smtClean="0"/>
          </a:p>
          <a:p>
            <a:r>
              <a:rPr lang="en-US" dirty="0" smtClean="0"/>
              <a:t>http://</a:t>
            </a:r>
            <a:r>
              <a:rPr lang="en-US" dirty="0" err="1" smtClean="0"/>
              <a:t>directory_authority</a:t>
            </a:r>
            <a:r>
              <a:rPr lang="en-US" dirty="0" smtClean="0"/>
              <a:t>/tor/status-vote/current/consensus/</a:t>
            </a:r>
          </a:p>
          <a:p>
            <a:endParaRPr lang="en-US" dirty="0" smtClean="0"/>
          </a:p>
          <a:p>
            <a:r>
              <a:rPr lang="en-US" dirty="0" smtClean="0"/>
              <a:t>http://86.59.21.38/tor/status-vote/current/consensus/</a:t>
            </a:r>
          </a:p>
          <a:p>
            <a:endParaRPr lang="en-US" dirty="0" smtClean="0"/>
          </a:p>
          <a:p>
            <a:endParaRPr lang="en-US" dirty="0" smtClean="0"/>
          </a:p>
          <a:p>
            <a:r>
              <a:rPr lang="en-US" dirty="0" smtClean="0"/>
              <a:t>Exit nodes</a:t>
            </a:r>
          </a:p>
          <a:p>
            <a:endParaRPr lang="en-US" dirty="0"/>
          </a:p>
        </p:txBody>
      </p:sp>
      <p:sp>
        <p:nvSpPr>
          <p:cNvPr id="4" name="Slide Number Placeholder 3"/>
          <p:cNvSpPr>
            <a:spLocks noGrp="1"/>
          </p:cNvSpPr>
          <p:nvPr>
            <p:ph type="sldNum" sz="quarter" idx="10"/>
          </p:nvPr>
        </p:nvSpPr>
        <p:spPr/>
        <p:txBody>
          <a:bodyPr/>
          <a:lstStyle/>
          <a:p>
            <a:fld id="{173DEEE4-55FE-C749-BBF4-B46D5DA23DE5}" type="slidenum">
              <a:rPr lang="en-US" smtClean="0"/>
              <a:t>15</a:t>
            </a:fld>
            <a:endParaRPr lang="en-US"/>
          </a:p>
        </p:txBody>
      </p:sp>
    </p:spTree>
    <p:extLst>
      <p:ext uri="{BB962C8B-B14F-4D97-AF65-F5344CB8AC3E}">
        <p14:creationId xmlns:p14="http://schemas.microsoft.com/office/powerpoint/2010/main" val="995921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3DEEE4-55FE-C749-BBF4-B46D5DA23DE5}" type="slidenum">
              <a:rPr lang="en-US" smtClean="0"/>
              <a:t>16</a:t>
            </a:fld>
            <a:endParaRPr lang="en-US"/>
          </a:p>
        </p:txBody>
      </p:sp>
    </p:spTree>
    <p:extLst>
      <p:ext uri="{BB962C8B-B14F-4D97-AF65-F5344CB8AC3E}">
        <p14:creationId xmlns:p14="http://schemas.microsoft.com/office/powerpoint/2010/main" val="1693732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metrics.torproject.org</a:t>
            </a:r>
            <a:r>
              <a:rPr lang="en-US" dirty="0" smtClean="0"/>
              <a:t>/</a:t>
            </a:r>
            <a:r>
              <a:rPr lang="en-US" dirty="0" err="1" smtClean="0"/>
              <a:t>networksize.html</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73DEEE4-55FE-C749-BBF4-B46D5DA23DE5}" type="slidenum">
              <a:rPr lang="en-US" smtClean="0"/>
              <a:t>5</a:t>
            </a:fld>
            <a:endParaRPr lang="en-US"/>
          </a:p>
        </p:txBody>
      </p:sp>
    </p:spTree>
    <p:extLst>
      <p:ext uri="{BB962C8B-B14F-4D97-AF65-F5344CB8AC3E}">
        <p14:creationId xmlns:p14="http://schemas.microsoft.com/office/powerpoint/2010/main" val="84098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Generally, it is safe to run a guard or middle relay on any VPS or shared server, since all the server operators will see is harmless encrypted traffic.</a:t>
            </a:r>
          </a:p>
          <a:p>
            <a:endParaRPr lang="en-US" dirty="0" smtClean="0"/>
          </a:p>
          <a:p>
            <a:r>
              <a:rPr lang="en-US" dirty="0" smtClean="0"/>
              <a:t>However, there are </a:t>
            </a:r>
            <a:r>
              <a:rPr lang="en-US" dirty="0" smtClean="0">
                <a:hlinkClick r:id="rId3"/>
              </a:rPr>
              <a:t>special responsibilities</a:t>
            </a:r>
            <a:r>
              <a:rPr lang="en-US" dirty="0" smtClean="0"/>
              <a:t> to consider when running an exit node. Since exit relays send traffic directly to the end destination, any illicit activity done through Tor appears to come from the exit relay. This leads to the rare possibility of raids, abuse notices, or more.</a:t>
            </a:r>
          </a:p>
          <a:p>
            <a:endParaRPr lang="en-US" dirty="0" smtClean="0"/>
          </a:p>
          <a:p>
            <a:endParaRPr lang="en-US" dirty="0" smtClean="0"/>
          </a:p>
          <a:p>
            <a:r>
              <a:rPr lang="en-US" dirty="0" smtClean="0"/>
              <a:t>Thanks Exit node operated.</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73DEEE4-55FE-C749-BBF4-B46D5DA23DE5}" type="slidenum">
              <a:rPr lang="en-US" smtClean="0"/>
              <a:t>7</a:t>
            </a:fld>
            <a:endParaRPr lang="en-US"/>
          </a:p>
        </p:txBody>
      </p:sp>
    </p:spTree>
    <p:extLst>
      <p:ext uri="{BB962C8B-B14F-4D97-AF65-F5344CB8AC3E}">
        <p14:creationId xmlns:p14="http://schemas.microsoft.com/office/powerpoint/2010/main" val="420067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know how connections are routed through relays, how do we know we can actually </a:t>
            </a:r>
            <a:r>
              <a:rPr lang="en-US" i="1" dirty="0" smtClean="0"/>
              <a:t>trust</a:t>
            </a:r>
            <a:r>
              <a:rPr lang="en-US" dirty="0" smtClean="0"/>
              <a:t> relays? </a:t>
            </a:r>
            <a:endParaRPr lang="en-US" dirty="0"/>
          </a:p>
        </p:txBody>
      </p:sp>
      <p:sp>
        <p:nvSpPr>
          <p:cNvPr id="4" name="Slide Number Placeholder 3"/>
          <p:cNvSpPr>
            <a:spLocks noGrp="1"/>
          </p:cNvSpPr>
          <p:nvPr>
            <p:ph type="sldNum" sz="quarter" idx="10"/>
          </p:nvPr>
        </p:nvSpPr>
        <p:spPr/>
        <p:txBody>
          <a:bodyPr/>
          <a:lstStyle/>
          <a:p>
            <a:fld id="{173DEEE4-55FE-C749-BBF4-B46D5DA23DE5}" type="slidenum">
              <a:rPr lang="en-US" smtClean="0"/>
              <a:t>8</a:t>
            </a:fld>
            <a:endParaRPr lang="en-US"/>
          </a:p>
        </p:txBody>
      </p:sp>
    </p:spTree>
    <p:extLst>
      <p:ext uri="{BB962C8B-B14F-4D97-AF65-F5344CB8AC3E}">
        <p14:creationId xmlns:p14="http://schemas.microsoft.com/office/powerpoint/2010/main" val="1008999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means that we have wrapped our original data in layers of encryption, much like an onion is wrapped in layers of</a:t>
            </a:r>
          </a:p>
          <a:p>
            <a:endParaRPr lang="en-US" dirty="0" smtClean="0"/>
          </a:p>
          <a:p>
            <a:r>
              <a:rPr lang="en-US" dirty="0" smtClean="0"/>
              <a:t>exit relays </a:t>
            </a:r>
            <a:r>
              <a:rPr lang="en-US" b="1" dirty="0" smtClean="0"/>
              <a:t>can see the original data sent by the client</a:t>
            </a:r>
            <a:r>
              <a:rPr lang="en-US" dirty="0" smtClean="0"/>
              <a:t>, since they have to pass that data to the destination. This means that, if credentials are passed over HTTP, FTP, or other </a:t>
            </a:r>
            <a:r>
              <a:rPr lang="en-US" dirty="0" err="1" smtClean="0"/>
              <a:t>cleartext</a:t>
            </a:r>
            <a:r>
              <a:rPr lang="en-US" dirty="0" smtClean="0"/>
              <a:t> protocols, the exit relays can sniff the traffic!</a:t>
            </a:r>
            <a:endParaRPr lang="en-US" dirty="0"/>
          </a:p>
        </p:txBody>
      </p:sp>
      <p:sp>
        <p:nvSpPr>
          <p:cNvPr id="4" name="Slide Number Placeholder 3"/>
          <p:cNvSpPr>
            <a:spLocks noGrp="1"/>
          </p:cNvSpPr>
          <p:nvPr>
            <p:ph type="sldNum" sz="quarter" idx="10"/>
          </p:nvPr>
        </p:nvSpPr>
        <p:spPr/>
        <p:txBody>
          <a:bodyPr/>
          <a:lstStyle/>
          <a:p>
            <a:fld id="{173DEEE4-55FE-C749-BBF4-B46D5DA23DE5}" type="slidenum">
              <a:rPr lang="en-US" smtClean="0"/>
              <a:t>9</a:t>
            </a:fld>
            <a:endParaRPr lang="en-US"/>
          </a:p>
        </p:txBody>
      </p:sp>
    </p:spTree>
    <p:extLst>
      <p:ext uri="{BB962C8B-B14F-4D97-AF65-F5344CB8AC3E}">
        <p14:creationId xmlns:p14="http://schemas.microsoft.com/office/powerpoint/2010/main" val="1025062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Oppressive Government</a:t>
            </a:r>
          </a:p>
          <a:p>
            <a:endParaRPr lang="en-US" i="1" dirty="0" smtClean="0"/>
          </a:p>
          <a:p>
            <a:pPr marL="228600" indent="-228600">
              <a:buAutoNum type="arabicPlain"/>
            </a:pPr>
            <a:r>
              <a:rPr lang="en-US" dirty="0" smtClean="0"/>
              <a:t>- The first situation is possible, and is up to the discretion of the device (router, etc.) or website owner. All a site owner needs to do is to download the list of Tor exit nodes and block all traffic from those nodes. </a:t>
            </a:r>
          </a:p>
          <a:p>
            <a:pPr marL="228600" indent="-228600">
              <a:buAutoNum type="arabicPlain"/>
            </a:pPr>
            <a:endParaRPr lang="en-US" dirty="0" smtClean="0"/>
          </a:p>
          <a:p>
            <a:pPr marL="228600" indent="-228600">
              <a:buAutoNum type="arabicPlain"/>
            </a:pPr>
            <a:r>
              <a:rPr lang="en-US" dirty="0" smtClean="0"/>
              <a:t>the second situation is much worse. While blocking incoming Tor users can keep them from a particular site, blocking users from going into Tor will keep them from </a:t>
            </a:r>
            <a:r>
              <a:rPr lang="en-US" b="1" dirty="0" smtClean="0"/>
              <a:t>every</a:t>
            </a:r>
            <a:r>
              <a:rPr lang="en-US" dirty="0" smtClean="0"/>
              <a:t> site, making Tor effectively useless to those under censorship - some of the users who need Tor most. Just using relays, this is possible since real OG’s can just download a list of all guard relays and block any traffic to them.</a:t>
            </a:r>
          </a:p>
        </p:txBody>
      </p:sp>
      <p:sp>
        <p:nvSpPr>
          <p:cNvPr id="4" name="Slide Number Placeholder 3"/>
          <p:cNvSpPr>
            <a:spLocks noGrp="1"/>
          </p:cNvSpPr>
          <p:nvPr>
            <p:ph type="sldNum" sz="quarter" idx="10"/>
          </p:nvPr>
        </p:nvSpPr>
        <p:spPr/>
        <p:txBody>
          <a:bodyPr/>
          <a:lstStyle/>
          <a:p>
            <a:fld id="{173DEEE4-55FE-C749-BBF4-B46D5DA23DE5}" type="slidenum">
              <a:rPr lang="en-US" smtClean="0"/>
              <a:t>10</a:t>
            </a:fld>
            <a:endParaRPr lang="en-US"/>
          </a:p>
        </p:txBody>
      </p:sp>
    </p:spTree>
    <p:extLst>
      <p:ext uri="{BB962C8B-B14F-4D97-AF65-F5344CB8AC3E}">
        <p14:creationId xmlns:p14="http://schemas.microsoft.com/office/powerpoint/2010/main" val="529222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bridges.torproject.org</a:t>
            </a:r>
            <a:r>
              <a:rPr lang="en-US" dirty="0" smtClean="0"/>
              <a:t>/bridges</a:t>
            </a:r>
          </a:p>
          <a:p>
            <a:endParaRPr lang="en-US" dirty="0"/>
          </a:p>
        </p:txBody>
      </p:sp>
      <p:sp>
        <p:nvSpPr>
          <p:cNvPr id="4" name="Slide Number Placeholder 3"/>
          <p:cNvSpPr>
            <a:spLocks noGrp="1"/>
          </p:cNvSpPr>
          <p:nvPr>
            <p:ph type="sldNum" sz="quarter" idx="10"/>
          </p:nvPr>
        </p:nvSpPr>
        <p:spPr/>
        <p:txBody>
          <a:bodyPr/>
          <a:lstStyle/>
          <a:p>
            <a:fld id="{173DEEE4-55FE-C749-BBF4-B46D5DA23DE5}" type="slidenum">
              <a:rPr lang="en-US" smtClean="0"/>
              <a:t>11</a:t>
            </a:fld>
            <a:endParaRPr lang="en-US"/>
          </a:p>
        </p:txBody>
      </p:sp>
    </p:spTree>
    <p:extLst>
      <p:ext uri="{BB962C8B-B14F-4D97-AF65-F5344CB8AC3E}">
        <p14:creationId xmlns:p14="http://schemas.microsoft.com/office/powerpoint/2010/main" val="1569046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Ways :</a:t>
            </a:r>
          </a:p>
          <a:p>
            <a:r>
              <a:rPr lang="en-US" dirty="0" smtClean="0"/>
              <a:t> https://</a:t>
            </a:r>
            <a:r>
              <a:rPr lang="en-US" dirty="0" err="1" smtClean="0"/>
              <a:t>blog.torproject.org</a:t>
            </a:r>
            <a:r>
              <a:rPr lang="en-US" dirty="0" smtClean="0"/>
              <a:t>/blog/research-problems-ten-ways-discover-tor-bridges</a:t>
            </a:r>
          </a:p>
          <a:p>
            <a:endParaRPr lang="en-US" dirty="0" smtClean="0"/>
          </a:p>
          <a:p>
            <a:r>
              <a:rPr lang="en-US" dirty="0" err="1" smtClean="0"/>
              <a:t>Zmap</a:t>
            </a:r>
            <a:r>
              <a:rPr lang="en-US" dirty="0" smtClean="0"/>
              <a:t> - </a:t>
            </a:r>
            <a:r>
              <a:rPr lang="mr-IN" dirty="0" smtClean="0"/>
              <a:t>79–86%”</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73DEEE4-55FE-C749-BBF4-B46D5DA23DE5}" type="slidenum">
              <a:rPr lang="en-US" smtClean="0"/>
              <a:t>12</a:t>
            </a:fld>
            <a:endParaRPr lang="en-US"/>
          </a:p>
        </p:txBody>
      </p:sp>
    </p:spTree>
    <p:extLst>
      <p:ext uri="{BB962C8B-B14F-4D97-AF65-F5344CB8AC3E}">
        <p14:creationId xmlns:p14="http://schemas.microsoft.com/office/powerpoint/2010/main" val="1873558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gitweb.torproject.org</a:t>
            </a:r>
            <a:r>
              <a:rPr lang="en-US" dirty="0" smtClean="0"/>
              <a:t>/</a:t>
            </a:r>
            <a:r>
              <a:rPr lang="en-US" dirty="0" err="1" smtClean="0"/>
              <a:t>tor.git</a:t>
            </a:r>
            <a:r>
              <a:rPr lang="en-US" dirty="0" smtClean="0"/>
              <a:t>/tree/</a:t>
            </a:r>
            <a:r>
              <a:rPr lang="en-US" dirty="0" err="1" smtClean="0"/>
              <a:t>src</a:t>
            </a:r>
            <a:r>
              <a:rPr lang="en-US" dirty="0" smtClean="0"/>
              <a:t>/or/config.c#n824</a:t>
            </a:r>
            <a:endParaRPr lang="en-US" dirty="0"/>
          </a:p>
        </p:txBody>
      </p:sp>
      <p:sp>
        <p:nvSpPr>
          <p:cNvPr id="4" name="Slide Number Placeholder 3"/>
          <p:cNvSpPr>
            <a:spLocks noGrp="1"/>
          </p:cNvSpPr>
          <p:nvPr>
            <p:ph type="sldNum" sz="quarter" idx="10"/>
          </p:nvPr>
        </p:nvSpPr>
        <p:spPr/>
        <p:txBody>
          <a:bodyPr/>
          <a:lstStyle/>
          <a:p>
            <a:fld id="{173DEEE4-55FE-C749-BBF4-B46D5DA23DE5}" type="slidenum">
              <a:rPr lang="en-US" smtClean="0"/>
              <a:t>13</a:t>
            </a:fld>
            <a:endParaRPr lang="en-US"/>
          </a:p>
        </p:txBody>
      </p:sp>
    </p:spTree>
    <p:extLst>
      <p:ext uri="{BB962C8B-B14F-4D97-AF65-F5344CB8AC3E}">
        <p14:creationId xmlns:p14="http://schemas.microsoft.com/office/powerpoint/2010/main" val="690896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11/20/16</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11/20/16</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11/20/16</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3635" y="2668131"/>
            <a:ext cx="8361229" cy="2098226"/>
          </a:xfrm>
        </p:spPr>
        <p:txBody>
          <a:bodyPr/>
          <a:lstStyle/>
          <a:p>
            <a:r>
              <a:rPr lang="en-US" dirty="0" smtClean="0"/>
              <a:t>Tor Internals </a:t>
            </a:r>
            <a:r>
              <a:rPr lang="en-US" sz="3600" dirty="0" smtClean="0">
                <a:solidFill>
                  <a:srgbClr val="C00000"/>
                </a:solidFill>
              </a:rPr>
              <a:t>and</a:t>
            </a:r>
            <a:r>
              <a:rPr lang="en-US" sz="3600" dirty="0" smtClean="0"/>
              <a:t/>
            </a:r>
            <a:br>
              <a:rPr lang="en-US" sz="3600" dirty="0" smtClean="0"/>
            </a:br>
            <a:r>
              <a:rPr lang="en-US" sz="3600" dirty="0"/>
              <a:t/>
            </a:r>
            <a:br>
              <a:rPr lang="en-US" sz="3600" dirty="0"/>
            </a:br>
            <a:r>
              <a:rPr lang="en-US" dirty="0" smtClean="0"/>
              <a:t> Hidden Services</a:t>
            </a:r>
            <a:endParaRPr lang="en-US" dirty="0"/>
          </a:p>
        </p:txBody>
      </p:sp>
      <p:sp>
        <p:nvSpPr>
          <p:cNvPr id="3" name="Subtitle 2"/>
          <p:cNvSpPr>
            <a:spLocks noGrp="1"/>
          </p:cNvSpPr>
          <p:nvPr>
            <p:ph type="subTitle" idx="1"/>
          </p:nvPr>
        </p:nvSpPr>
        <p:spPr>
          <a:xfrm>
            <a:off x="2170620" y="4998001"/>
            <a:ext cx="6831673" cy="1086237"/>
          </a:xfrm>
        </p:spPr>
        <p:txBody>
          <a:bodyPr/>
          <a:lstStyle/>
          <a:p>
            <a:r>
              <a:rPr lang="en-US" dirty="0"/>
              <a:t>o</a:t>
            </a:r>
          </a:p>
        </p:txBody>
      </p:sp>
    </p:spTree>
    <p:extLst>
      <p:ext uri="{BB962C8B-B14F-4D97-AF65-F5344CB8AC3E}">
        <p14:creationId xmlns:p14="http://schemas.microsoft.com/office/powerpoint/2010/main" val="1101382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Relays </a:t>
            </a:r>
            <a:r>
              <a:rPr lang="mr-IN" dirty="0" smtClean="0"/>
              <a:t>–</a:t>
            </a:r>
            <a:r>
              <a:rPr lang="en-US" dirty="0" smtClean="0"/>
              <a:t> SHHH </a:t>
            </a:r>
            <a:r>
              <a:rPr lang="mr-IN" dirty="0" smtClean="0"/>
              <a:t>…</a:t>
            </a:r>
            <a:r>
              <a:rPr lang="en-US" dirty="0" smtClean="0"/>
              <a:t>. </a:t>
            </a:r>
            <a:endParaRPr lang="en-US" dirty="0"/>
          </a:p>
        </p:txBody>
      </p:sp>
      <p:sp>
        <p:nvSpPr>
          <p:cNvPr id="3" name="Content Placeholder 2"/>
          <p:cNvSpPr>
            <a:spLocks noGrp="1"/>
          </p:cNvSpPr>
          <p:nvPr>
            <p:ph idx="1"/>
          </p:nvPr>
        </p:nvSpPr>
        <p:spPr/>
        <p:txBody>
          <a:bodyPr>
            <a:normAutofit/>
          </a:bodyPr>
          <a:lstStyle/>
          <a:p>
            <a:r>
              <a:rPr lang="en-US" dirty="0" smtClean="0"/>
              <a:t>Hah! I blocked TOR : PS OG</a:t>
            </a:r>
          </a:p>
          <a:p>
            <a:r>
              <a:rPr lang="en-US" dirty="0" smtClean="0"/>
              <a:t>How do they blocked it?</a:t>
            </a:r>
          </a:p>
          <a:p>
            <a:pPr lvl="1"/>
            <a:r>
              <a:rPr lang="en-US" dirty="0"/>
              <a:t>When a Tor client starts up, it needs a way to fetch a list of all the entry, middle, and exit relays available. </a:t>
            </a:r>
            <a:endParaRPr lang="en-US" dirty="0" smtClean="0"/>
          </a:p>
          <a:p>
            <a:pPr lvl="1"/>
            <a:r>
              <a:rPr lang="en-US" dirty="0"/>
              <a:t>This list of all relays isn’t a secret.</a:t>
            </a:r>
          </a:p>
          <a:p>
            <a:pPr lvl="1"/>
            <a:r>
              <a:rPr lang="en-US" dirty="0"/>
              <a:t>M</a:t>
            </a:r>
            <a:r>
              <a:rPr lang="en-US" dirty="0" smtClean="0"/>
              <a:t>aking </a:t>
            </a:r>
            <a:r>
              <a:rPr lang="en-US" dirty="0"/>
              <a:t>this list public is necessary, it also presents a problem</a:t>
            </a:r>
            <a:r>
              <a:rPr lang="en-US" dirty="0" smtClean="0"/>
              <a:t>.</a:t>
            </a:r>
          </a:p>
          <a:p>
            <a:pPr lvl="2"/>
            <a:r>
              <a:rPr lang="en-US" dirty="0" smtClean="0"/>
              <a:t>Two Ways:</a:t>
            </a:r>
          </a:p>
          <a:p>
            <a:pPr lvl="3"/>
            <a:r>
              <a:rPr lang="en-US" dirty="0"/>
              <a:t>Block users coming out of </a:t>
            </a:r>
            <a:r>
              <a:rPr lang="en-US" dirty="0" smtClean="0"/>
              <a:t>Tor </a:t>
            </a:r>
            <a:endParaRPr lang="en-US" dirty="0"/>
          </a:p>
          <a:p>
            <a:pPr lvl="3"/>
            <a:r>
              <a:rPr lang="en-US" dirty="0"/>
              <a:t>Block users going into </a:t>
            </a:r>
            <a:r>
              <a:rPr lang="en-US" dirty="0" smtClean="0"/>
              <a:t>Tor </a:t>
            </a:r>
            <a:endParaRPr lang="en-US" dirty="0"/>
          </a:p>
          <a:p>
            <a:pPr lvl="3"/>
            <a:endParaRPr lang="en-US" dirty="0" smtClean="0"/>
          </a:p>
          <a:p>
            <a:pPr lvl="1"/>
            <a:endParaRPr lang="en-US" dirty="0"/>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71377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to Bridges !!</a:t>
            </a:r>
            <a:endParaRPr lang="en-US" dirty="0"/>
          </a:p>
        </p:txBody>
      </p:sp>
      <p:sp>
        <p:nvSpPr>
          <p:cNvPr id="3" name="Content Placeholder 2"/>
          <p:cNvSpPr>
            <a:spLocks noGrp="1"/>
          </p:cNvSpPr>
          <p:nvPr>
            <p:ph idx="1"/>
          </p:nvPr>
        </p:nvSpPr>
        <p:spPr/>
        <p:txBody>
          <a:bodyPr/>
          <a:lstStyle/>
          <a:p>
            <a:r>
              <a:rPr lang="en-US" dirty="0"/>
              <a:t>Simply : bridges are just </a:t>
            </a:r>
            <a:r>
              <a:rPr lang="en-US" dirty="0" smtClean="0"/>
              <a:t>unpublished </a:t>
            </a:r>
            <a:r>
              <a:rPr lang="en-US" dirty="0"/>
              <a:t>entry relays. </a:t>
            </a:r>
            <a:endParaRPr lang="en-US" dirty="0" smtClean="0"/>
          </a:p>
          <a:p>
            <a:r>
              <a:rPr lang="en-US" dirty="0"/>
              <a:t>Users that are behind censored networks can use bridges as a way to access the Tor network</a:t>
            </a:r>
            <a:r>
              <a:rPr lang="en-US" dirty="0" smtClean="0"/>
              <a:t>.</a:t>
            </a:r>
          </a:p>
          <a:p>
            <a:r>
              <a:rPr lang="en-US" dirty="0" smtClean="0"/>
              <a:t>How to to connect without knowing bridges?</a:t>
            </a:r>
          </a:p>
          <a:p>
            <a:r>
              <a:rPr lang="en-US" dirty="0"/>
              <a:t>T</a:t>
            </a:r>
            <a:r>
              <a:rPr lang="en-US" dirty="0" smtClean="0"/>
              <a:t>he </a:t>
            </a:r>
            <a:r>
              <a:rPr lang="en-US" dirty="0"/>
              <a:t>Tor project has created a way for users to receive a small list of bridges so that </a:t>
            </a:r>
            <a:r>
              <a:rPr lang="en-US" dirty="0" smtClean="0"/>
              <a:t>they </a:t>
            </a:r>
            <a:r>
              <a:rPr lang="en-US" dirty="0"/>
              <a:t>can connect to the rest of the Tor network. </a:t>
            </a:r>
            <a:endParaRPr lang="en-US" dirty="0" smtClean="0"/>
          </a:p>
          <a:p>
            <a:endParaRPr lang="en-US" dirty="0"/>
          </a:p>
        </p:txBody>
      </p:sp>
    </p:spTree>
    <p:extLst>
      <p:ext uri="{BB962C8B-B14F-4D97-AF65-F5344CB8AC3E}">
        <p14:creationId xmlns:p14="http://schemas.microsoft.com/office/powerpoint/2010/main" val="1604530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Anyone Find Every Bridge?</a:t>
            </a:r>
            <a:br>
              <a:rPr lang="en-US" dirty="0"/>
            </a:br>
            <a:endParaRPr lang="en-US" dirty="0"/>
          </a:p>
        </p:txBody>
      </p:sp>
      <p:sp>
        <p:nvSpPr>
          <p:cNvPr id="3" name="Content Placeholder 2"/>
          <p:cNvSpPr>
            <a:spLocks noGrp="1"/>
          </p:cNvSpPr>
          <p:nvPr>
            <p:ph idx="1"/>
          </p:nvPr>
        </p:nvSpPr>
        <p:spPr/>
        <p:txBody>
          <a:bodyPr/>
          <a:lstStyle/>
          <a:p>
            <a:r>
              <a:rPr lang="en-US" dirty="0"/>
              <a:t>The list of all bridges is a closely guarded secret</a:t>
            </a:r>
            <a:r>
              <a:rPr lang="en-US" dirty="0" smtClean="0"/>
              <a:t>.</a:t>
            </a:r>
          </a:p>
          <a:p>
            <a:r>
              <a:rPr lang="en-US" dirty="0" smtClean="0"/>
              <a:t>But there are ways to discover bridges [Link]</a:t>
            </a:r>
          </a:p>
          <a:p>
            <a:pPr lvl="1"/>
            <a:r>
              <a:rPr lang="en-US" dirty="0" smtClean="0"/>
              <a:t>Scanning entire IPV4 NW </a:t>
            </a:r>
          </a:p>
          <a:p>
            <a:pPr lvl="1"/>
            <a:r>
              <a:rPr lang="en-US" dirty="0" err="1" smtClean="0"/>
              <a:t>Zmap</a:t>
            </a:r>
            <a:r>
              <a:rPr lang="en-US" dirty="0" smtClean="0"/>
              <a:t> or </a:t>
            </a:r>
            <a:r>
              <a:rPr lang="en-US" dirty="0" err="1" smtClean="0"/>
              <a:t>masscan</a:t>
            </a:r>
            <a:endParaRPr lang="en-US" dirty="0" smtClean="0"/>
          </a:p>
          <a:p>
            <a:pPr lvl="1"/>
            <a:r>
              <a:rPr lang="en-US" dirty="0" smtClean="0"/>
              <a:t>79 to 80% positive results</a:t>
            </a:r>
          </a:p>
          <a:p>
            <a:pPr lvl="1"/>
            <a:endParaRPr lang="en-US" dirty="0"/>
          </a:p>
        </p:txBody>
      </p:sp>
    </p:spTree>
    <p:extLst>
      <p:ext uri="{BB962C8B-B14F-4D97-AF65-F5344CB8AC3E}">
        <p14:creationId xmlns:p14="http://schemas.microsoft.com/office/powerpoint/2010/main" val="157449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TOR is organized &amp; maintained?</a:t>
            </a:r>
            <a:endParaRPr lang="en-US" dirty="0"/>
          </a:p>
        </p:txBody>
      </p:sp>
      <p:sp>
        <p:nvSpPr>
          <p:cNvPr id="3" name="Content Placeholder 2"/>
          <p:cNvSpPr>
            <a:spLocks noGrp="1"/>
          </p:cNvSpPr>
          <p:nvPr>
            <p:ph idx="1"/>
          </p:nvPr>
        </p:nvSpPr>
        <p:spPr/>
        <p:txBody>
          <a:bodyPr>
            <a:normAutofit lnSpcReduction="10000"/>
          </a:bodyPr>
          <a:lstStyle/>
          <a:p>
            <a:r>
              <a:rPr lang="en-US" dirty="0" smtClean="0"/>
              <a:t>Master list of Relays &amp; Bridges</a:t>
            </a:r>
          </a:p>
          <a:p>
            <a:r>
              <a:rPr lang="en-US" dirty="0" smtClean="0"/>
              <a:t>Who Maintains it?</a:t>
            </a:r>
          </a:p>
          <a:p>
            <a:pPr lvl="1"/>
            <a:r>
              <a:rPr lang="en-US" dirty="0"/>
              <a:t>10 </a:t>
            </a:r>
            <a:r>
              <a:rPr lang="en-US" dirty="0" smtClean="0"/>
              <a:t>Tor </a:t>
            </a:r>
            <a:r>
              <a:rPr lang="en-US" dirty="0"/>
              <a:t>nodes run by trusted </a:t>
            </a:r>
            <a:r>
              <a:rPr lang="en-US" dirty="0" smtClean="0"/>
              <a:t>volunteers are hardcoded </a:t>
            </a:r>
            <a:r>
              <a:rPr lang="en-US" dirty="0"/>
              <a:t>into each Tor </a:t>
            </a:r>
            <a:r>
              <a:rPr lang="en-US" dirty="0" smtClean="0"/>
              <a:t>client.</a:t>
            </a:r>
          </a:p>
          <a:p>
            <a:pPr lvl="1"/>
            <a:r>
              <a:rPr lang="en-US" dirty="0"/>
              <a:t>These nodes have a very special </a:t>
            </a:r>
            <a:r>
              <a:rPr lang="en-US" dirty="0" smtClean="0"/>
              <a:t>role :</a:t>
            </a:r>
          </a:p>
          <a:p>
            <a:pPr lvl="2"/>
            <a:r>
              <a:rPr lang="en-US" dirty="0" smtClean="0"/>
              <a:t>To </a:t>
            </a:r>
            <a:r>
              <a:rPr lang="en-US" dirty="0"/>
              <a:t>maintain the status of the </a:t>
            </a:r>
            <a:r>
              <a:rPr lang="en-US" dirty="0" smtClean="0"/>
              <a:t>entire </a:t>
            </a:r>
            <a:r>
              <a:rPr lang="en-US" dirty="0"/>
              <a:t>Tor network. </a:t>
            </a:r>
            <a:endParaRPr lang="en-US" dirty="0" smtClean="0"/>
          </a:p>
          <a:p>
            <a:pPr lvl="2"/>
            <a:r>
              <a:rPr lang="en-US" dirty="0"/>
              <a:t>These nodes are known as </a:t>
            </a:r>
            <a:r>
              <a:rPr lang="en-US" b="1" dirty="0"/>
              <a:t>directory authorities</a:t>
            </a:r>
            <a:r>
              <a:rPr lang="en-US" dirty="0"/>
              <a:t> (DA’s</a:t>
            </a:r>
            <a:r>
              <a:rPr lang="en-US" dirty="0" smtClean="0"/>
              <a:t>).</a:t>
            </a:r>
          </a:p>
          <a:p>
            <a:pPr lvl="2"/>
            <a:endParaRPr lang="en-US" dirty="0"/>
          </a:p>
          <a:p>
            <a:r>
              <a:rPr lang="en-US" dirty="0" smtClean="0"/>
              <a:t>Why 10?</a:t>
            </a:r>
          </a:p>
          <a:p>
            <a:pPr lvl="1"/>
            <a:r>
              <a:rPr lang="en-US" dirty="0"/>
              <a:t>9 of the DA’s maintain the master list of relays, while one DA (Tonga) maintains the list of bridges.</a:t>
            </a:r>
            <a:endParaRPr lang="en-US" dirty="0" smtClean="0"/>
          </a:p>
          <a:p>
            <a:pPr lvl="2"/>
            <a:endParaRPr lang="en-US" dirty="0"/>
          </a:p>
        </p:txBody>
      </p:sp>
    </p:spTree>
    <p:extLst>
      <p:ext uri="{BB962C8B-B14F-4D97-AF65-F5344CB8AC3E}">
        <p14:creationId xmlns:p14="http://schemas.microsoft.com/office/powerpoint/2010/main" val="824702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Directory Authorities Map</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50745" y="2286000"/>
            <a:ext cx="7442909" cy="3581400"/>
          </a:xfrm>
        </p:spPr>
      </p:pic>
    </p:spTree>
    <p:extLst>
      <p:ext uri="{BB962C8B-B14F-4D97-AF65-F5344CB8AC3E}">
        <p14:creationId xmlns:p14="http://schemas.microsoft.com/office/powerpoint/2010/main" val="448099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DA helps in maintaining TOR?</a:t>
            </a:r>
            <a:br>
              <a:rPr lang="en-US" dirty="0" smtClean="0"/>
            </a:br>
            <a:endParaRPr lang="en-US" dirty="0"/>
          </a:p>
        </p:txBody>
      </p:sp>
      <p:sp>
        <p:nvSpPr>
          <p:cNvPr id="3" name="Content Placeholder 2"/>
          <p:cNvSpPr>
            <a:spLocks noGrp="1"/>
          </p:cNvSpPr>
          <p:nvPr>
            <p:ph idx="1"/>
          </p:nvPr>
        </p:nvSpPr>
        <p:spPr>
          <a:xfrm>
            <a:off x="1371600" y="1428750"/>
            <a:ext cx="9601200" cy="5188181"/>
          </a:xfrm>
        </p:spPr>
        <p:txBody>
          <a:bodyPr>
            <a:normAutofit lnSpcReduction="10000"/>
          </a:bodyPr>
          <a:lstStyle/>
          <a:p>
            <a:r>
              <a:rPr lang="en-US" dirty="0"/>
              <a:t>The status of all the Tor </a:t>
            </a:r>
            <a:r>
              <a:rPr lang="en-US" dirty="0" smtClean="0"/>
              <a:t>relays </a:t>
            </a:r>
            <a:r>
              <a:rPr lang="en-US" dirty="0"/>
              <a:t>is maintained in a living document called the </a:t>
            </a:r>
            <a:r>
              <a:rPr lang="en-US" b="1" dirty="0"/>
              <a:t>consensus</a:t>
            </a:r>
            <a:r>
              <a:rPr lang="en-US" dirty="0" smtClean="0"/>
              <a:t>.</a:t>
            </a:r>
          </a:p>
          <a:p>
            <a:r>
              <a:rPr lang="en-US" dirty="0"/>
              <a:t>DA’s maintain this document and update it every hour by a vote. </a:t>
            </a:r>
            <a:endParaRPr lang="en-US" dirty="0" smtClean="0"/>
          </a:p>
          <a:p>
            <a:r>
              <a:rPr lang="en-US" dirty="0" smtClean="0"/>
              <a:t>Process : </a:t>
            </a:r>
          </a:p>
          <a:p>
            <a:pPr lvl="1"/>
            <a:r>
              <a:rPr lang="en-US" dirty="0"/>
              <a:t>Each DA compiles a list of all known relays</a:t>
            </a:r>
          </a:p>
          <a:p>
            <a:pPr lvl="1"/>
            <a:r>
              <a:rPr lang="en-US" dirty="0"/>
              <a:t>Each DA then computes the other needed data, such as relay flags, bandwidth weights, and more</a:t>
            </a:r>
          </a:p>
          <a:p>
            <a:pPr lvl="1"/>
            <a:r>
              <a:rPr lang="en-US" dirty="0"/>
              <a:t>The DA then submits this data as a “status-vote” to all the other authorities</a:t>
            </a:r>
          </a:p>
          <a:p>
            <a:pPr lvl="1"/>
            <a:r>
              <a:rPr lang="en-US" dirty="0"/>
              <a:t>Each DA next will go get any other votes it is missing from the other authorities</a:t>
            </a:r>
          </a:p>
          <a:p>
            <a:pPr lvl="1"/>
            <a:r>
              <a:rPr lang="en-US" dirty="0"/>
              <a:t>All the parameters, relay information, etc. from each vote are combined or computed and then </a:t>
            </a:r>
            <a:r>
              <a:rPr lang="en-US" b="1" dirty="0"/>
              <a:t>signed</a:t>
            </a:r>
            <a:r>
              <a:rPr lang="en-US" dirty="0"/>
              <a:t> by each DA</a:t>
            </a:r>
          </a:p>
          <a:p>
            <a:pPr lvl="1"/>
            <a:r>
              <a:rPr lang="en-US" dirty="0"/>
              <a:t>This signature is then posted to the other DA’s</a:t>
            </a:r>
          </a:p>
          <a:p>
            <a:pPr lvl="1"/>
            <a:r>
              <a:rPr lang="en-US" dirty="0"/>
              <a:t>There should be a majority of the DA’s that agree on the data, validating the new consensus</a:t>
            </a:r>
          </a:p>
          <a:p>
            <a:pPr lvl="1"/>
            <a:r>
              <a:rPr lang="en-US" dirty="0"/>
              <a:t>The consensus is then published by each DA</a:t>
            </a:r>
          </a:p>
          <a:p>
            <a:pPr lvl="1"/>
            <a:endParaRPr lang="en-US" dirty="0" smtClean="0"/>
          </a:p>
          <a:p>
            <a:endParaRPr lang="en-US" dirty="0"/>
          </a:p>
        </p:txBody>
      </p:sp>
    </p:spTree>
    <p:extLst>
      <p:ext uri="{BB962C8B-B14F-4D97-AF65-F5344CB8AC3E}">
        <p14:creationId xmlns:p14="http://schemas.microsoft.com/office/powerpoint/2010/main" val="2020674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6600" dirty="0" smtClean="0"/>
              <a:t>Thanks</a:t>
            </a:r>
            <a:endParaRPr lang="en-US" sz="6600" dirty="0"/>
          </a:p>
        </p:txBody>
      </p:sp>
    </p:spTree>
    <p:extLst>
      <p:ext uri="{BB962C8B-B14F-4D97-AF65-F5344CB8AC3E}">
        <p14:creationId xmlns:p14="http://schemas.microsoft.com/office/powerpoint/2010/main" val="243504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a:t>
            </a:r>
            <a:endParaRPr lang="en-US" dirty="0"/>
          </a:p>
        </p:txBody>
      </p:sp>
      <p:sp>
        <p:nvSpPr>
          <p:cNvPr id="3" name="Content Placeholder 2"/>
          <p:cNvSpPr>
            <a:spLocks noGrp="1"/>
          </p:cNvSpPr>
          <p:nvPr>
            <p:ph idx="1"/>
          </p:nvPr>
        </p:nvSpPr>
        <p:spPr/>
        <p:txBody>
          <a:bodyPr/>
          <a:lstStyle/>
          <a:p>
            <a:r>
              <a:rPr lang="en-US" sz="2400" dirty="0" smtClean="0"/>
              <a:t>Four part series</a:t>
            </a:r>
          </a:p>
          <a:p>
            <a:pPr lvl="1"/>
            <a:r>
              <a:rPr lang="en-US" sz="2400" dirty="0" smtClean="0"/>
              <a:t>Basic skeleton </a:t>
            </a:r>
            <a:r>
              <a:rPr lang="mr-IN" sz="2400" dirty="0" smtClean="0"/>
              <a:t>–</a:t>
            </a:r>
            <a:r>
              <a:rPr lang="en-US" sz="2400" dirty="0" smtClean="0"/>
              <a:t> TOR </a:t>
            </a:r>
            <a:r>
              <a:rPr lang="mr-IN" sz="2400" dirty="0" smtClean="0"/>
              <a:t>–</a:t>
            </a:r>
            <a:r>
              <a:rPr lang="en-US" sz="2400" dirty="0" smtClean="0"/>
              <a:t> Theory Only</a:t>
            </a:r>
          </a:p>
          <a:p>
            <a:pPr lvl="1"/>
            <a:r>
              <a:rPr lang="en-US" sz="2400" dirty="0" smtClean="0"/>
              <a:t>Why only stop yourself to browsers? - Hidden Services</a:t>
            </a:r>
          </a:p>
          <a:p>
            <a:pPr lvl="1"/>
            <a:r>
              <a:rPr lang="en-US" sz="2400" dirty="0" smtClean="0"/>
              <a:t>How it is actually used while hacking </a:t>
            </a:r>
            <a:r>
              <a:rPr lang="mr-IN" sz="2400" dirty="0" smtClean="0"/>
              <a:t>–</a:t>
            </a:r>
            <a:r>
              <a:rPr lang="en-US" sz="2400" dirty="0" smtClean="0"/>
              <a:t> Mostly Demo</a:t>
            </a:r>
          </a:p>
          <a:p>
            <a:pPr lvl="1"/>
            <a:r>
              <a:rPr lang="en-US" sz="2400" dirty="0" smtClean="0"/>
              <a:t>Bypassing Countermeasures</a:t>
            </a:r>
          </a:p>
          <a:p>
            <a:endParaRPr lang="en-US" dirty="0" smtClean="0"/>
          </a:p>
        </p:txBody>
      </p:sp>
    </p:spTree>
    <p:extLst>
      <p:ext uri="{BB962C8B-B14F-4D97-AF65-F5344CB8AC3E}">
        <p14:creationId xmlns:p14="http://schemas.microsoft.com/office/powerpoint/2010/main" val="714632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TOR</a:t>
            </a:r>
            <a:endParaRPr lang="en-US" dirty="0"/>
          </a:p>
        </p:txBody>
      </p:sp>
      <p:sp>
        <p:nvSpPr>
          <p:cNvPr id="3" name="Content Placeholder 2"/>
          <p:cNvSpPr>
            <a:spLocks noGrp="1"/>
          </p:cNvSpPr>
          <p:nvPr>
            <p:ph idx="1"/>
          </p:nvPr>
        </p:nvSpPr>
        <p:spPr/>
        <p:txBody>
          <a:bodyPr/>
          <a:lstStyle/>
          <a:p>
            <a:r>
              <a:rPr lang="en-US" dirty="0" smtClean="0"/>
              <a:t>What is tor?</a:t>
            </a:r>
          </a:p>
          <a:p>
            <a:r>
              <a:rPr lang="en-US" dirty="0" smtClean="0"/>
              <a:t>What are you going to gain from talk-1?</a:t>
            </a:r>
          </a:p>
          <a:p>
            <a:r>
              <a:rPr lang="en-US" dirty="0" smtClean="0"/>
              <a:t>History </a:t>
            </a:r>
            <a:r>
              <a:rPr lang="mr-IN" dirty="0" smtClean="0"/>
              <a:t>–</a:t>
            </a:r>
            <a:r>
              <a:rPr lang="en-US" dirty="0" smtClean="0"/>
              <a:t> </a:t>
            </a:r>
            <a:r>
              <a:rPr lang="en-US" dirty="0"/>
              <a:t>Wikipedia (A </a:t>
            </a:r>
            <a:r>
              <a:rPr lang="en-US" i="1" dirty="0"/>
              <a:t>long time ago</a:t>
            </a:r>
            <a:r>
              <a:rPr lang="en-US" dirty="0"/>
              <a:t> in a galaxy </a:t>
            </a:r>
            <a:r>
              <a:rPr lang="en-US" i="1" dirty="0"/>
              <a:t>far</a:t>
            </a:r>
            <a:r>
              <a:rPr lang="en-US" dirty="0"/>
              <a:t>, </a:t>
            </a:r>
            <a:r>
              <a:rPr lang="en-US" i="1" dirty="0"/>
              <a:t>far away</a:t>
            </a:r>
            <a:r>
              <a:rPr lang="en-US" dirty="0"/>
              <a:t>. </a:t>
            </a:r>
            <a:r>
              <a:rPr lang="en-US" dirty="0" smtClean="0"/>
              <a:t>.....) [1995] [DARPA]</a:t>
            </a:r>
          </a:p>
          <a:p>
            <a:r>
              <a:rPr lang="en-US" dirty="0" smtClean="0"/>
              <a:t>It was </a:t>
            </a:r>
            <a:r>
              <a:rPr lang="en-US" dirty="0"/>
              <a:t>originally open-sourced in October of 2003</a:t>
            </a:r>
          </a:p>
          <a:p>
            <a:r>
              <a:rPr lang="en-US" dirty="0" smtClean="0"/>
              <a:t>Onion Routing?</a:t>
            </a:r>
          </a:p>
          <a:p>
            <a:pPr lvl="1"/>
            <a:r>
              <a:rPr lang="en-US" dirty="0" smtClean="0"/>
              <a:t>⎳Layers + Layers </a:t>
            </a:r>
            <a:r>
              <a:rPr lang="mr-IN" dirty="0" smtClean="0"/>
              <a:t>…</a:t>
            </a:r>
            <a:r>
              <a:rPr lang="en-US" dirty="0" smtClean="0"/>
              <a:t>.</a:t>
            </a:r>
            <a:endParaRPr lang="en-US" dirty="0"/>
          </a:p>
          <a:p>
            <a:r>
              <a:rPr lang="en-US" dirty="0"/>
              <a:t>So - Tor works by bouncing connections from your computer to destinations (such as </a:t>
            </a:r>
            <a:r>
              <a:rPr lang="en-US" dirty="0" err="1"/>
              <a:t>google.com</a:t>
            </a:r>
            <a:r>
              <a:rPr lang="en-US" dirty="0"/>
              <a:t>) through a series of intermediate computers, or </a:t>
            </a:r>
            <a:r>
              <a:rPr lang="en-US" b="1" dirty="0"/>
              <a:t>relays</a:t>
            </a:r>
            <a:r>
              <a:rPr lang="en-US" dirty="0"/>
              <a:t>.</a:t>
            </a:r>
            <a:endParaRPr lang="en-US" dirty="0" smtClean="0"/>
          </a:p>
        </p:txBody>
      </p:sp>
    </p:spTree>
    <p:extLst>
      <p:ext uri="{BB962C8B-B14F-4D97-AF65-F5344CB8AC3E}">
        <p14:creationId xmlns:p14="http://schemas.microsoft.com/office/powerpoint/2010/main" val="1985767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Nigeria to DC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4788" y="2286000"/>
            <a:ext cx="8454824" cy="3581400"/>
          </a:xfrm>
        </p:spPr>
      </p:pic>
    </p:spTree>
    <p:extLst>
      <p:ext uri="{BB962C8B-B14F-4D97-AF65-F5344CB8AC3E}">
        <p14:creationId xmlns:p14="http://schemas.microsoft.com/office/powerpoint/2010/main" val="780564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Relays</a:t>
            </a:r>
            <a:endParaRPr lang="en-US" dirty="0"/>
          </a:p>
        </p:txBody>
      </p:sp>
      <p:sp>
        <p:nvSpPr>
          <p:cNvPr id="3" name="Content Placeholder 2"/>
          <p:cNvSpPr>
            <a:spLocks noGrp="1"/>
          </p:cNvSpPr>
          <p:nvPr>
            <p:ph idx="1"/>
          </p:nvPr>
        </p:nvSpPr>
        <p:spPr/>
        <p:txBody>
          <a:bodyPr/>
          <a:lstStyle/>
          <a:p>
            <a:r>
              <a:rPr lang="en-US" dirty="0" smtClean="0"/>
              <a:t>6000 relays </a:t>
            </a:r>
            <a:r>
              <a:rPr lang="mr-IN" dirty="0" smtClean="0"/>
              <a:t>–</a:t>
            </a:r>
            <a:r>
              <a:rPr lang="en-US" dirty="0" smtClean="0"/>
              <a:t> [Link]</a:t>
            </a:r>
          </a:p>
          <a:p>
            <a:r>
              <a:rPr lang="en-US" dirty="0"/>
              <a:t>These relays are located all across the world and run completely by volunteers willing to give up some bandwidth for the cause</a:t>
            </a:r>
            <a:r>
              <a:rPr lang="en-US" dirty="0" smtClean="0"/>
              <a:t>.</a:t>
            </a:r>
          </a:p>
          <a:p>
            <a:r>
              <a:rPr lang="en-US" dirty="0"/>
              <a:t>Tor software configured to act as a relay. </a:t>
            </a:r>
            <a:r>
              <a:rPr lang="en-US" dirty="0" smtClean="0"/>
              <a:t>(No special HW or SW)</a:t>
            </a:r>
          </a:p>
          <a:p>
            <a:r>
              <a:rPr lang="en-US" dirty="0" smtClean="0"/>
              <a:t>Speed ~ No. of relays</a:t>
            </a:r>
          </a:p>
          <a:p>
            <a:r>
              <a:rPr lang="en-US" dirty="0" smtClean="0"/>
              <a:t>If </a:t>
            </a:r>
            <a:r>
              <a:rPr lang="en-US" dirty="0"/>
              <a:t>there are more relays to choose from, it will be more difficult to track any one user.</a:t>
            </a:r>
          </a:p>
        </p:txBody>
      </p:sp>
    </p:spTree>
    <p:extLst>
      <p:ext uri="{BB962C8B-B14F-4D97-AF65-F5344CB8AC3E}">
        <p14:creationId xmlns:p14="http://schemas.microsoft.com/office/powerpoint/2010/main" val="1739911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relays</a:t>
            </a:r>
            <a:endParaRPr lang="en-US" dirty="0"/>
          </a:p>
        </p:txBody>
      </p:sp>
      <p:sp>
        <p:nvSpPr>
          <p:cNvPr id="3" name="Content Placeholder 2"/>
          <p:cNvSpPr>
            <a:spLocks noGrp="1"/>
          </p:cNvSpPr>
          <p:nvPr>
            <p:ph idx="1"/>
          </p:nvPr>
        </p:nvSpPr>
        <p:spPr>
          <a:xfrm>
            <a:off x="1371600" y="1554480"/>
            <a:ext cx="9601200" cy="3581400"/>
          </a:xfrm>
        </p:spPr>
        <p:txBody>
          <a:bodyPr/>
          <a:lstStyle/>
          <a:p>
            <a:r>
              <a:rPr lang="en-US" dirty="0" smtClean="0"/>
              <a:t>Tor </a:t>
            </a:r>
            <a:r>
              <a:rPr lang="en-US" dirty="0"/>
              <a:t>bounces connections through 3 relays</a:t>
            </a:r>
            <a:r>
              <a:rPr lang="en-US" dirty="0" smtClean="0"/>
              <a:t>.</a:t>
            </a:r>
          </a:p>
          <a:p>
            <a:r>
              <a:rPr lang="en-US" dirty="0" smtClean="0"/>
              <a:t>Each </a:t>
            </a:r>
            <a:r>
              <a:rPr lang="en-US" dirty="0"/>
              <a:t>of these have a specific role to </a:t>
            </a:r>
            <a:r>
              <a:rPr lang="en-US" dirty="0" smtClean="0"/>
              <a:t>play</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0" y="2374900"/>
            <a:ext cx="9105900" cy="4483100"/>
          </a:xfrm>
          <a:prstGeom prst="rect">
            <a:avLst/>
          </a:prstGeom>
        </p:spPr>
      </p:pic>
    </p:spTree>
    <p:extLst>
      <p:ext uri="{BB962C8B-B14F-4D97-AF65-F5344CB8AC3E}">
        <p14:creationId xmlns:p14="http://schemas.microsoft.com/office/powerpoint/2010/main" val="1653349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Relays</a:t>
            </a:r>
            <a:endParaRPr lang="en-US" dirty="0"/>
          </a:p>
        </p:txBody>
      </p:sp>
      <p:sp>
        <p:nvSpPr>
          <p:cNvPr id="3" name="Content Placeholder 2"/>
          <p:cNvSpPr>
            <a:spLocks noGrp="1"/>
          </p:cNvSpPr>
          <p:nvPr>
            <p:ph idx="1"/>
          </p:nvPr>
        </p:nvSpPr>
        <p:spPr/>
        <p:txBody>
          <a:bodyPr/>
          <a:lstStyle/>
          <a:p>
            <a:r>
              <a:rPr lang="en-US" b="1" dirty="0"/>
              <a:t>Entry/Guard Relay</a:t>
            </a:r>
            <a:r>
              <a:rPr lang="en-US" dirty="0"/>
              <a:t> - This is the entry point to the Tor network. Relays are selected to serve as guard relays after being around for a while, as well as having shown to be stable and having high bandwidth</a:t>
            </a:r>
            <a:r>
              <a:rPr lang="en-US" dirty="0" smtClean="0"/>
              <a:t>.</a:t>
            </a:r>
            <a:endParaRPr lang="en-US" dirty="0"/>
          </a:p>
          <a:p>
            <a:r>
              <a:rPr lang="en-US" b="1" dirty="0"/>
              <a:t>Middle Relay</a:t>
            </a:r>
            <a:r>
              <a:rPr lang="en-US" dirty="0"/>
              <a:t> - Middle relays are exactly that - middle nodes used to transport traffic from the guard relay to the exit relay. This prevents the guard and exit relay from knowing each other.</a:t>
            </a:r>
          </a:p>
          <a:p>
            <a:r>
              <a:rPr lang="en-US" b="1" dirty="0"/>
              <a:t>Exit Relay</a:t>
            </a:r>
            <a:r>
              <a:rPr lang="en-US" dirty="0"/>
              <a:t> - These relays are the exit point at the edge of the Tor network. These relays send traffic to the final destination intended by the client.</a:t>
            </a:r>
          </a:p>
          <a:p>
            <a:endParaRPr lang="en-US" dirty="0"/>
          </a:p>
        </p:txBody>
      </p:sp>
    </p:spTree>
    <p:extLst>
      <p:ext uri="{BB962C8B-B14F-4D97-AF65-F5344CB8AC3E}">
        <p14:creationId xmlns:p14="http://schemas.microsoft.com/office/powerpoint/2010/main" val="682182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Onions?</a:t>
            </a:r>
            <a:endParaRPr lang="en-US"/>
          </a:p>
        </p:txBody>
      </p:sp>
      <p:sp>
        <p:nvSpPr>
          <p:cNvPr id="3" name="Content Placeholder 2"/>
          <p:cNvSpPr>
            <a:spLocks noGrp="1"/>
          </p:cNvSpPr>
          <p:nvPr>
            <p:ph idx="1"/>
          </p:nvPr>
        </p:nvSpPr>
        <p:spPr/>
        <p:txBody>
          <a:bodyPr/>
          <a:lstStyle/>
          <a:p>
            <a:r>
              <a:rPr lang="en-US" dirty="0" smtClean="0"/>
              <a:t>How </a:t>
            </a:r>
            <a:r>
              <a:rPr lang="en-US" dirty="0"/>
              <a:t>do we know we can actually </a:t>
            </a:r>
            <a:r>
              <a:rPr lang="en-US" i="1" dirty="0"/>
              <a:t>trust</a:t>
            </a:r>
            <a:r>
              <a:rPr lang="en-US" dirty="0"/>
              <a:t> relays? </a:t>
            </a:r>
            <a:endParaRPr lang="en-US" dirty="0" smtClean="0"/>
          </a:p>
          <a:p>
            <a:r>
              <a:rPr lang="en-US" dirty="0"/>
              <a:t>How can we be sure relays won’t track who we’re connecting to and sniff the data we send </a:t>
            </a:r>
            <a:r>
              <a:rPr lang="en-US" dirty="0" smtClean="0"/>
              <a:t>across </a:t>
            </a:r>
            <a:r>
              <a:rPr lang="en-US" dirty="0"/>
              <a:t>the wire? </a:t>
            </a:r>
            <a:endParaRPr lang="en-US" dirty="0" smtClean="0"/>
          </a:p>
          <a:p>
            <a:r>
              <a:rPr lang="en-US" i="1" dirty="0">
                <a:solidFill>
                  <a:schemeClr val="accent2">
                    <a:lumMod val="20000"/>
                    <a:lumOff val="80000"/>
                  </a:schemeClr>
                </a:solidFill>
              </a:rPr>
              <a:t>we don’t have to</a:t>
            </a:r>
            <a:r>
              <a:rPr lang="en-US" i="1" dirty="0" smtClean="0">
                <a:solidFill>
                  <a:schemeClr val="accent2">
                    <a:lumMod val="20000"/>
                    <a:lumOff val="80000"/>
                  </a:schemeClr>
                </a:solidFill>
              </a:rPr>
              <a:t>!</a:t>
            </a:r>
            <a:r>
              <a:rPr lang="en-US" dirty="0" smtClean="0">
                <a:solidFill>
                  <a:schemeClr val="accent2">
                    <a:lumMod val="20000"/>
                    <a:lumOff val="80000"/>
                  </a:schemeClr>
                </a:solidFill>
              </a:rPr>
              <a:t>.</a:t>
            </a:r>
          </a:p>
          <a:p>
            <a:r>
              <a:rPr lang="en-US" dirty="0"/>
              <a:t>Tor is designed to put as little trust in relays as possible. It does this through the use of </a:t>
            </a:r>
            <a:r>
              <a:rPr lang="en-US" b="1" dirty="0"/>
              <a:t>encryption</a:t>
            </a:r>
            <a:r>
              <a:rPr lang="en-US" dirty="0" smtClean="0"/>
              <a:t>.</a:t>
            </a:r>
          </a:p>
          <a:p>
            <a:endParaRPr lang="en-US" dirty="0">
              <a:solidFill>
                <a:schemeClr val="accent2">
                  <a:lumMod val="20000"/>
                  <a:lumOff val="80000"/>
                </a:schemeClr>
              </a:solidFill>
            </a:endParaRPr>
          </a:p>
        </p:txBody>
      </p:sp>
    </p:spTree>
    <p:extLst>
      <p:ext uri="{BB962C8B-B14F-4D97-AF65-F5344CB8AC3E}">
        <p14:creationId xmlns:p14="http://schemas.microsoft.com/office/powerpoint/2010/main" val="73958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 </a:t>
            </a:r>
            <a:r>
              <a:rPr lang="mr-IN" dirty="0" smtClean="0"/>
              <a:t>–</a:t>
            </a:r>
            <a:r>
              <a:rPr lang="en-US" dirty="0" smtClean="0"/>
              <a:t> Onion protocol</a:t>
            </a:r>
            <a:endParaRPr lang="en-US" dirty="0"/>
          </a:p>
        </p:txBody>
      </p:sp>
      <p:sp>
        <p:nvSpPr>
          <p:cNvPr id="3" name="Content Placeholder 2"/>
          <p:cNvSpPr>
            <a:spLocks noGrp="1"/>
          </p:cNvSpPr>
          <p:nvPr>
            <p:ph idx="1"/>
          </p:nvPr>
        </p:nvSpPr>
        <p:spPr>
          <a:xfrm>
            <a:off x="1371600" y="1587731"/>
            <a:ext cx="9601200" cy="3581400"/>
          </a:xfrm>
        </p:spPr>
        <p:txBody>
          <a:bodyPr/>
          <a:lstStyle/>
          <a:p>
            <a:r>
              <a:rPr lang="en-US" dirty="0"/>
              <a:t>The client encrypts the original data in such a way that only the exit relay can decrypt it</a:t>
            </a:r>
            <a:r>
              <a:rPr lang="en-US" dirty="0" smtClean="0"/>
              <a:t>.</a:t>
            </a:r>
            <a:endParaRPr lang="en-US" dirty="0"/>
          </a:p>
          <a:p>
            <a:r>
              <a:rPr lang="en-US" dirty="0"/>
              <a:t>This encrypted data is then encrypted again in such a way that only the middle relay can decrypt it</a:t>
            </a:r>
            <a:r>
              <a:rPr lang="en-US" dirty="0" smtClean="0"/>
              <a:t>.</a:t>
            </a:r>
            <a:endParaRPr lang="en-US" dirty="0"/>
          </a:p>
          <a:p>
            <a:r>
              <a:rPr lang="en-US" dirty="0"/>
              <a:t>Finally, this encrypted data is encrypted once more in such a way that only the guard relay can decrypt it</a:t>
            </a:r>
            <a:r>
              <a:rPr lang="en-US" dirty="0" smtClean="0"/>
              <a:t>.</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4800" y="3797300"/>
            <a:ext cx="9194800" cy="3060700"/>
          </a:xfrm>
          <a:prstGeom prst="rect">
            <a:avLst/>
          </a:prstGeom>
        </p:spPr>
      </p:pic>
    </p:spTree>
    <p:extLst>
      <p:ext uri="{BB962C8B-B14F-4D97-AF65-F5344CB8AC3E}">
        <p14:creationId xmlns:p14="http://schemas.microsoft.com/office/powerpoint/2010/main" val="108508669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148</TotalTime>
  <Words>1384</Words>
  <Application>Microsoft Macintosh PowerPoint</Application>
  <PresentationFormat>Widescreen</PresentationFormat>
  <Paragraphs>138</Paragraphs>
  <Slides>16</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Franklin Gothic Book</vt:lpstr>
      <vt:lpstr>Mangal</vt:lpstr>
      <vt:lpstr>Crop</vt:lpstr>
      <vt:lpstr>Tor Internals and   Hidden Services</vt:lpstr>
      <vt:lpstr>Plan</vt:lpstr>
      <vt:lpstr>Introduction to TOR</vt:lpstr>
      <vt:lpstr>From Nigeria to DC</vt:lpstr>
      <vt:lpstr>Relays</vt:lpstr>
      <vt:lpstr>Types of relays</vt:lpstr>
      <vt:lpstr>Types of Relays</vt:lpstr>
      <vt:lpstr>Why Onions?</vt:lpstr>
      <vt:lpstr>How it works? – Onion protocol</vt:lpstr>
      <vt:lpstr>Relays – SHHH …. </vt:lpstr>
      <vt:lpstr>Hello to Bridges !!</vt:lpstr>
      <vt:lpstr>Can Anyone Find Every Bridge? </vt:lpstr>
      <vt:lpstr>How TOR is organized &amp; maintained?</vt:lpstr>
      <vt:lpstr>Directory Authorities Map</vt:lpstr>
      <vt:lpstr>How DA helps in maintaining TOR?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 Internals and   Hidden Services</dc:title>
  <dc:creator>Microsoft Office User</dc:creator>
  <cp:lastModifiedBy>Microsoft Office User</cp:lastModifiedBy>
  <cp:revision>49</cp:revision>
  <dcterms:created xsi:type="dcterms:W3CDTF">2016-11-19T02:23:54Z</dcterms:created>
  <dcterms:modified xsi:type="dcterms:W3CDTF">2016-11-20T07:35:12Z</dcterms:modified>
</cp:coreProperties>
</file>