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77985" autoAdjust="0"/>
  </p:normalViewPr>
  <p:slideViewPr>
    <p:cSldViewPr snapToGrid="0">
      <p:cViewPr varScale="1">
        <p:scale>
          <a:sx n="75" d="100"/>
          <a:sy n="75" d="100"/>
        </p:scale>
        <p:origin x="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87436-DAB9-4687-98AC-95437EA3BA6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EDF7-8449-4AC8-9E4E-E2B46BFD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조에서 구현한 서비스는 </a:t>
            </a:r>
            <a:r>
              <a:rPr lang="en-US" altLang="ko-KR" dirty="0"/>
              <a:t>Map-Reduce</a:t>
            </a:r>
            <a:r>
              <a:rPr lang="ko-KR" altLang="en-US" dirty="0"/>
              <a:t>와 </a:t>
            </a:r>
            <a:r>
              <a:rPr lang="en-US" altLang="ko-KR" dirty="0"/>
              <a:t>Docker</a:t>
            </a:r>
            <a:r>
              <a:rPr lang="ko-KR" altLang="en-US" dirty="0"/>
              <a:t>를 이용한 </a:t>
            </a:r>
            <a:r>
              <a:rPr lang="en-US" altLang="ko-KR" dirty="0"/>
              <a:t>word counter </a:t>
            </a:r>
            <a:r>
              <a:rPr lang="ko-KR" altLang="en-US" dirty="0"/>
              <a:t>서비스입니다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1: Map-Reduce</a:t>
            </a:r>
            <a:r>
              <a:rPr lang="ko-KR" altLang="en-US" dirty="0"/>
              <a:t>를 이용하면 </a:t>
            </a:r>
            <a:r>
              <a:rPr lang="ko-KR" altLang="en-US" dirty="0" err="1"/>
              <a:t>분산화된</a:t>
            </a:r>
            <a:r>
              <a:rPr lang="ko-KR" altLang="en-US" dirty="0"/>
              <a:t> 환경에서 대용량의 데이터를 효율적으로 처리할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2: </a:t>
            </a:r>
            <a:r>
              <a:rPr lang="ko-KR" altLang="en-US" dirty="0"/>
              <a:t>다음으로</a:t>
            </a:r>
            <a:r>
              <a:rPr lang="en-US" altLang="ko-KR" dirty="0"/>
              <a:t>, Docker</a:t>
            </a:r>
            <a:r>
              <a:rPr lang="ko-KR" altLang="en-US" dirty="0"/>
              <a:t>를 이용하면 컨테이너를 통한 신속한 확장과 효율적인 리소스 관리가 가능해집니다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3: </a:t>
            </a:r>
            <a:r>
              <a:rPr lang="ko-KR" altLang="en-US" dirty="0"/>
              <a:t>위의 두 기술을 이용하여</a:t>
            </a:r>
            <a:r>
              <a:rPr lang="en-US" altLang="ko-KR" dirty="0"/>
              <a:t>, </a:t>
            </a:r>
            <a:r>
              <a:rPr lang="ko-KR" altLang="en-US" dirty="0"/>
              <a:t>효율적인 데이터 처리와 리소스 관리가 가능한 </a:t>
            </a:r>
            <a:r>
              <a:rPr lang="en-US" altLang="ko-KR" dirty="0"/>
              <a:t>word counter </a:t>
            </a:r>
            <a:r>
              <a:rPr lang="ko-KR" altLang="en-US" dirty="0"/>
              <a:t>서비스를 개발하였습니다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4: </a:t>
            </a:r>
            <a:r>
              <a:rPr lang="ko-KR" altLang="en-US" dirty="0"/>
              <a:t>이는 검색 엔진</a:t>
            </a:r>
            <a:r>
              <a:rPr lang="en-US" altLang="ko-KR" dirty="0"/>
              <a:t>, 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/>
              <a:t>소셜 미디어 모니터링 등 다양한 분야에서 활용될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0EDF7-8449-4AC8-9E4E-E2B46BFDC2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5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서비스를 </a:t>
            </a:r>
            <a:r>
              <a:rPr lang="ko-KR" altLang="en-US" dirty="0" err="1"/>
              <a:t>설명드리기에</a:t>
            </a:r>
            <a:r>
              <a:rPr lang="ko-KR" altLang="en-US" dirty="0"/>
              <a:t> 앞서</a:t>
            </a:r>
            <a:r>
              <a:rPr lang="en-US" altLang="ko-KR" dirty="0"/>
              <a:t>, Map-Reduce</a:t>
            </a:r>
            <a:r>
              <a:rPr lang="ko-KR" altLang="en-US" dirty="0"/>
              <a:t>에 대해 소개해 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1: Map-Reduce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대규모 데이터를 분산 환경에서 효율적으로 처리하기 위한 프로그래밍 모델을 의미합니다</a:t>
            </a:r>
            <a:r>
              <a:rPr lang="en-US" altLang="ko-KR" dirty="0"/>
              <a:t>. </a:t>
            </a:r>
            <a:r>
              <a:rPr lang="ko-KR" altLang="en-US" dirty="0"/>
              <a:t>전체 구조는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2, 3: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크기가 큰 </a:t>
            </a:r>
            <a:r>
              <a:rPr lang="en-US" altLang="ko-KR" dirty="0"/>
              <a:t>input </a:t>
            </a:r>
            <a:r>
              <a:rPr lang="ko-KR" altLang="en-US" dirty="0"/>
              <a:t>파일을 작은 단위로 나누어</a:t>
            </a:r>
            <a:r>
              <a:rPr lang="en-US" altLang="ko-KR" dirty="0"/>
              <a:t>, HDFS</a:t>
            </a:r>
            <a:r>
              <a:rPr lang="ko-KR" altLang="en-US" dirty="0"/>
              <a:t>와 같은 분산 파일 시스템에 저장합니다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4: </a:t>
            </a:r>
            <a:r>
              <a:rPr lang="ko-KR" altLang="en-US" dirty="0"/>
              <a:t>다음으로</a:t>
            </a:r>
            <a:r>
              <a:rPr lang="en-US" altLang="ko-KR" dirty="0"/>
              <a:t>, Mapper Node</a:t>
            </a:r>
            <a:r>
              <a:rPr lang="ko-KR" altLang="en-US" dirty="0"/>
              <a:t>들이 </a:t>
            </a:r>
            <a:r>
              <a:rPr lang="en-US" altLang="ko-KR" dirty="0"/>
              <a:t>input split</a:t>
            </a:r>
            <a:r>
              <a:rPr lang="ko-KR" altLang="en-US" dirty="0"/>
              <a:t>에 대해 데이터를 처리합니다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5: </a:t>
            </a:r>
            <a:r>
              <a:rPr lang="ko-KR" altLang="en-US" dirty="0"/>
              <a:t>분석 결과는 </a:t>
            </a:r>
            <a:r>
              <a:rPr lang="en-US" altLang="ko-KR" dirty="0"/>
              <a:t>Key-Value </a:t>
            </a:r>
            <a:r>
              <a:rPr lang="ko-KR" altLang="en-US" dirty="0"/>
              <a:t>쌍의 형태로 </a:t>
            </a:r>
            <a:r>
              <a:rPr lang="en-US" altLang="ko-KR" dirty="0"/>
              <a:t>local disk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6: </a:t>
            </a:r>
            <a:r>
              <a:rPr lang="ko-KR" altLang="en-US" dirty="0"/>
              <a:t>다음으로</a:t>
            </a:r>
            <a:r>
              <a:rPr lang="en-US" altLang="ko-KR" dirty="0"/>
              <a:t>, Reducer Node</a:t>
            </a:r>
            <a:r>
              <a:rPr lang="ko-KR" altLang="en-US" dirty="0"/>
              <a:t>들이 이전 과정에서 처리된 데이터들을 다시 합칩니다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7: </a:t>
            </a:r>
            <a:r>
              <a:rPr lang="ko-KR" altLang="en-US" dirty="0"/>
              <a:t>결과로 </a:t>
            </a:r>
            <a:r>
              <a:rPr lang="en-US" altLang="ko-KR" dirty="0"/>
              <a:t>output </a:t>
            </a:r>
            <a:r>
              <a:rPr lang="ko-KR" altLang="en-US" dirty="0"/>
              <a:t>파일이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8: </a:t>
            </a:r>
            <a:r>
              <a:rPr lang="ko-KR" altLang="en-US" dirty="0"/>
              <a:t>이러한 과정에서</a:t>
            </a:r>
            <a:r>
              <a:rPr lang="en-US" altLang="ko-KR" dirty="0"/>
              <a:t>, Master Node</a:t>
            </a:r>
            <a:r>
              <a:rPr lang="ko-KR" altLang="en-US" dirty="0"/>
              <a:t>가 </a:t>
            </a:r>
            <a:r>
              <a:rPr lang="en-US" altLang="ko-KR" dirty="0"/>
              <a:t>Mapper Node</a:t>
            </a:r>
            <a:r>
              <a:rPr lang="ko-KR" altLang="en-US" dirty="0"/>
              <a:t>와</a:t>
            </a:r>
            <a:r>
              <a:rPr lang="en-US" altLang="ko-KR" dirty="0"/>
              <a:t> Reducer Node</a:t>
            </a:r>
            <a:r>
              <a:rPr lang="ko-KR" altLang="en-US" dirty="0"/>
              <a:t>들에게 작업을 할당하고</a:t>
            </a:r>
            <a:r>
              <a:rPr lang="en-US" altLang="ko-KR" dirty="0"/>
              <a:t>, </a:t>
            </a:r>
            <a:r>
              <a:rPr lang="ko-KR" altLang="en-US" dirty="0"/>
              <a:t>명령합니다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0EDF7-8449-4AC8-9E4E-E2B46BFDC2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8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</a:t>
            </a:r>
            <a:r>
              <a:rPr lang="en-US" altLang="ko-KR" dirty="0"/>
              <a:t> </a:t>
            </a:r>
            <a:r>
              <a:rPr lang="ko-KR" altLang="en-US" dirty="0"/>
              <a:t>저희가 구현한 프로젝트의 구성도입니다</a:t>
            </a:r>
            <a:r>
              <a:rPr lang="en-US" altLang="ko-KR" dirty="0"/>
              <a:t>. </a:t>
            </a:r>
            <a:r>
              <a:rPr lang="ko-KR" altLang="en-US" dirty="0"/>
              <a:t>구성 요소는 크게 </a:t>
            </a:r>
            <a:r>
              <a:rPr lang="en-US" altLang="ko-KR" dirty="0"/>
              <a:t>Map Container, Reducer Container, Master Node </a:t>
            </a:r>
            <a:r>
              <a:rPr lang="ko-KR" altLang="en-US" dirty="0"/>
              <a:t>세 가지로 나뉩니다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1: </a:t>
            </a:r>
            <a:r>
              <a:rPr lang="ko-KR" altLang="en-US" dirty="0"/>
              <a:t>먼저</a:t>
            </a:r>
            <a:r>
              <a:rPr lang="en-US" altLang="ko-KR" dirty="0"/>
              <a:t>, Map Container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split</a:t>
            </a:r>
            <a:r>
              <a:rPr lang="ko-KR" altLang="en-US" dirty="0"/>
              <a:t>의 각 단어에 대해 </a:t>
            </a:r>
            <a:r>
              <a:rPr lang="en-US" altLang="ko-KR" dirty="0"/>
              <a:t>key-value </a:t>
            </a:r>
            <a:r>
              <a:rPr lang="ko-KR" altLang="en-US" dirty="0"/>
              <a:t>쌍으로 변환하는 기능을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각각의 단어에 대해 </a:t>
            </a:r>
            <a:r>
              <a:rPr lang="en-US" altLang="ko-KR" dirty="0"/>
              <a:t>“1”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를 부여합니다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2: </a:t>
            </a:r>
            <a:r>
              <a:rPr lang="ko-KR" altLang="en-US" dirty="0"/>
              <a:t>다음으로</a:t>
            </a:r>
            <a:r>
              <a:rPr lang="en-US" altLang="ko-KR" dirty="0"/>
              <a:t>, Reduce Container</a:t>
            </a:r>
            <a:r>
              <a:rPr lang="ko-KR" altLang="en-US" dirty="0"/>
              <a:t>는 각 단어의</a:t>
            </a:r>
            <a:r>
              <a:rPr lang="en-US" altLang="ko-KR" dirty="0"/>
              <a:t> </a:t>
            </a:r>
            <a:r>
              <a:rPr lang="ko-KR" altLang="en-US" dirty="0"/>
              <a:t>출현 수를 합산합니다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3: </a:t>
            </a:r>
            <a:r>
              <a:rPr lang="ko-KR" altLang="en-US" dirty="0"/>
              <a:t>다음으로</a:t>
            </a:r>
            <a:r>
              <a:rPr lang="en-US" altLang="ko-KR" dirty="0"/>
              <a:t>, Master Node</a:t>
            </a:r>
            <a:r>
              <a:rPr lang="ko-KR" altLang="en-US" dirty="0"/>
              <a:t>의 동작은 크게 </a:t>
            </a:r>
            <a:r>
              <a:rPr lang="en-US" altLang="ko-KR" dirty="0"/>
              <a:t>4</a:t>
            </a:r>
            <a:r>
              <a:rPr lang="ko-KR" altLang="en-US" dirty="0"/>
              <a:t>가지로 나뉩니다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4: </a:t>
            </a:r>
            <a:r>
              <a:rPr lang="ko-KR" altLang="en-US" dirty="0"/>
              <a:t>첫 번째는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Input file</a:t>
            </a:r>
            <a:r>
              <a:rPr lang="ko-KR" altLang="en-US" dirty="0"/>
              <a:t>에 대한 </a:t>
            </a:r>
            <a:r>
              <a:rPr lang="en-US" altLang="ko-KR" dirty="0"/>
              <a:t>split</a:t>
            </a:r>
            <a:r>
              <a:rPr lang="ko-KR" altLang="en-US" dirty="0"/>
              <a:t> 동작을 수행합니다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5: </a:t>
            </a:r>
            <a:r>
              <a:rPr lang="ko-KR" altLang="en-US" dirty="0"/>
              <a:t>두 번째는</a:t>
            </a:r>
            <a:r>
              <a:rPr lang="en-US" altLang="ko-KR" dirty="0"/>
              <a:t>,</a:t>
            </a:r>
            <a:r>
              <a:rPr lang="ko-KR" altLang="en-US" dirty="0"/>
              <a:t> 이미지를 빌드하고</a:t>
            </a:r>
            <a:r>
              <a:rPr lang="en-US" altLang="ko-KR" dirty="0"/>
              <a:t>, input split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en-US" altLang="ko-KR" dirty="0"/>
              <a:t>split </a:t>
            </a:r>
            <a:r>
              <a:rPr lang="ko-KR" altLang="en-US" dirty="0"/>
              <a:t>당 하나의 </a:t>
            </a:r>
            <a:r>
              <a:rPr lang="en-US" altLang="ko-KR" dirty="0"/>
              <a:t>Map Container</a:t>
            </a:r>
            <a:r>
              <a:rPr lang="ko-KR" altLang="en-US" dirty="0"/>
              <a:t>를 추가하고</a:t>
            </a:r>
            <a:r>
              <a:rPr lang="en-US" altLang="ko-KR" dirty="0"/>
              <a:t> </a:t>
            </a:r>
            <a:r>
              <a:rPr lang="ko-KR" altLang="en-US" dirty="0"/>
              <a:t>실행합니다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6: </a:t>
            </a:r>
            <a:r>
              <a:rPr lang="ko-KR" altLang="en-US" dirty="0"/>
              <a:t>세 번째는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key-value </a:t>
            </a:r>
            <a:r>
              <a:rPr lang="ko-KR" altLang="en-US" dirty="0"/>
              <a:t>쌍 데이터에 대해 </a:t>
            </a:r>
            <a:r>
              <a:rPr lang="en-US" altLang="ko-KR" dirty="0"/>
              <a:t>dictionary</a:t>
            </a:r>
            <a:r>
              <a:rPr lang="ko-KR" altLang="en-US" dirty="0"/>
              <a:t>로 정리하고</a:t>
            </a:r>
            <a:r>
              <a:rPr lang="en-US" altLang="ko-KR" dirty="0"/>
              <a:t>, </a:t>
            </a:r>
            <a:r>
              <a:rPr lang="ko-KR" altLang="en-US" dirty="0"/>
              <a:t>정렬하는 </a:t>
            </a:r>
            <a:r>
              <a:rPr lang="en-US" altLang="ko-KR" dirty="0"/>
              <a:t>Shuffling, Sorting </a:t>
            </a:r>
            <a:r>
              <a:rPr lang="ko-KR" altLang="en-US" dirty="0"/>
              <a:t>작업을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7: </a:t>
            </a:r>
            <a:r>
              <a:rPr lang="ko-KR" altLang="en-US" dirty="0"/>
              <a:t>네 번째는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Reduce Container</a:t>
            </a:r>
            <a:r>
              <a:rPr lang="ko-KR" altLang="en-US" dirty="0"/>
              <a:t>를 추가하고 실행하는 동작을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0EDF7-8449-4AC8-9E4E-E2B46BFDC2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3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설명 드렸던 서비스를 플로우 차트로 나타낸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1: </a:t>
            </a:r>
            <a:r>
              <a:rPr lang="ko-KR" altLang="en-US" dirty="0"/>
              <a:t>프로그램이 시작되면</a:t>
            </a:r>
            <a:r>
              <a:rPr lang="en-US" altLang="ko-KR" dirty="0"/>
              <a:t>, Map Container</a:t>
            </a:r>
            <a:r>
              <a:rPr lang="ko-KR" altLang="en-US" dirty="0"/>
              <a:t>와</a:t>
            </a:r>
            <a:r>
              <a:rPr lang="en-US" altLang="ko-KR" dirty="0"/>
              <a:t> Reduce Container</a:t>
            </a:r>
            <a:r>
              <a:rPr lang="ko-KR" altLang="en-US" dirty="0"/>
              <a:t>를 생성하기 위한 </a:t>
            </a:r>
            <a:r>
              <a:rPr lang="ko-KR" altLang="en-US" dirty="0" err="1"/>
              <a:t>도커</a:t>
            </a:r>
            <a:r>
              <a:rPr lang="ko-KR" altLang="en-US" dirty="0"/>
              <a:t> 이미지가 존재하는지 확인합니다</a:t>
            </a:r>
            <a:r>
              <a:rPr lang="en-US" altLang="ko-KR" dirty="0"/>
              <a:t>. </a:t>
            </a:r>
            <a:r>
              <a:rPr lang="ko-KR" altLang="en-US" dirty="0"/>
              <a:t>만약 없다면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이미지를 생성합니다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2: </a:t>
            </a:r>
            <a:r>
              <a:rPr lang="ko-KR" altLang="en-US" dirty="0"/>
              <a:t>다음으로</a:t>
            </a:r>
            <a:r>
              <a:rPr lang="en-US" altLang="ko-KR" dirty="0"/>
              <a:t>, Input</a:t>
            </a:r>
            <a:r>
              <a:rPr lang="ko-KR" altLang="en-US" dirty="0"/>
              <a:t>을 분할하고</a:t>
            </a:r>
            <a:r>
              <a:rPr lang="en-US" altLang="ko-KR" dirty="0"/>
              <a:t>, </a:t>
            </a:r>
            <a:r>
              <a:rPr lang="ko-KR" altLang="en-US" dirty="0"/>
              <a:t>그에 맞게 </a:t>
            </a:r>
            <a:r>
              <a:rPr lang="en-US" altLang="ko-KR" dirty="0"/>
              <a:t>Map Container</a:t>
            </a:r>
            <a:r>
              <a:rPr lang="ko-KR" altLang="en-US" dirty="0"/>
              <a:t>를 생성하고 실행합니다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3: Map Container</a:t>
            </a:r>
            <a:r>
              <a:rPr lang="ko-KR" altLang="en-US" dirty="0"/>
              <a:t>가 작업한 데이터에 대해 </a:t>
            </a:r>
            <a:r>
              <a:rPr lang="en-US" altLang="ko-KR" dirty="0"/>
              <a:t>Shuffling</a:t>
            </a:r>
            <a:r>
              <a:rPr lang="ko-KR" altLang="en-US" dirty="0"/>
              <a:t>과 </a:t>
            </a:r>
            <a:r>
              <a:rPr lang="en-US" altLang="ko-KR" dirty="0"/>
              <a:t>Sorting</a:t>
            </a:r>
            <a:r>
              <a:rPr lang="ko-KR" altLang="en-US" dirty="0"/>
              <a:t>을 수행하고</a:t>
            </a:r>
            <a:r>
              <a:rPr lang="en-US" altLang="ko-KR" dirty="0"/>
              <a:t>, </a:t>
            </a:r>
            <a:r>
              <a:rPr lang="ko-KR" altLang="en-US" dirty="0"/>
              <a:t>중간 데이터로 저장합니다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4: Reduce Container</a:t>
            </a:r>
            <a:r>
              <a:rPr lang="ko-KR" altLang="en-US" dirty="0"/>
              <a:t>를 생성하고 실행하여</a:t>
            </a:r>
            <a:r>
              <a:rPr lang="en-US" altLang="ko-KR" dirty="0"/>
              <a:t>, </a:t>
            </a:r>
            <a:r>
              <a:rPr lang="ko-KR" altLang="en-US" dirty="0"/>
              <a:t>최종적으로 </a:t>
            </a:r>
            <a:r>
              <a:rPr lang="en-US" altLang="ko-KR" dirty="0"/>
              <a:t>Output</a:t>
            </a:r>
            <a:r>
              <a:rPr lang="ko-KR" altLang="en-US" dirty="0"/>
              <a:t>을 생성하고 프로그램을 종료합니다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0EDF7-8449-4AC8-9E4E-E2B46BFDC2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6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저희가 구현한 서비스의 실행 화면입니다</a:t>
            </a:r>
            <a:r>
              <a:rPr lang="en-US" altLang="ko-KR" dirty="0"/>
              <a:t>. </a:t>
            </a:r>
            <a:r>
              <a:rPr lang="ko-KR" altLang="en-US" dirty="0"/>
              <a:t>이 부분은 직접 실행하면서 보여드리겠습니다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0EDF7-8449-4AC8-9E4E-E2B46BFDC2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6FC31-5916-DE62-FDE6-4E05987B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4C1CFC-992F-46BF-034C-5CCC11A5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94D00-A800-C0FD-BB8E-096B8294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67F14-5943-B382-DC0C-4F4249CD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FC5DF-5ECA-E1B5-6135-69102D12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0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5B734-C7D7-2582-DBB4-BF00E143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D0278A-4F20-E03C-80C6-56DD5C76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2AEAC-B156-4721-2EB5-C383DC94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4D2DF-1938-7C50-35FB-C90A9E60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5C2D-97EE-9E91-B4C5-DF8F3652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1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244CB1-3349-28F8-0FD1-E11B40AA9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939CB-5CE9-3DDB-7876-6C6886DE6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EB9D5-68FF-2089-DC7E-265F21CC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E6496-182A-67AB-9A92-C851DCE0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CC8E2-1062-C171-9D26-7A3B5F3B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4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7ABA-5C9B-4C30-BAF4-D897F112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7D37-8646-8910-7093-499ECD42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82A73-8D0F-BA57-31E1-AFB47058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D01B0-D5FC-ACAC-F142-35E0703A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FD506-21E0-91C5-D183-7122E87C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8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1D7F-E12C-2AE7-431E-F8930383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99B64-955A-D5B3-29B6-C8AE56CBD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0AFF0-6760-14D0-61D8-DB4453A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F51B9-864F-A967-58AE-7BFA0382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33B1F-D15F-8AC0-E979-76B006D9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4A416-ED6D-2BA5-1151-79AB0046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2DA9C-42DD-8BEB-B2B6-AD36705EF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D8659-A1BF-DB69-3FC4-3D12AC28F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C2550-7A1E-8329-0984-35260EDA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40F45-01D7-21C6-EE07-BF4BEFE0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33D82-9FF8-0623-55F1-4A83BBC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0E7A9-8908-2DC2-DAFA-1BDA103E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19470-1E6E-E1B4-C3F8-4B899268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5101E-D1AD-65D4-643F-5FFA1107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E23AC4-6ED6-D3A7-886B-B3AE038FB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21A5A-DAE1-A508-F208-0CC191554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8F9E0-23D7-3EB7-4DED-FE2A006D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C9F9-3BBC-6B67-B519-D7ED5054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0556F-70B5-0CA1-A8D0-3B0803F6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1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29E04-BB1F-453C-60A6-2952F83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21EEF-E0DC-30F2-EA8E-44C8ECB2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09853D-5EAF-6359-28E0-7475BA54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A26722-16F3-26B0-5E70-5DB31748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EAA5D4-581D-B264-3EC0-CAF6B853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80B6CE-2A50-CCFF-EAD5-9215C579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A6B43-38B4-AAC4-963E-8955DA28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7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7BA8F-5E81-171E-720A-F005C468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3F764-0F06-FAF2-B9F4-1AE06015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1FAC2-092D-B6EB-9A72-552C94CB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46019-9455-65D3-A98F-4BF41C8F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DB8A2-7DE5-B217-30D4-A85C4721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1CD00-C740-EEBF-41FE-8B970E33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8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19FA6-70FB-D74E-8E4F-8A5E1479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84D1D-BF1A-3C5E-E658-F778ECCA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7B2BD-AB24-71D2-B643-C6FA472C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5839F-14E9-150B-1957-924C83D3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85A4B-DE25-78E8-488B-17FF0D56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01AC4-7B68-C79D-6806-885D1A21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8111EC-6DC6-86DD-DA31-E3D8FE03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A2EBD-DDC7-A14E-0929-DC115516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C382D-388F-0BA9-5ECA-0F3052A9F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96FC9-279C-4364-B019-AF6F2B723194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1A563-1EFA-10AB-8D9F-8909B7C03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780D2-A2D4-9A9E-C3DC-99D4D95B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F9E17-1E62-4144-BFB0-4E8EE3F4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D2ED-5CAD-02B7-777D-78E81349FBA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69068" y="1287992"/>
            <a:ext cx="10574866" cy="719666"/>
          </a:xfrm>
        </p:spPr>
        <p:txBody>
          <a:bodyPr>
            <a:noAutofit/>
          </a:bodyPr>
          <a:lstStyle/>
          <a:p>
            <a:r>
              <a:rPr lang="ko-KR" altLang="en-US" sz="4400" b="1" dirty="0"/>
              <a:t>클라우드 컴퓨팅 </a:t>
            </a:r>
            <a:r>
              <a:rPr lang="ko-KR" altLang="en-US" sz="4400" b="1" dirty="0" err="1"/>
              <a:t>텀</a:t>
            </a:r>
            <a:r>
              <a:rPr lang="ko-KR" altLang="en-US" sz="4400" b="1" dirty="0"/>
              <a:t> 프로젝트 발표</a:t>
            </a:r>
            <a:r>
              <a:rPr lang="en-US" altLang="ko-KR" sz="4400" b="1" dirty="0"/>
              <a:t>(11</a:t>
            </a:r>
            <a:r>
              <a:rPr lang="ko-KR" altLang="en-US" sz="4400" b="1" dirty="0"/>
              <a:t>조</a:t>
            </a:r>
            <a:r>
              <a:rPr lang="en-US" altLang="ko-KR" sz="4400" b="1" dirty="0"/>
              <a:t>)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B77F4-423B-A926-0BFC-AA812E523F2E}"/>
              </a:ext>
            </a:extLst>
          </p:cNvPr>
          <p:cNvSpPr txBox="1"/>
          <p:nvPr/>
        </p:nvSpPr>
        <p:spPr>
          <a:xfrm>
            <a:off x="2125132" y="2364571"/>
            <a:ext cx="7941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Map-Reduce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Docker</a:t>
            </a:r>
            <a:r>
              <a:rPr lang="ko-KR" altLang="en-US" sz="2800" b="1" dirty="0"/>
              <a:t>를 이용한 </a:t>
            </a:r>
            <a:r>
              <a:rPr lang="en-US" altLang="ko-KR" sz="2800" b="1" dirty="0"/>
              <a:t>word counter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09304-3FC9-C7E3-C7F2-060241A08A1A}"/>
              </a:ext>
            </a:extLst>
          </p:cNvPr>
          <p:cNvSpPr txBox="1"/>
          <p:nvPr/>
        </p:nvSpPr>
        <p:spPr>
          <a:xfrm>
            <a:off x="3963458" y="5013550"/>
            <a:ext cx="49614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부산대학교 전기컴퓨터공학부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정보컴퓨터공학전공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468655-8ABC-8D5A-E150-809FA02B7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84" y="4485873"/>
            <a:ext cx="1886352" cy="1886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121134-A6C6-0F87-1D84-749FE9F14B70}"/>
              </a:ext>
            </a:extLst>
          </p:cNvPr>
          <p:cNvCxnSpPr/>
          <p:nvPr/>
        </p:nvCxnSpPr>
        <p:spPr>
          <a:xfrm>
            <a:off x="669068" y="2200275"/>
            <a:ext cx="106847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C4D8D3-B427-D15F-A22A-A4E9644035F7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DE24C-6F74-3EA2-21C6-3636B10C4EA6}"/>
              </a:ext>
            </a:extLst>
          </p:cNvPr>
          <p:cNvSpPr txBox="1"/>
          <p:nvPr/>
        </p:nvSpPr>
        <p:spPr>
          <a:xfrm>
            <a:off x="171450" y="10895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BB381-3738-6F97-61C5-BBEBF737BA56}"/>
              </a:ext>
            </a:extLst>
          </p:cNvPr>
          <p:cNvSpPr txBox="1"/>
          <p:nvPr/>
        </p:nvSpPr>
        <p:spPr>
          <a:xfrm>
            <a:off x="171450" y="1269196"/>
            <a:ext cx="116003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/>
              <a:t>구현 서비스</a:t>
            </a:r>
            <a:r>
              <a:rPr lang="en-US" altLang="ko-KR" sz="3000" b="1" dirty="0"/>
              <a:t>: </a:t>
            </a:r>
            <a:r>
              <a:rPr lang="en-US" altLang="ko-KR" sz="3000" b="1" dirty="0">
                <a:solidFill>
                  <a:srgbClr val="FF0000"/>
                </a:solidFill>
              </a:rPr>
              <a:t>Map-Reduce</a:t>
            </a:r>
            <a:r>
              <a:rPr lang="ko-KR" altLang="en-US" sz="3000" b="1" dirty="0"/>
              <a:t>와 </a:t>
            </a:r>
            <a:r>
              <a:rPr lang="en-US" altLang="ko-KR" sz="3000" b="1" dirty="0">
                <a:solidFill>
                  <a:srgbClr val="FF0000"/>
                </a:solidFill>
              </a:rPr>
              <a:t>Docker</a:t>
            </a:r>
            <a:r>
              <a:rPr lang="ko-KR" altLang="en-US" sz="3000" b="1" dirty="0"/>
              <a:t>를 이용한 </a:t>
            </a:r>
            <a:r>
              <a:rPr lang="en-US" altLang="ko-KR" sz="3000" b="1" dirty="0"/>
              <a:t>word counter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2C973-B982-BD66-C7E9-821503840271}"/>
              </a:ext>
            </a:extLst>
          </p:cNvPr>
          <p:cNvSpPr txBox="1"/>
          <p:nvPr/>
        </p:nvSpPr>
        <p:spPr>
          <a:xfrm>
            <a:off x="171449" y="2620030"/>
            <a:ext cx="11600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Map-Reduce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→ </a:t>
            </a:r>
            <a:r>
              <a:rPr lang="ko-KR" altLang="en-US" sz="2400" b="1" dirty="0" err="1"/>
              <a:t>분산화된</a:t>
            </a:r>
            <a:r>
              <a:rPr lang="ko-KR" altLang="en-US" sz="2400" b="1" dirty="0"/>
              <a:t> 환경에서 </a:t>
            </a:r>
            <a:r>
              <a:rPr lang="ko-KR" altLang="en-US" sz="2400" b="1" u="sng" dirty="0"/>
              <a:t>대용량의 데이터를 효율적으로 처리</a:t>
            </a:r>
            <a:endParaRPr lang="ko-KR" alt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3EF30-6294-98A4-DE74-B0B7EA4A477C}"/>
              </a:ext>
            </a:extLst>
          </p:cNvPr>
          <p:cNvSpPr txBox="1"/>
          <p:nvPr/>
        </p:nvSpPr>
        <p:spPr>
          <a:xfrm>
            <a:off x="171449" y="3305175"/>
            <a:ext cx="11600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Docker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→ 컨테이너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통한 신속한 확장과 </a:t>
            </a:r>
            <a:r>
              <a:rPr lang="ko-KR" altLang="en-US" sz="2400" b="1" u="sng" dirty="0"/>
              <a:t>효율적인 리소스 관리</a:t>
            </a:r>
            <a:endParaRPr lang="ko-KR" alt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7339-EB37-4717-7BF5-207207CF4B24}"/>
              </a:ext>
            </a:extLst>
          </p:cNvPr>
          <p:cNvSpPr txBox="1"/>
          <p:nvPr/>
        </p:nvSpPr>
        <p:spPr>
          <a:xfrm>
            <a:off x="295803" y="4140814"/>
            <a:ext cx="11600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400" dirty="0"/>
              <a:t>⇒ </a:t>
            </a:r>
            <a:r>
              <a:rPr lang="ko-KR" altLang="en-US" sz="2400" b="1" u="sng" dirty="0"/>
              <a:t>효율적인 데이터 처리</a:t>
            </a:r>
            <a:r>
              <a:rPr lang="ko-KR" altLang="en-US" sz="2400" b="1" dirty="0"/>
              <a:t>와 </a:t>
            </a:r>
            <a:r>
              <a:rPr lang="ko-KR" altLang="en-US" sz="2400" b="1" u="sng" dirty="0"/>
              <a:t>리소스 관리</a:t>
            </a:r>
            <a:r>
              <a:rPr lang="ko-KR" altLang="en-US" sz="2400" b="1" dirty="0"/>
              <a:t>가 가능한 </a:t>
            </a:r>
            <a:r>
              <a:rPr lang="en-US" altLang="ko-KR" sz="2400" b="1" dirty="0"/>
              <a:t>word counter </a:t>
            </a:r>
            <a:r>
              <a:rPr lang="ko-KR" altLang="en-US" sz="2400" b="1" dirty="0"/>
              <a:t>서비스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20FC2-73B0-9CB3-FF2D-1C7C7B709788}"/>
              </a:ext>
            </a:extLst>
          </p:cNvPr>
          <p:cNvSpPr txBox="1"/>
          <p:nvPr/>
        </p:nvSpPr>
        <p:spPr>
          <a:xfrm>
            <a:off x="295803" y="4976453"/>
            <a:ext cx="11600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400" dirty="0"/>
              <a:t>⇒ </a:t>
            </a:r>
            <a:r>
              <a:rPr lang="ko-KR" altLang="en-US" sz="2400" b="1" dirty="0"/>
              <a:t>검색 엔진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자연어 처리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마케팅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소셜 미디어 모니터링 등 다양한 분야에서 활용 가능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940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EE6123-634A-5B6A-03E1-B02817405D8D}"/>
              </a:ext>
            </a:extLst>
          </p:cNvPr>
          <p:cNvSpPr txBox="1"/>
          <p:nvPr/>
        </p:nvSpPr>
        <p:spPr>
          <a:xfrm>
            <a:off x="171450" y="1269196"/>
            <a:ext cx="34982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b="1" dirty="0"/>
              <a:t>Map-Reduce</a:t>
            </a:r>
            <a:r>
              <a:rPr lang="ko-KR" altLang="en-US" sz="3000" b="1" dirty="0"/>
              <a:t>란</a:t>
            </a:r>
            <a:r>
              <a:rPr lang="en-US" altLang="ko-KR" sz="3000" b="1" dirty="0"/>
              <a:t>?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107A10-F855-DE54-FFFF-A7E6C1CAFE87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39CE3-C72C-33AB-6C4B-F034B419A4E0}"/>
              </a:ext>
            </a:extLst>
          </p:cNvPr>
          <p:cNvSpPr txBox="1"/>
          <p:nvPr/>
        </p:nvSpPr>
        <p:spPr>
          <a:xfrm>
            <a:off x="171450" y="10895"/>
            <a:ext cx="3498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2. Map-Reduce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5A508-8350-5744-5957-AD89F2C3AC0B}"/>
              </a:ext>
            </a:extLst>
          </p:cNvPr>
          <p:cNvSpPr txBox="1"/>
          <p:nvPr/>
        </p:nvSpPr>
        <p:spPr>
          <a:xfrm>
            <a:off x="3669715" y="1319969"/>
            <a:ext cx="7624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대규모 데이터를 분산 환경에서 효율적으로 처리하기 위한 프로그래밍 모델</a:t>
            </a:r>
            <a:endParaRPr lang="ko-KR" altLang="en-US" sz="2400" dirty="0"/>
          </a:p>
        </p:txBody>
      </p:sp>
      <p:pic>
        <p:nvPicPr>
          <p:cNvPr id="14" name="그림 13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4D0D453-89F8-A6B2-E0F6-263C59762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37" y="2126201"/>
            <a:ext cx="5800725" cy="41618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B3B6CA-1888-A579-556F-442CB0BED5C1}"/>
              </a:ext>
            </a:extLst>
          </p:cNvPr>
          <p:cNvSpPr/>
          <p:nvPr/>
        </p:nvSpPr>
        <p:spPr>
          <a:xfrm>
            <a:off x="3173937" y="2264612"/>
            <a:ext cx="5800725" cy="4129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7D49AD-B2BE-5ED9-7D2B-44B148535882}"/>
              </a:ext>
            </a:extLst>
          </p:cNvPr>
          <p:cNvSpPr/>
          <p:nvPr/>
        </p:nvSpPr>
        <p:spPr>
          <a:xfrm>
            <a:off x="3281568" y="4121387"/>
            <a:ext cx="609069" cy="2071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099F81-89B0-BB24-9418-922B06A16F3B}"/>
              </a:ext>
            </a:extLst>
          </p:cNvPr>
          <p:cNvCxnSpPr>
            <a:cxnSpLocks/>
          </p:cNvCxnSpPr>
          <p:nvPr/>
        </p:nvCxnSpPr>
        <p:spPr>
          <a:xfrm flipH="1" flipV="1">
            <a:off x="2952804" y="3656828"/>
            <a:ext cx="328764" cy="6723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8ED8C7-74C7-0AD4-72DC-10CF6B3B9354}"/>
              </a:ext>
            </a:extLst>
          </p:cNvPr>
          <p:cNvSpPr txBox="1"/>
          <p:nvPr/>
        </p:nvSpPr>
        <p:spPr>
          <a:xfrm>
            <a:off x="240022" y="2705098"/>
            <a:ext cx="28067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쪼개기</a:t>
            </a:r>
            <a:r>
              <a:rPr lang="en-US" altLang="ko-KR" b="1" dirty="0">
                <a:solidFill>
                  <a:srgbClr val="FF0000"/>
                </a:solidFill>
              </a:rPr>
              <a:t>(split)</a:t>
            </a:r>
          </a:p>
          <a:p>
            <a:r>
              <a:rPr lang="en-US" altLang="ko-KR" b="1" dirty="0"/>
              <a:t>: </a:t>
            </a:r>
            <a:r>
              <a:rPr lang="ko-KR" altLang="en-US" b="1" dirty="0"/>
              <a:t>크기가 큰 </a:t>
            </a:r>
            <a:r>
              <a:rPr lang="en-US" altLang="ko-KR" b="1" dirty="0"/>
              <a:t>input </a:t>
            </a:r>
            <a:r>
              <a:rPr lang="ko-KR" altLang="en-US" b="1" dirty="0"/>
              <a:t>파일을 작은 단위로 나누어</a:t>
            </a:r>
            <a:r>
              <a:rPr lang="en-US" altLang="ko-KR" b="1" dirty="0"/>
              <a:t> </a:t>
            </a:r>
            <a:r>
              <a:rPr lang="ko-KR" altLang="en-US" b="1" dirty="0"/>
              <a:t>분산 파일 시스템</a:t>
            </a:r>
            <a:r>
              <a:rPr lang="en-US" altLang="ko-KR" b="1" dirty="0"/>
              <a:t>(HDFS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에 저장함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DD9E79-94B5-8ED1-F910-41339962D514}"/>
              </a:ext>
            </a:extLst>
          </p:cNvPr>
          <p:cNvSpPr/>
          <p:nvPr/>
        </p:nvSpPr>
        <p:spPr>
          <a:xfrm>
            <a:off x="240022" y="2682682"/>
            <a:ext cx="2712782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4B4124-A66A-1853-33CC-0137FE87F771}"/>
              </a:ext>
            </a:extLst>
          </p:cNvPr>
          <p:cNvSpPr/>
          <p:nvPr/>
        </p:nvSpPr>
        <p:spPr>
          <a:xfrm>
            <a:off x="4214239" y="3882423"/>
            <a:ext cx="802143" cy="2310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006C9C-9412-F92B-0084-896DEBE2E562}"/>
              </a:ext>
            </a:extLst>
          </p:cNvPr>
          <p:cNvCxnSpPr>
            <a:cxnSpLocks/>
          </p:cNvCxnSpPr>
          <p:nvPr/>
        </p:nvCxnSpPr>
        <p:spPr>
          <a:xfrm flipH="1">
            <a:off x="2945976" y="5257799"/>
            <a:ext cx="1268263" cy="3262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FBDBF7-CDA6-A04B-CE32-BF77BCD3D8A5}"/>
              </a:ext>
            </a:extLst>
          </p:cNvPr>
          <p:cNvSpPr txBox="1"/>
          <p:nvPr/>
        </p:nvSpPr>
        <p:spPr>
          <a:xfrm>
            <a:off x="233194" y="5182706"/>
            <a:ext cx="28067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데이터 처리하기</a:t>
            </a:r>
            <a:r>
              <a:rPr lang="en-US" altLang="ko-KR" b="1" dirty="0">
                <a:solidFill>
                  <a:srgbClr val="FF0000"/>
                </a:solidFill>
              </a:rPr>
              <a:t>(map)</a:t>
            </a:r>
          </a:p>
          <a:p>
            <a:r>
              <a:rPr lang="en-US" altLang="ko-KR" b="1" dirty="0"/>
              <a:t>: Mapper Node</a:t>
            </a:r>
            <a:r>
              <a:rPr lang="ko-KR" altLang="en-US" b="1" dirty="0"/>
              <a:t>들이</a:t>
            </a:r>
            <a:endParaRPr lang="en-US" altLang="ko-KR" b="1" dirty="0"/>
          </a:p>
          <a:p>
            <a:r>
              <a:rPr lang="en-US" altLang="ko-KR" b="1" dirty="0"/>
              <a:t>Input split</a:t>
            </a:r>
            <a:r>
              <a:rPr lang="ko-KR" altLang="en-US" b="1" dirty="0"/>
              <a:t>을 받아 데이터를 처리하는 로직을 수행함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C6D1B6-50F6-1244-9CF0-465F0FBC96F7}"/>
              </a:ext>
            </a:extLst>
          </p:cNvPr>
          <p:cNvSpPr/>
          <p:nvPr/>
        </p:nvSpPr>
        <p:spPr>
          <a:xfrm>
            <a:off x="233194" y="5160289"/>
            <a:ext cx="2712782" cy="1477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13C8DA-E9EE-9926-01A0-FD37FE5E13EB}"/>
              </a:ext>
            </a:extLst>
          </p:cNvPr>
          <p:cNvSpPr/>
          <p:nvPr/>
        </p:nvSpPr>
        <p:spPr>
          <a:xfrm>
            <a:off x="5468705" y="3882422"/>
            <a:ext cx="924683" cy="2310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532492-DA62-4A46-D94F-52582FD6AAE1}"/>
              </a:ext>
            </a:extLst>
          </p:cNvPr>
          <p:cNvSpPr/>
          <p:nvPr/>
        </p:nvSpPr>
        <p:spPr>
          <a:xfrm>
            <a:off x="6845711" y="4160010"/>
            <a:ext cx="802143" cy="203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D17845-0EF5-73F8-558A-32EFF829AF19}"/>
              </a:ext>
            </a:extLst>
          </p:cNvPr>
          <p:cNvSpPr/>
          <p:nvPr/>
        </p:nvSpPr>
        <p:spPr>
          <a:xfrm>
            <a:off x="8025894" y="4160010"/>
            <a:ext cx="802143" cy="203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060F9C0-FE82-9FB4-5176-39CB9CC07FAF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31294" y="3443762"/>
            <a:ext cx="1607902" cy="761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0DE155-16FE-AB6D-C04C-C55F9CC48955}"/>
              </a:ext>
            </a:extLst>
          </p:cNvPr>
          <p:cNvSpPr txBox="1"/>
          <p:nvPr/>
        </p:nvSpPr>
        <p:spPr>
          <a:xfrm>
            <a:off x="9239196" y="2727514"/>
            <a:ext cx="28067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데이터 합치기</a:t>
            </a:r>
            <a:r>
              <a:rPr lang="en-US" altLang="ko-KR" b="1" dirty="0">
                <a:solidFill>
                  <a:srgbClr val="FF0000"/>
                </a:solidFill>
              </a:rPr>
              <a:t>(reduce)</a:t>
            </a:r>
          </a:p>
          <a:p>
            <a:r>
              <a:rPr lang="en-US" altLang="ko-KR" b="1" dirty="0"/>
              <a:t>: Reducer</a:t>
            </a:r>
            <a:r>
              <a:rPr lang="ko-KR" altLang="en-US" b="1" dirty="0"/>
              <a:t> </a:t>
            </a:r>
            <a:r>
              <a:rPr lang="en-US" altLang="ko-KR" b="1" dirty="0"/>
              <a:t>Node</a:t>
            </a:r>
            <a:r>
              <a:rPr lang="ko-KR" altLang="en-US" b="1" dirty="0"/>
              <a:t>들이</a:t>
            </a:r>
            <a:endParaRPr lang="en-US" altLang="ko-KR" b="1" dirty="0"/>
          </a:p>
          <a:p>
            <a:r>
              <a:rPr lang="ko-KR" altLang="en-US" b="1" dirty="0"/>
              <a:t>이전 과정에서 처리된</a:t>
            </a:r>
            <a:endParaRPr lang="en-US" altLang="ko-KR" b="1" dirty="0"/>
          </a:p>
          <a:p>
            <a:r>
              <a:rPr lang="ko-KR" altLang="en-US" b="1" dirty="0"/>
              <a:t>데이터들을 다시 합치는 로직을 수행함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17503B-A4DA-81EE-5E61-CDF838791161}"/>
              </a:ext>
            </a:extLst>
          </p:cNvPr>
          <p:cNvSpPr/>
          <p:nvPr/>
        </p:nvSpPr>
        <p:spPr>
          <a:xfrm>
            <a:off x="9239196" y="2705098"/>
            <a:ext cx="2712782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656CB2-8048-5888-EE3E-6217FA2D163E}"/>
              </a:ext>
            </a:extLst>
          </p:cNvPr>
          <p:cNvSpPr/>
          <p:nvPr/>
        </p:nvSpPr>
        <p:spPr>
          <a:xfrm>
            <a:off x="5553037" y="3274599"/>
            <a:ext cx="746163" cy="399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9" grpId="0"/>
      <p:bldP spid="20" grpId="0" animBg="1"/>
      <p:bldP spid="21" grpId="0" animBg="1"/>
      <p:bldP spid="26" grpId="0"/>
      <p:bldP spid="27" grpId="0" animBg="1"/>
      <p:bldP spid="32" grpId="0" animBg="1"/>
      <p:bldP spid="33" grpId="0" animBg="1"/>
      <p:bldP spid="34" grpId="0" animBg="1"/>
      <p:bldP spid="37" grpId="0"/>
      <p:bldP spid="38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, 도표, 스크린샷, 원이(가) 표시된 사진&#10;&#10;자동 생성된 설명">
            <a:extLst>
              <a:ext uri="{FF2B5EF4-FFF2-40B4-BE49-F238E27FC236}">
                <a16:creationId xmlns:a16="http://schemas.microsoft.com/office/drawing/2014/main" id="{98F68903-8A60-C8C3-7C7B-8E131667E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4" y="784797"/>
            <a:ext cx="10505772" cy="59094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92D4609-7F19-1F3B-F57D-D187E6941407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A2A6E-FC0A-53CD-96CE-E1BDA20F6FAE}"/>
              </a:ext>
            </a:extLst>
          </p:cNvPr>
          <p:cNvSpPr txBox="1"/>
          <p:nvPr/>
        </p:nvSpPr>
        <p:spPr>
          <a:xfrm>
            <a:off x="171450" y="10895"/>
            <a:ext cx="412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3. </a:t>
            </a:r>
            <a:r>
              <a:rPr lang="ko-KR" altLang="en-US" sz="3600" b="1" dirty="0">
                <a:solidFill>
                  <a:schemeClr val="bg1"/>
                </a:solidFill>
              </a:rPr>
              <a:t>프로젝트 구성도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FF6775-37CF-65B0-6971-5E5CAA916C21}"/>
              </a:ext>
            </a:extLst>
          </p:cNvPr>
          <p:cNvSpPr/>
          <p:nvPr/>
        </p:nvSpPr>
        <p:spPr>
          <a:xfrm>
            <a:off x="1098473" y="2066756"/>
            <a:ext cx="780030" cy="5240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9B84FA-EDF3-32D6-ED3D-D88166364CF7}"/>
              </a:ext>
            </a:extLst>
          </p:cNvPr>
          <p:cNvSpPr/>
          <p:nvPr/>
        </p:nvSpPr>
        <p:spPr>
          <a:xfrm>
            <a:off x="5476837" y="1457156"/>
            <a:ext cx="1846830" cy="955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BDBACE-9B6D-2F53-2CEE-292C166044D7}"/>
              </a:ext>
            </a:extLst>
          </p:cNvPr>
          <p:cNvSpPr/>
          <p:nvPr/>
        </p:nvSpPr>
        <p:spPr>
          <a:xfrm>
            <a:off x="3427905" y="1457156"/>
            <a:ext cx="780030" cy="3631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646BBC-26C5-2E29-27AD-097B6184B5F3}"/>
              </a:ext>
            </a:extLst>
          </p:cNvPr>
          <p:cNvSpPr/>
          <p:nvPr/>
        </p:nvSpPr>
        <p:spPr>
          <a:xfrm>
            <a:off x="2073238" y="2779768"/>
            <a:ext cx="1076363" cy="4883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A0326B-C5B2-3536-6B2A-2FD567AB8BCA}"/>
              </a:ext>
            </a:extLst>
          </p:cNvPr>
          <p:cNvSpPr/>
          <p:nvPr/>
        </p:nvSpPr>
        <p:spPr>
          <a:xfrm>
            <a:off x="6328422" y="2816336"/>
            <a:ext cx="1076363" cy="7169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6419AD-4445-7273-41F6-EDBBE8FF3560}"/>
              </a:ext>
            </a:extLst>
          </p:cNvPr>
          <p:cNvSpPr/>
          <p:nvPr/>
        </p:nvSpPr>
        <p:spPr>
          <a:xfrm>
            <a:off x="3114636" y="3122025"/>
            <a:ext cx="1625600" cy="322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480DC-5B30-0F1C-EAAF-9E1513C80C9B}"/>
              </a:ext>
            </a:extLst>
          </p:cNvPr>
          <p:cNvSpPr/>
          <p:nvPr/>
        </p:nvSpPr>
        <p:spPr>
          <a:xfrm>
            <a:off x="8016837" y="3105092"/>
            <a:ext cx="1625600" cy="322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52AB41-2156-505E-39A8-3FE6D1F61FA6}"/>
              </a:ext>
            </a:extLst>
          </p:cNvPr>
          <p:cNvSpPr/>
          <p:nvPr/>
        </p:nvSpPr>
        <p:spPr>
          <a:xfrm>
            <a:off x="3807410" y="2436649"/>
            <a:ext cx="1416232" cy="4883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6243C7-B078-7F1E-6390-E54C7C834BFA}"/>
              </a:ext>
            </a:extLst>
          </p:cNvPr>
          <p:cNvSpPr/>
          <p:nvPr/>
        </p:nvSpPr>
        <p:spPr>
          <a:xfrm>
            <a:off x="7458802" y="2471319"/>
            <a:ext cx="1625600" cy="4642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32DBC4D2-BC62-E00D-F4F1-31162BFD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81" y="887616"/>
            <a:ext cx="6018838" cy="57591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B60F97B-D8B0-FA5F-8DD8-759765B6A430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2F3E0-2123-DA94-3F6E-4C4725C433B6}"/>
              </a:ext>
            </a:extLst>
          </p:cNvPr>
          <p:cNvSpPr txBox="1"/>
          <p:nvPr/>
        </p:nvSpPr>
        <p:spPr>
          <a:xfrm>
            <a:off x="171450" y="10895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4. </a:t>
            </a:r>
            <a:r>
              <a:rPr lang="ko-KR" altLang="en-US" sz="3600" b="1" dirty="0">
                <a:solidFill>
                  <a:schemeClr val="bg1"/>
                </a:solidFill>
              </a:rPr>
              <a:t>플로우 차트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C34B2-339E-A3E6-6D4B-A7C80E5327EA}"/>
              </a:ext>
            </a:extLst>
          </p:cNvPr>
          <p:cNvSpPr/>
          <p:nvPr/>
        </p:nvSpPr>
        <p:spPr>
          <a:xfrm>
            <a:off x="3006489" y="1598589"/>
            <a:ext cx="5925637" cy="1115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1DD4B-E219-F0FF-7A1B-2F161541D539}"/>
              </a:ext>
            </a:extLst>
          </p:cNvPr>
          <p:cNvSpPr/>
          <p:nvPr/>
        </p:nvSpPr>
        <p:spPr>
          <a:xfrm>
            <a:off x="3478559" y="2929560"/>
            <a:ext cx="2308925" cy="1759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D81CBC-AEBA-0763-22DB-C4EE741F44C9}"/>
              </a:ext>
            </a:extLst>
          </p:cNvPr>
          <p:cNvSpPr/>
          <p:nvPr/>
        </p:nvSpPr>
        <p:spPr>
          <a:xfrm>
            <a:off x="3478559" y="4880009"/>
            <a:ext cx="2308925" cy="1759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4BE1AF-1BCA-244C-8148-20D0C7C7B1A1}"/>
              </a:ext>
            </a:extLst>
          </p:cNvPr>
          <p:cNvSpPr/>
          <p:nvPr/>
        </p:nvSpPr>
        <p:spPr>
          <a:xfrm>
            <a:off x="6623201" y="3906357"/>
            <a:ext cx="2308925" cy="1759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0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  <p:bldP spid="10" grpId="1" animBg="1"/>
      <p:bldP spid="10" grpId="2" animBg="1"/>
      <p:bldP spid="11" grpId="1" animBg="1"/>
      <p:bldP spid="11" grpId="2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E538F7-A71B-5646-C961-E02E9B490C5A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EE35-7F71-5594-93BD-F5289B98D3B1}"/>
              </a:ext>
            </a:extLst>
          </p:cNvPr>
          <p:cNvSpPr txBox="1"/>
          <p:nvPr/>
        </p:nvSpPr>
        <p:spPr>
          <a:xfrm>
            <a:off x="171450" y="1089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</a:rPr>
              <a:t>실행 화면</a:t>
            </a:r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93C0A64-7620-6B13-DEB2-AFF0BBFF7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6" y="2742655"/>
            <a:ext cx="4832885" cy="35592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61643-A2CC-81E8-7B8E-1D8418672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7" y="1321819"/>
            <a:ext cx="5754006" cy="640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417D35-ABD3-E94F-DC7C-1FAC6350BDF9}"/>
              </a:ext>
            </a:extLst>
          </p:cNvPr>
          <p:cNvSpPr txBox="1"/>
          <p:nvPr/>
        </p:nvSpPr>
        <p:spPr>
          <a:xfrm>
            <a:off x="431799" y="733914"/>
            <a:ext cx="2065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이미지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97EE4-A341-0F9E-9879-619163182082}"/>
              </a:ext>
            </a:extLst>
          </p:cNvPr>
          <p:cNvSpPr txBox="1"/>
          <p:nvPr/>
        </p:nvSpPr>
        <p:spPr>
          <a:xfrm>
            <a:off x="431799" y="2099958"/>
            <a:ext cx="2065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컨테이너</a:t>
            </a:r>
          </a:p>
        </p:txBody>
      </p:sp>
      <p:pic>
        <p:nvPicPr>
          <p:cNvPr id="17" name="그림 16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5D01BCB3-35AC-453C-7FE7-EC07625D6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59" y="2513968"/>
            <a:ext cx="1454292" cy="11455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430D2F-A5B7-AC0F-7133-5FAF2D069A19}"/>
              </a:ext>
            </a:extLst>
          </p:cNvPr>
          <p:cNvSpPr txBox="1"/>
          <p:nvPr/>
        </p:nvSpPr>
        <p:spPr>
          <a:xfrm>
            <a:off x="5977860" y="2110852"/>
            <a:ext cx="1379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결과</a:t>
            </a:r>
          </a:p>
        </p:txBody>
      </p:sp>
      <p:pic>
        <p:nvPicPr>
          <p:cNvPr id="20" name="그림 19" descr="스크린샷, 패턴, 예술이(가) 표시된 사진&#10;&#10;자동 생성된 설명">
            <a:extLst>
              <a:ext uri="{FF2B5EF4-FFF2-40B4-BE49-F238E27FC236}">
                <a16:creationId xmlns:a16="http://schemas.microsoft.com/office/drawing/2014/main" id="{F24CA286-24AA-FCDE-8A72-EB27499C7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655967"/>
            <a:ext cx="5722970" cy="3397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8556624-D926-3A90-C259-A4F6BFF50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85" y="6210046"/>
            <a:ext cx="25721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F585174-A45D-E9DF-51F3-D4F7F70509F8}"/>
              </a:ext>
            </a:extLst>
          </p:cNvPr>
          <p:cNvSpPr txBox="1">
            <a:spLocks/>
          </p:cNvSpPr>
          <p:nvPr/>
        </p:nvSpPr>
        <p:spPr bwMode="auto">
          <a:xfrm>
            <a:off x="2783444" y="2729971"/>
            <a:ext cx="6625111" cy="139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9601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627</Words>
  <Application>Microsoft Office PowerPoint</Application>
  <PresentationFormat>와이드스크린</PresentationFormat>
  <Paragraphs>61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클라우드 컴퓨팅 텀 프로젝트 발표(11조)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수현 조</dc:creator>
  <cp:lastModifiedBy>수현 조</cp:lastModifiedBy>
  <cp:revision>22</cp:revision>
  <dcterms:created xsi:type="dcterms:W3CDTF">2024-06-07T03:28:06Z</dcterms:created>
  <dcterms:modified xsi:type="dcterms:W3CDTF">2024-06-08T11:17:20Z</dcterms:modified>
</cp:coreProperties>
</file>