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80" r:id="rId3"/>
    <p:sldId id="306" r:id="rId4"/>
    <p:sldId id="276" r:id="rId5"/>
    <p:sldId id="307" r:id="rId6"/>
    <p:sldId id="283" r:id="rId7"/>
    <p:sldId id="284" r:id="rId8"/>
    <p:sldId id="285" r:id="rId9"/>
    <p:sldId id="286" r:id="rId10"/>
    <p:sldId id="277" r:id="rId11"/>
    <p:sldId id="268" r:id="rId12"/>
  </p:sldIdLst>
  <p:sldSz cx="12192000" cy="6858000"/>
  <p:notesSz cx="6858000" cy="9144000"/>
  <p:embeddedFontLst>
    <p:embeddedFont>
      <p:font typeface="MetricHPE" panose="020B0604020202020204" charset="0"/>
      <p:regular r:id="rId15"/>
      <p:bold r:id="rId16"/>
      <p:italic r:id="rId17"/>
      <p:boldItalic r:id="rId18"/>
    </p:embeddedFont>
    <p:embeddedFont>
      <p:font typeface="MetricHPE Black" panose="020B0604020202020204" charset="0"/>
      <p:bold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80"/>
            <p14:sldId id="306"/>
            <p14:sldId id="276"/>
            <p14:sldId id="307"/>
            <p14:sldId id="283"/>
            <p14:sldId id="284"/>
            <p14:sldId id="285"/>
            <p14:sldId id="286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3863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2D2F6-26A0-054A-33BE-2FEC641AD749}" v="119" dt="2021-12-30T04:30:10.123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83"/>
        <p:guide orient="horz" pos="3838"/>
        <p:guide pos="3863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 Satyam Sanjaybhai" userId="S::singhs@cloudthat.com::04294b0e-d3a7-4117-a907-912ac619db2b" providerId="AD" clId="Web-{0032D2F6-26A0-054A-33BE-2FEC641AD749}"/>
    <pc:docChg chg="modSld sldOrd">
      <pc:chgData name="Singh Satyam Sanjaybhai" userId="S::singhs@cloudthat.com::04294b0e-d3a7-4117-a907-912ac619db2b" providerId="AD" clId="Web-{0032D2F6-26A0-054A-33BE-2FEC641AD749}" dt="2021-12-30T04:30:08.888" v="126" actId="20577"/>
      <pc:docMkLst>
        <pc:docMk/>
      </pc:docMkLst>
      <pc:sldChg chg="ord">
        <pc:chgData name="Singh Satyam Sanjaybhai" userId="S::singhs@cloudthat.com::04294b0e-d3a7-4117-a907-912ac619db2b" providerId="AD" clId="Web-{0032D2F6-26A0-054A-33BE-2FEC641AD749}" dt="2021-12-30T04:26:37.993" v="56"/>
        <pc:sldMkLst>
          <pc:docMk/>
          <pc:sldMk cId="1447782276" sldId="268"/>
        </pc:sldMkLst>
      </pc:sldChg>
      <pc:sldChg chg="modSp">
        <pc:chgData name="Singh Satyam Sanjaybhai" userId="S::singhs@cloudthat.com::04294b0e-d3a7-4117-a907-912ac619db2b" providerId="AD" clId="Web-{0032D2F6-26A0-054A-33BE-2FEC641AD749}" dt="2021-12-30T04:28:58.574" v="104" actId="20577"/>
        <pc:sldMkLst>
          <pc:docMk/>
          <pc:sldMk cId="2944893655" sldId="276"/>
        </pc:sldMkLst>
        <pc:spChg chg="mod">
          <ac:chgData name="Singh Satyam Sanjaybhai" userId="S::singhs@cloudthat.com::04294b0e-d3a7-4117-a907-912ac619db2b" providerId="AD" clId="Web-{0032D2F6-26A0-054A-33BE-2FEC641AD749}" dt="2021-12-30T04:28:58.574" v="104" actId="20577"/>
          <ac:spMkLst>
            <pc:docMk/>
            <pc:sldMk cId="2944893655" sldId="276"/>
            <ac:spMk id="7" creationId="{1A33435E-A51E-4487-950F-EFEF34F120EB}"/>
          </ac:spMkLst>
        </pc:spChg>
      </pc:sldChg>
      <pc:sldChg chg="addSp delSp modSp">
        <pc:chgData name="Singh Satyam Sanjaybhai" userId="S::singhs@cloudthat.com::04294b0e-d3a7-4117-a907-912ac619db2b" providerId="AD" clId="Web-{0032D2F6-26A0-054A-33BE-2FEC641AD749}" dt="2021-12-30T04:26:07.289" v="54" actId="14100"/>
        <pc:sldMkLst>
          <pc:docMk/>
          <pc:sldMk cId="122846682" sldId="277"/>
        </pc:sldMkLst>
        <pc:spChg chg="mod">
          <ac:chgData name="Singh Satyam Sanjaybhai" userId="S::singhs@cloudthat.com::04294b0e-d3a7-4117-a907-912ac619db2b" providerId="AD" clId="Web-{0032D2F6-26A0-054A-33BE-2FEC641AD749}" dt="2021-12-30T04:25:53.383" v="53" actId="20577"/>
          <ac:spMkLst>
            <pc:docMk/>
            <pc:sldMk cId="122846682" sldId="277"/>
            <ac:spMk id="4" creationId="{4E3B0C7E-347C-415C-8F2C-3D7818A85ED6}"/>
          </ac:spMkLst>
        </pc:spChg>
        <pc:spChg chg="mod">
          <ac:chgData name="Singh Satyam Sanjaybhai" userId="S::singhs@cloudthat.com::04294b0e-d3a7-4117-a907-912ac619db2b" providerId="AD" clId="Web-{0032D2F6-26A0-054A-33BE-2FEC641AD749}" dt="2021-12-30T04:24:39.694" v="41" actId="1076"/>
          <ac:spMkLst>
            <pc:docMk/>
            <pc:sldMk cId="122846682" sldId="277"/>
            <ac:spMk id="5" creationId="{B57FC935-6EDD-4104-A6A1-BF161CE69EB8}"/>
          </ac:spMkLst>
        </pc:spChg>
        <pc:spChg chg="add del">
          <ac:chgData name="Singh Satyam Sanjaybhai" userId="S::singhs@cloudthat.com::04294b0e-d3a7-4117-a907-912ac619db2b" providerId="AD" clId="Web-{0032D2F6-26A0-054A-33BE-2FEC641AD749}" dt="2021-12-30T04:24:46.006" v="45"/>
          <ac:spMkLst>
            <pc:docMk/>
            <pc:sldMk cId="122846682" sldId="277"/>
            <ac:spMk id="6" creationId="{A06A07A1-A448-4894-AD6D-FCB5F8F75A0D}"/>
          </ac:spMkLst>
        </pc:spChg>
        <pc:spChg chg="add del">
          <ac:chgData name="Singh Satyam Sanjaybhai" userId="S::singhs@cloudthat.com::04294b0e-d3a7-4117-a907-912ac619db2b" providerId="AD" clId="Web-{0032D2F6-26A0-054A-33BE-2FEC641AD749}" dt="2021-12-30T04:24:45.412" v="44"/>
          <ac:spMkLst>
            <pc:docMk/>
            <pc:sldMk cId="122846682" sldId="277"/>
            <ac:spMk id="8" creationId="{632C696E-CAE7-46FD-BA67-B89E2AFFD63B}"/>
          </ac:spMkLst>
        </pc:spChg>
        <pc:spChg chg="add del">
          <ac:chgData name="Singh Satyam Sanjaybhai" userId="S::singhs@cloudthat.com::04294b0e-d3a7-4117-a907-912ac619db2b" providerId="AD" clId="Web-{0032D2F6-26A0-054A-33BE-2FEC641AD749}" dt="2021-12-30T04:24:58.256" v="49"/>
          <ac:spMkLst>
            <pc:docMk/>
            <pc:sldMk cId="122846682" sldId="277"/>
            <ac:spMk id="9" creationId="{3A36910E-441E-45F8-96AA-7EAF06F6EAE2}"/>
          </ac:spMkLst>
        </pc:spChg>
        <pc:spChg chg="add del">
          <ac:chgData name="Singh Satyam Sanjaybhai" userId="S::singhs@cloudthat.com::04294b0e-d3a7-4117-a907-912ac619db2b" providerId="AD" clId="Web-{0032D2F6-26A0-054A-33BE-2FEC641AD749}" dt="2021-12-30T04:24:55.709" v="48"/>
          <ac:spMkLst>
            <pc:docMk/>
            <pc:sldMk cId="122846682" sldId="277"/>
            <ac:spMk id="10" creationId="{5562D832-C20A-49A6-9808-1A82AB66C536}"/>
          </ac:spMkLst>
        </pc:spChg>
        <pc:picChg chg="mod">
          <ac:chgData name="Singh Satyam Sanjaybhai" userId="S::singhs@cloudthat.com::04294b0e-d3a7-4117-a907-912ac619db2b" providerId="AD" clId="Web-{0032D2F6-26A0-054A-33BE-2FEC641AD749}" dt="2021-12-30T04:26:07.289" v="54" actId="14100"/>
          <ac:picMkLst>
            <pc:docMk/>
            <pc:sldMk cId="122846682" sldId="277"/>
            <ac:picMk id="7" creationId="{B6F0F330-5EA8-4000-820E-246C29D0529F}"/>
          </ac:picMkLst>
        </pc:picChg>
      </pc:sldChg>
      <pc:sldChg chg="modSp">
        <pc:chgData name="Singh Satyam Sanjaybhai" userId="S::singhs@cloudthat.com::04294b0e-d3a7-4117-a907-912ac619db2b" providerId="AD" clId="Web-{0032D2F6-26A0-054A-33BE-2FEC641AD749}" dt="2021-12-30T04:03:05.773" v="9" actId="1076"/>
        <pc:sldMkLst>
          <pc:docMk/>
          <pc:sldMk cId="2487825633" sldId="280"/>
        </pc:sldMkLst>
        <pc:spChg chg="mod">
          <ac:chgData name="Singh Satyam Sanjaybhai" userId="S::singhs@cloudthat.com::04294b0e-d3a7-4117-a907-912ac619db2b" providerId="AD" clId="Web-{0032D2F6-26A0-054A-33BE-2FEC641AD749}" dt="2021-12-30T04:02:16.272" v="3" actId="20577"/>
          <ac:spMkLst>
            <pc:docMk/>
            <pc:sldMk cId="2487825633" sldId="280"/>
            <ac:spMk id="3" creationId="{940F81D8-5C7D-4F33-A461-CA45B169FF0D}"/>
          </ac:spMkLst>
        </pc:spChg>
        <pc:spChg chg="mod">
          <ac:chgData name="Singh Satyam Sanjaybhai" userId="S::singhs@cloudthat.com::04294b0e-d3a7-4117-a907-912ac619db2b" providerId="AD" clId="Web-{0032D2F6-26A0-054A-33BE-2FEC641AD749}" dt="2021-12-30T04:01:12.770" v="1" actId="20577"/>
          <ac:spMkLst>
            <pc:docMk/>
            <pc:sldMk cId="2487825633" sldId="280"/>
            <ac:spMk id="4" creationId="{F05E50B2-AB22-4A7A-83F4-EBD278039190}"/>
          </ac:spMkLst>
        </pc:spChg>
        <pc:spChg chg="mod">
          <ac:chgData name="Singh Satyam Sanjaybhai" userId="S::singhs@cloudthat.com::04294b0e-d3a7-4117-a907-912ac619db2b" providerId="AD" clId="Web-{0032D2F6-26A0-054A-33BE-2FEC641AD749}" dt="2021-12-30T04:03:05.773" v="9" actId="1076"/>
          <ac:spMkLst>
            <pc:docMk/>
            <pc:sldMk cId="2487825633" sldId="280"/>
            <ac:spMk id="5" creationId="{95A24848-6DB7-4A14-A3BC-DE3362271C57}"/>
          </ac:spMkLst>
        </pc:spChg>
        <pc:spChg chg="mod">
          <ac:chgData name="Singh Satyam Sanjaybhai" userId="S::singhs@cloudthat.com::04294b0e-d3a7-4117-a907-912ac619db2b" providerId="AD" clId="Web-{0032D2F6-26A0-054A-33BE-2FEC641AD749}" dt="2021-12-30T04:02:52.241" v="7" actId="14100"/>
          <ac:spMkLst>
            <pc:docMk/>
            <pc:sldMk cId="2487825633" sldId="280"/>
            <ac:spMk id="7" creationId="{1C2867CB-E8C9-4915-BC98-8385C0C76AE7}"/>
          </ac:spMkLst>
        </pc:spChg>
      </pc:sldChg>
      <pc:sldChg chg="modSp">
        <pc:chgData name="Singh Satyam Sanjaybhai" userId="S::singhs@cloudthat.com::04294b0e-d3a7-4117-a907-912ac619db2b" providerId="AD" clId="Web-{0032D2F6-26A0-054A-33BE-2FEC641AD749}" dt="2021-12-30T04:29:45.294" v="117" actId="1076"/>
        <pc:sldMkLst>
          <pc:docMk/>
          <pc:sldMk cId="74807748" sldId="283"/>
        </pc:sldMkLst>
        <pc:spChg chg="mod">
          <ac:chgData name="Singh Satyam Sanjaybhai" userId="S::singhs@cloudthat.com::04294b0e-d3a7-4117-a907-912ac619db2b" providerId="AD" clId="Web-{0032D2F6-26A0-054A-33BE-2FEC641AD749}" dt="2021-12-30T04:29:45.294" v="117" actId="1076"/>
          <ac:spMkLst>
            <pc:docMk/>
            <pc:sldMk cId="74807748" sldId="283"/>
            <ac:spMk id="7" creationId="{1A33435E-A51E-4487-950F-EFEF34F120EB}"/>
          </ac:spMkLst>
        </pc:spChg>
      </pc:sldChg>
      <pc:sldChg chg="modSp">
        <pc:chgData name="Singh Satyam Sanjaybhai" userId="S::singhs@cloudthat.com::04294b0e-d3a7-4117-a907-912ac619db2b" providerId="AD" clId="Web-{0032D2F6-26A0-054A-33BE-2FEC641AD749}" dt="2021-12-30T04:27:20.728" v="70" actId="20577"/>
        <pc:sldMkLst>
          <pc:docMk/>
          <pc:sldMk cId="705361679" sldId="284"/>
        </pc:sldMkLst>
        <pc:spChg chg="mod">
          <ac:chgData name="Singh Satyam Sanjaybhai" userId="S::singhs@cloudthat.com::04294b0e-d3a7-4117-a907-912ac619db2b" providerId="AD" clId="Web-{0032D2F6-26A0-054A-33BE-2FEC641AD749}" dt="2021-12-30T04:27:20.728" v="70" actId="20577"/>
          <ac:spMkLst>
            <pc:docMk/>
            <pc:sldMk cId="705361679" sldId="284"/>
            <ac:spMk id="7" creationId="{1A33435E-A51E-4487-950F-EFEF34F120EB}"/>
          </ac:spMkLst>
        </pc:spChg>
      </pc:sldChg>
      <pc:sldChg chg="modSp">
        <pc:chgData name="Singh Satyam Sanjaybhai" userId="S::singhs@cloudthat.com::04294b0e-d3a7-4117-a907-912ac619db2b" providerId="AD" clId="Web-{0032D2F6-26A0-054A-33BE-2FEC641AD749}" dt="2021-12-30T04:30:08.888" v="126" actId="20577"/>
        <pc:sldMkLst>
          <pc:docMk/>
          <pc:sldMk cId="400342656" sldId="286"/>
        </pc:sldMkLst>
        <pc:spChg chg="mod">
          <ac:chgData name="Singh Satyam Sanjaybhai" userId="S::singhs@cloudthat.com::04294b0e-d3a7-4117-a907-912ac619db2b" providerId="AD" clId="Web-{0032D2F6-26A0-054A-33BE-2FEC641AD749}" dt="2021-12-30T04:30:08.888" v="126" actId="20577"/>
          <ac:spMkLst>
            <pc:docMk/>
            <pc:sldMk cId="400342656" sldId="286"/>
            <ac:spMk id="7" creationId="{1A33435E-A51E-4487-950F-EFEF34F120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2/28/2022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33765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tile tx="0" ty="0" sx="100000" sy="100000" flip="xy" algn="l"/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tile tx="0" ty="0" sx="100000" sy="100000" flip="xy" algn="l"/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bg2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Python &amp; Spark Essentials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69E640E-8FEC-4154-9036-4DDA5B8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B473A6-E9ED-412C-AB74-D2622A02E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0C7E-347C-415C-8F2C-3D7818A85E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1435" y="3304372"/>
            <a:ext cx="4279203" cy="2998048"/>
          </a:xfrm>
        </p:spPr>
        <p:txBody>
          <a:bodyPr/>
          <a:lstStyle/>
          <a:p>
            <a:r>
              <a:rPr lang="en-US" dirty="0"/>
              <a:t>Git Hub link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FC935-6EDD-4104-A6A1-BF161CE6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84" y="234319"/>
            <a:ext cx="3536373" cy="86868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DF15E-5EE2-42DF-A3A5-5377DC1052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E70D9E-2843-4D88-B0F9-0BE50E7170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0F330-5EA8-4000-820E-246C29D0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39" y="1532806"/>
            <a:ext cx="2414522" cy="24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">
            <a:extLst>
              <a:ext uri="{FF2B5EF4-FFF2-40B4-BE49-F238E27FC236}">
                <a16:creationId xmlns:a16="http://schemas.microsoft.com/office/drawing/2014/main" id="{A1E746F4-96B3-4A40-8A12-5C760B451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3718AE-1ECF-495D-9D8E-83CBCF47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867CB-E8C9-4915-BC98-8385C0C76AE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4865" y="1587388"/>
            <a:ext cx="3628710" cy="5021347"/>
          </a:xfrm>
        </p:spPr>
        <p:txBody>
          <a:bodyPr vert="horz" lIns="0" tIns="91440" rIns="0" bIns="91440" rtlCol="0" anchor="t">
            <a:normAutofit/>
          </a:bodyPr>
          <a:lstStyle/>
          <a:p>
            <a:pPr algn="just"/>
            <a:r>
              <a:rPr lang="en-US" dirty="0"/>
              <a:t>It’s the step that comes after getting the data.</a:t>
            </a:r>
            <a:endParaRPr lang="en-US"/>
          </a:p>
          <a:p>
            <a:pPr algn="just"/>
            <a:r>
              <a:rPr lang="en-US" dirty="0"/>
              <a:t>You try to convert the raw data into meaning data by applying some data pre-processing techniques.</a:t>
            </a:r>
          </a:p>
          <a:p>
            <a:pPr algn="just"/>
            <a:r>
              <a:rPr lang="en-US" dirty="0"/>
              <a:t>It helps to visualize data and also to get good prediction results when training a model.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D777B2-E26D-4400-89FB-244EBCEAC0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Data-Preprocessing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24848-6DB7-4A14-A3BC-DE3362271C5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600652"/>
            <a:ext cx="3628710" cy="5355374"/>
          </a:xfrm>
        </p:spPr>
        <p:txBody>
          <a:bodyPr vert="horz" lIns="0" tIns="91440" rIns="0" bIns="91440" rtlCol="0" anchor="t"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open-source cluster computing framework.</a:t>
            </a:r>
            <a:endParaRPr lang="en-US"/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Its main purpose is to handle the real-time generated data. </a:t>
            </a:r>
            <a:r>
              <a:rPr lang="en-US" dirty="0"/>
              <a:t>	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9D3DB-2A92-4AC5-A0A6-0F9FC9B1AFD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595612"/>
            <a:ext cx="3628710" cy="4718635"/>
          </a:xfrm>
        </p:spPr>
        <p:txBody>
          <a:bodyPr vert="horz" lIns="0" tIns="91440" rIns="0" bIns="91440" rtlCol="0" anchor="t">
            <a:normAutofit/>
          </a:bodyPr>
          <a:lstStyle/>
          <a:p>
            <a:pPr algn="just"/>
            <a:r>
              <a:rPr lang="en-US" dirty="0"/>
              <a:t>It’s a programming language which is user-friendly in terms of coding and it has easy syntax. </a:t>
            </a:r>
            <a:endParaRPr lang="en-US"/>
          </a:p>
          <a:p>
            <a:pPr algn="just"/>
            <a:r>
              <a:rPr lang="en-US" dirty="0"/>
              <a:t>We have </a:t>
            </a:r>
            <a:r>
              <a:rPr lang="en-US" dirty="0" err="1"/>
              <a:t>PySpark</a:t>
            </a:r>
            <a:r>
              <a:rPr lang="en-US" dirty="0"/>
              <a:t> which is a python API which supports Apache Spark functionality</a:t>
            </a:r>
          </a:p>
          <a:p>
            <a:pPr algn="just"/>
            <a:r>
              <a:rPr lang="en-US" dirty="0"/>
              <a:t>It is possible because of Py4j library	.</a:t>
            </a:r>
          </a:p>
          <a:p>
            <a:pPr algn="just"/>
            <a:r>
              <a:rPr lang="en-US" dirty="0"/>
              <a:t>With the help of </a:t>
            </a:r>
            <a:r>
              <a:rPr lang="en-US" dirty="0" err="1"/>
              <a:t>PySpark</a:t>
            </a:r>
            <a:r>
              <a:rPr lang="en-US" dirty="0"/>
              <a:t> we can install Apache Spark and Python on our machine. </a:t>
            </a:r>
          </a:p>
          <a:p>
            <a:pPr algn="just"/>
            <a:endParaRPr lang="en-US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91440" rIns="91440" bIns="91440" rtlCol="0" anchor="t">
            <a:no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Lessons: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D81F5-5B27-467F-AB57-A2531DA645CC}"/>
              </a:ext>
            </a:extLst>
          </p:cNvPr>
          <p:cNvCxnSpPr/>
          <p:nvPr/>
        </p:nvCxnSpPr>
        <p:spPr>
          <a:xfrm>
            <a:off x="385100" y="1453280"/>
            <a:ext cx="73353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06C96-E2D7-4E9B-9A21-BDE8CB2537E3}"/>
              </a:ext>
            </a:extLst>
          </p:cNvPr>
          <p:cNvCxnSpPr/>
          <p:nvPr/>
        </p:nvCxnSpPr>
        <p:spPr>
          <a:xfrm>
            <a:off x="4265611" y="1450984"/>
            <a:ext cx="73353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C54552-19EA-4ACF-9DBE-54E368B12FF0}"/>
              </a:ext>
            </a:extLst>
          </p:cNvPr>
          <p:cNvCxnSpPr/>
          <p:nvPr/>
        </p:nvCxnSpPr>
        <p:spPr>
          <a:xfrm>
            <a:off x="8146122" y="1450984"/>
            <a:ext cx="73353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4671BC8-8FA6-4AC1-9F3F-7FDA2251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0" y="4214291"/>
            <a:ext cx="6222209" cy="1030947"/>
          </a:xfrm>
        </p:spPr>
        <p:txBody>
          <a:bodyPr/>
          <a:lstStyle/>
          <a:p>
            <a:r>
              <a:rPr lang="en-US" dirty="0"/>
              <a:t>Lesson-1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 ESSENTIALS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CB4CF-1525-4D0C-BA5D-8B500167C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B4ED77-EE60-4DC4-82BF-1577D73E3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052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B47-FBC5-479E-B99D-62E9960380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2FA41F-14CE-4263-9611-6A753DF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Essentials: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33435E-A51E-4487-950F-EFEF34F1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91440" rIns="0" bIns="91440" rtlCol="0" anchor="t"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Numpy</a:t>
            </a:r>
            <a:r>
              <a:rPr lang="en-US" b="1" dirty="0"/>
              <a:t> :-</a:t>
            </a:r>
          </a:p>
          <a:p>
            <a:r>
              <a:rPr lang="en-US" dirty="0" err="1"/>
              <a:t>Numpy</a:t>
            </a:r>
            <a:r>
              <a:rPr lang="en-US" dirty="0"/>
              <a:t> stands for Numerical Python.</a:t>
            </a:r>
          </a:p>
          <a:p>
            <a:r>
              <a:rPr lang="en-US" dirty="0"/>
              <a:t>It’s a python library that is used to work with arrays.</a:t>
            </a:r>
          </a:p>
          <a:p>
            <a:r>
              <a:rPr lang="en-US" dirty="0"/>
              <a:t>Lists also has functions related to arrays, but they are slow to process</a:t>
            </a:r>
          </a:p>
          <a:p>
            <a:r>
              <a:rPr lang="en-US" dirty="0" err="1"/>
              <a:t>Numpy</a:t>
            </a:r>
            <a:r>
              <a:rPr lang="en-US" dirty="0"/>
              <a:t> aims to provide an array object that up to 50x faster than lists because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umPy arrays are stored at one continuous place in memory unlike lists, so processes can access and manipulate them very efficiently</a:t>
            </a:r>
            <a:r>
              <a:rPr lang="en-US" dirty="0"/>
              <a:t>.</a:t>
            </a:r>
            <a:endParaRPr lang="en-US"/>
          </a:p>
          <a:p>
            <a:r>
              <a:rPr lang="en-US" dirty="0"/>
              <a:t>The array object in named </a:t>
            </a:r>
            <a:r>
              <a:rPr lang="en-US" dirty="0" err="1"/>
              <a:t>ndarray</a:t>
            </a:r>
            <a:r>
              <a:rPr lang="en-US" dirty="0"/>
              <a:t>. Its n-dimensional array.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Scikitlearn</a:t>
            </a:r>
            <a:r>
              <a:rPr lang="en-US" b="1" dirty="0"/>
              <a:t>:-</a:t>
            </a:r>
          </a:p>
          <a:p>
            <a:r>
              <a:rPr lang="en-US" dirty="0"/>
              <a:t> It’s a machine learning library for python</a:t>
            </a:r>
          </a:p>
          <a:p>
            <a:r>
              <a:rPr lang="en-US" dirty="0"/>
              <a:t>Based on your requirement you are open to use various classification, Regression, clustering algorithms.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US" b="1" dirty="0"/>
              <a:t>Matplotlib:-</a:t>
            </a:r>
          </a:p>
          <a:p>
            <a:r>
              <a:rPr lang="en-US" dirty="0"/>
              <a:t>Data Visualization library which would help us to visualize data using different graph plots to do EDA.</a:t>
            </a:r>
          </a:p>
          <a:p>
            <a:r>
              <a:rPr lang="en-US" dirty="0"/>
              <a:t>Matplotlib can be used for 2d plots and is built on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4671BC8-8FA6-4AC1-9F3F-7FDA2251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89" y="4204960"/>
            <a:ext cx="6222209" cy="1030947"/>
          </a:xfrm>
        </p:spPr>
        <p:txBody>
          <a:bodyPr/>
          <a:lstStyle/>
          <a:p>
            <a:r>
              <a:rPr lang="en-US" dirty="0"/>
              <a:t>Lesson-2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SPARK ESSENTIALS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CB4CF-1525-4D0C-BA5D-8B500167C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B4ED77-EE60-4DC4-82BF-1577D73E3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52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B47-FBC5-479E-B99D-62E9960380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2FA41F-14CE-4263-9611-6A753DF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33435E-A51E-4487-950F-EFEF34F1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1231156"/>
            <a:ext cx="11404800" cy="3728584"/>
          </a:xfrm>
        </p:spPr>
        <p:txBody>
          <a:bodyPr vert="horz" lIns="0" tIns="91440" rIns="0" bIns="9144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It performs In-memory computation.</a:t>
            </a:r>
          </a:p>
          <a:p>
            <a:r>
              <a:rPr lang="en-US" dirty="0"/>
              <a:t>It's called as Lazy Executor but at the same time once action is called it does parallel processing.</a:t>
            </a:r>
          </a:p>
          <a:p>
            <a:r>
              <a:rPr lang="en-US" dirty="0"/>
              <a:t>It supports batch as well as real-time processing whereas Map-Reduce lacked with real-time processing.</a:t>
            </a:r>
          </a:p>
          <a:p>
            <a:r>
              <a:rPr lang="en-US" dirty="0"/>
              <a:t>It leverages Apache Hadoop for both storage and processing. It uses HDFS (Hadoop Distributed File system) for storage and it can run Spark applications on YARN as well. </a:t>
            </a:r>
          </a:p>
          <a:p>
            <a:r>
              <a:rPr lang="en-US" dirty="0"/>
              <a:t> It has the capability to load data directly from memory, disk and other data storages like Amazon S3, HDFS, Cassandra.</a:t>
            </a:r>
          </a:p>
          <a:p>
            <a:r>
              <a:rPr lang="en-US" dirty="0"/>
              <a:t>It’s read once and then till last execution it will not store to storage. This resulting faster than Hadoop Map/Reduce(caching).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B47-FBC5-479E-B99D-62E9960380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2FA41F-14CE-4263-9611-6A753DF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 Using Spark?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33435E-A51E-4487-950F-EFEF34F1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91440" rIns="0" bIns="9144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Fast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It provides high performance for both batch and streaming data, using a state-of-the-art DAG scheduler, a query optimizer, and a physical execution engine.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Easy to Use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It facilitates to write the application in Java, Scala, Python, R, and SQL. It also provides more than 80 high-level operators.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Generality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It provides a collection of libraries including SQL and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MLlib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for machine learning,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GraphX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Spark Streaming.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Lightweight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It is a light unified analytics engine which is used for large scale data processing.</a:t>
            </a:r>
          </a:p>
          <a:p>
            <a:pPr algn="just">
              <a:buFont typeface="Arial" panose="020B0604020202020204" pitchFamily="34" charset="0"/>
            </a:pPr>
            <a:endParaRPr lang="en-US" dirty="0"/>
          </a:p>
          <a:p>
            <a:pPr algn="just"/>
            <a:r>
              <a:rPr lang="en-US" b="1" i="0" dirty="0">
                <a:effectLst/>
              </a:rPr>
              <a:t>Deployment(Runs Everywhere)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 It can easily </a:t>
            </a:r>
            <a:r>
              <a:rPr lang="en-US" dirty="0">
                <a:solidFill>
                  <a:srgbClr val="333333"/>
                </a:solidFill>
              </a:rPr>
              <a:t>run 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Hadoop, Apache Mesos, Kubernetes, standalone, or in the cloud.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4A8405-A027-463E-9102-9A2B16DAF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10375"/>
            <a:ext cx="8115300" cy="5437250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33435E-A51E-4487-950F-EFEF34F12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2FA41F-14CE-4263-9611-6A753DF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22" y="1417320"/>
            <a:ext cx="3536373" cy="86868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Spark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B47-FBC5-479E-B99D-62E9960380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02856" y="6301811"/>
            <a:ext cx="684344" cy="365125"/>
          </a:xfrm>
        </p:spPr>
        <p:txBody>
          <a:bodyPr anchor="ctr">
            <a:normAutofit/>
          </a:bodyPr>
          <a:lstStyle/>
          <a:p>
            <a:pPr defTabSz="1088421">
              <a:spcAft>
                <a:spcPts val="600"/>
              </a:spcAft>
            </a:pPr>
            <a:fld id="{104FC826-72BB-4AF1-BA01-A94F7396A7DC}" type="slidenum">
              <a:rPr lang="en-US" smtClean="0"/>
              <a:pPr defTabSz="1088421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721696" y="6129337"/>
            <a:ext cx="7481160" cy="41158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01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679-8B77-4AAF-9049-025CBA647F5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B47-FBC5-479E-B99D-62E9960380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2FA41F-14CE-4263-9611-6A753DF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Terminologies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33435E-A51E-4487-950F-EFEF34F1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91440" rIns="0" bIns="9144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Driver Program</a:t>
            </a:r>
            <a:r>
              <a:rPr lang="en-US" i="0" dirty="0">
                <a:solidFill>
                  <a:srgbClr val="000000"/>
                </a:solidFill>
                <a:effectLst/>
              </a:rPr>
              <a:t> - It creates Spark Context</a:t>
            </a:r>
            <a:r>
              <a:rPr lang="en-US" dirty="0">
                <a:solidFill>
                  <a:srgbClr val="000000"/>
                </a:solidFill>
              </a:rPr>
              <a:t>( )</a:t>
            </a:r>
            <a:r>
              <a:rPr lang="en-US" i="0" dirty="0">
                <a:solidFill>
                  <a:srgbClr val="000000"/>
                </a:solidFill>
                <a:effectLst/>
              </a:rPr>
              <a:t> object which acts like an entry point to spark. It </a:t>
            </a:r>
            <a:r>
              <a:rPr lang="en-US" dirty="0">
                <a:solidFill>
                  <a:srgbClr val="000000"/>
                </a:solidFill>
              </a:rPr>
              <a:t>is responsible to connect to cluster manager and reserve executors on node in the cluster.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Cluster Manager</a:t>
            </a:r>
            <a:r>
              <a:rPr lang="en-US" i="0" dirty="0">
                <a:solidFill>
                  <a:srgbClr val="000000"/>
                </a:solidFill>
                <a:effectLst/>
              </a:rPr>
              <a:t> - It handles allocating/deallocating resources as it is having the capability to run large number of clusters. There are different types of cluster Managers named Hadoop YARN, Apache Mesos &amp; Standalone Schedular.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Worker Node</a:t>
            </a:r>
            <a:r>
              <a:rPr lang="en-US" i="0" dirty="0">
                <a:solidFill>
                  <a:srgbClr val="000000"/>
                </a:solidFill>
                <a:effectLst/>
              </a:rPr>
              <a:t> - Also called as slave node. It’s used to process your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Executor</a:t>
            </a:r>
            <a:r>
              <a:rPr lang="en-US" i="0" dirty="0">
                <a:solidFill>
                  <a:srgbClr val="000000"/>
                </a:solidFill>
                <a:effectLst/>
              </a:rPr>
              <a:t> - </a:t>
            </a:r>
            <a:r>
              <a:rPr lang="en-US" dirty="0">
                <a:solidFill>
                  <a:srgbClr val="000000"/>
                </a:solidFill>
              </a:rPr>
              <a:t>Controls worker node are working on the task mentioned in a spark job.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dirty="0"/>
              <a:t>Task</a:t>
            </a:r>
            <a:r>
              <a:rPr lang="en-US" i="0" dirty="0">
                <a:effectLst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</a:rPr>
              <a:t>– A unit of work that you want to be done which is sent to one of the executors.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">
      <a:majorFont>
        <a:latin typeface="MetricHPE Black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" id="{4DF37866-50E6-48DE-84C9-8BB71AE535E5}" vid="{B9B864F1-4F30-40F3-8416-281B22640656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hpe-standard-16x9-white-template-1624878220247</Template>
  <TotalTime>873</TotalTime>
  <Words>732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MetricHPE</vt:lpstr>
      <vt:lpstr>Arial</vt:lpstr>
      <vt:lpstr>MetricHPE Black</vt:lpstr>
      <vt:lpstr>HPE Standard 16x9 White Template</vt:lpstr>
      <vt:lpstr>Module 1: Python &amp; Spark Essentials</vt:lpstr>
      <vt:lpstr>Lessons:</vt:lpstr>
      <vt:lpstr>Lesson-1  PYTHON ESSENTIALS  </vt:lpstr>
      <vt:lpstr>Python Essentials:</vt:lpstr>
      <vt:lpstr>Lesson-2  SPARK ESSENTIALS  </vt:lpstr>
      <vt:lpstr>Why Spark?</vt:lpstr>
      <vt:lpstr>Benefits of  Using Spark?</vt:lpstr>
      <vt:lpstr>Spark Architecture</vt:lpstr>
      <vt:lpstr>Spark Terminologies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Essentials</dc:title>
  <dc:creator>Akash  Borgalli</dc:creator>
  <cp:lastModifiedBy>Hrushikesha Shastry B S</cp:lastModifiedBy>
  <cp:revision>76</cp:revision>
  <dcterms:created xsi:type="dcterms:W3CDTF">2021-12-07T07:38:19Z</dcterms:created>
  <dcterms:modified xsi:type="dcterms:W3CDTF">2022-02-28T15:53:23Z</dcterms:modified>
</cp:coreProperties>
</file>