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0" r:id="rId4"/>
    <p:sldId id="264" r:id="rId5"/>
    <p:sldId id="265" r:id="rId6"/>
    <p:sldId id="258" r:id="rId7"/>
    <p:sldId id="259" r:id="rId8"/>
    <p:sldId id="261" r:id="rId9"/>
    <p:sldId id="262" r:id="rId10"/>
    <p:sldId id="270" r:id="rId11"/>
    <p:sldId id="266" r:id="rId12"/>
    <p:sldId id="267" r:id="rId13"/>
    <p:sldId id="268" r:id="rId14"/>
    <p:sldId id="269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3221A-0008-49CE-89D9-8A86DA715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877"/>
            <a:ext cx="6772189" cy="1296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87" y="338628"/>
            <a:ext cx="3216613" cy="8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1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  <a:prstGeom prst="rect">
            <a:avLst/>
          </a:prstGeom>
        </p:spPr>
        <p:txBody>
          <a:bodyPr vert="horz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74782"/>
                </a:solidFill>
                <a:latin typeface="Georgia"/>
              </a:defRPr>
            </a:lvl1pPr>
            <a:lvl2pPr>
              <a:defRPr sz="1800">
                <a:latin typeface="Georgia"/>
              </a:defRPr>
            </a:lvl2pPr>
            <a:lvl3pPr>
              <a:defRPr sz="1600">
                <a:latin typeface="Georgia"/>
              </a:defRPr>
            </a:lvl3pPr>
            <a:lvl4pPr>
              <a:defRPr sz="1400">
                <a:latin typeface="Georgia"/>
              </a:defRPr>
            </a:lvl4pPr>
            <a:lvl5pPr>
              <a:defRPr sz="1400">
                <a:latin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64F98-A3F4-4225-9B73-C923C3F85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42" y="0"/>
            <a:ext cx="10032057" cy="835378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chemeClr val="bg1"/>
                </a:solidFill>
                <a:latin typeface="Arial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3705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 Regular" charset="0"/>
              </a:defRPr>
            </a:lvl1pPr>
            <a:lvl2pPr>
              <a:defRPr sz="1800" b="0" i="0">
                <a:latin typeface="Arial Regular" charset="0"/>
              </a:defRPr>
            </a:lvl2pPr>
            <a:lvl3pPr>
              <a:defRPr sz="1600" b="0" i="0">
                <a:latin typeface="Arial Regular" charset="0"/>
              </a:defRPr>
            </a:lvl3pPr>
            <a:lvl4pPr>
              <a:defRPr sz="1400" b="0" i="0">
                <a:latin typeface="Arial Regular" charset="0"/>
              </a:defRPr>
            </a:lvl4pPr>
            <a:lvl5pPr>
              <a:defRPr sz="1400" b="0" i="0">
                <a:latin typeface="Arial Regular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45C7-AFA8-4622-8BFA-D400F3569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254E7-20DF-4EEC-B4C6-77997BC29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0" y="46038"/>
            <a:ext cx="10972800" cy="71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6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09600" y="6553200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r>
              <a:rPr lang="en-US"/>
              <a:t>May 2019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962400" y="6553200"/>
            <a:ext cx="5181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Georgi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A687B29D-AAB7-4F84-A803-086484AB6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B05D-0D15-4892-BA3F-78278F56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CPRS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8219-4422-49FF-911C-05CE50A93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390880"/>
          </a:xfrm>
        </p:spPr>
        <p:txBody>
          <a:bodyPr/>
          <a:lstStyle/>
          <a:p>
            <a:r>
              <a:rPr lang="en-US" dirty="0"/>
              <a:t>Kathleen Kendle, MD FACP</a:t>
            </a:r>
          </a:p>
          <a:p>
            <a:r>
              <a:rPr lang="en-US" dirty="0"/>
              <a:t>Valley Coastal Bend VAMC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6713-141A-436A-944B-E430BC45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June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9A81-2526-4695-9831-14C0520D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3221A-0008-49CE-89D9-8A86DA71527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9589-0323-4B67-A5A5-0BBB70B8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52" y="919923"/>
            <a:ext cx="6208404" cy="5396089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7717CBE-CF56-4804-8683-E110F7DD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680F134-4D4D-4FA6-A3C0-BE8AED4E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72ADAC0-B4B9-4CAE-8500-FA7F5B5EC765}"/>
              </a:ext>
            </a:extLst>
          </p:cNvPr>
          <p:cNvSpPr/>
          <p:nvPr/>
        </p:nvSpPr>
        <p:spPr>
          <a:xfrm>
            <a:off x="468137" y="1726296"/>
            <a:ext cx="2903023" cy="433010"/>
          </a:xfrm>
          <a:prstGeom prst="wedgeEllipseCallout">
            <a:avLst>
              <a:gd name="adj1" fmla="val 119792"/>
              <a:gd name="adj2" fmla="val 319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Average: 27s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016247-8760-4F4E-A604-529888AF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6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3BA86-8317-43E9-BB30-92FC06F2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60" y="1258627"/>
            <a:ext cx="8745645" cy="4831969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2D66EF0-F679-4924-85B7-4E7D1C7D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16ECD0B1-8820-4D2F-A797-6AA007F8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61FD8A-327A-4A37-991E-D4530A7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1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EE039-B245-4F3A-B91A-BAFDE7107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30"/>
          <a:stretch/>
        </p:blipFill>
        <p:spPr>
          <a:xfrm>
            <a:off x="1212527" y="1203915"/>
            <a:ext cx="8810357" cy="4955241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EED1623-6C4F-4913-A504-0395F036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FD956DC-9B45-45E4-B205-279C466E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463499-027F-46A2-877B-1FEBFEB1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D19B4F-81A3-4316-A3BB-2E32D5D8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446"/>
          <a:stretch/>
        </p:blipFill>
        <p:spPr>
          <a:xfrm>
            <a:off x="1113110" y="1166188"/>
            <a:ext cx="8789174" cy="4943326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80AC3CD-1FE8-4353-AA29-FD2638C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FF322C0-3563-49BC-B64D-719550E1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C1681A-F9C2-4A0B-830B-C5E92113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B1272-86DF-4720-BA1E-22B90CE64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30"/>
          <a:stretch/>
        </p:blipFill>
        <p:spPr>
          <a:xfrm>
            <a:off x="1637215" y="1203103"/>
            <a:ext cx="8465789" cy="476144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2CD49C3-8D1D-41AD-8C13-1222F129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EB9FB1D-0E5A-446E-80D9-200E8EB0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6C6EAC-3B54-4CDE-AAD3-08747B0A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9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5A4BDD-F99E-4D07-9A95-2474BEC5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342" y="0"/>
            <a:ext cx="10032057" cy="835378"/>
          </a:xfrm>
        </p:spPr>
        <p:txBody>
          <a:bodyPr/>
          <a:lstStyle/>
          <a:p>
            <a:r>
              <a:rPr lang="en-US" dirty="0"/>
              <a:t>CPRS: note rendering speed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587F7E-D8F0-4B97-B762-AC1DCC96A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187" y="1566675"/>
            <a:ext cx="6468032" cy="3506342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EEC9-86DF-44A4-95F0-B75436C9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3048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8EF01-DD1A-424D-85CA-7061FC65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53200"/>
            <a:ext cx="2844800" cy="3048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B864F98-A3F4-4225-9B73-C923C3F85F37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72001A1-A39C-4694-AD07-DEC790A8D6FB}"/>
              </a:ext>
            </a:extLst>
          </p:cNvPr>
          <p:cNvSpPr/>
          <p:nvPr/>
        </p:nvSpPr>
        <p:spPr>
          <a:xfrm>
            <a:off x="8737600" y="1273705"/>
            <a:ext cx="2446998" cy="2319129"/>
          </a:xfrm>
          <a:prstGeom prst="wedgeEllipseCallout">
            <a:avLst>
              <a:gd name="adj1" fmla="val -129305"/>
              <a:gd name="adj2" fmla="val 1040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27s to 2s!!</a:t>
            </a:r>
          </a:p>
        </p:txBody>
      </p:sp>
    </p:spTree>
    <p:extLst>
      <p:ext uri="{BB962C8B-B14F-4D97-AF65-F5344CB8AC3E}">
        <p14:creationId xmlns:p14="http://schemas.microsoft.com/office/powerpoint/2010/main" val="352248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BBD2D-405C-486D-9EF0-3E61A2D3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FA3F3-0309-4FC8-B91C-1FD58526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254E7-20DF-4EEC-B4C6-77997BC2924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5D8A18F-7C09-4EE1-9157-327283D01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73065"/>
              </p:ext>
            </p:extLst>
          </p:nvPr>
        </p:nvGraphicFramePr>
        <p:xfrm>
          <a:off x="383356" y="1828800"/>
          <a:ext cx="11425287" cy="233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3" imgW="9658313" imgH="1971822" progId="Excel.Sheet.12">
                  <p:embed/>
                </p:oleObj>
              </mc:Choice>
              <mc:Fallback>
                <p:oleObj name="Worksheet" r:id="rId3" imgW="9658313" imgH="19718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356" y="1828800"/>
                        <a:ext cx="11425287" cy="233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C917684-DCDB-4369-BCD0-93A4016EC829}"/>
              </a:ext>
            </a:extLst>
          </p:cNvPr>
          <p:cNvSpPr/>
          <p:nvPr/>
        </p:nvSpPr>
        <p:spPr>
          <a:xfrm>
            <a:off x="8109284" y="4632158"/>
            <a:ext cx="3080084" cy="1792705"/>
          </a:xfrm>
          <a:prstGeom prst="wedgeEllipseCallout">
            <a:avLst>
              <a:gd name="adj1" fmla="val -6641"/>
              <a:gd name="adj2" fmla="val -746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rendering lag translates to the equivalent of these losses to </a:t>
            </a:r>
            <a:r>
              <a:rPr lang="en-US"/>
              <a:t>clinical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1A37-C310-496C-82D6-2B0A4B61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4A33-6C44-45F3-99CB-4B63BFF0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7121"/>
            <a:ext cx="10972800" cy="5039044"/>
          </a:xfrm>
        </p:spPr>
        <p:txBody>
          <a:bodyPr/>
          <a:lstStyle/>
          <a:p>
            <a:r>
              <a:rPr lang="en-US" dirty="0"/>
              <a:t>On demand availability of computer system resources</a:t>
            </a:r>
          </a:p>
          <a:p>
            <a:pPr lvl="1"/>
            <a:r>
              <a:rPr lang="en-US" dirty="0"/>
              <a:t>Data storage</a:t>
            </a:r>
          </a:p>
          <a:p>
            <a:pPr lvl="1"/>
            <a:r>
              <a:rPr lang="en-US" dirty="0"/>
              <a:t>Computing power</a:t>
            </a:r>
          </a:p>
          <a:p>
            <a:r>
              <a:rPr lang="en-US" dirty="0"/>
              <a:t>Data Centers available to many users over the Internet</a:t>
            </a:r>
          </a:p>
          <a:p>
            <a:r>
              <a:rPr lang="en-US" dirty="0"/>
              <a:t>Cloud may be limited to a single organization---enterprise clouds</a:t>
            </a:r>
          </a:p>
          <a:p>
            <a:r>
              <a:rPr lang="en-US" dirty="0"/>
              <a:t>Cloud computing relies on sharing of resources to achieve coherence and economies of scale</a:t>
            </a:r>
          </a:p>
          <a:p>
            <a:r>
              <a:rPr lang="en-US" dirty="0"/>
              <a:t>Cloud computing allows companies to avoid or minimize up front IT infrastructure costs</a:t>
            </a:r>
          </a:p>
          <a:p>
            <a:r>
              <a:rPr lang="en-US" dirty="0"/>
              <a:t>Burst computing---high computing power at certain periods of peak demand</a:t>
            </a:r>
          </a:p>
          <a:p>
            <a:r>
              <a:rPr lang="en-US" dirty="0"/>
              <a:t>Pay-as-you-go model</a:t>
            </a:r>
          </a:p>
          <a:p>
            <a:r>
              <a:rPr lang="en-US" dirty="0"/>
              <a:t>Device and location independence</a:t>
            </a:r>
          </a:p>
          <a:p>
            <a:pPr lvl="1"/>
            <a:r>
              <a:rPr lang="en-US" dirty="0"/>
              <a:t>Enables users to access systems using a web browser regardless of their location or what device they use (PC, mobile phone </a:t>
            </a:r>
            <a:r>
              <a:rPr lang="en-US" dirty="0" err="1"/>
              <a:t>etc</a:t>
            </a:r>
            <a:r>
              <a:rPr lang="en-US" dirty="0"/>
              <a:t>…).  As infrastructure is off site and access via internet, users can connect from anywhere</a:t>
            </a:r>
          </a:p>
          <a:p>
            <a:r>
              <a:rPr lang="en-US" dirty="0" err="1"/>
              <a:t>Maintenence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BCEC-9DA2-45B7-A312-F778076E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39A99-5B98-4351-BF9B-1FB82977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64F98-A3F4-4225-9B73-C923C3F85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73B-3483-4D4B-8A03-B8A7952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16D6-BFE3-4CEB-97BD-0510EFF3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VCB experiences with CPRS in the cloud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Other benefits </a:t>
            </a:r>
          </a:p>
          <a:p>
            <a:pPr lvl="0"/>
            <a:r>
              <a:rPr lang="en-US" dirty="0"/>
              <a:t>Impact on Clinicians and Patient experience</a:t>
            </a:r>
          </a:p>
          <a:p>
            <a:pPr lvl="0"/>
            <a:r>
              <a:rPr lang="en-US" dirty="0"/>
              <a:t>Cloud CPRS and other tools</a:t>
            </a:r>
          </a:p>
          <a:p>
            <a:pPr lvl="0"/>
            <a:r>
              <a:rPr lang="en-US" dirty="0"/>
              <a:t>How else could cloud help you and VCB</a:t>
            </a:r>
          </a:p>
          <a:p>
            <a:pPr lvl="0"/>
            <a:r>
              <a:rPr lang="en-US" dirty="0"/>
              <a:t>How can ECSO help clinicians in the field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3842-0E2D-47D0-ADBC-8CA75619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8D0A-FB6D-461C-B3D2-73216875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64F98-A3F4-4225-9B73-C923C3F85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3753DD-D168-448A-9FA3-BB6F9333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68" y="1058778"/>
            <a:ext cx="7083846" cy="5348303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8744DFBA-A609-471F-A4E1-58A1503F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5B051B12-7833-41A6-8B4F-25CF58B8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3A3A73-C539-4378-9DA2-988386BF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7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0BFEE-9C5F-4363-9499-875C268C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66" y="1002536"/>
            <a:ext cx="7300373" cy="551178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B92D58-35A6-4F87-B87F-BDE523FE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F8A0E1-03B1-4179-96F6-20D741AB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11" y="1508080"/>
            <a:ext cx="11256102" cy="4024055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6B78027-8935-424C-983C-3499D2D1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CCE311F-1DB4-40DF-8C17-AD392099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53200"/>
            <a:ext cx="28448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B864F98-A3F4-4225-9B73-C923C3F85F37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BBE270-A34B-425F-B029-0A68D8ED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FEF1F8-DD24-437B-AA5D-1B9E9CF8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68" y="947451"/>
            <a:ext cx="5162742" cy="546771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D87C316-1944-4AD0-9B33-6513625F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0B13775-87FD-4728-A78C-95C1CA44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B40878-A178-43D5-A16A-F8A82418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55B4B1-9837-4BF5-ABDC-B5C8662D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78" y="965482"/>
            <a:ext cx="8394633" cy="537256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0746607-B0A9-455E-B1F7-38524C4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96BC519-3D2E-47FB-9786-68D1FA06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D8E292-39C1-436F-9942-016FF733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25E0F-3E81-41ED-A635-61D1FF835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56" y="903383"/>
            <a:ext cx="8500225" cy="5588899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7D8330C2-3BE9-4AA2-9D84-A559A4F6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DD588AF-83F9-4806-9945-F90B9F4F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6B864F98-A3F4-4225-9B73-C923C3F85F37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15D678-8D0A-485F-A978-14E96086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8438"/>
            <a:ext cx="10261600" cy="487362"/>
          </a:xfrm>
        </p:spPr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CpRS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384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 VA" id="{79D77A83-56A9-4111-81C5-5B66FF0F92CB}" vid="{C31FCA1F-0509-4B4F-ADC3-43F8A82B6E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264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Regular</vt:lpstr>
      <vt:lpstr>Calibri</vt:lpstr>
      <vt:lpstr>Georgia</vt:lpstr>
      <vt:lpstr>Theme VA</vt:lpstr>
      <vt:lpstr>Worksheet</vt:lpstr>
      <vt:lpstr>Cloud CPRS Experience</vt:lpstr>
      <vt:lpstr>Cloud computing</vt:lpstr>
      <vt:lpstr>Cloud CpRS</vt:lpstr>
      <vt:lpstr>Cloud CpRS</vt:lpstr>
      <vt:lpstr>Cloud CpRS</vt:lpstr>
      <vt:lpstr>Cloud CpRS</vt:lpstr>
      <vt:lpstr>Cloud CpRS</vt:lpstr>
      <vt:lpstr>Cloud CpRS</vt:lpstr>
      <vt:lpstr>Cloud CpRS</vt:lpstr>
      <vt:lpstr>Cloud CpRS</vt:lpstr>
      <vt:lpstr>Cloud CpRS</vt:lpstr>
      <vt:lpstr>Cloud CpRS</vt:lpstr>
      <vt:lpstr>Cloud CpRS</vt:lpstr>
      <vt:lpstr>Cloud CpRS</vt:lpstr>
      <vt:lpstr>CPRS: note rendering speed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CPRS</dc:title>
  <dc:creator>Kendle, Kathleen E.G.</dc:creator>
  <cp:lastModifiedBy>Richards, Rafael M.</cp:lastModifiedBy>
  <cp:revision>17</cp:revision>
  <dcterms:created xsi:type="dcterms:W3CDTF">2020-06-24T21:34:33Z</dcterms:created>
  <dcterms:modified xsi:type="dcterms:W3CDTF">2022-04-07T18:58:27Z</dcterms:modified>
</cp:coreProperties>
</file>