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8" r:id="rId4"/>
    <p:sldId id="275" r:id="rId5"/>
    <p:sldId id="279" r:id="rId6"/>
    <p:sldId id="280" r:id="rId7"/>
    <p:sldId id="277" r:id="rId8"/>
    <p:sldId id="262" r:id="rId9"/>
    <p:sldId id="265" r:id="rId10"/>
  </p:sldIdLst>
  <p:sldSz cx="9144000" cy="5715000" type="screen16x10"/>
  <p:notesSz cx="6858000" cy="9144000"/>
  <p:custShowLst>
    <p:custShow name="Inhaltsangabe" id="0">
      <p:sldLst/>
    </p:custShow>
    <p:custShow name="Kapitel 1" id="1">
      <p:sldLst>
        <p:sld r:id="rId3"/>
      </p:sldLst>
    </p:custShow>
    <p:custShow name="Kapitel 2" id="2">
      <p:sldLst>
        <p:sld r:id="rId3"/>
      </p:sldLst>
    </p:custShow>
    <p:custShow name="Kapitel 3" id="3">
      <p:sldLst/>
    </p:custShow>
    <p:custShow name="Eure Fragen" id="4">
      <p:sldLst>
        <p:sld r:id="rId9"/>
      </p:sldLst>
    </p:custShow>
    <p:custShow name="Quellen" id="5">
      <p:sldLst>
        <p:sld r:id="rId10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A2829"/>
    <a:srgbClr val="39EAF8"/>
    <a:srgbClr val="7DD5B9"/>
    <a:srgbClr val="FFAE0C"/>
    <a:srgbClr val="AA0078"/>
    <a:srgbClr val="FDFBEB"/>
    <a:srgbClr val="250731"/>
    <a:srgbClr val="430D5A"/>
    <a:srgbClr val="BE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9" autoAdjust="0"/>
    <p:restoredTop sz="80915" autoAdjust="0"/>
  </p:normalViewPr>
  <p:slideViewPr>
    <p:cSldViewPr snapToGrid="0" snapToObjects="1">
      <p:cViewPr varScale="1">
        <p:scale>
          <a:sx n="135" d="100"/>
          <a:sy n="135" d="100"/>
        </p:scale>
        <p:origin x="-368" y="-104"/>
      </p:cViewPr>
      <p:guideLst>
        <p:guide orient="horz" pos="1343"/>
        <p:guide pos="3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FE144-82E5-104E-AA63-F6185B6C67AE}" type="datetimeFigureOut">
              <a:rPr lang="de-DE" smtClean="0"/>
              <a:t>11/05/15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1C9C1-19A0-FC47-A714-F0911EC26F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274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E413-1787-2246-BFE3-806BA134DA90}" type="datetimeFigureOut">
              <a:rPr lang="de-DE" smtClean="0"/>
              <a:t>11/05/15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D9284-157F-D54D-8AA7-EB26F31F16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4404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640A7C2D-8D78-3A4C-86E0-C47772B3C27C}" type="datetime1">
              <a:rPr lang="de-DE" smtClean="0"/>
              <a:t>11/05/15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915B7D27-280C-504A-8956-AB03DB028638}" type="datetime1">
              <a:rPr lang="de-DE" smtClean="0"/>
              <a:t>11/05/15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35053BA6-47FD-B74C-8644-C31EB1A9293D}" type="datetime1">
              <a:rPr lang="de-DE" smtClean="0"/>
              <a:t>11/05/15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2B45DF84-979F-FD4A-A52C-09E0404A90F6}" type="datetime1">
              <a:rPr lang="de-DE" smtClean="0"/>
              <a:t>11/05/15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155D8BB9-C2CD-0A4B-A6CA-9F459888F32B}" type="datetime1">
              <a:rPr lang="de-DE" smtClean="0"/>
              <a:t>11/05/15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30B33074-69AF-484D-9A1A-5CC978F014E7}" type="datetime1">
              <a:rPr lang="de-DE" smtClean="0"/>
              <a:t>11/05/15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186F094A-ADCD-9F4F-A629-378DF178C6AB}" type="datetime1">
              <a:rPr lang="de-DE" smtClean="0"/>
              <a:t>11/05/15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645A95A4-E020-DB4D-AE64-1827CF50EFE4}" type="datetime1">
              <a:rPr lang="de-DE" smtClean="0"/>
              <a:t>11/05/15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CB69DFA3-3BB9-F041-BC38-4B7F42F31D53}" type="datetime1">
              <a:rPr lang="de-DE" smtClean="0"/>
              <a:t>11/05/15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44A2A80B-A540-984F-BE06-27692CDACD3E}" type="datetime1">
              <a:rPr lang="de-DE" smtClean="0"/>
              <a:t>11/05/15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33391A86-F138-DE41-AFF2-BCA10C791FBB}" type="datetime1">
              <a:rPr lang="de-DE" smtClean="0"/>
              <a:t>11/05/15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486000" y="5242220"/>
            <a:ext cx="8146800" cy="21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Futurist Fixed-width"/>
              </a:defRPr>
            </a:lvl1pPr>
          </a:lstStyle>
          <a:p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00" y="1173000"/>
            <a:ext cx="81468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6" name="Titelplatzhalter 15"/>
          <p:cNvSpPr>
            <a:spLocks noGrp="1"/>
          </p:cNvSpPr>
          <p:nvPr>
            <p:ph type="title"/>
          </p:nvPr>
        </p:nvSpPr>
        <p:spPr>
          <a:xfrm>
            <a:off x="486000" y="192000"/>
            <a:ext cx="8146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Coalition"/>
          <a:ea typeface="+mj-ea"/>
          <a:cs typeface="Coalition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53975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982663" indent="0" algn="l" defTabSz="914400" rtl="0" eaLnBrk="1" latinLnBrk="0" hangingPunct="1">
        <a:spcBef>
          <a:spcPct val="20000"/>
        </a:spcBef>
        <a:buFont typeface="Arial" pitchFamily="34" charset="0"/>
        <a:buNone/>
        <a:tabLst/>
        <a:defRPr sz="16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438275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881188" indent="0" algn="l" defTabSz="914400" rtl="0" eaLnBrk="1" latinLnBrk="0" hangingPunct="1">
        <a:spcBef>
          <a:spcPct val="20000"/>
        </a:spcBef>
        <a:buFont typeface="Arial" pitchFamily="34" charset="0"/>
        <a:buNone/>
        <a:tabLst>
          <a:tab pos="2516188" algn="l"/>
        </a:tabLst>
        <a:defRPr sz="1600" kern="1200">
          <a:solidFill>
            <a:schemeClr val="tx1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3585756"/>
            <a:ext cx="9144000" cy="1107996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dist"/>
            <a:r>
              <a:rPr lang="de-DE" sz="6600" dirty="0" smtClean="0">
                <a:solidFill>
                  <a:srgbClr val="FFFFFF"/>
                </a:solidFill>
                <a:latin typeface="Helvetica Neue UltraLight"/>
                <a:cs typeface="Helvetica Neue UltraLight"/>
              </a:rPr>
              <a:t>L</a:t>
            </a:r>
            <a:r>
              <a:rPr lang="de-DE" sz="6600" dirty="0" smtClean="0">
                <a:latin typeface="Helvetica Neue UltraLight"/>
                <a:cs typeface="Helvetica Neue UltraLight"/>
              </a:rPr>
              <a:t>ösungsvorschlag</a:t>
            </a:r>
            <a:endParaRPr lang="de-DE" sz="6600" dirty="0" smtClean="0"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89453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0" y="1020468"/>
            <a:ext cx="9143999" cy="3977975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Futurist Fixed-width"/>
              <a:cs typeface="Futurist Fixed-width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293957"/>
            <a:ext cx="9144000" cy="400857"/>
          </a:xfrm>
          <a:prstGeom prst="rect">
            <a:avLst/>
          </a:prstGeom>
          <a:solidFill>
            <a:srgbClr val="2A28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85774" y="1174407"/>
            <a:ext cx="817200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Das Medium</a:t>
            </a:r>
            <a:endParaRPr lang="de-DE" sz="1600" dirty="0">
              <a:solidFill>
                <a:srgbClr val="FFFFFF"/>
              </a:solidFill>
              <a:latin typeface="Helvetica Neue"/>
              <a:cs typeface="Helvetica Neue"/>
            </a:endParaRPr>
          </a:p>
          <a:p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Verleihkarte/die </a:t>
            </a:r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Rückgabe des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Mediums/Benachrichtigung des Kunden</a:t>
            </a:r>
            <a:endParaRPr lang="de-DE" sz="1600" dirty="0">
              <a:solidFill>
                <a:srgbClr val="FFFFFF"/>
              </a:solidFill>
              <a:latin typeface="Helvetica Neue"/>
              <a:cs typeface="Helvetica Neue"/>
            </a:endParaRPr>
          </a:p>
          <a:p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Die </a:t>
            </a:r>
            <a:r>
              <a:rPr lang="de-DE" sz="1600" dirty="0" err="1">
                <a:solidFill>
                  <a:srgbClr val="FFFFFF"/>
                </a:solidFill>
                <a:latin typeface="Helvetica Neue"/>
                <a:cs typeface="Helvetica Neue"/>
              </a:rPr>
              <a:t>Vormerker</a:t>
            </a:r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und deren Position in der Warteschlange</a:t>
            </a:r>
          </a:p>
          <a:p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Welcher </a:t>
            </a:r>
            <a:r>
              <a:rPr lang="de-DE" sz="1600" dirty="0" err="1">
                <a:solidFill>
                  <a:srgbClr val="FFFFFF"/>
                </a:solidFill>
                <a:latin typeface="Helvetica Neue"/>
                <a:cs typeface="Helvetica Neue"/>
              </a:rPr>
              <a:t>Vormerker</a:t>
            </a:r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ausleihen darf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86000" y="115032"/>
            <a:ext cx="7629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Welche </a:t>
            </a:r>
            <a:r>
              <a:rPr lang="de-DE" sz="2400" dirty="0" smtClean="0">
                <a:solidFill>
                  <a:srgbClr val="FFFFFF"/>
                </a:solidFill>
                <a:latin typeface="Coalition"/>
                <a:cs typeface="Coalition"/>
              </a:rPr>
              <a:t>Informationen </a:t>
            </a:r>
          </a:p>
          <a:p>
            <a:r>
              <a:rPr lang="de-DE" sz="2400" dirty="0" smtClean="0">
                <a:solidFill>
                  <a:srgbClr val="FFFFFF"/>
                </a:solidFill>
                <a:latin typeface="Coalition"/>
                <a:cs typeface="Coalition"/>
              </a:rPr>
              <a:t>gehören </a:t>
            </a:r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zu einer Vormerkung</a:t>
            </a:r>
            <a:r>
              <a:rPr lang="de-DE" sz="2400" dirty="0" smtClean="0">
                <a:solidFill>
                  <a:srgbClr val="FFFFFF"/>
                </a:solidFill>
                <a:latin typeface="Coalition"/>
                <a:cs typeface="Coalition"/>
              </a:rPr>
              <a:t>?</a:t>
            </a:r>
            <a:endParaRPr lang="de-DE" sz="2400" dirty="0">
              <a:solidFill>
                <a:srgbClr val="FFFFFF"/>
              </a:solidFill>
              <a:latin typeface="Coalition"/>
              <a:cs typeface="Coalition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5" y="2515031"/>
            <a:ext cx="8201129" cy="165599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0" y="5244279"/>
            <a:ext cx="9144000" cy="261610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Frage 1 </a:t>
            </a:r>
            <a:r>
              <a:rPr lang="de-DE" sz="1100" dirty="0" smtClean="0">
                <a:latin typeface="Futurist Fixed-width"/>
                <a:cs typeface="Futurist Fixed-width"/>
              </a:rPr>
              <a:t>- </a:t>
            </a:r>
            <a:r>
              <a:rPr lang="de-DE" sz="1100" dirty="0" smtClean="0">
                <a:latin typeface="Futurist Fixed-width"/>
                <a:cs typeface="Futurist Fixed-width"/>
              </a:rPr>
              <a:t>Frage 2 </a:t>
            </a:r>
            <a:r>
              <a:rPr lang="de-DE" sz="1100" dirty="0" smtClean="0">
                <a:latin typeface="Futurist Fixed-width"/>
                <a:cs typeface="Futurist Fixed-width"/>
              </a:rPr>
              <a:t>- </a:t>
            </a:r>
            <a:r>
              <a:rPr lang="de-DE" sz="1100" dirty="0" smtClean="0">
                <a:latin typeface="Futurist Fixed-width"/>
                <a:cs typeface="Futurist Fixed-width"/>
              </a:rPr>
              <a:t>Frage 3 - </a:t>
            </a:r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4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 </a:t>
            </a:r>
            <a:r>
              <a:rPr lang="de-DE" sz="1100" dirty="0">
                <a:latin typeface="Futurist Fixed-width"/>
                <a:cs typeface="Futurist Fixed-width"/>
              </a:rPr>
              <a:t>- Frage </a:t>
            </a:r>
            <a:r>
              <a:rPr lang="de-DE" sz="1100" dirty="0" smtClean="0">
                <a:latin typeface="Futurist Fixed-width"/>
                <a:cs typeface="Futurist Fixed-width"/>
              </a:rPr>
              <a:t>4 </a:t>
            </a:r>
            <a:r>
              <a:rPr lang="de-DE" sz="1100" dirty="0">
                <a:latin typeface="Futurist Fixed-width"/>
                <a:cs typeface="Futurist Fixed-width"/>
              </a:rPr>
              <a:t>- Frage </a:t>
            </a:r>
            <a:r>
              <a:rPr lang="de-DE" sz="1100" dirty="0" smtClean="0">
                <a:latin typeface="Futurist Fixed-width"/>
                <a:cs typeface="Futurist Fixed-width"/>
              </a:rPr>
              <a:t>6</a:t>
            </a:r>
            <a:endParaRPr lang="de-DE" sz="1100" dirty="0">
              <a:latin typeface="Futurist Fixed-width"/>
              <a:cs typeface="Futurist Fixed-width"/>
            </a:endParaRPr>
          </a:p>
        </p:txBody>
      </p:sp>
    </p:spTree>
    <p:extLst>
      <p:ext uri="{BB962C8B-B14F-4D97-AF65-F5344CB8AC3E}">
        <p14:creationId xmlns:p14="http://schemas.microsoft.com/office/powerpoint/2010/main" val="189497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0" y="1020468"/>
            <a:ext cx="9143999" cy="3977975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Futurist Fixed-width"/>
              <a:cs typeface="Futurist Fixed-width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293957"/>
            <a:ext cx="9144000" cy="400857"/>
          </a:xfrm>
          <a:prstGeom prst="rect">
            <a:avLst/>
          </a:prstGeom>
          <a:solidFill>
            <a:srgbClr val="2A28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85774" y="1511149"/>
            <a:ext cx="8172000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600" dirty="0" smtClean="0">
                <a:solidFill>
                  <a:srgbClr val="FFAE0C"/>
                </a:solidFill>
                <a:latin typeface="Helvetica Neue"/>
                <a:cs typeface="Helvetica Neue"/>
              </a:rPr>
              <a:t>Lösungsvorschlag:</a:t>
            </a:r>
          </a:p>
          <a:p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Eine </a:t>
            </a:r>
            <a:r>
              <a:rPr lang="de-DE" sz="16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Map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die für jedes Medium eine Liste an </a:t>
            </a:r>
            <a:r>
              <a:rPr lang="de-DE" sz="16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Vormerkern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(Kunden) enthält.</a:t>
            </a:r>
          </a:p>
          <a:p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Der erste </a:t>
            </a:r>
            <a:r>
              <a:rPr lang="de-DE" sz="16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Mapeintrag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zu einem Medium sollte am besten beim Hinzufügen des Mediums in den </a:t>
            </a:r>
            <a:r>
              <a:rPr lang="de-DE" sz="16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Mediumbestand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erfolgen.</a:t>
            </a:r>
          </a:p>
          <a:p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Dabei ist die Liste dann noch leer. </a:t>
            </a:r>
          </a:p>
          <a:p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Die </a:t>
            </a:r>
            <a:r>
              <a:rPr lang="de-DE" sz="16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Map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kann entweder in der Medienbestandsklasse sein, oder in einer separaten Klasse.</a:t>
            </a:r>
          </a:p>
          <a:p>
            <a:r>
              <a:rPr lang="de-DE" sz="1600" dirty="0" smtClean="0">
                <a:solidFill>
                  <a:srgbClr val="FFAE0C"/>
                </a:solidFill>
                <a:latin typeface="Helvetica Neue"/>
                <a:cs typeface="Helvetica Neue"/>
              </a:rPr>
              <a:t>Fragen:</a:t>
            </a:r>
          </a:p>
          <a:p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Maximale Anzahl an Kunden, die ein Medium vormerken können?</a:t>
            </a:r>
          </a:p>
          <a:p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Maximale Anzahl an Medien, die ein Kunde vormerken kann?</a:t>
            </a:r>
            <a:endParaRPr lang="de-DE" sz="16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86000" y="115032"/>
            <a:ext cx="851332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Wie werden diese Informationen </a:t>
            </a:r>
            <a:endParaRPr lang="de-DE" sz="2400" dirty="0" smtClean="0">
              <a:solidFill>
                <a:srgbClr val="FFFFFF"/>
              </a:solidFill>
              <a:latin typeface="Coalition"/>
              <a:cs typeface="Coalition"/>
            </a:endParaRPr>
          </a:p>
          <a:p>
            <a:r>
              <a:rPr lang="de-DE" sz="2400" dirty="0" smtClean="0">
                <a:solidFill>
                  <a:srgbClr val="FFFFFF"/>
                </a:solidFill>
                <a:latin typeface="Coalition"/>
                <a:cs typeface="Coalition"/>
              </a:rPr>
              <a:t>intern </a:t>
            </a:r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abgelegt? </a:t>
            </a:r>
            <a:r>
              <a:rPr lang="de-DE" sz="2400" dirty="0" smtClean="0">
                <a:solidFill>
                  <a:srgbClr val="FFFFFF"/>
                </a:solidFill>
                <a:latin typeface="Coalition"/>
                <a:cs typeface="Coalition"/>
              </a:rPr>
              <a:t>/ Welche </a:t>
            </a:r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Objekte </a:t>
            </a:r>
            <a:endParaRPr lang="de-DE" sz="2400" dirty="0" smtClean="0">
              <a:solidFill>
                <a:srgbClr val="FFFFFF"/>
              </a:solidFill>
              <a:latin typeface="Coalition"/>
              <a:cs typeface="Coalition"/>
            </a:endParaRPr>
          </a:p>
          <a:p>
            <a:r>
              <a:rPr lang="de-DE" sz="2400" dirty="0" smtClean="0">
                <a:solidFill>
                  <a:srgbClr val="FFFFFF"/>
                </a:solidFill>
                <a:latin typeface="Coalition"/>
                <a:cs typeface="Coalition"/>
              </a:rPr>
              <a:t>Bilden eine </a:t>
            </a:r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Vormerkung ab?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0" y="5244279"/>
            <a:ext cx="9144000" cy="261610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1 </a:t>
            </a:r>
            <a:r>
              <a:rPr lang="de-DE" sz="1100" dirty="0" smtClean="0">
                <a:latin typeface="Futurist Fixed-width"/>
                <a:cs typeface="Futurist Fixed-width"/>
              </a:rPr>
              <a:t>- 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Frage 2</a:t>
            </a:r>
            <a:r>
              <a:rPr lang="de-DE" sz="1100" dirty="0" smtClean="0">
                <a:latin typeface="Futurist Fixed-width"/>
                <a:cs typeface="Futurist Fixed-width"/>
              </a:rPr>
              <a:t> </a:t>
            </a:r>
            <a:r>
              <a:rPr lang="de-DE" sz="1100" dirty="0" smtClean="0">
                <a:latin typeface="Futurist Fixed-width"/>
                <a:cs typeface="Futurist Fixed-width"/>
              </a:rPr>
              <a:t>- </a:t>
            </a:r>
            <a:r>
              <a:rPr lang="de-DE" sz="1100" dirty="0" smtClean="0">
                <a:latin typeface="Futurist Fixed-width"/>
                <a:cs typeface="Futurist Fixed-width"/>
              </a:rPr>
              <a:t>Frage 3 - </a:t>
            </a:r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4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 </a:t>
            </a:r>
            <a:r>
              <a:rPr lang="de-DE" sz="1100" dirty="0">
                <a:latin typeface="Futurist Fixed-width"/>
                <a:cs typeface="Futurist Fixed-width"/>
              </a:rPr>
              <a:t>- Frage </a:t>
            </a:r>
            <a:r>
              <a:rPr lang="de-DE" sz="1100" dirty="0" smtClean="0">
                <a:latin typeface="Futurist Fixed-width"/>
                <a:cs typeface="Futurist Fixed-width"/>
              </a:rPr>
              <a:t>4 </a:t>
            </a:r>
            <a:r>
              <a:rPr lang="de-DE" sz="1100" dirty="0">
                <a:latin typeface="Futurist Fixed-width"/>
                <a:cs typeface="Futurist Fixed-width"/>
              </a:rPr>
              <a:t>- Frage </a:t>
            </a:r>
            <a:r>
              <a:rPr lang="de-DE" sz="1100" dirty="0" smtClean="0">
                <a:latin typeface="Futurist Fixed-width"/>
                <a:cs typeface="Futurist Fixed-width"/>
              </a:rPr>
              <a:t>6</a:t>
            </a:r>
            <a:endParaRPr lang="de-DE" sz="1100" dirty="0">
              <a:latin typeface="Futurist Fixed-width"/>
              <a:cs typeface="Futurist Fixed-width"/>
            </a:endParaRPr>
          </a:p>
        </p:txBody>
      </p:sp>
    </p:spTree>
    <p:extLst>
      <p:ext uri="{BB962C8B-B14F-4D97-AF65-F5344CB8AC3E}">
        <p14:creationId xmlns:p14="http://schemas.microsoft.com/office/powerpoint/2010/main" val="178801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293957"/>
            <a:ext cx="9144000" cy="400857"/>
          </a:xfrm>
          <a:prstGeom prst="rect">
            <a:avLst/>
          </a:prstGeom>
          <a:solidFill>
            <a:srgbClr val="2A28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86000" y="115032"/>
            <a:ext cx="780965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Welche Klassen sind an </a:t>
            </a:r>
            <a:r>
              <a:rPr lang="de-DE" sz="2400" dirty="0" smtClean="0">
                <a:solidFill>
                  <a:srgbClr val="FFFFFF"/>
                </a:solidFill>
                <a:latin typeface="Coalition"/>
                <a:cs typeface="Coalition"/>
              </a:rPr>
              <a:t>dem </a:t>
            </a:r>
          </a:p>
          <a:p>
            <a:r>
              <a:rPr lang="de-DE" sz="2400" dirty="0" smtClean="0">
                <a:solidFill>
                  <a:srgbClr val="FFFFFF"/>
                </a:solidFill>
                <a:latin typeface="Coalition"/>
                <a:cs typeface="Coalition"/>
              </a:rPr>
              <a:t>Vorgang </a:t>
            </a:r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„Vormerken“ beteiligt?</a:t>
            </a:r>
            <a:b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</a:br>
            <a:endParaRPr lang="de-DE" sz="2400" dirty="0">
              <a:solidFill>
                <a:srgbClr val="FFFFFF"/>
              </a:solidFill>
              <a:latin typeface="Coalition"/>
              <a:cs typeface="Coalition"/>
            </a:endParaRPr>
          </a:p>
        </p:txBody>
      </p:sp>
      <p:pic>
        <p:nvPicPr>
          <p:cNvPr id="3" name="Bild 2" descr="Unknow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905"/>
            <a:ext cx="9144000" cy="381382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0" y="5244279"/>
            <a:ext cx="9144000" cy="261610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1 </a:t>
            </a:r>
            <a:r>
              <a:rPr lang="de-DE" sz="1100" dirty="0" smtClean="0">
                <a:latin typeface="Futurist Fixed-width"/>
                <a:cs typeface="Futurist Fixed-width"/>
              </a:rPr>
              <a:t>- </a:t>
            </a:r>
            <a:r>
              <a:rPr lang="de-DE" sz="1100" dirty="0" smtClean="0">
                <a:latin typeface="Futurist Fixed-width"/>
                <a:cs typeface="Futurist Fixed-width"/>
              </a:rPr>
              <a:t>Frage 2 </a:t>
            </a:r>
            <a:r>
              <a:rPr lang="de-DE" sz="1100" dirty="0" smtClean="0">
                <a:latin typeface="Futurist Fixed-width"/>
                <a:cs typeface="Futurist Fixed-width"/>
              </a:rPr>
              <a:t>- 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Frage 3</a:t>
            </a:r>
            <a:r>
              <a:rPr lang="de-DE" sz="1100" dirty="0" smtClean="0">
                <a:latin typeface="Futurist Fixed-width"/>
                <a:cs typeface="Futurist Fixed-width"/>
              </a:rPr>
              <a:t> - </a:t>
            </a:r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4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 </a:t>
            </a:r>
            <a:r>
              <a:rPr lang="de-DE" sz="1100" dirty="0">
                <a:latin typeface="Futurist Fixed-width"/>
                <a:cs typeface="Futurist Fixed-width"/>
              </a:rPr>
              <a:t>- Frage </a:t>
            </a:r>
            <a:r>
              <a:rPr lang="de-DE" sz="1100" dirty="0" smtClean="0">
                <a:latin typeface="Futurist Fixed-width"/>
                <a:cs typeface="Futurist Fixed-width"/>
              </a:rPr>
              <a:t>4 </a:t>
            </a:r>
            <a:r>
              <a:rPr lang="de-DE" sz="1100" dirty="0">
                <a:latin typeface="Futurist Fixed-width"/>
                <a:cs typeface="Futurist Fixed-width"/>
              </a:rPr>
              <a:t>- Frage </a:t>
            </a:r>
            <a:r>
              <a:rPr lang="de-DE" sz="1100" dirty="0" smtClean="0">
                <a:latin typeface="Futurist Fixed-width"/>
                <a:cs typeface="Futurist Fixed-width"/>
              </a:rPr>
              <a:t>6</a:t>
            </a:r>
            <a:endParaRPr lang="de-DE" sz="1100" dirty="0">
              <a:latin typeface="Futurist Fixed-width"/>
              <a:cs typeface="Futurist Fixed-width"/>
            </a:endParaRPr>
          </a:p>
        </p:txBody>
      </p:sp>
    </p:spTree>
    <p:extLst>
      <p:ext uri="{BB962C8B-B14F-4D97-AF65-F5344CB8AC3E}">
        <p14:creationId xmlns:p14="http://schemas.microsoft.com/office/powerpoint/2010/main" val="295011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293957"/>
            <a:ext cx="9144000" cy="400857"/>
          </a:xfrm>
          <a:prstGeom prst="rect">
            <a:avLst/>
          </a:prstGeom>
          <a:solidFill>
            <a:srgbClr val="2A28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6000" y="115032"/>
            <a:ext cx="868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Welche Aufgaben &amp; Schnittstellen </a:t>
            </a:r>
          </a:p>
          <a:p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haben diese Klassen? </a:t>
            </a:r>
            <a:endParaRPr lang="de-DE" sz="2400" dirty="0">
              <a:solidFill>
                <a:srgbClr val="FFFFFF"/>
              </a:solidFill>
              <a:latin typeface="Coalition"/>
              <a:cs typeface="Coalition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53929"/>
              </p:ext>
            </p:extLst>
          </p:nvPr>
        </p:nvGraphicFramePr>
        <p:xfrm>
          <a:off x="206963" y="1036931"/>
          <a:ext cx="8748888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16296"/>
                <a:gridCol w="2916296"/>
                <a:gridCol w="29162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alition"/>
                          <a:cs typeface="Coalition"/>
                        </a:rPr>
                        <a:t>Klasse</a:t>
                      </a:r>
                      <a:endParaRPr lang="de-DE" dirty="0">
                        <a:solidFill>
                          <a:schemeClr val="tx1"/>
                        </a:solidFill>
                        <a:latin typeface="Coalition"/>
                        <a:cs typeface="Coalitio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alition"/>
                          <a:cs typeface="Coalition"/>
                        </a:rPr>
                        <a:t>Aufgabe</a:t>
                      </a:r>
                      <a:endParaRPr lang="de-DE" dirty="0">
                        <a:solidFill>
                          <a:schemeClr val="tx1"/>
                        </a:solidFill>
                        <a:latin typeface="Coalition"/>
                        <a:cs typeface="Coalitio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  <a:latin typeface="Coalition"/>
                          <a:cs typeface="Coalition"/>
                        </a:rPr>
                        <a:t>Schnittstelle</a:t>
                      </a:r>
                      <a:endParaRPr lang="de-DE" dirty="0">
                        <a:solidFill>
                          <a:schemeClr val="tx1"/>
                        </a:solidFill>
                        <a:latin typeface="Coalition"/>
                        <a:cs typeface="Coalitio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Schaubild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Sollte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Doch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Ausreichen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Oder?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Sonst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Ihr...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829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0" y="5244279"/>
            <a:ext cx="9144000" cy="261610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1 </a:t>
            </a:r>
            <a:r>
              <a:rPr lang="de-DE" sz="1100" dirty="0" smtClean="0">
                <a:latin typeface="Futurist Fixed-width"/>
                <a:cs typeface="Futurist Fixed-width"/>
              </a:rPr>
              <a:t>- </a:t>
            </a:r>
            <a:r>
              <a:rPr lang="de-DE" sz="1100" dirty="0" smtClean="0">
                <a:latin typeface="Futurist Fixed-width"/>
                <a:cs typeface="Futurist Fixed-width"/>
              </a:rPr>
              <a:t>Frage 2 </a:t>
            </a:r>
            <a:r>
              <a:rPr lang="de-DE" sz="1100" dirty="0" smtClean="0">
                <a:latin typeface="Futurist Fixed-width"/>
                <a:cs typeface="Futurist Fixed-width"/>
              </a:rPr>
              <a:t>- </a:t>
            </a:r>
            <a:r>
              <a:rPr lang="de-DE" sz="1100" dirty="0" smtClean="0">
                <a:latin typeface="Futurist Fixed-width"/>
                <a:cs typeface="Futurist Fixed-width"/>
              </a:rPr>
              <a:t>Frage 3 - 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Frage 4 </a:t>
            </a:r>
            <a:r>
              <a:rPr lang="de-DE" sz="1100" dirty="0">
                <a:latin typeface="Futurist Fixed-width"/>
                <a:cs typeface="Futurist Fixed-width"/>
              </a:rPr>
              <a:t>- Frage </a:t>
            </a:r>
            <a:r>
              <a:rPr lang="de-DE" sz="1100" dirty="0" smtClean="0">
                <a:latin typeface="Futurist Fixed-width"/>
                <a:cs typeface="Futurist Fixed-width"/>
              </a:rPr>
              <a:t>4 </a:t>
            </a:r>
            <a:r>
              <a:rPr lang="de-DE" sz="1100" dirty="0">
                <a:latin typeface="Futurist Fixed-width"/>
                <a:cs typeface="Futurist Fixed-width"/>
              </a:rPr>
              <a:t>- Frage </a:t>
            </a:r>
            <a:r>
              <a:rPr lang="de-DE" sz="1100" dirty="0" smtClean="0">
                <a:latin typeface="Futurist Fixed-width"/>
                <a:cs typeface="Futurist Fixed-width"/>
              </a:rPr>
              <a:t>6</a:t>
            </a:r>
            <a:endParaRPr lang="de-DE" sz="1100" dirty="0">
              <a:latin typeface="Futurist Fixed-width"/>
              <a:cs typeface="Futurist Fixed-width"/>
            </a:endParaRPr>
          </a:p>
        </p:txBody>
      </p:sp>
    </p:spTree>
    <p:extLst>
      <p:ext uri="{BB962C8B-B14F-4D97-AF65-F5344CB8AC3E}">
        <p14:creationId xmlns:p14="http://schemas.microsoft.com/office/powerpoint/2010/main" val="86225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0" y="1020468"/>
            <a:ext cx="9143999" cy="3977975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Futurist Fixed-width"/>
              <a:cs typeface="Futurist Fixed-width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293957"/>
            <a:ext cx="9144000" cy="400857"/>
          </a:xfrm>
          <a:prstGeom prst="rect">
            <a:avLst/>
          </a:prstGeom>
          <a:solidFill>
            <a:srgbClr val="2A28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85774" y="1174407"/>
            <a:ext cx="8172000" cy="20621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600" dirty="0" smtClean="0">
                <a:solidFill>
                  <a:srgbClr val="FFFFFF"/>
                </a:solidFill>
                <a:latin typeface="Coalition"/>
                <a:cs typeface="Coalition"/>
              </a:rPr>
              <a:t>・ein </a:t>
            </a:r>
            <a:r>
              <a:rPr lang="de-DE" sz="1600" dirty="0">
                <a:solidFill>
                  <a:srgbClr val="FFFFFF"/>
                </a:solidFill>
                <a:latin typeface="Coalition"/>
                <a:cs typeface="Coalition"/>
              </a:rPr>
              <a:t>Medium vorgemerkt wird</a:t>
            </a:r>
            <a:r>
              <a:rPr lang="de-DE" sz="1600" dirty="0" smtClean="0">
                <a:solidFill>
                  <a:srgbClr val="FFFFFF"/>
                </a:solidFill>
                <a:latin typeface="Coalition"/>
                <a:cs typeface="Coalition"/>
              </a:rPr>
              <a:t>.</a:t>
            </a:r>
          </a:p>
          <a:p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 Über die </a:t>
            </a:r>
            <a:r>
              <a:rPr lang="de-DE" sz="16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Map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wird an der zugehörigen Liste hinten der </a:t>
            </a:r>
            <a:r>
              <a:rPr lang="de-DE" sz="16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Vormerker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hinzugefügt.</a:t>
            </a:r>
            <a:endParaRPr lang="de-DE" sz="1600" dirty="0">
              <a:solidFill>
                <a:srgbClr val="FFFFFF"/>
              </a:solidFill>
              <a:latin typeface="Helvetica Neue"/>
              <a:cs typeface="Helvetica Neue"/>
            </a:endParaRPr>
          </a:p>
          <a:p>
            <a:r>
              <a:rPr lang="de-DE" sz="1600" dirty="0" smtClean="0">
                <a:solidFill>
                  <a:srgbClr val="FFFFFF"/>
                </a:solidFill>
                <a:latin typeface="Coalition"/>
                <a:cs typeface="Coalition"/>
              </a:rPr>
              <a:t>・ein </a:t>
            </a:r>
            <a:r>
              <a:rPr lang="de-DE" sz="1600" dirty="0">
                <a:solidFill>
                  <a:srgbClr val="FFFFFF"/>
                </a:solidFill>
                <a:latin typeface="Coalition"/>
                <a:cs typeface="Coalition"/>
              </a:rPr>
              <a:t>vorgemerktes Medium ausgeliehen wird.</a:t>
            </a:r>
            <a:br>
              <a:rPr lang="de-DE" sz="1600" dirty="0">
                <a:solidFill>
                  <a:srgbClr val="FFFFFF"/>
                </a:solidFill>
                <a:latin typeface="Coalition"/>
                <a:cs typeface="Coalition"/>
              </a:rPr>
            </a:br>
            <a:r>
              <a:rPr lang="de-DE" sz="1600" dirty="0" smtClean="0">
                <a:solidFill>
                  <a:srgbClr val="FFFFFF"/>
                </a:solidFill>
                <a:latin typeface="Coalition"/>
                <a:cs typeface="Coalition"/>
              </a:rPr>
              <a:t>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Es wird über die </a:t>
            </a:r>
            <a:r>
              <a:rPr lang="de-DE" sz="16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Map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geprüft, ob der Kunde das Medium überhaupt ausleihen darf  </a:t>
            </a:r>
          </a:p>
          <a:p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(erste Position). </a:t>
            </a:r>
          </a:p>
          <a:p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Wenn er es darf wird das Medium ausgeliehen und der Kunde wird </a:t>
            </a:r>
          </a:p>
          <a:p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von der Liste gestrichen.</a:t>
            </a:r>
            <a:endParaRPr lang="de-DE" sz="1600" dirty="0">
              <a:solidFill>
                <a:srgbClr val="FFFFFF"/>
              </a:solidFill>
              <a:latin typeface="Helvetica Neue"/>
              <a:cs typeface="Helvetica Neue"/>
            </a:endParaRPr>
          </a:p>
          <a:p>
            <a:endParaRPr lang="de-DE" sz="1600" dirty="0">
              <a:solidFill>
                <a:srgbClr val="FFFFFF"/>
              </a:solidFill>
              <a:latin typeface="Coalition"/>
              <a:cs typeface="Coalition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6000" y="115032"/>
            <a:ext cx="868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Welche Programmschritte werden </a:t>
            </a:r>
          </a:p>
          <a:p>
            <a:r>
              <a:rPr lang="de-DE" sz="2400" dirty="0" err="1">
                <a:solidFill>
                  <a:srgbClr val="FFFFFF"/>
                </a:solidFill>
                <a:latin typeface="Coalition"/>
                <a:cs typeface="Coalition"/>
              </a:rPr>
              <a:t>ausgeführt</a:t>
            </a:r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, wenn</a:t>
            </a:r>
            <a:endParaRPr lang="de-DE" sz="2400" dirty="0">
              <a:solidFill>
                <a:srgbClr val="FFFFFF"/>
              </a:solidFill>
              <a:latin typeface="Coalition"/>
              <a:cs typeface="Coalition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0" y="5244279"/>
            <a:ext cx="9144000" cy="261610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1 </a:t>
            </a:r>
            <a:r>
              <a:rPr lang="de-DE" sz="1100" dirty="0" smtClean="0">
                <a:latin typeface="Futurist Fixed-width"/>
                <a:cs typeface="Futurist Fixed-width"/>
              </a:rPr>
              <a:t>- </a:t>
            </a:r>
            <a:r>
              <a:rPr lang="de-DE" sz="1100" dirty="0" smtClean="0">
                <a:latin typeface="Futurist Fixed-width"/>
                <a:cs typeface="Futurist Fixed-width"/>
              </a:rPr>
              <a:t>Frage 2 </a:t>
            </a:r>
            <a:r>
              <a:rPr lang="de-DE" sz="1100" dirty="0" smtClean="0">
                <a:latin typeface="Futurist Fixed-width"/>
                <a:cs typeface="Futurist Fixed-width"/>
              </a:rPr>
              <a:t>- </a:t>
            </a:r>
            <a:r>
              <a:rPr lang="de-DE" sz="1100" dirty="0" smtClean="0">
                <a:latin typeface="Futurist Fixed-width"/>
                <a:cs typeface="Futurist Fixed-width"/>
              </a:rPr>
              <a:t>Frage 3 - </a:t>
            </a:r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4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 </a:t>
            </a:r>
            <a:r>
              <a:rPr lang="de-DE" sz="1100" dirty="0">
                <a:latin typeface="Futurist Fixed-width"/>
                <a:cs typeface="Futurist Fixed-width"/>
              </a:rPr>
              <a:t>- </a:t>
            </a:r>
            <a:r>
              <a:rPr lang="de-DE" sz="1100" dirty="0">
                <a:solidFill>
                  <a:srgbClr val="FFAE0C"/>
                </a:solidFill>
                <a:latin typeface="Futurist Fixed-width"/>
                <a:cs typeface="Futurist Fixed-width"/>
              </a:rPr>
              <a:t>Frage 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4</a:t>
            </a:r>
            <a:r>
              <a:rPr lang="de-DE" sz="1100" dirty="0" smtClean="0">
                <a:latin typeface="Futurist Fixed-width"/>
                <a:cs typeface="Futurist Fixed-width"/>
              </a:rPr>
              <a:t> </a:t>
            </a:r>
            <a:r>
              <a:rPr lang="de-DE" sz="1100" dirty="0">
                <a:latin typeface="Futurist Fixed-width"/>
                <a:cs typeface="Futurist Fixed-width"/>
              </a:rPr>
              <a:t>- Frage </a:t>
            </a:r>
            <a:r>
              <a:rPr lang="de-DE" sz="1100" dirty="0" smtClean="0">
                <a:latin typeface="Futurist Fixed-width"/>
                <a:cs typeface="Futurist Fixed-width"/>
              </a:rPr>
              <a:t>6</a:t>
            </a:r>
            <a:endParaRPr lang="de-DE" sz="1100" dirty="0">
              <a:latin typeface="Futurist Fixed-width"/>
              <a:cs typeface="Futurist Fixed-width"/>
            </a:endParaRPr>
          </a:p>
        </p:txBody>
      </p:sp>
    </p:spTree>
    <p:extLst>
      <p:ext uri="{BB962C8B-B14F-4D97-AF65-F5344CB8AC3E}">
        <p14:creationId xmlns:p14="http://schemas.microsoft.com/office/powerpoint/2010/main" val="23862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293957"/>
            <a:ext cx="9144000" cy="400857"/>
          </a:xfrm>
          <a:prstGeom prst="rect">
            <a:avLst/>
          </a:prstGeom>
          <a:solidFill>
            <a:srgbClr val="2A28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86000" y="115032"/>
            <a:ext cx="8040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Welche Vorbedingungen und </a:t>
            </a:r>
            <a:endParaRPr lang="de-DE" sz="2400" dirty="0" smtClean="0">
              <a:solidFill>
                <a:srgbClr val="FFFFFF"/>
              </a:solidFill>
              <a:latin typeface="Coalition"/>
              <a:cs typeface="Coalition"/>
            </a:endParaRPr>
          </a:p>
          <a:p>
            <a:r>
              <a:rPr lang="de-DE" sz="2400" dirty="0" smtClean="0">
                <a:solidFill>
                  <a:srgbClr val="FFFFFF"/>
                </a:solidFill>
                <a:latin typeface="Coalition"/>
                <a:cs typeface="Coalition"/>
              </a:rPr>
              <a:t>Nachbedingungen </a:t>
            </a:r>
            <a:r>
              <a:rPr lang="de-DE" sz="2400" dirty="0">
                <a:solidFill>
                  <a:srgbClr val="FFFFFF"/>
                </a:solidFill>
                <a:latin typeface="Coalition"/>
                <a:cs typeface="Coalition"/>
              </a:rPr>
              <a:t>gelten hierbei?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0" y="5244279"/>
            <a:ext cx="9144000" cy="261610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1 </a:t>
            </a:r>
            <a:r>
              <a:rPr lang="de-DE" sz="1100" dirty="0" smtClean="0">
                <a:latin typeface="Futurist Fixed-width"/>
                <a:cs typeface="Futurist Fixed-width"/>
              </a:rPr>
              <a:t>- </a:t>
            </a:r>
            <a:r>
              <a:rPr lang="de-DE" sz="1100" dirty="0" smtClean="0">
                <a:latin typeface="Futurist Fixed-width"/>
                <a:cs typeface="Futurist Fixed-width"/>
              </a:rPr>
              <a:t>Frage 2 </a:t>
            </a:r>
            <a:r>
              <a:rPr lang="de-DE" sz="1100" dirty="0" smtClean="0">
                <a:latin typeface="Futurist Fixed-width"/>
                <a:cs typeface="Futurist Fixed-width"/>
              </a:rPr>
              <a:t>- </a:t>
            </a:r>
            <a:r>
              <a:rPr lang="de-DE" sz="1100" dirty="0" smtClean="0">
                <a:latin typeface="Futurist Fixed-width"/>
                <a:cs typeface="Futurist Fixed-width"/>
              </a:rPr>
              <a:t>Frage 3 - </a:t>
            </a:r>
            <a:r>
              <a:rPr lang="de-DE" sz="1100" dirty="0" smtClean="0">
                <a:solidFill>
                  <a:srgbClr val="FFFFFF"/>
                </a:solidFill>
                <a:latin typeface="Futurist Fixed-width"/>
                <a:cs typeface="Futurist Fixed-width"/>
              </a:rPr>
              <a:t>Frage 4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 </a:t>
            </a:r>
            <a:r>
              <a:rPr lang="de-DE" sz="1100" dirty="0">
                <a:latin typeface="Futurist Fixed-width"/>
                <a:cs typeface="Futurist Fixed-width"/>
              </a:rPr>
              <a:t>- Frage </a:t>
            </a:r>
            <a:r>
              <a:rPr lang="de-DE" sz="1100" dirty="0" smtClean="0">
                <a:latin typeface="Futurist Fixed-width"/>
                <a:cs typeface="Futurist Fixed-width"/>
              </a:rPr>
              <a:t>4 </a:t>
            </a:r>
            <a:r>
              <a:rPr lang="de-DE" sz="1100" dirty="0">
                <a:latin typeface="Futurist Fixed-width"/>
                <a:cs typeface="Futurist Fixed-width"/>
              </a:rPr>
              <a:t>- </a:t>
            </a:r>
            <a:r>
              <a:rPr lang="de-DE" sz="1100" dirty="0">
                <a:solidFill>
                  <a:srgbClr val="FFAE0C"/>
                </a:solidFill>
                <a:latin typeface="Futurist Fixed-width"/>
                <a:cs typeface="Futurist Fixed-width"/>
              </a:rPr>
              <a:t>Frage </a:t>
            </a:r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6</a:t>
            </a:r>
            <a:endParaRPr lang="de-DE" sz="1100" dirty="0">
              <a:solidFill>
                <a:srgbClr val="FFAE0C"/>
              </a:solidFill>
              <a:latin typeface="Futurist Fixed-width"/>
              <a:cs typeface="Futurist Fixed-width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0" y="1020468"/>
            <a:ext cx="9143999" cy="3977975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Futurist Fixed-width"/>
              <a:cs typeface="Futurist Fixed-width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5774" y="1174407"/>
            <a:ext cx="8172000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600" dirty="0" smtClean="0">
                <a:solidFill>
                  <a:srgbClr val="FFFFFF"/>
                </a:solidFill>
                <a:latin typeface="Coalition"/>
                <a:cs typeface="Coalition"/>
              </a:rPr>
              <a:t>・</a:t>
            </a:r>
            <a:r>
              <a:rPr lang="de-DE" sz="1600" dirty="0" err="1">
                <a:solidFill>
                  <a:srgbClr val="FFFFFF"/>
                </a:solidFill>
                <a:latin typeface="Coalition"/>
                <a:cs typeface="Coalition"/>
              </a:rPr>
              <a:t>V</a:t>
            </a:r>
            <a:r>
              <a:rPr lang="de-DE" sz="1600" dirty="0" err="1" smtClean="0">
                <a:solidFill>
                  <a:srgbClr val="FFFFFF"/>
                </a:solidFill>
                <a:latin typeface="Coalition"/>
                <a:cs typeface="Coalition"/>
              </a:rPr>
              <a:t>orgemerken</a:t>
            </a:r>
            <a:endParaRPr lang="de-DE" sz="1600" dirty="0" smtClean="0">
              <a:solidFill>
                <a:srgbClr val="FFFFFF"/>
              </a:solidFill>
              <a:latin typeface="Coalition"/>
              <a:cs typeface="Coalition"/>
            </a:endParaRPr>
          </a:p>
          <a:p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Vorbedingungen:</a:t>
            </a:r>
          </a:p>
          <a:p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 Medium != null; Kunde != null; Falls Begrenzungen der Anzahl auch die</a:t>
            </a:r>
            <a:endParaRPr lang="de-DE" sz="1600" dirty="0">
              <a:solidFill>
                <a:srgbClr val="FFFFFF"/>
              </a:solidFill>
              <a:latin typeface="Helvetica Neue"/>
              <a:cs typeface="Helvetica Neue"/>
            </a:endParaRPr>
          </a:p>
          <a:p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Nachbedingungen:</a:t>
            </a:r>
          </a:p>
          <a:p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Medium wurde vorgemerkt</a:t>
            </a:r>
          </a:p>
          <a:p>
            <a:r>
              <a:rPr lang="de-DE" sz="1600" dirty="0" smtClean="0">
                <a:solidFill>
                  <a:srgbClr val="FFFFFF"/>
                </a:solidFill>
                <a:latin typeface="Coalition"/>
                <a:cs typeface="Coalition"/>
              </a:rPr>
              <a:t>・Ausleihen</a:t>
            </a:r>
            <a:r>
              <a:rPr lang="de-DE" sz="1600" dirty="0">
                <a:solidFill>
                  <a:srgbClr val="FFFFFF"/>
                </a:solidFill>
                <a:latin typeface="Coalition"/>
                <a:cs typeface="Coalition"/>
              </a:rPr>
              <a:t/>
            </a:r>
            <a:br>
              <a:rPr lang="de-DE" sz="1600" dirty="0">
                <a:solidFill>
                  <a:srgbClr val="FFFFFF"/>
                </a:solidFill>
                <a:latin typeface="Coalition"/>
                <a:cs typeface="Coalition"/>
              </a:rPr>
            </a:br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Vorbedingungen</a:t>
            </a:r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:</a:t>
            </a:r>
          </a:p>
          <a:p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 Medium != null; Kunde != null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;</a:t>
            </a:r>
          </a:p>
          <a:p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 Nachbedingungen</a:t>
            </a:r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:</a:t>
            </a:r>
          </a:p>
          <a:p>
            <a:r>
              <a:rPr lang="de-DE" sz="1600" dirty="0">
                <a:solidFill>
                  <a:srgbClr val="FFFFFF"/>
                </a:solidFill>
                <a:latin typeface="Helvetica Neue"/>
                <a:cs typeface="Helvetica Neue"/>
              </a:rPr>
              <a:t>  Medium wurde </a:t>
            </a:r>
            <a:r>
              <a:rPr lang="de-DE" sz="1600" dirty="0" smtClean="0">
                <a:solidFill>
                  <a:srgbClr val="FFFFFF"/>
                </a:solidFill>
                <a:latin typeface="Helvetica Neue"/>
                <a:cs typeface="Helvetica Neue"/>
              </a:rPr>
              <a:t>ausgeliehen; Kunde wurde aus Liste gestrichen</a:t>
            </a:r>
            <a:endParaRPr lang="de-DE" sz="1600" dirty="0">
              <a:solidFill>
                <a:srgbClr val="FFFFFF"/>
              </a:solidFill>
              <a:latin typeface="Coalition"/>
              <a:cs typeface="Coalition"/>
            </a:endParaRPr>
          </a:p>
        </p:txBody>
      </p:sp>
    </p:spTree>
    <p:extLst>
      <p:ext uri="{BB962C8B-B14F-4D97-AF65-F5344CB8AC3E}">
        <p14:creationId xmlns:p14="http://schemas.microsoft.com/office/powerpoint/2010/main" val="178801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0" y="261930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smtClean="0">
                <a:solidFill>
                  <a:srgbClr val="2A2829"/>
                </a:solidFill>
                <a:latin typeface="Helvetica Neue UltraLight"/>
                <a:cs typeface="Helvetica Neue UltraLight"/>
              </a:rPr>
              <a:t>- Platz für eure Fragen -</a:t>
            </a:r>
            <a:endParaRPr lang="de-DE" sz="4000" dirty="0">
              <a:solidFill>
                <a:srgbClr val="2A2829"/>
              </a:solidFill>
              <a:latin typeface="Helvetica Neue UltraLight"/>
              <a:cs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88857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0" y="1020468"/>
            <a:ext cx="9143999" cy="3977975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Futurist Fixed-width"/>
              <a:cs typeface="Futurist Fixed-width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85776" y="1189557"/>
            <a:ext cx="8361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rgbClr val="FFFFFF"/>
                </a:solidFill>
                <a:latin typeface="Helvetica Neue Medium"/>
                <a:cs typeface="Helvetica Neue Medium"/>
              </a:rPr>
              <a:t>Hintergrundbild:</a:t>
            </a:r>
            <a:endParaRPr lang="de-DE" sz="1600" b="1" dirty="0" smtClean="0">
              <a:latin typeface="Helvetica Neue Medium"/>
              <a:cs typeface="Helvetica Neue Medium"/>
            </a:endParaRPr>
          </a:p>
          <a:p>
            <a:r>
              <a:rPr lang="de-DE" sz="1600" dirty="0">
                <a:latin typeface="Helvetica Neue"/>
                <a:cs typeface="Helvetica Neue"/>
              </a:rPr>
              <a:t>http://</a:t>
            </a:r>
            <a:r>
              <a:rPr lang="de-DE" sz="1600" dirty="0" err="1">
                <a:latin typeface="Helvetica Neue"/>
                <a:cs typeface="Helvetica Neue"/>
              </a:rPr>
              <a:t>thepaperwall.com</a:t>
            </a:r>
            <a:r>
              <a:rPr lang="de-DE" sz="1600" dirty="0">
                <a:latin typeface="Helvetica Neue"/>
                <a:cs typeface="Helvetica Neue"/>
              </a:rPr>
              <a:t>/</a:t>
            </a:r>
            <a:r>
              <a:rPr lang="de-DE" sz="1600" dirty="0" err="1">
                <a:latin typeface="Helvetica Neue"/>
                <a:cs typeface="Helvetica Neue"/>
              </a:rPr>
              <a:t>wallpapers</a:t>
            </a:r>
            <a:r>
              <a:rPr lang="de-DE" sz="1600" dirty="0">
                <a:latin typeface="Helvetica Neue"/>
                <a:cs typeface="Helvetica Neue"/>
              </a:rPr>
              <a:t>/</a:t>
            </a:r>
            <a:r>
              <a:rPr lang="de-DE" sz="1600" dirty="0" err="1">
                <a:latin typeface="Helvetica Neue"/>
                <a:cs typeface="Helvetica Neue"/>
              </a:rPr>
              <a:t>architecture</a:t>
            </a:r>
            <a:r>
              <a:rPr lang="de-DE" sz="1600" dirty="0">
                <a:latin typeface="Helvetica Neue"/>
                <a:cs typeface="Helvetica Neue"/>
              </a:rPr>
              <a:t>/</a:t>
            </a:r>
            <a:r>
              <a:rPr lang="de-DE" sz="1600" dirty="0" err="1">
                <a:latin typeface="Helvetica Neue"/>
                <a:cs typeface="Helvetica Neue"/>
              </a:rPr>
              <a:t>big</a:t>
            </a:r>
            <a:r>
              <a:rPr lang="de-DE" sz="1600" dirty="0">
                <a:latin typeface="Helvetica Neue"/>
                <a:cs typeface="Helvetica Neue"/>
              </a:rPr>
              <a:t>/big_683fc0bebe242e0fcf54fe1d041c29d0321d6776.jpg</a:t>
            </a:r>
            <a:endParaRPr lang="de-DE" sz="1600" dirty="0">
              <a:latin typeface="Helvetica Neue"/>
              <a:cs typeface="Helvetica Neue"/>
            </a:endParaRPr>
          </a:p>
          <a:p>
            <a:endParaRPr lang="de-DE" sz="1600" dirty="0" smtClean="0">
              <a:latin typeface="Helvetica Neue"/>
              <a:cs typeface="Helvetica Neue"/>
            </a:endParaRPr>
          </a:p>
          <a:p>
            <a:endParaRPr lang="de-DE" sz="1600" dirty="0" smtClean="0">
              <a:latin typeface="Helvetica Neue"/>
              <a:cs typeface="Helvetica Neue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85775" y="1848675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800" dirty="0"/>
          </a:p>
          <a:p>
            <a:endParaRPr lang="de-DE" sz="800" dirty="0"/>
          </a:p>
        </p:txBody>
      </p:sp>
      <p:sp>
        <p:nvSpPr>
          <p:cNvPr id="8" name="Textfeld 7"/>
          <p:cNvSpPr txBox="1"/>
          <p:nvPr/>
        </p:nvSpPr>
        <p:spPr>
          <a:xfrm>
            <a:off x="0" y="5244279"/>
            <a:ext cx="9144000" cy="261610"/>
          </a:xfrm>
          <a:prstGeom prst="rect">
            <a:avLst/>
          </a:prstGeom>
          <a:solidFill>
            <a:srgbClr val="2A2829">
              <a:alpha val="8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FFAE0C"/>
                </a:solidFill>
                <a:latin typeface="Futurist Fixed-width"/>
                <a:cs typeface="Futurist Fixed-width"/>
              </a:rPr>
              <a:t>Quellen</a:t>
            </a:r>
            <a:endParaRPr lang="de-DE" sz="1100" dirty="0">
              <a:solidFill>
                <a:srgbClr val="FFAE0C"/>
              </a:solidFill>
              <a:latin typeface="Futurist Fixed-width"/>
              <a:cs typeface="Futurist Fixed-width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293957"/>
            <a:ext cx="9144000" cy="400857"/>
          </a:xfrm>
          <a:prstGeom prst="rect">
            <a:avLst/>
          </a:prstGeom>
          <a:solidFill>
            <a:srgbClr val="2A2829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86000" y="192000"/>
            <a:ext cx="3251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rgbClr val="FFFFFF"/>
                </a:solidFill>
                <a:latin typeface="Coalition"/>
                <a:cs typeface="Coalition"/>
              </a:rPr>
              <a:t>Q</a:t>
            </a:r>
            <a:r>
              <a:rPr lang="de-DE" sz="4000" dirty="0" smtClean="0">
                <a:latin typeface="Coalition"/>
                <a:cs typeface="Coalition"/>
              </a:rPr>
              <a:t>uellen</a:t>
            </a:r>
            <a:endParaRPr lang="de-DE" sz="2800" dirty="0">
              <a:latin typeface="Coalition"/>
              <a:cs typeface="Coalition"/>
            </a:endParaRPr>
          </a:p>
        </p:txBody>
      </p:sp>
    </p:spTree>
    <p:extLst>
      <p:ext uri="{BB962C8B-B14F-4D97-AF65-F5344CB8AC3E}">
        <p14:creationId xmlns:p14="http://schemas.microsoft.com/office/powerpoint/2010/main" val="422818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Schwarz ">
  <a:themeElements>
    <a:clrScheme name="Y1">
      <a:dk1>
        <a:srgbClr val="2A2829"/>
      </a:dk1>
      <a:lt1>
        <a:srgbClr val="FFFFFF"/>
      </a:lt1>
      <a:dk2>
        <a:srgbClr val="1D0E13"/>
      </a:dk2>
      <a:lt2>
        <a:srgbClr val="F4EEE8"/>
      </a:lt2>
      <a:accent1>
        <a:srgbClr val="790014"/>
      </a:accent1>
      <a:accent2>
        <a:srgbClr val="DFC093"/>
      </a:accent2>
      <a:accent3>
        <a:srgbClr val="943837"/>
      </a:accent3>
      <a:accent4>
        <a:srgbClr val="83D5B7"/>
      </a:accent4>
      <a:accent5>
        <a:srgbClr val="FA789F"/>
      </a:accent5>
      <a:accent6>
        <a:srgbClr val="2A2829"/>
      </a:accent6>
      <a:hlink>
        <a:srgbClr val="C97800"/>
      </a:hlink>
      <a:folHlink>
        <a:srgbClr val="6C4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Helvetica Neue"/>
            <a:cs typeface="Helvetica Neu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363</Words>
  <Application>Microsoft Macintosh PowerPoint</Application>
  <PresentationFormat>Bildschirmpräsentation (16:10)</PresentationFormat>
  <Paragraphs>64</Paragraphs>
  <Slides>9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  <vt:variant>
        <vt:lpstr>Zielgruppenorientierte Präsentationen</vt:lpstr>
      </vt:variant>
      <vt:variant>
        <vt:i4>6</vt:i4>
      </vt:variant>
    </vt:vector>
  </HeadingPairs>
  <TitlesOfParts>
    <vt:vector size="16" baseType="lpstr">
      <vt:lpstr> Schwarz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Inhaltsangabe</vt:lpstr>
      <vt:lpstr>Kapitel 1</vt:lpstr>
      <vt:lpstr>Kapitel 2</vt:lpstr>
      <vt:lpstr>Kapitel 3</vt:lpstr>
      <vt:lpstr>Eure Fragen</vt:lpstr>
      <vt:lpstr>Quellen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Yannik Höfgen</dc:creator>
  <cp:lastModifiedBy>Yannik Höfgem</cp:lastModifiedBy>
  <cp:revision>122</cp:revision>
  <dcterms:created xsi:type="dcterms:W3CDTF">2011-10-30T20:41:06Z</dcterms:created>
  <dcterms:modified xsi:type="dcterms:W3CDTF">2015-05-11T20:11:21Z</dcterms:modified>
</cp:coreProperties>
</file>