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2" r:id="rId4"/>
    <p:sldId id="271" r:id="rId5"/>
    <p:sldId id="260" r:id="rId6"/>
    <p:sldId id="295" r:id="rId7"/>
    <p:sldId id="262" r:id="rId8"/>
    <p:sldId id="263" r:id="rId9"/>
    <p:sldId id="266" r:id="rId10"/>
    <p:sldId id="302" r:id="rId11"/>
    <p:sldId id="283" r:id="rId12"/>
    <p:sldId id="301" r:id="rId13"/>
    <p:sldId id="265" r:id="rId14"/>
    <p:sldId id="297" r:id="rId15"/>
    <p:sldId id="298" r:id="rId16"/>
    <p:sldId id="299" r:id="rId17"/>
    <p:sldId id="300" r:id="rId18"/>
    <p:sldId id="293" r:id="rId19"/>
    <p:sldId id="269"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FFBA-2A1C-45B8-9923-4A5CFC5D2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0C15653-0C85-4915-BEA4-FB49F2A65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Rectangle 6">
            <a:extLst>
              <a:ext uri="{FF2B5EF4-FFF2-40B4-BE49-F238E27FC236}">
                <a16:creationId xmlns:a16="http://schemas.microsoft.com/office/drawing/2014/main" id="{76F13A9A-CC84-4A5E-AA41-58E500A8B818}"/>
              </a:ext>
            </a:extLst>
          </p:cNvPr>
          <p:cNvSpPr/>
          <p:nvPr userDrawn="1"/>
        </p:nvSpPr>
        <p:spPr>
          <a:xfrm>
            <a:off x="1330036" y="0"/>
            <a:ext cx="9337964" cy="13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959712CB-0404-405A-8B77-435A61922122}"/>
              </a:ext>
            </a:extLst>
          </p:cNvPr>
          <p:cNvSpPr/>
          <p:nvPr userDrawn="1"/>
        </p:nvSpPr>
        <p:spPr>
          <a:xfrm>
            <a:off x="1216429" y="6721475"/>
            <a:ext cx="9337964" cy="13652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9720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DA7-45B1-4E9E-A220-0410DB971BB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AA4712-102F-46E5-83A5-BD3B831A4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9B0F42-63F0-4CD9-BA15-980BA77D93DA}"/>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5" name="Footer Placeholder 4">
            <a:extLst>
              <a:ext uri="{FF2B5EF4-FFF2-40B4-BE49-F238E27FC236}">
                <a16:creationId xmlns:a16="http://schemas.microsoft.com/office/drawing/2014/main" id="{19134599-F8FB-4C4E-9EA0-D74DA2A263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1FC0B1-BFD5-4390-A285-D42B92D5536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0574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65EF4-30E9-4483-9309-CAF1A9984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96A67F-222E-4E7E-836C-4A8275973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77B0E-D97E-43AA-9D16-9F6F79A7C4AE}"/>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5" name="Footer Placeholder 4">
            <a:extLst>
              <a:ext uri="{FF2B5EF4-FFF2-40B4-BE49-F238E27FC236}">
                <a16:creationId xmlns:a16="http://schemas.microsoft.com/office/drawing/2014/main" id="{A6518D81-E33C-4F11-BBEF-4DD515F625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520212-8445-4FC0-8B10-00274F64FD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95234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13FA-B2C7-4BB5-8D49-D611134AC98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36839B-F85F-494B-AAE1-761ABF817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F76344-68C9-4DA3-B2C5-13CEA10CF185}"/>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5" name="Footer Placeholder 4">
            <a:extLst>
              <a:ext uri="{FF2B5EF4-FFF2-40B4-BE49-F238E27FC236}">
                <a16:creationId xmlns:a16="http://schemas.microsoft.com/office/drawing/2014/main" id="{2B41B509-3E27-41D4-A514-AA2B28C2AC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D3A6A8-2381-4FE4-ABD2-2A168074E4D9}"/>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54574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3AB3-3800-466D-B92A-ECD8F68B1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176550-C681-4713-9C95-926F57B7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2019E-1FCF-4E90-88E0-B990CC329864}"/>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5" name="Footer Placeholder 4">
            <a:extLst>
              <a:ext uri="{FF2B5EF4-FFF2-40B4-BE49-F238E27FC236}">
                <a16:creationId xmlns:a16="http://schemas.microsoft.com/office/drawing/2014/main" id="{18C20DCB-8E51-4A20-B776-9284874D70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B4C6E7-5A52-4975-9F9A-67403168FC33}"/>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9103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4227-B2B4-45CF-B3BE-CFE3AAA3B3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F6A173-0C91-415B-8E40-FAF21F274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A4F96DD-9901-4901-8207-E6DEDDA6E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C20980-2055-4914-8F45-87D5C1F4440B}"/>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6" name="Footer Placeholder 5">
            <a:extLst>
              <a:ext uri="{FF2B5EF4-FFF2-40B4-BE49-F238E27FC236}">
                <a16:creationId xmlns:a16="http://schemas.microsoft.com/office/drawing/2014/main" id="{66374C18-EF73-435A-820F-20F01B0C26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BC0365-6A27-4098-8652-926F85F1A1A0}"/>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7490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2A72-2428-49AB-BE4F-F2A98685318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2120E0B-8A62-47DD-BE86-FB97C90E6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A66C1-B017-4B56-8E1F-6A7AD9321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3AA6831-6098-4E6A-80F3-544ED243E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BD1FD-96FA-4984-AB59-DDF516E3F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080BAC8-F74C-43F5-8CC9-B5FC2D138099}"/>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8" name="Footer Placeholder 7">
            <a:extLst>
              <a:ext uri="{FF2B5EF4-FFF2-40B4-BE49-F238E27FC236}">
                <a16:creationId xmlns:a16="http://schemas.microsoft.com/office/drawing/2014/main" id="{A3A8F095-2120-4D54-854E-F9FB55603EC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D00F75-A5EE-47D9-9F6F-39D560F1552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64702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9CC1-91A1-415E-BCCB-1A73517451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7C779C4-DDDE-4214-98CF-5829D17D8D4D}"/>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4" name="Footer Placeholder 3">
            <a:extLst>
              <a:ext uri="{FF2B5EF4-FFF2-40B4-BE49-F238E27FC236}">
                <a16:creationId xmlns:a16="http://schemas.microsoft.com/office/drawing/2014/main" id="{2C06F0F4-ABFD-4C12-BC3F-37647509176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D9F97E2-80E4-408B-886C-BECEB4360E57}"/>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2481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530C-3F1E-410D-831C-3921127B99C7}"/>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3" name="Footer Placeholder 2">
            <a:extLst>
              <a:ext uri="{FF2B5EF4-FFF2-40B4-BE49-F238E27FC236}">
                <a16:creationId xmlns:a16="http://schemas.microsoft.com/office/drawing/2014/main" id="{F3498065-820E-4147-9E7A-E9DFDD375DE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EA2D81B-304E-41B8-8ABF-6962BC285CE6}"/>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196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B3AF-1467-4852-B487-EE0032421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AD8F8C4-93C2-4ABD-A76E-0BFEB6AB2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B28F85-13DD-4A9E-BF9D-D1D3F0D90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58C7F-5D3D-4AD2-801F-41711FFBC19E}"/>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6" name="Footer Placeholder 5">
            <a:extLst>
              <a:ext uri="{FF2B5EF4-FFF2-40B4-BE49-F238E27FC236}">
                <a16:creationId xmlns:a16="http://schemas.microsoft.com/office/drawing/2014/main" id="{FC43BF90-046B-4630-B880-316D283D10D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1320DE-322A-46FF-A848-E825838C62C4}"/>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9032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52D6-D2A4-4042-A3C3-A0A81FD28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C0209C1-21E7-40B1-9D7A-423C1BAFF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F67280-AA8C-4E4D-A35D-8506D0B8C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7121F-AB7A-4156-91D0-6DADC17A3718}"/>
              </a:ext>
            </a:extLst>
          </p:cNvPr>
          <p:cNvSpPr>
            <a:spLocks noGrp="1"/>
          </p:cNvSpPr>
          <p:nvPr>
            <p:ph type="dt" sz="half" idx="10"/>
          </p:nvPr>
        </p:nvSpPr>
        <p:spPr/>
        <p:txBody>
          <a:bodyPr/>
          <a:lstStyle/>
          <a:p>
            <a:fld id="{1356E59E-B303-42BB-88AF-16DD0CBA5A8E}" type="datetimeFigureOut">
              <a:rPr lang="en-AU" smtClean="0"/>
              <a:t>3/04/2021</a:t>
            </a:fld>
            <a:endParaRPr lang="en-AU"/>
          </a:p>
        </p:txBody>
      </p:sp>
      <p:sp>
        <p:nvSpPr>
          <p:cNvPr id="6" name="Footer Placeholder 5">
            <a:extLst>
              <a:ext uri="{FF2B5EF4-FFF2-40B4-BE49-F238E27FC236}">
                <a16:creationId xmlns:a16="http://schemas.microsoft.com/office/drawing/2014/main" id="{EDAE501E-E16E-4CC1-BC48-5DC1889557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49E8A7-A093-408F-A7D0-A57B1CE9BE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22573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35906-3D7B-4340-B7A1-878F590EF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C177D3E-5CEB-4E01-92B8-5341694E3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8F41AB0-5B6A-41C2-9E2B-69124309D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6E59E-B303-42BB-88AF-16DD0CBA5A8E}" type="datetimeFigureOut">
              <a:rPr lang="en-AU" smtClean="0"/>
              <a:t>3/04/2021</a:t>
            </a:fld>
            <a:endParaRPr lang="en-AU"/>
          </a:p>
        </p:txBody>
      </p:sp>
      <p:sp>
        <p:nvSpPr>
          <p:cNvPr id="5" name="Footer Placeholder 4">
            <a:extLst>
              <a:ext uri="{FF2B5EF4-FFF2-40B4-BE49-F238E27FC236}">
                <a16:creationId xmlns:a16="http://schemas.microsoft.com/office/drawing/2014/main" id="{28980CE1-9234-452C-AB92-73B543FD3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8D96357-D70F-4A6B-9E4A-DCFE53FCF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E6D2A-C1AF-40AE-AFCD-154F77B7A484}" type="slidenum">
              <a:rPr lang="en-AU" smtClean="0"/>
              <a:t>‹#›</a:t>
            </a:fld>
            <a:endParaRPr lang="en-AU"/>
          </a:p>
        </p:txBody>
      </p:sp>
    </p:spTree>
    <p:extLst>
      <p:ext uri="{BB962C8B-B14F-4D97-AF65-F5344CB8AC3E}">
        <p14:creationId xmlns:p14="http://schemas.microsoft.com/office/powerpoint/2010/main" val="345125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G58ybK9OuFQ"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fif"/><Relationship Id="rId1" Type="http://schemas.openxmlformats.org/officeDocument/2006/relationships/slideLayout" Target="../slideLayouts/slideLayout1.xml"/><Relationship Id="rId5" Type="http://schemas.openxmlformats.org/officeDocument/2006/relationships/image" Target="../media/image51.jpeg"/><Relationship Id="rId4" Type="http://schemas.openxmlformats.org/officeDocument/2006/relationships/image" Target="../media/image5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view?r=eyJrIjoiYzY5YzdiNDItODliNC00NjZjLWJmODMtZWFkNWYzMWNmNzY5IiwidCI6ImM2NTk0MjIxLWY1N2ItNDFiNS1hMDU2LWJiOWQ0NzdiZGYwYSJ9"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C275F-8678-4FB5-A46F-5F60E939ED25}"/>
              </a:ext>
            </a:extLst>
          </p:cNvPr>
          <p:cNvSpPr txBox="1"/>
          <p:nvPr/>
        </p:nvSpPr>
        <p:spPr>
          <a:xfrm>
            <a:off x="452663" y="1757027"/>
            <a:ext cx="5557520" cy="707886"/>
          </a:xfrm>
          <a:prstGeom prst="rect">
            <a:avLst/>
          </a:prstGeom>
          <a:noFill/>
        </p:spPr>
        <p:txBody>
          <a:bodyPr wrap="square" rtlCol="0">
            <a:spAutoFit/>
          </a:bodyPr>
          <a:lstStyle/>
          <a:p>
            <a:r>
              <a:rPr lang="en-US" sz="2400" b="1" dirty="0">
                <a:solidFill>
                  <a:schemeClr val="bg1"/>
                </a:solidFill>
                <a:latin typeface="Gill Sans MT" panose="020B0502020104020203" pitchFamily="34" charset="0"/>
              </a:rPr>
              <a:t>TEAM CLOUD CHRONICLES</a:t>
            </a:r>
          </a:p>
          <a:p>
            <a:r>
              <a:rPr lang="en-US" sz="1600" b="1" dirty="0">
                <a:solidFill>
                  <a:schemeClr val="bg1"/>
                </a:solidFill>
                <a:latin typeface="Gill Sans MT" panose="020B0502020104020203" pitchFamily="34" charset="0"/>
              </a:rPr>
              <a:t>MICROSOFT AZURE VIRTUAL HACKATHON 2021</a:t>
            </a:r>
            <a:endParaRPr lang="en-AU" sz="1600" b="1" dirty="0">
              <a:solidFill>
                <a:schemeClr val="bg1"/>
              </a:solidFill>
              <a:latin typeface="Gill Sans MT" panose="020B0502020104020203" pitchFamily="34" charset="0"/>
            </a:endParaRPr>
          </a:p>
        </p:txBody>
      </p:sp>
      <p:sp>
        <p:nvSpPr>
          <p:cNvPr id="5" name="Subtitle 2">
            <a:extLst>
              <a:ext uri="{FF2B5EF4-FFF2-40B4-BE49-F238E27FC236}">
                <a16:creationId xmlns:a16="http://schemas.microsoft.com/office/drawing/2014/main" id="{21CD6932-4472-4FEC-B0E1-E7C9F3F45B0C}"/>
              </a:ext>
            </a:extLst>
          </p:cNvPr>
          <p:cNvSpPr txBox="1">
            <a:spLocks/>
          </p:cNvSpPr>
          <p:nvPr/>
        </p:nvSpPr>
        <p:spPr>
          <a:xfrm>
            <a:off x="452663" y="2464913"/>
            <a:ext cx="7025109" cy="43559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5600" dirty="0">
                <a:solidFill>
                  <a:schemeClr val="bg1"/>
                </a:solidFill>
              </a:rPr>
              <a:t>Athira Krishnakumar Nair, Prashant Islur, Ravi Singh, Dhruv Sharma</a:t>
            </a:r>
          </a:p>
          <a:p>
            <a:pPr marL="0" indent="0">
              <a:buNone/>
            </a:pPr>
            <a:r>
              <a:rPr lang="en-NZ" sz="5600" dirty="0">
                <a:solidFill>
                  <a:schemeClr val="bg1"/>
                </a:solidFill>
              </a:rPr>
              <a:t>Team From New Zealand</a:t>
            </a:r>
          </a:p>
        </p:txBody>
      </p:sp>
    </p:spTree>
    <p:extLst>
      <p:ext uri="{BB962C8B-B14F-4D97-AF65-F5344CB8AC3E}">
        <p14:creationId xmlns:p14="http://schemas.microsoft.com/office/powerpoint/2010/main" val="73275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96142" y="362957"/>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Deploying Designer Model</a:t>
            </a:r>
          </a:p>
        </p:txBody>
      </p:sp>
      <p:sp>
        <p:nvSpPr>
          <p:cNvPr id="18" name="TextBox 17">
            <a:extLst>
              <a:ext uri="{FF2B5EF4-FFF2-40B4-BE49-F238E27FC236}">
                <a16:creationId xmlns:a16="http://schemas.microsoft.com/office/drawing/2014/main" id="{DAB95DA4-2EF7-4C74-809B-E399E8C401B8}"/>
              </a:ext>
            </a:extLst>
          </p:cNvPr>
          <p:cNvSpPr txBox="1"/>
          <p:nvPr/>
        </p:nvSpPr>
        <p:spPr>
          <a:xfrm>
            <a:off x="413949" y="907602"/>
            <a:ext cx="2850902" cy="307777"/>
          </a:xfrm>
          <a:prstGeom prst="rect">
            <a:avLst/>
          </a:prstGeom>
          <a:noFill/>
        </p:spPr>
        <p:txBody>
          <a:bodyPr wrap="square" rtlCol="0">
            <a:spAutoFit/>
          </a:bodyPr>
          <a:lstStyle/>
          <a:p>
            <a:r>
              <a:rPr lang="en-US" sz="1400" dirty="0"/>
              <a:t>Deploying model as a web service</a:t>
            </a:r>
            <a:endParaRPr lang="en-AU" sz="1400" dirty="0"/>
          </a:p>
        </p:txBody>
      </p:sp>
      <p:pic>
        <p:nvPicPr>
          <p:cNvPr id="19" name="Picture 18">
            <a:extLst>
              <a:ext uri="{FF2B5EF4-FFF2-40B4-BE49-F238E27FC236}">
                <a16:creationId xmlns:a16="http://schemas.microsoft.com/office/drawing/2014/main" id="{4FDFDDC6-C8D3-49B2-BB3F-482E26CAFD0F}"/>
              </a:ext>
            </a:extLst>
          </p:cNvPr>
          <p:cNvPicPr>
            <a:picLocks noChangeAspect="1"/>
          </p:cNvPicPr>
          <p:nvPr/>
        </p:nvPicPr>
        <p:blipFill>
          <a:blip r:embed="rId2"/>
          <a:stretch>
            <a:fillRect/>
          </a:stretch>
        </p:blipFill>
        <p:spPr>
          <a:xfrm>
            <a:off x="496142" y="1333808"/>
            <a:ext cx="6130474" cy="4616590"/>
          </a:xfrm>
          <a:prstGeom prst="rect">
            <a:avLst/>
          </a:prstGeom>
        </p:spPr>
      </p:pic>
      <p:sp>
        <p:nvSpPr>
          <p:cNvPr id="2" name="TextBox 1">
            <a:extLst>
              <a:ext uri="{FF2B5EF4-FFF2-40B4-BE49-F238E27FC236}">
                <a16:creationId xmlns:a16="http://schemas.microsoft.com/office/drawing/2014/main" id="{FF3E7F9A-5223-4F15-B964-A683C9144CA2}"/>
              </a:ext>
            </a:extLst>
          </p:cNvPr>
          <p:cNvSpPr txBox="1"/>
          <p:nvPr/>
        </p:nvSpPr>
        <p:spPr>
          <a:xfrm>
            <a:off x="6719299" y="1333808"/>
            <a:ext cx="522954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deploy our pipeline, we converted the training pipeline into a real-time inference pipeline.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removed training modules and added web service inputs and outputs to handle requests.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webservice inputs and outputs are the modules from where the user data enters the pipeline and returns.</a:t>
            </a:r>
            <a:endParaRPr lang="en-AU" dirty="0"/>
          </a:p>
        </p:txBody>
      </p:sp>
    </p:spTree>
    <p:extLst>
      <p:ext uri="{BB962C8B-B14F-4D97-AF65-F5344CB8AC3E}">
        <p14:creationId xmlns:p14="http://schemas.microsoft.com/office/powerpoint/2010/main" val="81702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96142" y="362957"/>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Machine Learning - Designer Model Output</a:t>
            </a:r>
          </a:p>
        </p:txBody>
      </p:sp>
      <p:sp>
        <p:nvSpPr>
          <p:cNvPr id="18" name="TextBox 17">
            <a:extLst>
              <a:ext uri="{FF2B5EF4-FFF2-40B4-BE49-F238E27FC236}">
                <a16:creationId xmlns:a16="http://schemas.microsoft.com/office/drawing/2014/main" id="{1B97852E-2ADF-43AF-8444-82764B7EE97F}"/>
              </a:ext>
            </a:extLst>
          </p:cNvPr>
          <p:cNvSpPr txBox="1"/>
          <p:nvPr/>
        </p:nvSpPr>
        <p:spPr>
          <a:xfrm>
            <a:off x="144926" y="860476"/>
            <a:ext cx="3070371" cy="307777"/>
          </a:xfrm>
          <a:prstGeom prst="rect">
            <a:avLst/>
          </a:prstGeom>
          <a:noFill/>
        </p:spPr>
        <p:txBody>
          <a:bodyPr wrap="square" rtlCol="0">
            <a:spAutoFit/>
          </a:bodyPr>
          <a:lstStyle/>
          <a:p>
            <a:r>
              <a:rPr lang="en-US" sz="1400" dirty="0"/>
              <a:t>Training Data Model Output</a:t>
            </a:r>
            <a:endParaRPr lang="en-AU" sz="1400" dirty="0"/>
          </a:p>
        </p:txBody>
      </p:sp>
      <p:sp>
        <p:nvSpPr>
          <p:cNvPr id="22" name="TextBox 21">
            <a:extLst>
              <a:ext uri="{FF2B5EF4-FFF2-40B4-BE49-F238E27FC236}">
                <a16:creationId xmlns:a16="http://schemas.microsoft.com/office/drawing/2014/main" id="{3AC05FD2-624C-41A7-8DFC-3E7AEEAC3F55}"/>
              </a:ext>
            </a:extLst>
          </p:cNvPr>
          <p:cNvSpPr txBox="1"/>
          <p:nvPr/>
        </p:nvSpPr>
        <p:spPr>
          <a:xfrm>
            <a:off x="5549891" y="786782"/>
            <a:ext cx="3070371" cy="307777"/>
          </a:xfrm>
          <a:prstGeom prst="rect">
            <a:avLst/>
          </a:prstGeom>
          <a:noFill/>
        </p:spPr>
        <p:txBody>
          <a:bodyPr wrap="square" rtlCol="0">
            <a:spAutoFit/>
          </a:bodyPr>
          <a:lstStyle/>
          <a:p>
            <a:r>
              <a:rPr lang="en-US" sz="1400" dirty="0"/>
              <a:t>Testing Data Model Output</a:t>
            </a:r>
            <a:endParaRPr lang="en-AU" sz="1400" dirty="0"/>
          </a:p>
        </p:txBody>
      </p:sp>
      <p:pic>
        <p:nvPicPr>
          <p:cNvPr id="8" name="Picture 7">
            <a:extLst>
              <a:ext uri="{FF2B5EF4-FFF2-40B4-BE49-F238E27FC236}">
                <a16:creationId xmlns:a16="http://schemas.microsoft.com/office/drawing/2014/main" id="{520F4701-4C59-46EC-9FC0-FE301E531564}"/>
              </a:ext>
            </a:extLst>
          </p:cNvPr>
          <p:cNvPicPr>
            <a:picLocks noChangeAspect="1"/>
          </p:cNvPicPr>
          <p:nvPr/>
        </p:nvPicPr>
        <p:blipFill>
          <a:blip r:embed="rId2"/>
          <a:stretch>
            <a:fillRect/>
          </a:stretch>
        </p:blipFill>
        <p:spPr>
          <a:xfrm>
            <a:off x="237133" y="1123537"/>
            <a:ext cx="5521910" cy="2048784"/>
          </a:xfrm>
          <a:prstGeom prst="rect">
            <a:avLst/>
          </a:prstGeom>
        </p:spPr>
      </p:pic>
      <p:pic>
        <p:nvPicPr>
          <p:cNvPr id="9" name="Picture 8">
            <a:extLst>
              <a:ext uri="{FF2B5EF4-FFF2-40B4-BE49-F238E27FC236}">
                <a16:creationId xmlns:a16="http://schemas.microsoft.com/office/drawing/2014/main" id="{70EB936D-3110-4927-8453-29319EF45E62}"/>
              </a:ext>
            </a:extLst>
          </p:cNvPr>
          <p:cNvPicPr>
            <a:picLocks noChangeAspect="1"/>
          </p:cNvPicPr>
          <p:nvPr/>
        </p:nvPicPr>
        <p:blipFill>
          <a:blip r:embed="rId3"/>
          <a:stretch>
            <a:fillRect/>
          </a:stretch>
        </p:blipFill>
        <p:spPr>
          <a:xfrm>
            <a:off x="489706" y="3083535"/>
            <a:ext cx="4888636" cy="2041408"/>
          </a:xfrm>
          <a:prstGeom prst="rect">
            <a:avLst/>
          </a:prstGeom>
        </p:spPr>
      </p:pic>
      <p:pic>
        <p:nvPicPr>
          <p:cNvPr id="10" name="Picture 9">
            <a:extLst>
              <a:ext uri="{FF2B5EF4-FFF2-40B4-BE49-F238E27FC236}">
                <a16:creationId xmlns:a16="http://schemas.microsoft.com/office/drawing/2014/main" id="{8655EEDD-266C-4260-B314-E7A1B15205AD}"/>
              </a:ext>
            </a:extLst>
          </p:cNvPr>
          <p:cNvPicPr>
            <a:picLocks noChangeAspect="1"/>
          </p:cNvPicPr>
          <p:nvPr/>
        </p:nvPicPr>
        <p:blipFill>
          <a:blip r:embed="rId4"/>
          <a:stretch>
            <a:fillRect/>
          </a:stretch>
        </p:blipFill>
        <p:spPr>
          <a:xfrm>
            <a:off x="5549891" y="1100733"/>
            <a:ext cx="6230192" cy="2310728"/>
          </a:xfrm>
          <a:prstGeom prst="rect">
            <a:avLst/>
          </a:prstGeom>
        </p:spPr>
      </p:pic>
      <p:pic>
        <p:nvPicPr>
          <p:cNvPr id="11" name="Picture 10">
            <a:extLst>
              <a:ext uri="{FF2B5EF4-FFF2-40B4-BE49-F238E27FC236}">
                <a16:creationId xmlns:a16="http://schemas.microsoft.com/office/drawing/2014/main" id="{8C765ECD-5CF8-4BD0-8C7C-C327D7147B1A}"/>
              </a:ext>
            </a:extLst>
          </p:cNvPr>
          <p:cNvPicPr>
            <a:picLocks noChangeAspect="1"/>
          </p:cNvPicPr>
          <p:nvPr/>
        </p:nvPicPr>
        <p:blipFill>
          <a:blip r:embed="rId5"/>
          <a:stretch>
            <a:fillRect/>
          </a:stretch>
        </p:blipFill>
        <p:spPr>
          <a:xfrm>
            <a:off x="5759043" y="3118353"/>
            <a:ext cx="5103689" cy="2067934"/>
          </a:xfrm>
          <a:prstGeom prst="rect">
            <a:avLst/>
          </a:prstGeom>
        </p:spPr>
      </p:pic>
      <p:sp>
        <p:nvSpPr>
          <p:cNvPr id="2" name="TextBox 1">
            <a:extLst>
              <a:ext uri="{FF2B5EF4-FFF2-40B4-BE49-F238E27FC236}">
                <a16:creationId xmlns:a16="http://schemas.microsoft.com/office/drawing/2014/main" id="{9F2A5033-E2E0-4F60-BA4B-6E0F02EBE0D1}"/>
              </a:ext>
            </a:extLst>
          </p:cNvPr>
          <p:cNvSpPr txBox="1"/>
          <p:nvPr/>
        </p:nvSpPr>
        <p:spPr>
          <a:xfrm>
            <a:off x="496142" y="4941749"/>
            <a:ext cx="10924883" cy="1815882"/>
          </a:xfrm>
          <a:prstGeom prst="rect">
            <a:avLst/>
          </a:prstGeom>
          <a:noFill/>
        </p:spPr>
        <p:txBody>
          <a:bodyPr wrap="square" rtlCol="0">
            <a:spAutoFit/>
          </a:bodyPr>
          <a:lstStyle/>
          <a:p>
            <a:pPr algn="just"/>
            <a:r>
              <a:rPr lang="en-US" sz="1600" dirty="0"/>
              <a:t>ROC curves – trade off between true-positive rate and false positive rate for a predictive model using different  probability thresholds. We have used 0.5 as the probability threshold. From the output we can see that model has skill with an AUC score of 0.96 which means there is 96.6% chance that the model will be able to distinguish between defaulted and non-defaulted customer. </a:t>
            </a:r>
          </a:p>
          <a:p>
            <a:pPr algn="just"/>
            <a:endParaRPr lang="en-US" sz="1600" dirty="0"/>
          </a:p>
          <a:p>
            <a:pPr algn="just"/>
            <a:r>
              <a:rPr lang="en-US" sz="1600" dirty="0"/>
              <a:t>Precision-Recall curves – precision value of 0.863 concludes that 86.3% of the results are relevant. Recall value of 0.766 concludes that 76.6% of the total relevant results are correctly classified by the model.</a:t>
            </a:r>
            <a:endParaRPr lang="en-AU" sz="1600" dirty="0"/>
          </a:p>
        </p:txBody>
      </p:sp>
    </p:spTree>
    <p:extLst>
      <p:ext uri="{BB962C8B-B14F-4D97-AF65-F5344CB8AC3E}">
        <p14:creationId xmlns:p14="http://schemas.microsoft.com/office/powerpoint/2010/main" val="208142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67298" y="33794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USER Interface – Power aPP Integration</a:t>
            </a:r>
          </a:p>
        </p:txBody>
      </p:sp>
      <p:sp>
        <p:nvSpPr>
          <p:cNvPr id="19" name="TextBox 18">
            <a:extLst>
              <a:ext uri="{FF2B5EF4-FFF2-40B4-BE49-F238E27FC236}">
                <a16:creationId xmlns:a16="http://schemas.microsoft.com/office/drawing/2014/main" id="{74A9B5BE-3624-4EF8-AC9E-F9DC3665E62E}"/>
              </a:ext>
            </a:extLst>
          </p:cNvPr>
          <p:cNvSpPr txBox="1"/>
          <p:nvPr/>
        </p:nvSpPr>
        <p:spPr>
          <a:xfrm>
            <a:off x="6440770" y="1245965"/>
            <a:ext cx="3681325" cy="307777"/>
          </a:xfrm>
          <a:prstGeom prst="rect">
            <a:avLst/>
          </a:prstGeom>
          <a:noFill/>
        </p:spPr>
        <p:txBody>
          <a:bodyPr wrap="square" rtlCol="0">
            <a:spAutoFit/>
          </a:bodyPr>
          <a:lstStyle/>
          <a:p>
            <a:r>
              <a:rPr lang="en-US" sz="1400" dirty="0"/>
              <a:t>REST API Endpoint used to consume model</a:t>
            </a:r>
            <a:endParaRPr lang="en-AU" sz="1400" dirty="0"/>
          </a:p>
        </p:txBody>
      </p:sp>
      <p:sp>
        <p:nvSpPr>
          <p:cNvPr id="11" name="TextBox 10">
            <a:extLst>
              <a:ext uri="{FF2B5EF4-FFF2-40B4-BE49-F238E27FC236}">
                <a16:creationId xmlns:a16="http://schemas.microsoft.com/office/drawing/2014/main" id="{F0262FD9-AAF7-4A92-A1DE-23984CED39B7}"/>
              </a:ext>
            </a:extLst>
          </p:cNvPr>
          <p:cNvSpPr txBox="1"/>
          <p:nvPr/>
        </p:nvSpPr>
        <p:spPr>
          <a:xfrm>
            <a:off x="805013" y="1130574"/>
            <a:ext cx="4425123" cy="307777"/>
          </a:xfrm>
          <a:prstGeom prst="rect">
            <a:avLst/>
          </a:prstGeom>
          <a:noFill/>
        </p:spPr>
        <p:txBody>
          <a:bodyPr wrap="square" rtlCol="0">
            <a:spAutoFit/>
          </a:bodyPr>
          <a:lstStyle/>
          <a:p>
            <a:r>
              <a:rPr lang="en-US" sz="1400" dirty="0"/>
              <a:t>Power Automate flow to connect ML model to Power Apps</a:t>
            </a:r>
            <a:endParaRPr lang="en-AU" sz="1400" dirty="0"/>
          </a:p>
        </p:txBody>
      </p:sp>
      <p:pic>
        <p:nvPicPr>
          <p:cNvPr id="6" name="Picture 5">
            <a:extLst>
              <a:ext uri="{FF2B5EF4-FFF2-40B4-BE49-F238E27FC236}">
                <a16:creationId xmlns:a16="http://schemas.microsoft.com/office/drawing/2014/main" id="{128C9577-C1CC-435B-83C0-5FD77E221B24}"/>
              </a:ext>
            </a:extLst>
          </p:cNvPr>
          <p:cNvPicPr>
            <a:picLocks noChangeAspect="1"/>
          </p:cNvPicPr>
          <p:nvPr/>
        </p:nvPicPr>
        <p:blipFill rotWithShape="1">
          <a:blip r:embed="rId2"/>
          <a:srcRect r="27514" b="23884"/>
          <a:stretch/>
        </p:blipFill>
        <p:spPr>
          <a:xfrm>
            <a:off x="924687" y="1498957"/>
            <a:ext cx="4347158" cy="2310804"/>
          </a:xfrm>
          <a:prstGeom prst="rect">
            <a:avLst/>
          </a:prstGeom>
          <a:ln>
            <a:solidFill>
              <a:schemeClr val="tx1"/>
            </a:solidFill>
          </a:ln>
        </p:spPr>
      </p:pic>
      <p:grpSp>
        <p:nvGrpSpPr>
          <p:cNvPr id="12" name="Group 11">
            <a:extLst>
              <a:ext uri="{FF2B5EF4-FFF2-40B4-BE49-F238E27FC236}">
                <a16:creationId xmlns:a16="http://schemas.microsoft.com/office/drawing/2014/main" id="{058A716F-D8D1-40BD-A445-3146A3CA428D}"/>
              </a:ext>
            </a:extLst>
          </p:cNvPr>
          <p:cNvGrpSpPr/>
          <p:nvPr/>
        </p:nvGrpSpPr>
        <p:grpSpPr>
          <a:xfrm>
            <a:off x="6554542" y="1672847"/>
            <a:ext cx="3070370" cy="1963024"/>
            <a:chOff x="8594564" y="1191044"/>
            <a:chExt cx="3070370" cy="1963024"/>
          </a:xfrm>
        </p:grpSpPr>
        <p:pic>
          <p:nvPicPr>
            <p:cNvPr id="3" name="Picture 2" descr="Graphical user interface, text, application&#10;&#10;Description automatically generated">
              <a:extLst>
                <a:ext uri="{FF2B5EF4-FFF2-40B4-BE49-F238E27FC236}">
                  <a16:creationId xmlns:a16="http://schemas.microsoft.com/office/drawing/2014/main" id="{2E482CF0-B2D5-48A7-8F47-774748B87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564" y="1191044"/>
              <a:ext cx="3070370" cy="1963024"/>
            </a:xfrm>
            <a:prstGeom prst="rect">
              <a:avLst/>
            </a:prstGeom>
            <a:ln>
              <a:solidFill>
                <a:schemeClr val="tx1"/>
              </a:solidFill>
            </a:ln>
          </p:spPr>
        </p:pic>
        <p:sp>
          <p:nvSpPr>
            <p:cNvPr id="9" name="Rectangle 8">
              <a:extLst>
                <a:ext uri="{FF2B5EF4-FFF2-40B4-BE49-F238E27FC236}">
                  <a16:creationId xmlns:a16="http://schemas.microsoft.com/office/drawing/2014/main" id="{AA4000BF-9092-447E-B78F-DE904975FB83}"/>
                </a:ext>
              </a:extLst>
            </p:cNvPr>
            <p:cNvSpPr/>
            <p:nvPr/>
          </p:nvSpPr>
          <p:spPr>
            <a:xfrm>
              <a:off x="8808440" y="1760963"/>
              <a:ext cx="1417740" cy="1217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40D0A55A-6580-4829-8B24-C389736DF242}"/>
                </a:ext>
              </a:extLst>
            </p:cNvPr>
            <p:cNvSpPr/>
            <p:nvPr/>
          </p:nvSpPr>
          <p:spPr>
            <a:xfrm>
              <a:off x="8725812" y="2641210"/>
              <a:ext cx="1417740" cy="1217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475DCB34-541D-4302-93E2-34912429DF6F}"/>
                </a:ext>
              </a:extLst>
            </p:cNvPr>
            <p:cNvSpPr/>
            <p:nvPr/>
          </p:nvSpPr>
          <p:spPr>
            <a:xfrm>
              <a:off x="8725812" y="2939239"/>
              <a:ext cx="1417740" cy="1217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179C7CB-77AF-480C-9D03-BBFF44062BEB}"/>
              </a:ext>
            </a:extLst>
          </p:cNvPr>
          <p:cNvSpPr txBox="1"/>
          <p:nvPr/>
        </p:nvSpPr>
        <p:spPr>
          <a:xfrm>
            <a:off x="924687" y="3928866"/>
            <a:ext cx="9197408" cy="2831544"/>
          </a:xfrm>
          <a:prstGeom prst="rect">
            <a:avLst/>
          </a:prstGeom>
          <a:noFill/>
        </p:spPr>
        <p:txBody>
          <a:bodyPr wrap="square" rtlCol="0">
            <a:spAutoFit/>
          </a:bodyPr>
          <a:lstStyle/>
          <a:p>
            <a:pPr marL="285750" indent="-285750">
              <a:buFont typeface="Arial" panose="020B0604020202020204" pitchFamily="34" charset="0"/>
              <a:buChar char="•"/>
            </a:pPr>
            <a:r>
              <a:rPr lang="en-NZ" sz="1600" dirty="0"/>
              <a:t>Once the pipeline is developed in designer, we made a real point inferencing endpoint to publish and then deploy it using Azure Kubernetes Cluster. </a:t>
            </a:r>
          </a:p>
          <a:p>
            <a:pPr marL="285750" indent="-285750">
              <a:buFont typeface="Arial" panose="020B0604020202020204" pitchFamily="34" charset="0"/>
              <a:buChar char="•"/>
            </a:pPr>
            <a:endParaRPr lang="en-NZ" sz="1600" dirty="0"/>
          </a:p>
          <a:p>
            <a:pPr marL="285750" indent="-285750">
              <a:buFont typeface="Arial" panose="020B0604020202020204" pitchFamily="34" charset="0"/>
              <a:buChar char="•"/>
            </a:pPr>
            <a:r>
              <a:rPr lang="en-NZ" sz="1600" dirty="0"/>
              <a:t>The endpoint is then integrated to power app using power automate flow using an https connection. </a:t>
            </a:r>
          </a:p>
          <a:p>
            <a:pPr marL="285750" indent="-285750">
              <a:buFont typeface="Arial" panose="020B0604020202020204" pitchFamily="34" charset="0"/>
              <a:buChar char="•"/>
            </a:pPr>
            <a:endParaRPr lang="en-NZ" sz="1600" dirty="0"/>
          </a:p>
          <a:p>
            <a:pPr marL="285750" indent="-285750">
              <a:buFont typeface="Arial" panose="020B0604020202020204" pitchFamily="34" charset="0"/>
              <a:buChar char="•"/>
            </a:pPr>
            <a:r>
              <a:rPr lang="en-NZ" sz="1600" dirty="0"/>
              <a:t>A banker can then feed in the customer details from the power app, prediction for which is requested from the endpoint service in real time via the power automate https connection.</a:t>
            </a:r>
          </a:p>
          <a:p>
            <a:pPr marL="285750" indent="-285750">
              <a:buFont typeface="Arial" panose="020B0604020202020204" pitchFamily="34" charset="0"/>
              <a:buChar char="•"/>
            </a:pPr>
            <a:endParaRPr lang="en-NZ" sz="1600" dirty="0"/>
          </a:p>
          <a:p>
            <a:pPr marL="285750" indent="-285750">
              <a:buFont typeface="Arial" panose="020B0604020202020204" pitchFamily="34" charset="0"/>
              <a:buChar char="•"/>
            </a:pPr>
            <a:r>
              <a:rPr lang="en-NZ" sz="1600" dirty="0"/>
              <a:t>The JSON Request is passed to the API endpoint, the prediction output of which is then parsed again in JSON to feed it back to the Power App. All this in for just a click of a button.</a:t>
            </a:r>
            <a:br>
              <a:rPr lang="en-NZ" dirty="0"/>
            </a:br>
            <a:endParaRPr lang="en-NZ" dirty="0"/>
          </a:p>
        </p:txBody>
      </p:sp>
    </p:spTree>
    <p:extLst>
      <p:ext uri="{BB962C8B-B14F-4D97-AF65-F5344CB8AC3E}">
        <p14:creationId xmlns:p14="http://schemas.microsoft.com/office/powerpoint/2010/main" val="49359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96080" y="233508"/>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Power aPP solution</a:t>
            </a:r>
          </a:p>
        </p:txBody>
      </p:sp>
      <p:sp>
        <p:nvSpPr>
          <p:cNvPr id="21" name="Title 1">
            <a:extLst>
              <a:ext uri="{FF2B5EF4-FFF2-40B4-BE49-F238E27FC236}">
                <a16:creationId xmlns:a16="http://schemas.microsoft.com/office/drawing/2014/main" id="{FDF33064-6B3D-4F1C-9D8C-672F78C30861}"/>
              </a:ext>
            </a:extLst>
          </p:cNvPr>
          <p:cNvSpPr txBox="1">
            <a:spLocks/>
          </p:cNvSpPr>
          <p:nvPr/>
        </p:nvSpPr>
        <p:spPr bwMode="black">
          <a:xfrm>
            <a:off x="233148" y="1109624"/>
            <a:ext cx="4419807" cy="2326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APP Structure</a:t>
            </a:r>
          </a:p>
        </p:txBody>
      </p:sp>
      <p:sp>
        <p:nvSpPr>
          <p:cNvPr id="23" name="Title 1">
            <a:extLst>
              <a:ext uri="{FF2B5EF4-FFF2-40B4-BE49-F238E27FC236}">
                <a16:creationId xmlns:a16="http://schemas.microsoft.com/office/drawing/2014/main" id="{2A5B3915-6092-47DF-B6D0-BF9453BA4D85}"/>
              </a:ext>
            </a:extLst>
          </p:cNvPr>
          <p:cNvSpPr txBox="1">
            <a:spLocks/>
          </p:cNvSpPr>
          <p:nvPr/>
        </p:nvSpPr>
        <p:spPr bwMode="black">
          <a:xfrm>
            <a:off x="5849715" y="1109625"/>
            <a:ext cx="4419807" cy="2326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App Prediction</a:t>
            </a:r>
          </a:p>
        </p:txBody>
      </p:sp>
      <p:pic>
        <p:nvPicPr>
          <p:cNvPr id="3" name="Picture 2">
            <a:extLst>
              <a:ext uri="{FF2B5EF4-FFF2-40B4-BE49-F238E27FC236}">
                <a16:creationId xmlns:a16="http://schemas.microsoft.com/office/drawing/2014/main" id="{5F104C7B-460A-45A7-9D1B-7CD7AF1423E5}"/>
              </a:ext>
            </a:extLst>
          </p:cNvPr>
          <p:cNvPicPr>
            <a:picLocks noChangeAspect="1"/>
          </p:cNvPicPr>
          <p:nvPr/>
        </p:nvPicPr>
        <p:blipFill>
          <a:blip r:embed="rId2"/>
          <a:stretch>
            <a:fillRect/>
          </a:stretch>
        </p:blipFill>
        <p:spPr>
          <a:xfrm>
            <a:off x="5849716" y="1432228"/>
            <a:ext cx="6229268" cy="4504711"/>
          </a:xfrm>
          <a:prstGeom prst="rect">
            <a:avLst/>
          </a:prstGeom>
        </p:spPr>
      </p:pic>
      <p:pic>
        <p:nvPicPr>
          <p:cNvPr id="9" name="Picture 8">
            <a:extLst>
              <a:ext uri="{FF2B5EF4-FFF2-40B4-BE49-F238E27FC236}">
                <a16:creationId xmlns:a16="http://schemas.microsoft.com/office/drawing/2014/main" id="{4508CDDC-498D-4555-A27E-2FCF06D45910}"/>
              </a:ext>
            </a:extLst>
          </p:cNvPr>
          <p:cNvPicPr>
            <a:picLocks noChangeAspect="1"/>
          </p:cNvPicPr>
          <p:nvPr/>
        </p:nvPicPr>
        <p:blipFill>
          <a:blip r:embed="rId3"/>
          <a:stretch>
            <a:fillRect/>
          </a:stretch>
        </p:blipFill>
        <p:spPr>
          <a:xfrm>
            <a:off x="233148" y="1417834"/>
            <a:ext cx="5616567" cy="4519105"/>
          </a:xfrm>
          <a:prstGeom prst="rect">
            <a:avLst/>
          </a:prstGeom>
        </p:spPr>
      </p:pic>
    </p:spTree>
    <p:extLst>
      <p:ext uri="{BB962C8B-B14F-4D97-AF65-F5344CB8AC3E}">
        <p14:creationId xmlns:p14="http://schemas.microsoft.com/office/powerpoint/2010/main" val="2717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8F6AE5-745A-4954-8BDA-A7ECA0583930}"/>
              </a:ext>
            </a:extLst>
          </p:cNvPr>
          <p:cNvSpPr txBox="1">
            <a:spLocks/>
          </p:cNvSpPr>
          <p:nvPr/>
        </p:nvSpPr>
        <p:spPr bwMode="black">
          <a:xfrm>
            <a:off x="654444" y="188789"/>
            <a:ext cx="8951893" cy="47742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What is Azure Cognitive Services </a:t>
            </a:r>
          </a:p>
        </p:txBody>
      </p:sp>
      <p:sp>
        <p:nvSpPr>
          <p:cNvPr id="4" name="TextBox 3">
            <a:extLst>
              <a:ext uri="{FF2B5EF4-FFF2-40B4-BE49-F238E27FC236}">
                <a16:creationId xmlns:a16="http://schemas.microsoft.com/office/drawing/2014/main" id="{D985D032-0958-4691-BF0D-52BE3F0C8720}"/>
              </a:ext>
            </a:extLst>
          </p:cNvPr>
          <p:cNvSpPr txBox="1"/>
          <p:nvPr/>
        </p:nvSpPr>
        <p:spPr>
          <a:xfrm>
            <a:off x="654444" y="1015068"/>
            <a:ext cx="10883112" cy="830997"/>
          </a:xfrm>
          <a:prstGeom prst="rect">
            <a:avLst/>
          </a:prstGeom>
          <a:noFill/>
        </p:spPr>
        <p:txBody>
          <a:bodyPr wrap="square" rtlCol="0">
            <a:spAutoFit/>
          </a:bodyPr>
          <a:lstStyle/>
          <a:p>
            <a:r>
              <a:rPr lang="en-NZ" sz="1600" dirty="0"/>
              <a:t>Cognitive Services brings AI within reach of every developer—without requiring machine-learning expertise. All it takes is an API call to embed the ability to see, hear, speak, search, understand, and accelerate decision-making into your apps. Enable developers of all skill levels to easily add AI capabilities to their apps.</a:t>
            </a:r>
          </a:p>
        </p:txBody>
      </p:sp>
      <p:pic>
        <p:nvPicPr>
          <p:cNvPr id="6" name="Picture 5">
            <a:extLst>
              <a:ext uri="{FF2B5EF4-FFF2-40B4-BE49-F238E27FC236}">
                <a16:creationId xmlns:a16="http://schemas.microsoft.com/office/drawing/2014/main" id="{A63585FF-663B-4791-82A4-9BE4C0A3CEF6}"/>
              </a:ext>
            </a:extLst>
          </p:cNvPr>
          <p:cNvPicPr>
            <a:picLocks noChangeAspect="1"/>
          </p:cNvPicPr>
          <p:nvPr/>
        </p:nvPicPr>
        <p:blipFill>
          <a:blip r:embed="rId2"/>
          <a:stretch>
            <a:fillRect/>
          </a:stretch>
        </p:blipFill>
        <p:spPr>
          <a:xfrm>
            <a:off x="6096000" y="2034073"/>
            <a:ext cx="4744688" cy="4489774"/>
          </a:xfrm>
          <a:prstGeom prst="rect">
            <a:avLst/>
          </a:prstGeom>
        </p:spPr>
      </p:pic>
      <p:pic>
        <p:nvPicPr>
          <p:cNvPr id="7" name="Picture 6">
            <a:extLst>
              <a:ext uri="{FF2B5EF4-FFF2-40B4-BE49-F238E27FC236}">
                <a16:creationId xmlns:a16="http://schemas.microsoft.com/office/drawing/2014/main" id="{553FD8C4-84A6-4E1B-9DCF-AA074931381D}"/>
              </a:ext>
            </a:extLst>
          </p:cNvPr>
          <p:cNvPicPr>
            <a:picLocks noChangeAspect="1"/>
          </p:cNvPicPr>
          <p:nvPr/>
        </p:nvPicPr>
        <p:blipFill>
          <a:blip r:embed="rId3"/>
          <a:stretch>
            <a:fillRect/>
          </a:stretch>
        </p:blipFill>
        <p:spPr>
          <a:xfrm>
            <a:off x="1583580" y="2287256"/>
            <a:ext cx="2847975" cy="3581400"/>
          </a:xfrm>
          <a:prstGeom prst="rect">
            <a:avLst/>
          </a:prstGeom>
        </p:spPr>
      </p:pic>
      <p:cxnSp>
        <p:nvCxnSpPr>
          <p:cNvPr id="9" name="Connector: Elbow 8">
            <a:extLst>
              <a:ext uri="{FF2B5EF4-FFF2-40B4-BE49-F238E27FC236}">
                <a16:creationId xmlns:a16="http://schemas.microsoft.com/office/drawing/2014/main" id="{6693C27D-E37C-49EB-AC09-35F7104974A9}"/>
              </a:ext>
            </a:extLst>
          </p:cNvPr>
          <p:cNvCxnSpPr/>
          <p:nvPr/>
        </p:nvCxnSpPr>
        <p:spPr>
          <a:xfrm>
            <a:off x="4572000" y="3769567"/>
            <a:ext cx="1408922" cy="13622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A33FCC-3D15-43C0-82D9-1B8FC788DCAE}"/>
              </a:ext>
            </a:extLst>
          </p:cNvPr>
          <p:cNvPicPr>
            <a:picLocks noChangeAspect="1"/>
          </p:cNvPicPr>
          <p:nvPr/>
        </p:nvPicPr>
        <p:blipFill rotWithShape="1">
          <a:blip r:embed="rId4"/>
          <a:srcRect l="5096" t="4278" r="9937" b="10225"/>
          <a:stretch/>
        </p:blipFill>
        <p:spPr>
          <a:xfrm>
            <a:off x="9680895" y="167493"/>
            <a:ext cx="1483567" cy="773196"/>
          </a:xfrm>
          <a:prstGeom prst="rect">
            <a:avLst/>
          </a:prstGeom>
        </p:spPr>
      </p:pic>
    </p:spTree>
    <p:extLst>
      <p:ext uri="{BB962C8B-B14F-4D97-AF65-F5344CB8AC3E}">
        <p14:creationId xmlns:p14="http://schemas.microsoft.com/office/powerpoint/2010/main" val="332292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70B80208-6A60-4892-9053-2E7AB3A58414}"/>
              </a:ext>
            </a:extLst>
          </p:cNvPr>
          <p:cNvSpPr txBox="1">
            <a:spLocks/>
          </p:cNvSpPr>
          <p:nvPr/>
        </p:nvSpPr>
        <p:spPr bwMode="black">
          <a:xfrm>
            <a:off x="654444" y="188789"/>
            <a:ext cx="9282658" cy="47563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Azure cognitive services – Text Analytics API USE CASE</a:t>
            </a:r>
          </a:p>
        </p:txBody>
      </p:sp>
      <p:sp>
        <p:nvSpPr>
          <p:cNvPr id="2" name="TextBox 1">
            <a:extLst>
              <a:ext uri="{FF2B5EF4-FFF2-40B4-BE49-F238E27FC236}">
                <a16:creationId xmlns:a16="http://schemas.microsoft.com/office/drawing/2014/main" id="{711370FC-DE87-444A-9217-0F40041BB419}"/>
              </a:ext>
            </a:extLst>
          </p:cNvPr>
          <p:cNvSpPr txBox="1"/>
          <p:nvPr/>
        </p:nvSpPr>
        <p:spPr>
          <a:xfrm>
            <a:off x="706098" y="526101"/>
            <a:ext cx="6979539" cy="6032421"/>
          </a:xfrm>
          <a:prstGeom prst="rect">
            <a:avLst/>
          </a:prstGeom>
          <a:noFill/>
        </p:spPr>
        <p:txBody>
          <a:bodyPr wrap="square" rtlCol="0">
            <a:spAutoFit/>
          </a:bodyPr>
          <a:lstStyle/>
          <a:p>
            <a:endParaRPr lang="en-NZ" dirty="0"/>
          </a:p>
          <a:p>
            <a:endParaRPr lang="en-NZ" dirty="0"/>
          </a:p>
          <a:p>
            <a:r>
              <a:rPr lang="en-NZ" sz="1600" dirty="0"/>
              <a:t>We intend to use Industry specific news to merge market sentiments with our SBA loan banking prediction app. This is an enrichment step to our solution.</a:t>
            </a:r>
          </a:p>
          <a:p>
            <a:endParaRPr lang="en-NZ" sz="1600" dirty="0"/>
          </a:p>
          <a:p>
            <a:r>
              <a:rPr lang="en-NZ" sz="1600" dirty="0"/>
              <a:t>An aggregated average sentiment for an industry is then calculated  which could then be used by Banks/Venture Capitalists in understanding which industry loans to approve/ or where to invest/divest money.</a:t>
            </a:r>
          </a:p>
          <a:p>
            <a:endParaRPr lang="en-NZ" sz="1600" dirty="0"/>
          </a:p>
          <a:p>
            <a:r>
              <a:rPr lang="en-NZ" sz="1600" dirty="0"/>
              <a:t>We track these metrics by month and year as and when the unstructured  news dataset grows in size. The use of Azure Cognitive Services API is cost efficient to find out Sentiments and Key phrases from the text data. </a:t>
            </a:r>
          </a:p>
          <a:p>
            <a:endParaRPr lang="en-NZ" sz="1600" dirty="0"/>
          </a:p>
          <a:p>
            <a:r>
              <a:rPr lang="en-NZ" sz="1600" dirty="0"/>
              <a:t>A Power BI Dashboard is developed, published to Power BI Service and specific tiles are then pinned to Power Apps. We could not link Power App to Power BI in our case because we did not have the Power BI Service license. </a:t>
            </a:r>
          </a:p>
          <a:p>
            <a:endParaRPr lang="en-NZ" sz="1600" dirty="0"/>
          </a:p>
          <a:p>
            <a:r>
              <a:rPr lang="en-NZ" sz="1600" dirty="0"/>
              <a:t>Example - Data suggests that for the time period, Retail industry has a higher negative sentiment compared to other industries whereas Construction has a higher positive sentiment vis a vis the others.</a:t>
            </a:r>
          </a:p>
          <a:p>
            <a:endParaRPr lang="en-NZ" dirty="0"/>
          </a:p>
          <a:p>
            <a:endParaRPr lang="en-NZ" dirty="0"/>
          </a:p>
          <a:p>
            <a:endParaRPr lang="en-NZ" dirty="0"/>
          </a:p>
        </p:txBody>
      </p:sp>
      <p:pic>
        <p:nvPicPr>
          <p:cNvPr id="3" name="Picture 2">
            <a:extLst>
              <a:ext uri="{FF2B5EF4-FFF2-40B4-BE49-F238E27FC236}">
                <a16:creationId xmlns:a16="http://schemas.microsoft.com/office/drawing/2014/main" id="{B367AA52-C540-4AAC-99B0-24741A475E68}"/>
              </a:ext>
            </a:extLst>
          </p:cNvPr>
          <p:cNvPicPr>
            <a:picLocks noChangeAspect="1"/>
          </p:cNvPicPr>
          <p:nvPr/>
        </p:nvPicPr>
        <p:blipFill rotWithShape="1">
          <a:blip r:embed="rId2"/>
          <a:srcRect l="5096" t="4278" r="9937" b="10225"/>
          <a:stretch/>
        </p:blipFill>
        <p:spPr>
          <a:xfrm>
            <a:off x="9937102" y="139503"/>
            <a:ext cx="1483567" cy="773196"/>
          </a:xfrm>
          <a:prstGeom prst="rect">
            <a:avLst/>
          </a:prstGeom>
        </p:spPr>
      </p:pic>
      <p:pic>
        <p:nvPicPr>
          <p:cNvPr id="7" name="Picture 6">
            <a:extLst>
              <a:ext uri="{FF2B5EF4-FFF2-40B4-BE49-F238E27FC236}">
                <a16:creationId xmlns:a16="http://schemas.microsoft.com/office/drawing/2014/main" id="{6CF78FC0-6113-41DA-BDDF-E40BF2EFA2C3}"/>
              </a:ext>
            </a:extLst>
          </p:cNvPr>
          <p:cNvPicPr>
            <a:picLocks noChangeAspect="1"/>
          </p:cNvPicPr>
          <p:nvPr/>
        </p:nvPicPr>
        <p:blipFill>
          <a:blip r:embed="rId3"/>
          <a:stretch>
            <a:fillRect/>
          </a:stretch>
        </p:blipFill>
        <p:spPr>
          <a:xfrm>
            <a:off x="7633982" y="1488904"/>
            <a:ext cx="3714750" cy="1323975"/>
          </a:xfrm>
          <a:prstGeom prst="rect">
            <a:avLst/>
          </a:prstGeom>
        </p:spPr>
      </p:pic>
      <p:pic>
        <p:nvPicPr>
          <p:cNvPr id="10" name="Picture 9">
            <a:extLst>
              <a:ext uri="{FF2B5EF4-FFF2-40B4-BE49-F238E27FC236}">
                <a16:creationId xmlns:a16="http://schemas.microsoft.com/office/drawing/2014/main" id="{FA5730A1-B875-4B2A-B76E-59F20C2D4620}"/>
              </a:ext>
            </a:extLst>
          </p:cNvPr>
          <p:cNvPicPr>
            <a:picLocks noChangeAspect="1"/>
          </p:cNvPicPr>
          <p:nvPr/>
        </p:nvPicPr>
        <p:blipFill>
          <a:blip r:embed="rId4"/>
          <a:stretch>
            <a:fillRect/>
          </a:stretch>
        </p:blipFill>
        <p:spPr>
          <a:xfrm>
            <a:off x="7705919" y="3389084"/>
            <a:ext cx="3276600" cy="1466850"/>
          </a:xfrm>
          <a:prstGeom prst="rect">
            <a:avLst/>
          </a:prstGeom>
        </p:spPr>
      </p:pic>
    </p:spTree>
    <p:extLst>
      <p:ext uri="{BB962C8B-B14F-4D97-AF65-F5344CB8AC3E}">
        <p14:creationId xmlns:p14="http://schemas.microsoft.com/office/powerpoint/2010/main" val="306957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70B80208-6A60-4892-9053-2E7AB3A58414}"/>
              </a:ext>
            </a:extLst>
          </p:cNvPr>
          <p:cNvSpPr txBox="1">
            <a:spLocks/>
          </p:cNvSpPr>
          <p:nvPr/>
        </p:nvSpPr>
        <p:spPr bwMode="black">
          <a:xfrm>
            <a:off x="654444" y="188789"/>
            <a:ext cx="9282658" cy="47563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Azure cognitive services – Text Analytics API</a:t>
            </a:r>
          </a:p>
        </p:txBody>
      </p:sp>
      <p:sp>
        <p:nvSpPr>
          <p:cNvPr id="2" name="TextBox 1">
            <a:extLst>
              <a:ext uri="{FF2B5EF4-FFF2-40B4-BE49-F238E27FC236}">
                <a16:creationId xmlns:a16="http://schemas.microsoft.com/office/drawing/2014/main" id="{711370FC-DE87-444A-9217-0F40041BB419}"/>
              </a:ext>
            </a:extLst>
          </p:cNvPr>
          <p:cNvSpPr txBox="1"/>
          <p:nvPr/>
        </p:nvSpPr>
        <p:spPr>
          <a:xfrm>
            <a:off x="654445" y="912699"/>
            <a:ext cx="8573140" cy="923330"/>
          </a:xfrm>
          <a:prstGeom prst="rect">
            <a:avLst/>
          </a:prstGeom>
          <a:noFill/>
        </p:spPr>
        <p:txBody>
          <a:bodyPr wrap="square" rtlCol="0">
            <a:spAutoFit/>
          </a:bodyPr>
          <a:lstStyle/>
          <a:p>
            <a:r>
              <a:rPr lang="en-NZ" dirty="0"/>
              <a:t>An AI service that uncovers insights such as sentiment, entities, relations and key phrases in unstructured text.</a:t>
            </a:r>
          </a:p>
          <a:p>
            <a:endParaRPr lang="en-NZ" dirty="0"/>
          </a:p>
        </p:txBody>
      </p:sp>
      <p:pic>
        <p:nvPicPr>
          <p:cNvPr id="3" name="Picture 2">
            <a:extLst>
              <a:ext uri="{FF2B5EF4-FFF2-40B4-BE49-F238E27FC236}">
                <a16:creationId xmlns:a16="http://schemas.microsoft.com/office/drawing/2014/main" id="{B367AA52-C540-4AAC-99B0-24741A475E68}"/>
              </a:ext>
            </a:extLst>
          </p:cNvPr>
          <p:cNvPicPr>
            <a:picLocks noChangeAspect="1"/>
          </p:cNvPicPr>
          <p:nvPr/>
        </p:nvPicPr>
        <p:blipFill rotWithShape="1">
          <a:blip r:embed="rId2"/>
          <a:srcRect l="5096" t="4278" r="9937" b="10225"/>
          <a:stretch/>
        </p:blipFill>
        <p:spPr>
          <a:xfrm>
            <a:off x="9937102" y="139503"/>
            <a:ext cx="1483567" cy="773196"/>
          </a:xfrm>
          <a:prstGeom prst="rect">
            <a:avLst/>
          </a:prstGeom>
        </p:spPr>
      </p:pic>
      <p:pic>
        <p:nvPicPr>
          <p:cNvPr id="4" name="Picture 3">
            <a:extLst>
              <a:ext uri="{FF2B5EF4-FFF2-40B4-BE49-F238E27FC236}">
                <a16:creationId xmlns:a16="http://schemas.microsoft.com/office/drawing/2014/main" id="{39993310-CA08-468B-9BCB-BDE2362AD3C9}"/>
              </a:ext>
            </a:extLst>
          </p:cNvPr>
          <p:cNvPicPr>
            <a:picLocks noChangeAspect="1"/>
          </p:cNvPicPr>
          <p:nvPr/>
        </p:nvPicPr>
        <p:blipFill>
          <a:blip r:embed="rId3"/>
          <a:stretch>
            <a:fillRect/>
          </a:stretch>
        </p:blipFill>
        <p:spPr>
          <a:xfrm>
            <a:off x="564720" y="1619090"/>
            <a:ext cx="5047515" cy="2854959"/>
          </a:xfrm>
          <a:prstGeom prst="rect">
            <a:avLst/>
          </a:prstGeom>
        </p:spPr>
      </p:pic>
      <p:pic>
        <p:nvPicPr>
          <p:cNvPr id="8" name="Picture 7">
            <a:extLst>
              <a:ext uri="{FF2B5EF4-FFF2-40B4-BE49-F238E27FC236}">
                <a16:creationId xmlns:a16="http://schemas.microsoft.com/office/drawing/2014/main" id="{1A0C3096-C839-401F-BFCC-C59A8E19B88D}"/>
              </a:ext>
            </a:extLst>
          </p:cNvPr>
          <p:cNvPicPr>
            <a:picLocks noChangeAspect="1"/>
          </p:cNvPicPr>
          <p:nvPr/>
        </p:nvPicPr>
        <p:blipFill>
          <a:blip r:embed="rId4"/>
          <a:stretch>
            <a:fillRect/>
          </a:stretch>
        </p:blipFill>
        <p:spPr>
          <a:xfrm>
            <a:off x="5875957" y="2505752"/>
            <a:ext cx="6019771" cy="1968297"/>
          </a:xfrm>
          <a:prstGeom prst="rect">
            <a:avLst/>
          </a:prstGeom>
        </p:spPr>
      </p:pic>
      <p:pic>
        <p:nvPicPr>
          <p:cNvPr id="9" name="Picture 8">
            <a:extLst>
              <a:ext uri="{FF2B5EF4-FFF2-40B4-BE49-F238E27FC236}">
                <a16:creationId xmlns:a16="http://schemas.microsoft.com/office/drawing/2014/main" id="{AE4CA9E3-FA9A-43DF-BC20-B88D688ECDFA}"/>
              </a:ext>
            </a:extLst>
          </p:cNvPr>
          <p:cNvPicPr>
            <a:picLocks noChangeAspect="1"/>
          </p:cNvPicPr>
          <p:nvPr/>
        </p:nvPicPr>
        <p:blipFill>
          <a:blip r:embed="rId5"/>
          <a:stretch>
            <a:fillRect/>
          </a:stretch>
        </p:blipFill>
        <p:spPr>
          <a:xfrm>
            <a:off x="2237510" y="4549912"/>
            <a:ext cx="5773672" cy="1968297"/>
          </a:xfrm>
          <a:prstGeom prst="rect">
            <a:avLst/>
          </a:prstGeom>
        </p:spPr>
      </p:pic>
    </p:spTree>
    <p:extLst>
      <p:ext uri="{BB962C8B-B14F-4D97-AF65-F5344CB8AC3E}">
        <p14:creationId xmlns:p14="http://schemas.microsoft.com/office/powerpoint/2010/main" val="249963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C89827-42B9-4685-810C-99EB0E7AA406}"/>
              </a:ext>
            </a:extLst>
          </p:cNvPr>
          <p:cNvPicPr>
            <a:picLocks noChangeAspect="1"/>
          </p:cNvPicPr>
          <p:nvPr/>
        </p:nvPicPr>
        <p:blipFill rotWithShape="1">
          <a:blip r:embed="rId2"/>
          <a:srcRect l="707" t="839" r="1561" b="1505"/>
          <a:stretch/>
        </p:blipFill>
        <p:spPr>
          <a:xfrm>
            <a:off x="1016596" y="795417"/>
            <a:ext cx="10158807" cy="5747747"/>
          </a:xfrm>
          <a:prstGeom prst="rect">
            <a:avLst/>
          </a:prstGeom>
        </p:spPr>
      </p:pic>
      <p:sp>
        <p:nvSpPr>
          <p:cNvPr id="4" name="Title 1">
            <a:extLst>
              <a:ext uri="{FF2B5EF4-FFF2-40B4-BE49-F238E27FC236}">
                <a16:creationId xmlns:a16="http://schemas.microsoft.com/office/drawing/2014/main" id="{23D686F8-DF72-4117-99BE-82B22A60968B}"/>
              </a:ext>
            </a:extLst>
          </p:cNvPr>
          <p:cNvSpPr txBox="1">
            <a:spLocks/>
          </p:cNvSpPr>
          <p:nvPr/>
        </p:nvSpPr>
        <p:spPr bwMode="black">
          <a:xfrm>
            <a:off x="654444" y="188789"/>
            <a:ext cx="10883112" cy="47742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Azure cognitive services – Integration to </a:t>
            </a:r>
            <a:r>
              <a:rPr lang="en-NZ" sz="2000" b="1" dirty="0" err="1"/>
              <a:t>PowerBI</a:t>
            </a:r>
            <a:endParaRPr lang="en-NZ" sz="2000" b="1" dirty="0"/>
          </a:p>
        </p:txBody>
      </p:sp>
    </p:spTree>
    <p:extLst>
      <p:ext uri="{BB962C8B-B14F-4D97-AF65-F5344CB8AC3E}">
        <p14:creationId xmlns:p14="http://schemas.microsoft.com/office/powerpoint/2010/main" val="124668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70B80208-6A60-4892-9053-2E7AB3A58414}"/>
              </a:ext>
            </a:extLst>
          </p:cNvPr>
          <p:cNvSpPr txBox="1">
            <a:spLocks/>
          </p:cNvSpPr>
          <p:nvPr/>
        </p:nvSpPr>
        <p:spPr bwMode="black">
          <a:xfrm>
            <a:off x="654444" y="172011"/>
            <a:ext cx="10883112" cy="47742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Discussion &amp; running prototype</a:t>
            </a:r>
          </a:p>
        </p:txBody>
      </p:sp>
      <p:sp>
        <p:nvSpPr>
          <p:cNvPr id="2" name="TextBox 1">
            <a:extLst>
              <a:ext uri="{FF2B5EF4-FFF2-40B4-BE49-F238E27FC236}">
                <a16:creationId xmlns:a16="http://schemas.microsoft.com/office/drawing/2014/main" id="{A2F357B7-557C-4431-9CD7-0D6C47F380C5}"/>
              </a:ext>
            </a:extLst>
          </p:cNvPr>
          <p:cNvSpPr txBox="1"/>
          <p:nvPr/>
        </p:nvSpPr>
        <p:spPr>
          <a:xfrm>
            <a:off x="472682" y="1326356"/>
            <a:ext cx="10796631" cy="646331"/>
          </a:xfrm>
          <a:prstGeom prst="rect">
            <a:avLst/>
          </a:prstGeom>
          <a:noFill/>
        </p:spPr>
        <p:txBody>
          <a:bodyPr wrap="square" rtlCol="0">
            <a:spAutoFit/>
          </a:bodyPr>
          <a:lstStyle/>
          <a:p>
            <a:r>
              <a:rPr lang="en-US" dirty="0"/>
              <a:t>The running prototype can be found here:  </a:t>
            </a:r>
            <a:r>
              <a:rPr lang="en-US" dirty="0">
                <a:hlinkClick r:id="rId2"/>
              </a:rPr>
              <a:t>https://www.youtube.com/watch?v=G58ybK9OuFQ</a:t>
            </a:r>
            <a:endParaRPr lang="en-US" dirty="0"/>
          </a:p>
          <a:p>
            <a:endParaRPr lang="en-US" dirty="0"/>
          </a:p>
        </p:txBody>
      </p:sp>
      <p:sp>
        <p:nvSpPr>
          <p:cNvPr id="3" name="TextBox 2">
            <a:extLst>
              <a:ext uri="{FF2B5EF4-FFF2-40B4-BE49-F238E27FC236}">
                <a16:creationId xmlns:a16="http://schemas.microsoft.com/office/drawing/2014/main" id="{B75B2E1C-BA6D-4EA1-BE95-6A463275A8B1}"/>
              </a:ext>
            </a:extLst>
          </p:cNvPr>
          <p:cNvSpPr txBox="1"/>
          <p:nvPr/>
        </p:nvSpPr>
        <p:spPr>
          <a:xfrm>
            <a:off x="536896" y="1838325"/>
            <a:ext cx="11182422" cy="3693319"/>
          </a:xfrm>
          <a:prstGeom prst="rect">
            <a:avLst/>
          </a:prstGeom>
          <a:noFill/>
        </p:spPr>
        <p:txBody>
          <a:bodyPr wrap="square" rtlCol="0">
            <a:spAutoFit/>
          </a:bodyPr>
          <a:lstStyle/>
          <a:p>
            <a:r>
              <a:rPr lang="en-US" dirty="0"/>
              <a:t>We propose that the traditional credit scoring model can add more value using the textual or unstructured data collected by the portfolio officers or scrapping finance market news along with the customer credit history dataset.</a:t>
            </a:r>
          </a:p>
          <a:p>
            <a:endParaRPr lang="en-US" dirty="0"/>
          </a:p>
          <a:p>
            <a:r>
              <a:rPr lang="en-US" dirty="0"/>
              <a:t>Our proposed model still has a reasonable amount of false negative values which can be quite devastating to the lending companies. So, a more detailed study focusing on the false negatives will be a great approach.</a:t>
            </a:r>
          </a:p>
          <a:p>
            <a:endParaRPr lang="en-US" dirty="0"/>
          </a:p>
          <a:p>
            <a:r>
              <a:rPr lang="en-US" dirty="0"/>
              <a:t>We advise adding an extra layer of textual information to the structured dataset and the use of Microsoft Azure AI and ML products can be very useful to suggest a single risk prediction score and a corresponding accept/reject decision.</a:t>
            </a:r>
          </a:p>
          <a:p>
            <a:endParaRPr lang="en-US" dirty="0"/>
          </a:p>
          <a:p>
            <a:r>
              <a:rPr lang="en-US" dirty="0"/>
              <a:t>This approach will speed up the interpretation process as well as improve both the lender’s structured data and text collection practices.</a:t>
            </a:r>
          </a:p>
          <a:p>
            <a:endParaRPr lang="en-US" dirty="0"/>
          </a:p>
          <a:p>
            <a:endParaRPr lang="en-AU" dirty="0"/>
          </a:p>
        </p:txBody>
      </p:sp>
    </p:spTree>
    <p:extLst>
      <p:ext uri="{BB962C8B-B14F-4D97-AF65-F5344CB8AC3E}">
        <p14:creationId xmlns:p14="http://schemas.microsoft.com/office/powerpoint/2010/main" val="31783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54444" y="188789"/>
            <a:ext cx="10883112" cy="47742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potential market to use the solution</a:t>
            </a:r>
          </a:p>
        </p:txBody>
      </p:sp>
      <p:sp>
        <p:nvSpPr>
          <p:cNvPr id="2" name="Rectangle: Rounded Corners 1">
            <a:extLst>
              <a:ext uri="{FF2B5EF4-FFF2-40B4-BE49-F238E27FC236}">
                <a16:creationId xmlns:a16="http://schemas.microsoft.com/office/drawing/2014/main" id="{A0936E5C-001E-48F2-9B7F-ED026F52BE5E}"/>
              </a:ext>
            </a:extLst>
          </p:cNvPr>
          <p:cNvSpPr/>
          <p:nvPr/>
        </p:nvSpPr>
        <p:spPr>
          <a:xfrm>
            <a:off x="5565249" y="732455"/>
            <a:ext cx="2718239" cy="56290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FD5989C-8740-4959-A3B3-1F5AB2A731C9}"/>
              </a:ext>
            </a:extLst>
          </p:cNvPr>
          <p:cNvSpPr txBox="1"/>
          <p:nvPr/>
        </p:nvSpPr>
        <p:spPr>
          <a:xfrm>
            <a:off x="5577561" y="1286365"/>
            <a:ext cx="2724756" cy="4262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050" b="1" kern="1200" dirty="0">
                <a:solidFill>
                  <a:srgbClr val="002060"/>
                </a:solidFill>
              </a:rPr>
              <a:t>Financial Institutions, Regulators and Venture Capitalists</a:t>
            </a:r>
          </a:p>
        </p:txBody>
      </p:sp>
      <p:sp>
        <p:nvSpPr>
          <p:cNvPr id="12" name="TextBox 11">
            <a:extLst>
              <a:ext uri="{FF2B5EF4-FFF2-40B4-BE49-F238E27FC236}">
                <a16:creationId xmlns:a16="http://schemas.microsoft.com/office/drawing/2014/main" id="{4B37E4C2-F000-4275-80C5-871BF9A72504}"/>
              </a:ext>
            </a:extLst>
          </p:cNvPr>
          <p:cNvSpPr txBox="1"/>
          <p:nvPr/>
        </p:nvSpPr>
        <p:spPr>
          <a:xfrm>
            <a:off x="5673755" y="1689492"/>
            <a:ext cx="2615220" cy="1361911"/>
          </a:xfrm>
          <a:prstGeom prst="rect">
            <a:avLst/>
          </a:prstGeom>
          <a:noFill/>
        </p:spPr>
        <p:txBody>
          <a:bodyPr wrap="square" rtlCol="0">
            <a:spAutoFit/>
          </a:bodyPr>
          <a:lstStyle/>
          <a:p>
            <a:pPr marL="171450" indent="-171450">
              <a:buFont typeface="Arial" panose="020B0604020202020204" pitchFamily="34" charset="0"/>
              <a:buChar char="•"/>
            </a:pPr>
            <a:r>
              <a:rPr lang="en-US" sz="1050" dirty="0"/>
              <a:t>Determining industry credit worthiness</a:t>
            </a:r>
          </a:p>
          <a:p>
            <a:pPr marL="171450" indent="-171450">
              <a:buFont typeface="Arial" panose="020B0604020202020204" pitchFamily="34" charset="0"/>
              <a:buChar char="•"/>
            </a:pPr>
            <a:r>
              <a:rPr lang="en-US" sz="1050" dirty="0"/>
              <a:t>Detection of Fraud patterns</a:t>
            </a:r>
          </a:p>
          <a:p>
            <a:pPr marL="171450" indent="-171450">
              <a:buFont typeface="Arial" panose="020B0604020202020204" pitchFamily="34" charset="0"/>
              <a:buChar char="•"/>
            </a:pPr>
            <a:r>
              <a:rPr lang="en-US" sz="1050" dirty="0"/>
              <a:t>Anti-laundering Money</a:t>
            </a:r>
          </a:p>
          <a:p>
            <a:pPr marL="171450" indent="-171450">
              <a:buFont typeface="Arial" panose="020B0604020202020204" pitchFamily="34" charset="0"/>
              <a:buChar char="•"/>
            </a:pPr>
            <a:r>
              <a:rPr lang="en-US" sz="1050" dirty="0"/>
              <a:t>Financial lending to small business enterprise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AU" sz="1000" dirty="0"/>
          </a:p>
        </p:txBody>
      </p:sp>
      <p:sp>
        <p:nvSpPr>
          <p:cNvPr id="21" name="TextBox 20">
            <a:extLst>
              <a:ext uri="{FF2B5EF4-FFF2-40B4-BE49-F238E27FC236}">
                <a16:creationId xmlns:a16="http://schemas.microsoft.com/office/drawing/2014/main" id="{08479CA7-0D39-441E-BD5B-5BFA037928EC}"/>
              </a:ext>
            </a:extLst>
          </p:cNvPr>
          <p:cNvSpPr txBox="1"/>
          <p:nvPr/>
        </p:nvSpPr>
        <p:spPr>
          <a:xfrm>
            <a:off x="6109429" y="2826094"/>
            <a:ext cx="1661020" cy="253916"/>
          </a:xfrm>
          <a:prstGeom prst="rect">
            <a:avLst/>
          </a:prstGeom>
          <a:noFill/>
        </p:spPr>
        <p:txBody>
          <a:bodyPr wrap="square" rtlCol="0">
            <a:spAutoFit/>
          </a:bodyPr>
          <a:lstStyle/>
          <a:p>
            <a:r>
              <a:rPr lang="en-US" sz="1050" b="1" dirty="0">
                <a:solidFill>
                  <a:srgbClr val="002060"/>
                </a:solidFill>
              </a:rPr>
              <a:t>Loan</a:t>
            </a:r>
            <a:r>
              <a:rPr lang="en-US" sz="1000" b="1" dirty="0">
                <a:solidFill>
                  <a:srgbClr val="002060"/>
                </a:solidFill>
              </a:rPr>
              <a:t> </a:t>
            </a:r>
            <a:r>
              <a:rPr lang="en-US" sz="1050" b="1" dirty="0">
                <a:solidFill>
                  <a:srgbClr val="002060"/>
                </a:solidFill>
              </a:rPr>
              <a:t>Banking</a:t>
            </a:r>
            <a:r>
              <a:rPr lang="en-US" sz="800" b="1" dirty="0">
                <a:solidFill>
                  <a:srgbClr val="002060"/>
                </a:solidFill>
              </a:rPr>
              <a:t> </a:t>
            </a:r>
            <a:r>
              <a:rPr lang="en-US" sz="1050" b="1" dirty="0">
                <a:solidFill>
                  <a:srgbClr val="002060"/>
                </a:solidFill>
              </a:rPr>
              <a:t>providers</a:t>
            </a:r>
            <a:endParaRPr lang="en-AU" sz="800" b="1" dirty="0">
              <a:solidFill>
                <a:srgbClr val="002060"/>
              </a:solidFill>
            </a:endParaRPr>
          </a:p>
        </p:txBody>
      </p:sp>
      <p:sp>
        <p:nvSpPr>
          <p:cNvPr id="22" name="TextBox 21">
            <a:extLst>
              <a:ext uri="{FF2B5EF4-FFF2-40B4-BE49-F238E27FC236}">
                <a16:creationId xmlns:a16="http://schemas.microsoft.com/office/drawing/2014/main" id="{EE7B6740-FA1E-4DE1-97E9-68FD8DCBD0E7}"/>
              </a:ext>
            </a:extLst>
          </p:cNvPr>
          <p:cNvSpPr txBox="1"/>
          <p:nvPr/>
        </p:nvSpPr>
        <p:spPr>
          <a:xfrm>
            <a:off x="5673755" y="3082087"/>
            <a:ext cx="2724756" cy="1338828"/>
          </a:xfrm>
          <a:prstGeom prst="rect">
            <a:avLst/>
          </a:prstGeom>
          <a:noFill/>
        </p:spPr>
        <p:txBody>
          <a:bodyPr wrap="square" rtlCol="0">
            <a:spAutoFit/>
          </a:bodyPr>
          <a:lstStyle/>
          <a:p>
            <a:pPr marL="171450" indent="-171450">
              <a:buFont typeface="Arial" panose="020B0604020202020204" pitchFamily="34" charset="0"/>
              <a:buChar char="•"/>
            </a:pPr>
            <a:r>
              <a:rPr lang="en-US" sz="1050" dirty="0"/>
              <a:t>Streamlining the loan application process.</a:t>
            </a:r>
          </a:p>
          <a:p>
            <a:pPr marL="171450" indent="-171450">
              <a:buFont typeface="Arial" panose="020B0604020202020204" pitchFamily="34" charset="0"/>
              <a:buChar char="•"/>
            </a:pPr>
            <a:r>
              <a:rPr lang="en-US" sz="1050" dirty="0"/>
              <a:t>Identifying the riskier applicants</a:t>
            </a:r>
          </a:p>
          <a:p>
            <a:pPr marL="171450" indent="-171450">
              <a:buFont typeface="Arial" panose="020B0604020202020204" pitchFamily="34" charset="0"/>
              <a:buChar char="•"/>
            </a:pPr>
            <a:r>
              <a:rPr lang="en-US" sz="1050" dirty="0"/>
              <a:t>Lower operational cost</a:t>
            </a:r>
          </a:p>
          <a:p>
            <a:pPr marL="171450" indent="-171450">
              <a:buFont typeface="Arial" panose="020B0604020202020204" pitchFamily="34" charset="0"/>
              <a:buChar char="•"/>
            </a:pPr>
            <a:r>
              <a:rPr lang="en-US" sz="1050" dirty="0"/>
              <a:t>Customer Segmentation</a:t>
            </a:r>
          </a:p>
          <a:p>
            <a:pPr marL="171450" indent="-171450">
              <a:buFont typeface="Arial" panose="020B0604020202020204" pitchFamily="34" charset="0"/>
              <a:buChar char="•"/>
            </a:pPr>
            <a:r>
              <a:rPr lang="en-US" sz="1050" dirty="0"/>
              <a:t>Increase chances of cross selling</a:t>
            </a:r>
          </a:p>
          <a:p>
            <a:pPr marL="171450" indent="-171450">
              <a:buFont typeface="Arial" panose="020B0604020202020204" pitchFamily="34" charset="0"/>
              <a:buChar char="•"/>
            </a:pPr>
            <a:r>
              <a:rPr lang="en-US" sz="1050" dirty="0"/>
              <a:t>Help increase customer lifetime value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endParaRPr lang="en-AU" sz="900" dirty="0"/>
          </a:p>
        </p:txBody>
      </p:sp>
      <p:sp>
        <p:nvSpPr>
          <p:cNvPr id="26" name="TextBox 25">
            <a:extLst>
              <a:ext uri="{FF2B5EF4-FFF2-40B4-BE49-F238E27FC236}">
                <a16:creationId xmlns:a16="http://schemas.microsoft.com/office/drawing/2014/main" id="{AF4D1BCC-2D8B-445B-B576-A798F1F2B9DD}"/>
              </a:ext>
            </a:extLst>
          </p:cNvPr>
          <p:cNvSpPr txBox="1"/>
          <p:nvPr/>
        </p:nvSpPr>
        <p:spPr>
          <a:xfrm>
            <a:off x="5916396" y="4420909"/>
            <a:ext cx="1661020" cy="253916"/>
          </a:xfrm>
          <a:prstGeom prst="rect">
            <a:avLst/>
          </a:prstGeom>
          <a:noFill/>
        </p:spPr>
        <p:txBody>
          <a:bodyPr wrap="square" rtlCol="0">
            <a:spAutoFit/>
          </a:bodyPr>
          <a:lstStyle/>
          <a:p>
            <a:pPr algn="ctr"/>
            <a:r>
              <a:rPr lang="en-US" sz="1050" b="1" dirty="0">
                <a:solidFill>
                  <a:srgbClr val="002060"/>
                </a:solidFill>
              </a:rPr>
              <a:t>Consumers</a:t>
            </a:r>
          </a:p>
        </p:txBody>
      </p:sp>
      <p:sp>
        <p:nvSpPr>
          <p:cNvPr id="27" name="TextBox 26">
            <a:extLst>
              <a:ext uri="{FF2B5EF4-FFF2-40B4-BE49-F238E27FC236}">
                <a16:creationId xmlns:a16="http://schemas.microsoft.com/office/drawing/2014/main" id="{5220BC69-7F21-4939-ACE8-DFB31B5FB049}"/>
              </a:ext>
            </a:extLst>
          </p:cNvPr>
          <p:cNvSpPr txBox="1"/>
          <p:nvPr/>
        </p:nvSpPr>
        <p:spPr>
          <a:xfrm>
            <a:off x="5663670" y="4547867"/>
            <a:ext cx="2521396" cy="1508105"/>
          </a:xfrm>
          <a:prstGeom prst="rect">
            <a:avLst/>
          </a:prstGeom>
          <a:noFill/>
        </p:spPr>
        <p:txBody>
          <a:bodyPr wrap="square" rtlCol="0">
            <a:spAutoFit/>
          </a:bodyPr>
          <a:lstStyle/>
          <a:p>
            <a:endParaRPr lang="en-US" sz="800" dirty="0">
              <a:solidFill>
                <a:schemeClr val="bg1"/>
              </a:solidFill>
            </a:endParaRPr>
          </a:p>
          <a:p>
            <a:pPr marL="171450" indent="-171450">
              <a:buFont typeface="Arial" panose="020B0604020202020204" pitchFamily="34" charset="0"/>
              <a:buChar char="•"/>
            </a:pPr>
            <a:r>
              <a:rPr lang="en-AU" sz="1050" dirty="0"/>
              <a:t>Customers can fill in their own details:</a:t>
            </a:r>
          </a:p>
          <a:p>
            <a:pPr marL="628650" lvl="1" indent="-171450">
              <a:buFont typeface="Arial" panose="020B0604020202020204" pitchFamily="34" charset="0"/>
              <a:buChar char="•"/>
            </a:pPr>
            <a:r>
              <a:rPr lang="en-AU" sz="1050" dirty="0"/>
              <a:t>To find out how likely they are to be offered a loan</a:t>
            </a:r>
          </a:p>
          <a:p>
            <a:pPr marL="628650" lvl="1" indent="-171450">
              <a:buFont typeface="Arial" panose="020B0604020202020204" pitchFamily="34" charset="0"/>
              <a:buChar char="•"/>
            </a:pPr>
            <a:r>
              <a:rPr lang="en-AU" sz="1050" dirty="0"/>
              <a:t>To find out like to like customers</a:t>
            </a:r>
          </a:p>
          <a:p>
            <a:pPr marL="171450" indent="-171450">
              <a:buFont typeface="Arial" panose="020B0604020202020204" pitchFamily="34" charset="0"/>
              <a:buChar char="•"/>
            </a:pPr>
            <a:r>
              <a:rPr lang="en-AU" sz="1050" dirty="0"/>
              <a:t>Personalise repayment schedule to increase the chance of future loan approvals</a:t>
            </a:r>
            <a:r>
              <a:rPr lang="en-AU" sz="1100" dirty="0"/>
              <a:t>.</a:t>
            </a:r>
          </a:p>
        </p:txBody>
      </p:sp>
      <p:sp>
        <p:nvSpPr>
          <p:cNvPr id="29" name="TextBox 28">
            <a:extLst>
              <a:ext uri="{FF2B5EF4-FFF2-40B4-BE49-F238E27FC236}">
                <a16:creationId xmlns:a16="http://schemas.microsoft.com/office/drawing/2014/main" id="{F1584317-E50A-4554-8265-EB0E9590FCE6}"/>
              </a:ext>
            </a:extLst>
          </p:cNvPr>
          <p:cNvSpPr txBox="1"/>
          <p:nvPr/>
        </p:nvSpPr>
        <p:spPr>
          <a:xfrm>
            <a:off x="735602" y="789118"/>
            <a:ext cx="4809462" cy="5797036"/>
          </a:xfrm>
          <a:prstGeom prst="rect">
            <a:avLst/>
          </a:prstGeom>
          <a:noFill/>
        </p:spPr>
        <p:txBody>
          <a:bodyPr wrap="square" rtlCol="0">
            <a:spAutoFit/>
          </a:bodyPr>
          <a:lstStyle/>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Using Azure Cognitive services – Anomaly detector </a:t>
            </a:r>
            <a:r>
              <a:rPr lang="en-US" sz="1400" dirty="0">
                <a:effectLst/>
                <a:latin typeface="Calibri" panose="020F0502020204030204" pitchFamily="34" charset="0"/>
                <a:ea typeface="Calibri" panose="020F0502020204030204" pitchFamily="34" charset="0"/>
                <a:cs typeface="Times New Roman" panose="02020603050405020304" pitchFamily="18" charset="0"/>
              </a:rPr>
              <a:t>we can get early warning signals by identifying the potential entities that are exposes to high risk of default before even it occurs.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Using Azure Cognitive services – Microsoft Azure AI Text Analytics:</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To analyze the textual data using Natural language processing to build translational apps or virtual assistant on smart phone that can help even the not so techno savvy people.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To capture the written media from social media posts to financial news that can be used as a potentially good parameters for stronger credit analysis.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Artificial Intelligence (AI) can widely touch on areas like fraud detection, model validation, stress testing, and credit scoring.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Some of the limitations to the model are as follows:</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Most of the AI algorithms are considered as black box which can make the governance framework for these applications relatively immature.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To overcome the issue off poor governance framework we need relatively high-quality data to keep the AI running properly.</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50000"/>
              </a:lnSpc>
              <a:buFont typeface="Arial" panose="020B0604020202020204" pitchFamily="34" charset="0"/>
              <a:buChar char="•"/>
            </a:pPr>
            <a:endParaRPr lang="en-ZA" sz="1100" dirty="0"/>
          </a:p>
        </p:txBody>
      </p:sp>
      <p:grpSp>
        <p:nvGrpSpPr>
          <p:cNvPr id="30" name="Group 29">
            <a:extLst>
              <a:ext uri="{FF2B5EF4-FFF2-40B4-BE49-F238E27FC236}">
                <a16:creationId xmlns:a16="http://schemas.microsoft.com/office/drawing/2014/main" id="{FA6704C2-2386-4EF2-BD7F-41E572D10F88}"/>
              </a:ext>
            </a:extLst>
          </p:cNvPr>
          <p:cNvGrpSpPr/>
          <p:nvPr/>
        </p:nvGrpSpPr>
        <p:grpSpPr>
          <a:xfrm>
            <a:off x="5771694" y="902789"/>
            <a:ext cx="2305348" cy="309968"/>
            <a:chOff x="3193874" y="-1"/>
            <a:chExt cx="2870742" cy="442357"/>
          </a:xfrm>
        </p:grpSpPr>
        <p:sp>
          <p:nvSpPr>
            <p:cNvPr id="31" name="Rectangle 30">
              <a:extLst>
                <a:ext uri="{FF2B5EF4-FFF2-40B4-BE49-F238E27FC236}">
                  <a16:creationId xmlns:a16="http://schemas.microsoft.com/office/drawing/2014/main" id="{D2054C9D-DA60-4EAE-BE24-3DF3B21A6A78}"/>
                </a:ext>
              </a:extLst>
            </p:cNvPr>
            <p:cNvSpPr/>
            <p:nvPr/>
          </p:nvSpPr>
          <p:spPr>
            <a:xfrm>
              <a:off x="3193874" y="0"/>
              <a:ext cx="2799126" cy="442356"/>
            </a:xfrm>
            <a:prstGeom prst="rect">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DF4A7A6C-B6D6-4094-ACFB-D2422D3BA4C6}"/>
                </a:ext>
              </a:extLst>
            </p:cNvPr>
            <p:cNvSpPr txBox="1"/>
            <p:nvPr/>
          </p:nvSpPr>
          <p:spPr>
            <a:xfrm>
              <a:off x="3265490" y="-1"/>
              <a:ext cx="2799126" cy="4423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t>Solution Use Case</a:t>
              </a:r>
            </a:p>
          </p:txBody>
        </p:sp>
      </p:grpSp>
      <p:pic>
        <p:nvPicPr>
          <p:cNvPr id="33" name="Picture 32">
            <a:extLst>
              <a:ext uri="{FF2B5EF4-FFF2-40B4-BE49-F238E27FC236}">
                <a16:creationId xmlns:a16="http://schemas.microsoft.com/office/drawing/2014/main" id="{63A1BA0A-4966-444B-AFCF-F9D7A91470A9}"/>
              </a:ext>
            </a:extLst>
          </p:cNvPr>
          <p:cNvPicPr>
            <a:picLocks noChangeAspect="1"/>
          </p:cNvPicPr>
          <p:nvPr/>
        </p:nvPicPr>
        <p:blipFill>
          <a:blip r:embed="rId2"/>
          <a:stretch>
            <a:fillRect/>
          </a:stretch>
        </p:blipFill>
        <p:spPr>
          <a:xfrm>
            <a:off x="9652178" y="1096271"/>
            <a:ext cx="789559" cy="616310"/>
          </a:xfrm>
          <a:prstGeom prst="rect">
            <a:avLst/>
          </a:prstGeom>
        </p:spPr>
      </p:pic>
      <p:pic>
        <p:nvPicPr>
          <p:cNvPr id="34" name="Picture 33">
            <a:extLst>
              <a:ext uri="{FF2B5EF4-FFF2-40B4-BE49-F238E27FC236}">
                <a16:creationId xmlns:a16="http://schemas.microsoft.com/office/drawing/2014/main" id="{8C45A75A-17EB-4366-8568-5B699D2B7E8E}"/>
              </a:ext>
            </a:extLst>
          </p:cNvPr>
          <p:cNvPicPr>
            <a:picLocks noChangeAspect="1"/>
          </p:cNvPicPr>
          <p:nvPr/>
        </p:nvPicPr>
        <p:blipFill>
          <a:blip r:embed="rId3"/>
          <a:stretch>
            <a:fillRect/>
          </a:stretch>
        </p:blipFill>
        <p:spPr>
          <a:xfrm>
            <a:off x="8701061" y="1934151"/>
            <a:ext cx="879622" cy="318161"/>
          </a:xfrm>
          <a:prstGeom prst="rect">
            <a:avLst/>
          </a:prstGeom>
        </p:spPr>
      </p:pic>
      <p:pic>
        <p:nvPicPr>
          <p:cNvPr id="35" name="Picture 34">
            <a:extLst>
              <a:ext uri="{FF2B5EF4-FFF2-40B4-BE49-F238E27FC236}">
                <a16:creationId xmlns:a16="http://schemas.microsoft.com/office/drawing/2014/main" id="{117DDA53-85B2-40BC-9105-F5E79D937256}"/>
              </a:ext>
            </a:extLst>
          </p:cNvPr>
          <p:cNvPicPr>
            <a:picLocks noChangeAspect="1"/>
          </p:cNvPicPr>
          <p:nvPr/>
        </p:nvPicPr>
        <p:blipFill>
          <a:blip r:embed="rId4"/>
          <a:stretch>
            <a:fillRect/>
          </a:stretch>
        </p:blipFill>
        <p:spPr>
          <a:xfrm>
            <a:off x="8689756" y="2370447"/>
            <a:ext cx="902231" cy="297439"/>
          </a:xfrm>
          <a:prstGeom prst="rect">
            <a:avLst/>
          </a:prstGeom>
        </p:spPr>
      </p:pic>
      <p:pic>
        <p:nvPicPr>
          <p:cNvPr id="36" name="Picture 35">
            <a:extLst>
              <a:ext uri="{FF2B5EF4-FFF2-40B4-BE49-F238E27FC236}">
                <a16:creationId xmlns:a16="http://schemas.microsoft.com/office/drawing/2014/main" id="{12E9D017-6FD2-450E-A23B-EBC2E76105E1}"/>
              </a:ext>
            </a:extLst>
          </p:cNvPr>
          <p:cNvPicPr>
            <a:picLocks noChangeAspect="1"/>
          </p:cNvPicPr>
          <p:nvPr/>
        </p:nvPicPr>
        <p:blipFill>
          <a:blip r:embed="rId5"/>
          <a:stretch>
            <a:fillRect/>
          </a:stretch>
        </p:blipFill>
        <p:spPr>
          <a:xfrm>
            <a:off x="10470756" y="1937987"/>
            <a:ext cx="1066800" cy="314325"/>
          </a:xfrm>
          <a:prstGeom prst="rect">
            <a:avLst/>
          </a:prstGeom>
        </p:spPr>
      </p:pic>
      <p:pic>
        <p:nvPicPr>
          <p:cNvPr id="37" name="Picture 36">
            <a:extLst>
              <a:ext uri="{FF2B5EF4-FFF2-40B4-BE49-F238E27FC236}">
                <a16:creationId xmlns:a16="http://schemas.microsoft.com/office/drawing/2014/main" id="{66166B18-FDD5-4CE5-B78D-F6AF836EC694}"/>
              </a:ext>
            </a:extLst>
          </p:cNvPr>
          <p:cNvPicPr>
            <a:picLocks noChangeAspect="1"/>
          </p:cNvPicPr>
          <p:nvPr/>
        </p:nvPicPr>
        <p:blipFill>
          <a:blip r:embed="rId6"/>
          <a:stretch>
            <a:fillRect/>
          </a:stretch>
        </p:blipFill>
        <p:spPr>
          <a:xfrm>
            <a:off x="10483718" y="2320555"/>
            <a:ext cx="1137117" cy="314325"/>
          </a:xfrm>
          <a:prstGeom prst="rect">
            <a:avLst/>
          </a:prstGeom>
        </p:spPr>
      </p:pic>
      <p:pic>
        <p:nvPicPr>
          <p:cNvPr id="38" name="Picture 37">
            <a:extLst>
              <a:ext uri="{FF2B5EF4-FFF2-40B4-BE49-F238E27FC236}">
                <a16:creationId xmlns:a16="http://schemas.microsoft.com/office/drawing/2014/main" id="{A278CA10-F307-43AA-BB72-008F3DD550B1}"/>
              </a:ext>
            </a:extLst>
          </p:cNvPr>
          <p:cNvPicPr>
            <a:picLocks noChangeAspect="1"/>
          </p:cNvPicPr>
          <p:nvPr/>
        </p:nvPicPr>
        <p:blipFill>
          <a:blip r:embed="rId7"/>
          <a:stretch>
            <a:fillRect/>
          </a:stretch>
        </p:blipFill>
        <p:spPr>
          <a:xfrm>
            <a:off x="9509149" y="2759159"/>
            <a:ext cx="1252220" cy="323850"/>
          </a:xfrm>
          <a:prstGeom prst="rect">
            <a:avLst/>
          </a:prstGeom>
        </p:spPr>
      </p:pic>
      <p:pic>
        <p:nvPicPr>
          <p:cNvPr id="39" name="Picture 38">
            <a:extLst>
              <a:ext uri="{FF2B5EF4-FFF2-40B4-BE49-F238E27FC236}">
                <a16:creationId xmlns:a16="http://schemas.microsoft.com/office/drawing/2014/main" id="{9599D4BF-8E4D-4BDD-855A-499D5165B70C}"/>
              </a:ext>
            </a:extLst>
          </p:cNvPr>
          <p:cNvPicPr>
            <a:picLocks noChangeAspect="1"/>
          </p:cNvPicPr>
          <p:nvPr/>
        </p:nvPicPr>
        <p:blipFill>
          <a:blip r:embed="rId8"/>
          <a:stretch>
            <a:fillRect/>
          </a:stretch>
        </p:blipFill>
        <p:spPr>
          <a:xfrm>
            <a:off x="9652178" y="3322051"/>
            <a:ext cx="954862" cy="681175"/>
          </a:xfrm>
          <a:prstGeom prst="rect">
            <a:avLst/>
          </a:prstGeom>
        </p:spPr>
      </p:pic>
      <p:pic>
        <p:nvPicPr>
          <p:cNvPr id="41" name="Picture 40">
            <a:extLst>
              <a:ext uri="{FF2B5EF4-FFF2-40B4-BE49-F238E27FC236}">
                <a16:creationId xmlns:a16="http://schemas.microsoft.com/office/drawing/2014/main" id="{71917D21-D596-41FA-96EA-AB6E6BB9FB75}"/>
              </a:ext>
            </a:extLst>
          </p:cNvPr>
          <p:cNvPicPr>
            <a:picLocks noChangeAspect="1"/>
          </p:cNvPicPr>
          <p:nvPr/>
        </p:nvPicPr>
        <p:blipFill>
          <a:blip r:embed="rId9"/>
          <a:stretch>
            <a:fillRect/>
          </a:stretch>
        </p:blipFill>
        <p:spPr>
          <a:xfrm>
            <a:off x="8749658" y="4402979"/>
            <a:ext cx="886940" cy="1014438"/>
          </a:xfrm>
          <a:prstGeom prst="rect">
            <a:avLst/>
          </a:prstGeom>
        </p:spPr>
      </p:pic>
      <p:pic>
        <p:nvPicPr>
          <p:cNvPr id="42" name="Picture 41">
            <a:extLst>
              <a:ext uri="{FF2B5EF4-FFF2-40B4-BE49-F238E27FC236}">
                <a16:creationId xmlns:a16="http://schemas.microsoft.com/office/drawing/2014/main" id="{5EA30E50-2885-44C3-AB9E-5324CB79D16E}"/>
              </a:ext>
            </a:extLst>
          </p:cNvPr>
          <p:cNvPicPr>
            <a:picLocks noChangeAspect="1"/>
          </p:cNvPicPr>
          <p:nvPr/>
        </p:nvPicPr>
        <p:blipFill>
          <a:blip r:embed="rId10"/>
          <a:stretch>
            <a:fillRect/>
          </a:stretch>
        </p:blipFill>
        <p:spPr>
          <a:xfrm>
            <a:off x="8834465" y="5748069"/>
            <a:ext cx="995033" cy="760356"/>
          </a:xfrm>
          <a:prstGeom prst="rect">
            <a:avLst/>
          </a:prstGeom>
        </p:spPr>
      </p:pic>
      <p:pic>
        <p:nvPicPr>
          <p:cNvPr id="43" name="Picture 42">
            <a:extLst>
              <a:ext uri="{FF2B5EF4-FFF2-40B4-BE49-F238E27FC236}">
                <a16:creationId xmlns:a16="http://schemas.microsoft.com/office/drawing/2014/main" id="{ECDA0251-E287-4A85-9C43-24F36F477A6A}"/>
              </a:ext>
            </a:extLst>
          </p:cNvPr>
          <p:cNvPicPr>
            <a:picLocks noChangeAspect="1"/>
          </p:cNvPicPr>
          <p:nvPr/>
        </p:nvPicPr>
        <p:blipFill>
          <a:blip r:embed="rId11"/>
          <a:stretch>
            <a:fillRect/>
          </a:stretch>
        </p:blipFill>
        <p:spPr>
          <a:xfrm>
            <a:off x="10527192" y="5730156"/>
            <a:ext cx="1118898" cy="760356"/>
          </a:xfrm>
          <a:prstGeom prst="rect">
            <a:avLst/>
          </a:prstGeom>
        </p:spPr>
      </p:pic>
      <p:pic>
        <p:nvPicPr>
          <p:cNvPr id="44" name="Picture 43">
            <a:extLst>
              <a:ext uri="{FF2B5EF4-FFF2-40B4-BE49-F238E27FC236}">
                <a16:creationId xmlns:a16="http://schemas.microsoft.com/office/drawing/2014/main" id="{AB6EFF4C-4F79-4235-8713-C172765AF4FB}"/>
              </a:ext>
            </a:extLst>
          </p:cNvPr>
          <p:cNvPicPr>
            <a:picLocks noChangeAspect="1"/>
          </p:cNvPicPr>
          <p:nvPr/>
        </p:nvPicPr>
        <p:blipFill>
          <a:blip r:embed="rId12"/>
          <a:stretch>
            <a:fillRect/>
          </a:stretch>
        </p:blipFill>
        <p:spPr>
          <a:xfrm>
            <a:off x="9891838" y="4448844"/>
            <a:ext cx="1839140" cy="654127"/>
          </a:xfrm>
          <a:prstGeom prst="rect">
            <a:avLst/>
          </a:prstGeom>
        </p:spPr>
      </p:pic>
      <p:sp>
        <p:nvSpPr>
          <p:cNvPr id="45" name="TextBox 44">
            <a:extLst>
              <a:ext uri="{FF2B5EF4-FFF2-40B4-BE49-F238E27FC236}">
                <a16:creationId xmlns:a16="http://schemas.microsoft.com/office/drawing/2014/main" id="{39FE866D-68A6-428C-A83A-C459A8FBB98F}"/>
              </a:ext>
            </a:extLst>
          </p:cNvPr>
          <p:cNvSpPr txBox="1"/>
          <p:nvPr/>
        </p:nvSpPr>
        <p:spPr>
          <a:xfrm>
            <a:off x="8864681" y="4105791"/>
            <a:ext cx="2983303" cy="461665"/>
          </a:xfrm>
          <a:prstGeom prst="rect">
            <a:avLst/>
          </a:prstGeom>
          <a:noFill/>
        </p:spPr>
        <p:txBody>
          <a:bodyPr wrap="square" rtlCol="0">
            <a:spAutoFit/>
          </a:bodyPr>
          <a:lstStyle/>
          <a:p>
            <a:r>
              <a:rPr lang="en-NZ" sz="1200" b="1" dirty="0">
                <a:solidFill>
                  <a:srgbClr val="002060"/>
                </a:solidFill>
              </a:rPr>
              <a:t>Model Development and Deployment</a:t>
            </a:r>
          </a:p>
          <a:p>
            <a:endParaRPr lang="en-NZ" sz="1200" dirty="0"/>
          </a:p>
        </p:txBody>
      </p:sp>
      <p:sp>
        <p:nvSpPr>
          <p:cNvPr id="46" name="TextBox 45">
            <a:extLst>
              <a:ext uri="{FF2B5EF4-FFF2-40B4-BE49-F238E27FC236}">
                <a16:creationId xmlns:a16="http://schemas.microsoft.com/office/drawing/2014/main" id="{69952497-B1EE-4422-A81F-1EF16DD01131}"/>
              </a:ext>
            </a:extLst>
          </p:cNvPr>
          <p:cNvSpPr txBox="1"/>
          <p:nvPr/>
        </p:nvSpPr>
        <p:spPr>
          <a:xfrm>
            <a:off x="8964212" y="5415377"/>
            <a:ext cx="3198726" cy="461665"/>
          </a:xfrm>
          <a:prstGeom prst="rect">
            <a:avLst/>
          </a:prstGeom>
          <a:noFill/>
        </p:spPr>
        <p:txBody>
          <a:bodyPr wrap="square" rtlCol="0">
            <a:spAutoFit/>
          </a:bodyPr>
          <a:lstStyle/>
          <a:p>
            <a:r>
              <a:rPr lang="en-NZ" sz="1200" b="1" dirty="0">
                <a:solidFill>
                  <a:srgbClr val="002060"/>
                </a:solidFill>
              </a:rPr>
              <a:t>ML Pipeline Orchestration and Storage</a:t>
            </a:r>
          </a:p>
          <a:p>
            <a:endParaRPr lang="en-NZ" sz="1200" dirty="0"/>
          </a:p>
        </p:txBody>
      </p:sp>
      <p:sp>
        <p:nvSpPr>
          <p:cNvPr id="47" name="TextBox 46">
            <a:extLst>
              <a:ext uri="{FF2B5EF4-FFF2-40B4-BE49-F238E27FC236}">
                <a16:creationId xmlns:a16="http://schemas.microsoft.com/office/drawing/2014/main" id="{D4431817-6C0D-44B7-A76D-55A8B83484C1}"/>
              </a:ext>
            </a:extLst>
          </p:cNvPr>
          <p:cNvSpPr txBox="1"/>
          <p:nvPr/>
        </p:nvSpPr>
        <p:spPr>
          <a:xfrm>
            <a:off x="8453036" y="780454"/>
            <a:ext cx="3453813" cy="309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002060"/>
                </a:solidFill>
              </a:rPr>
              <a:t>Leveraging the Azure platform for ML, AI and AA</a:t>
            </a:r>
          </a:p>
        </p:txBody>
      </p:sp>
    </p:spTree>
    <p:extLst>
      <p:ext uri="{BB962C8B-B14F-4D97-AF65-F5344CB8AC3E}">
        <p14:creationId xmlns:p14="http://schemas.microsoft.com/office/powerpoint/2010/main" val="31025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6E548B-58AA-49F1-9383-1A352A6691BE}"/>
              </a:ext>
            </a:extLst>
          </p:cNvPr>
          <p:cNvSpPr txBox="1">
            <a:spLocks/>
          </p:cNvSpPr>
          <p:nvPr/>
        </p:nvSpPr>
        <p:spPr>
          <a:xfrm>
            <a:off x="475912" y="1117644"/>
            <a:ext cx="11478400" cy="54341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NZ" sz="1800" dirty="0"/>
              <a:t>Small businesses and start-ups are important for fostering local economies, reducing unemployment, and generating vibrant and supportive community.</a:t>
            </a:r>
          </a:p>
          <a:p>
            <a:pPr marL="285750" indent="-285750" algn="just">
              <a:buFont typeface="Arial" panose="020B0604020202020204" pitchFamily="34" charset="0"/>
              <a:buChar char="•"/>
            </a:pPr>
            <a:r>
              <a:rPr lang="en-NZ" sz="1800" dirty="0"/>
              <a:t> US Small Business Administration (SBA) supports small businesses and start ups through a loan guarantee program. This program supports banks to grant loans to small businesses by reducing the risk of the banks to lose loan money as SBA guarantees the portion of the loan if the business default on repayment.</a:t>
            </a:r>
          </a:p>
          <a:p>
            <a:pPr marL="285750" indent="-285750" algn="just">
              <a:buFont typeface="Arial" panose="020B0604020202020204" pitchFamily="34" charset="0"/>
              <a:buChar char="•"/>
            </a:pPr>
            <a:r>
              <a:rPr lang="en-NZ" sz="1800" dirty="0"/>
              <a:t>As SBA guarantees only a portion of the loan, banks still incur losses and hence face difficulty in decision making to whether the loan should be approved or not.</a:t>
            </a:r>
          </a:p>
          <a:p>
            <a:pPr marL="285750" indent="-285750" algn="just">
              <a:buFont typeface="Arial" panose="020B0604020202020204" pitchFamily="34" charset="0"/>
              <a:buChar char="•"/>
            </a:pPr>
            <a:r>
              <a:rPr lang="en-NZ" sz="1800" dirty="0"/>
              <a:t>There has been many barriers in the process of acquiring the credit. Banks and SBA becomes more risk averse during the period of financial crash. Such challenges were echoed once more in 2020 with the outbreak of COVID-19 virus, impacting the small businesses on an international scale.</a:t>
            </a:r>
          </a:p>
          <a:p>
            <a:pPr marL="285750" indent="-285750" algn="just">
              <a:buFont typeface="Arial" panose="020B0604020202020204" pitchFamily="34" charset="0"/>
              <a:buChar char="•"/>
            </a:pPr>
            <a:r>
              <a:rPr lang="en-NZ" sz="1800" dirty="0"/>
              <a:t>In banking and financial institution, the role of a loan officer to engage with small business and document company’s context and nature of the loan requirement is quite daunting and time consuming. </a:t>
            </a:r>
          </a:p>
          <a:p>
            <a:pPr marL="285750" indent="-285750" algn="just">
              <a:buFont typeface="Arial" panose="020B0604020202020204" pitchFamily="34" charset="0"/>
              <a:buChar char="•"/>
            </a:pPr>
            <a:r>
              <a:rPr lang="en-NZ" sz="1800" dirty="0"/>
              <a:t>Previous researches have showed that a stand alone credit scoring model can sometime act as a weak predictors of loan default thus resulting in a high cost per loan.</a:t>
            </a:r>
          </a:p>
          <a:p>
            <a:pPr marL="285750" indent="-285750" algn="just">
              <a:buFont typeface="Arial" panose="020B0604020202020204" pitchFamily="34" charset="0"/>
              <a:buChar char="•"/>
            </a:pPr>
            <a:endParaRPr lang="en-NZ" sz="1600" dirty="0"/>
          </a:p>
          <a:p>
            <a:pPr marL="285750" indent="-285750" algn="just">
              <a:buFont typeface="Arial" panose="020B0604020202020204" pitchFamily="34" charset="0"/>
              <a:buChar char="•"/>
            </a:pPr>
            <a:endParaRPr lang="en-NZ" sz="1400" dirty="0"/>
          </a:p>
          <a:p>
            <a:pPr marL="285750" indent="-285750" algn="just">
              <a:buFont typeface="Arial" panose="020B0604020202020204" pitchFamily="34" charset="0"/>
              <a:buChar char="•"/>
            </a:pPr>
            <a:endParaRPr lang="en-NZ" sz="1600" dirty="0"/>
          </a:p>
          <a:p>
            <a:pPr algn="just"/>
            <a:endParaRPr lang="en-NZ" sz="1800" dirty="0"/>
          </a:p>
          <a:p>
            <a:pPr algn="just"/>
            <a:endParaRPr lang="en-NZ" sz="1800" dirty="0"/>
          </a:p>
          <a:p>
            <a:pPr algn="just"/>
            <a:endParaRPr lang="en-NZ" sz="1800" dirty="0"/>
          </a:p>
          <a:p>
            <a:pPr algn="just"/>
            <a:endParaRPr lang="en-NZ" sz="1800" dirty="0"/>
          </a:p>
          <a:p>
            <a:pPr algn="just"/>
            <a:endParaRPr lang="en-NZ" sz="1400" dirty="0">
              <a:solidFill>
                <a:schemeClr val="accent3">
                  <a:lumMod val="60000"/>
                  <a:lumOff val="40000"/>
                </a:schemeClr>
              </a:solidFill>
            </a:endParaRPr>
          </a:p>
          <a:p>
            <a:pPr algn="just"/>
            <a:endParaRPr lang="en-NZ" sz="1400" dirty="0">
              <a:solidFill>
                <a:schemeClr val="accent3">
                  <a:lumMod val="60000"/>
                  <a:lumOff val="40000"/>
                </a:schemeClr>
              </a:solidFill>
            </a:endParaRPr>
          </a:p>
        </p:txBody>
      </p:sp>
      <p:sp>
        <p:nvSpPr>
          <p:cNvPr id="9" name="Title 1">
            <a:extLst>
              <a:ext uri="{FF2B5EF4-FFF2-40B4-BE49-F238E27FC236}">
                <a16:creationId xmlns:a16="http://schemas.microsoft.com/office/drawing/2014/main" id="{F9B4997B-BC64-4080-8515-F2921974AA58}"/>
              </a:ext>
            </a:extLst>
          </p:cNvPr>
          <p:cNvSpPr txBox="1">
            <a:spLocks/>
          </p:cNvSpPr>
          <p:nvPr/>
        </p:nvSpPr>
        <p:spPr bwMode="black">
          <a:xfrm>
            <a:off x="475912" y="516176"/>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Problem statement</a:t>
            </a:r>
            <a:endParaRPr lang="en-NZ" sz="2000" b="1" dirty="0"/>
          </a:p>
        </p:txBody>
      </p:sp>
    </p:spTree>
    <p:extLst>
      <p:ext uri="{BB962C8B-B14F-4D97-AF65-F5344CB8AC3E}">
        <p14:creationId xmlns:p14="http://schemas.microsoft.com/office/powerpoint/2010/main" val="89467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A picture containing text, person, screen&#10;&#10;Description automatically generated">
            <a:extLst>
              <a:ext uri="{FF2B5EF4-FFF2-40B4-BE49-F238E27FC236}">
                <a16:creationId xmlns:a16="http://schemas.microsoft.com/office/drawing/2014/main" id="{194C26FB-264F-4E50-9CFA-0F9D5A735259}"/>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774090" y="1675905"/>
            <a:ext cx="1834087" cy="183408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6DF34D18-CA7D-4C30-9FD4-ED22538FB91F}"/>
              </a:ext>
            </a:extLst>
          </p:cNvPr>
          <p:cNvSpPr txBox="1"/>
          <p:nvPr/>
        </p:nvSpPr>
        <p:spPr>
          <a:xfrm>
            <a:off x="79870" y="3627737"/>
            <a:ext cx="3093430" cy="1615827"/>
          </a:xfrm>
          <a:prstGeom prst="rect">
            <a:avLst/>
          </a:prstGeom>
          <a:noFill/>
        </p:spPr>
        <p:txBody>
          <a:bodyPr wrap="square" rtlCol="0">
            <a:spAutoFit/>
          </a:bodyPr>
          <a:lstStyle/>
          <a:p>
            <a:pPr algn="ctr"/>
            <a:r>
              <a:rPr lang="en-US" sz="900" dirty="0"/>
              <a:t>Athira Krishnakumar Nair</a:t>
            </a:r>
          </a:p>
          <a:p>
            <a:pPr algn="ctr"/>
            <a:r>
              <a:rPr lang="en-US" sz="900" dirty="0"/>
              <a:t>Lead Data Scientist at Pyper Vision | Microsoft Data Analyst Associate Certified | SAS Predictive Modelling Certified</a:t>
            </a:r>
          </a:p>
          <a:p>
            <a:pPr algn="ctr"/>
            <a:r>
              <a:rPr lang="en-US" sz="900" dirty="0"/>
              <a:t>Leads NZ Data Science and Machine Learning community with 60+ data scientist across industries.</a:t>
            </a:r>
          </a:p>
          <a:p>
            <a:pPr algn="ctr"/>
            <a:endParaRPr lang="en-US" sz="900" dirty="0"/>
          </a:p>
          <a:p>
            <a:pPr algn="ctr"/>
            <a:r>
              <a:rPr lang="en-US" sz="900" dirty="0"/>
              <a:t>Masters of Applied Data Science from University of Canterbury, New Zealand</a:t>
            </a:r>
          </a:p>
          <a:p>
            <a:pPr algn="ctr"/>
            <a:r>
              <a:rPr lang="en-US" sz="900" dirty="0"/>
              <a:t>Masters in Statistics from Narsee Monjee Institute of Management Studies</a:t>
            </a:r>
          </a:p>
          <a:p>
            <a:pPr algn="ctr"/>
            <a:r>
              <a:rPr lang="en-US" sz="900" dirty="0"/>
              <a:t>Chess Player, Dancer, and Painter</a:t>
            </a:r>
            <a:endParaRPr lang="en-AU" sz="900" dirty="0"/>
          </a:p>
        </p:txBody>
      </p:sp>
      <p:sp>
        <p:nvSpPr>
          <p:cNvPr id="13" name="Title 1">
            <a:extLst>
              <a:ext uri="{FF2B5EF4-FFF2-40B4-BE49-F238E27FC236}">
                <a16:creationId xmlns:a16="http://schemas.microsoft.com/office/drawing/2014/main" id="{1D921A42-AC7C-48A7-99CD-CD9CA7471B17}"/>
              </a:ext>
            </a:extLst>
          </p:cNvPr>
          <p:cNvSpPr txBox="1">
            <a:spLocks/>
          </p:cNvSpPr>
          <p:nvPr/>
        </p:nvSpPr>
        <p:spPr bwMode="black">
          <a:xfrm>
            <a:off x="400038" y="87586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KNOW the Team Behind This</a:t>
            </a:r>
          </a:p>
        </p:txBody>
      </p:sp>
      <p:pic>
        <p:nvPicPr>
          <p:cNvPr id="5" name="Picture 4">
            <a:extLst>
              <a:ext uri="{FF2B5EF4-FFF2-40B4-BE49-F238E27FC236}">
                <a16:creationId xmlns:a16="http://schemas.microsoft.com/office/drawing/2014/main" id="{BB0D45FF-9D25-403F-9AED-BE2746641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8701" y="1614437"/>
            <a:ext cx="1449892" cy="1814563"/>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5" name="TextBox 14">
            <a:extLst>
              <a:ext uri="{FF2B5EF4-FFF2-40B4-BE49-F238E27FC236}">
                <a16:creationId xmlns:a16="http://schemas.microsoft.com/office/drawing/2014/main" id="{99D21A9F-1F27-477F-BAC6-6E53C78E73F1}"/>
              </a:ext>
            </a:extLst>
          </p:cNvPr>
          <p:cNvSpPr txBox="1"/>
          <p:nvPr/>
        </p:nvSpPr>
        <p:spPr>
          <a:xfrm>
            <a:off x="8413223" y="3538490"/>
            <a:ext cx="3419327" cy="1615827"/>
          </a:xfrm>
          <a:prstGeom prst="rect">
            <a:avLst/>
          </a:prstGeom>
          <a:noFill/>
        </p:spPr>
        <p:txBody>
          <a:bodyPr wrap="square" rtlCol="0">
            <a:spAutoFit/>
          </a:bodyPr>
          <a:lstStyle/>
          <a:p>
            <a:pPr algn="ctr"/>
            <a:r>
              <a:rPr lang="en-US" sz="900" dirty="0"/>
              <a:t>Dhruv Sharma</a:t>
            </a:r>
          </a:p>
          <a:p>
            <a:pPr algn="ctr"/>
            <a:endParaRPr lang="en-US" sz="900" dirty="0"/>
          </a:p>
          <a:p>
            <a:pPr algn="ctr"/>
            <a:r>
              <a:rPr lang="en-US" sz="900" dirty="0"/>
              <a:t>BI &amp; Data Science Specialist </a:t>
            </a:r>
          </a:p>
          <a:p>
            <a:pPr algn="ctr"/>
            <a:r>
              <a:rPr lang="en-US" sz="900" dirty="0"/>
              <a:t>Farmlands Cooperative Society Limited NZ </a:t>
            </a:r>
          </a:p>
          <a:p>
            <a:pPr algn="ctr"/>
            <a:r>
              <a:rPr lang="en-US" sz="900" dirty="0"/>
              <a:t> Ex Deloitte | 8+ Years Analytics Experience</a:t>
            </a:r>
          </a:p>
          <a:p>
            <a:pPr algn="ctr"/>
            <a:endParaRPr lang="en-US" sz="900" dirty="0"/>
          </a:p>
          <a:p>
            <a:pPr algn="ctr"/>
            <a:r>
              <a:rPr lang="en-US" sz="900" dirty="0"/>
              <a:t>Masters of Applied Data Science - University of Canterbury, NZ</a:t>
            </a:r>
          </a:p>
          <a:p>
            <a:pPr algn="ctr"/>
            <a:r>
              <a:rPr lang="en-US" sz="900" dirty="0"/>
              <a:t>Post Grad Dip in Business Management - Symbiosis International University</a:t>
            </a:r>
          </a:p>
          <a:p>
            <a:pPr algn="ctr"/>
            <a:endParaRPr lang="en-US" sz="900" dirty="0"/>
          </a:p>
          <a:p>
            <a:pPr algn="ctr"/>
            <a:r>
              <a:rPr lang="en-US" sz="900" dirty="0"/>
              <a:t>Problem Solver, Cricket Enthusiast</a:t>
            </a:r>
          </a:p>
        </p:txBody>
      </p:sp>
      <p:sp>
        <p:nvSpPr>
          <p:cNvPr id="17" name="TextBox 16">
            <a:extLst>
              <a:ext uri="{FF2B5EF4-FFF2-40B4-BE49-F238E27FC236}">
                <a16:creationId xmlns:a16="http://schemas.microsoft.com/office/drawing/2014/main" id="{D2759E0C-E5D2-46A6-A15E-04401DFA374C}"/>
              </a:ext>
            </a:extLst>
          </p:cNvPr>
          <p:cNvSpPr txBox="1"/>
          <p:nvPr/>
        </p:nvSpPr>
        <p:spPr>
          <a:xfrm>
            <a:off x="2873901" y="3634029"/>
            <a:ext cx="3419327" cy="1477328"/>
          </a:xfrm>
          <a:prstGeom prst="rect">
            <a:avLst/>
          </a:prstGeom>
          <a:noFill/>
        </p:spPr>
        <p:txBody>
          <a:bodyPr wrap="square" rtlCol="0">
            <a:spAutoFit/>
          </a:bodyPr>
          <a:lstStyle/>
          <a:p>
            <a:pPr algn="ctr"/>
            <a:r>
              <a:rPr lang="en-US" sz="900" dirty="0"/>
              <a:t>Prashant Islur</a:t>
            </a:r>
          </a:p>
          <a:p>
            <a:pPr algn="ctr"/>
            <a:endParaRPr lang="en-US" sz="900" dirty="0"/>
          </a:p>
          <a:p>
            <a:pPr algn="ctr"/>
            <a:r>
              <a:rPr lang="en-US" sz="900" dirty="0"/>
              <a:t>Data Analytics &amp; Cloud Specialist </a:t>
            </a:r>
          </a:p>
          <a:p>
            <a:pPr algn="ctr"/>
            <a:r>
              <a:rPr lang="en-US" sz="900" dirty="0"/>
              <a:t>15+ Years IT managed services Experience</a:t>
            </a:r>
          </a:p>
          <a:p>
            <a:pPr algn="ctr"/>
            <a:endParaRPr lang="en-US" sz="900" dirty="0"/>
          </a:p>
          <a:p>
            <a:pPr algn="ctr"/>
            <a:r>
              <a:rPr lang="en-US" sz="900" dirty="0"/>
              <a:t>Masters of Applied Data Science - University of Canterbury, NZ</a:t>
            </a:r>
          </a:p>
          <a:p>
            <a:pPr algn="ctr"/>
            <a:r>
              <a:rPr lang="en-US" sz="900" dirty="0"/>
              <a:t>Masters in Project Management - Sikkim Manipal University</a:t>
            </a:r>
          </a:p>
          <a:p>
            <a:pPr algn="ctr"/>
            <a:r>
              <a:rPr lang="en-US" sz="900" dirty="0"/>
              <a:t>B.E in Electronics &amp; Telecommunication , Mumbai University</a:t>
            </a:r>
          </a:p>
          <a:p>
            <a:pPr algn="ctr"/>
            <a:endParaRPr lang="en-US" sz="900" dirty="0"/>
          </a:p>
          <a:p>
            <a:pPr algn="ctr"/>
            <a:r>
              <a:rPr lang="en-US" sz="900" dirty="0"/>
              <a:t>Team Leader, Mentor, Travel Enthusiast</a:t>
            </a:r>
          </a:p>
        </p:txBody>
      </p:sp>
      <p:pic>
        <p:nvPicPr>
          <p:cNvPr id="6" name="Picture 5" descr="A picture containing person, necktie, person, clothing&#10;&#10;Description automatically generated">
            <a:extLst>
              <a:ext uri="{FF2B5EF4-FFF2-40B4-BE49-F238E27FC236}">
                <a16:creationId xmlns:a16="http://schemas.microsoft.com/office/drawing/2014/main" id="{4B5D5EEF-FAED-447F-A57D-740F585D0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556" y="1710030"/>
            <a:ext cx="1511249" cy="161848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TextBox 18">
            <a:extLst>
              <a:ext uri="{FF2B5EF4-FFF2-40B4-BE49-F238E27FC236}">
                <a16:creationId xmlns:a16="http://schemas.microsoft.com/office/drawing/2014/main" id="{D3DE91B9-4064-4F71-9A8F-9A646B2A5021}"/>
              </a:ext>
            </a:extLst>
          </p:cNvPr>
          <p:cNvSpPr txBox="1"/>
          <p:nvPr/>
        </p:nvSpPr>
        <p:spPr>
          <a:xfrm>
            <a:off x="6086453" y="3469241"/>
            <a:ext cx="2383363" cy="1754326"/>
          </a:xfrm>
          <a:prstGeom prst="rect">
            <a:avLst/>
          </a:prstGeom>
          <a:noFill/>
        </p:spPr>
        <p:txBody>
          <a:bodyPr wrap="square" rtlCol="0">
            <a:spAutoFit/>
          </a:bodyPr>
          <a:lstStyle/>
          <a:p>
            <a:pPr algn="ctr"/>
            <a:r>
              <a:rPr lang="en-US" sz="900" dirty="0"/>
              <a:t>Ravi Kumar Singh</a:t>
            </a:r>
          </a:p>
          <a:p>
            <a:pPr algn="ctr"/>
            <a:endParaRPr lang="en-US" sz="900" dirty="0"/>
          </a:p>
          <a:p>
            <a:pPr algn="ctr"/>
            <a:r>
              <a:rPr lang="en-US" sz="900" dirty="0"/>
              <a:t>Information Analyst &amp; Machine Learning Engineer </a:t>
            </a:r>
          </a:p>
          <a:p>
            <a:pPr algn="ctr"/>
            <a:r>
              <a:rPr lang="en-US" sz="900" dirty="0"/>
              <a:t>Pegasus Healthcare Limited, NZ </a:t>
            </a:r>
          </a:p>
          <a:p>
            <a:pPr algn="ctr"/>
            <a:r>
              <a:rPr lang="en-US" sz="900" dirty="0"/>
              <a:t> 6+ Years in Analytics, Machine Learning, AI Experience</a:t>
            </a:r>
          </a:p>
          <a:p>
            <a:pPr algn="ctr"/>
            <a:endParaRPr lang="en-US" sz="900" dirty="0"/>
          </a:p>
          <a:p>
            <a:pPr algn="ctr"/>
            <a:r>
              <a:rPr lang="en-US" sz="900" dirty="0"/>
              <a:t>Masters of Applied Data Science - University of Canterbury, NZ</a:t>
            </a:r>
          </a:p>
          <a:p>
            <a:pPr algn="ctr"/>
            <a:endParaRPr lang="en-US" sz="900" dirty="0"/>
          </a:p>
          <a:p>
            <a:pPr algn="ctr"/>
            <a:r>
              <a:rPr lang="en-US" sz="900" dirty="0"/>
              <a:t>Chess, Football Enthusiast, Basketball</a:t>
            </a:r>
          </a:p>
        </p:txBody>
      </p:sp>
      <p:pic>
        <p:nvPicPr>
          <p:cNvPr id="10" name="Picture 9">
            <a:extLst>
              <a:ext uri="{FF2B5EF4-FFF2-40B4-BE49-F238E27FC236}">
                <a16:creationId xmlns:a16="http://schemas.microsoft.com/office/drawing/2014/main" id="{1F538D05-FA0D-477D-A19A-4046520AF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567" y="1813172"/>
            <a:ext cx="1376426" cy="1528203"/>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417132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F4B896C-54A0-4D38-A5BE-25D047B1F501}"/>
              </a:ext>
            </a:extLst>
          </p:cNvPr>
          <p:cNvSpPr txBox="1">
            <a:spLocks/>
          </p:cNvSpPr>
          <p:nvPr/>
        </p:nvSpPr>
        <p:spPr bwMode="black">
          <a:xfrm>
            <a:off x="402671" y="551142"/>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Objective</a:t>
            </a:r>
            <a:endParaRPr lang="en-NZ" sz="2000" b="1" dirty="0"/>
          </a:p>
        </p:txBody>
      </p:sp>
      <p:sp>
        <p:nvSpPr>
          <p:cNvPr id="2" name="TextBox 1">
            <a:extLst>
              <a:ext uri="{FF2B5EF4-FFF2-40B4-BE49-F238E27FC236}">
                <a16:creationId xmlns:a16="http://schemas.microsoft.com/office/drawing/2014/main" id="{75E3F5AB-782A-42E1-BF32-799E8A873A4C}"/>
              </a:ext>
            </a:extLst>
          </p:cNvPr>
          <p:cNvSpPr txBox="1"/>
          <p:nvPr/>
        </p:nvSpPr>
        <p:spPr>
          <a:xfrm>
            <a:off x="305104" y="996467"/>
            <a:ext cx="10326848" cy="6568978"/>
          </a:xfrm>
          <a:prstGeom prst="rect">
            <a:avLst/>
          </a:prstGeom>
          <a:noFill/>
        </p:spPr>
        <p:txBody>
          <a:bodyPr wrap="square" rtlCol="0">
            <a:spAutoFit/>
          </a:bodyPr>
          <a:lstStyle/>
          <a:p>
            <a:pPr marL="285750" indent="-285750" algn="just">
              <a:lnSpc>
                <a:spcPct val="90000"/>
              </a:lnSpc>
              <a:spcBef>
                <a:spcPts val="1000"/>
              </a:spcBef>
              <a:buFont typeface="Arial" panose="020B0604020202020204" pitchFamily="34" charset="0"/>
              <a:buChar char="•"/>
            </a:pPr>
            <a:r>
              <a:rPr lang="en-NZ" dirty="0"/>
              <a:t>There has been a lot of research and analysis on loan default situations but our main goal was to leverage the use of Microsoft Azure Machine learning (ML) and Artificial Intelligence (AI) platform and utilise our data science capabilities to build a predictive model that can identify high risk customers.</a:t>
            </a:r>
          </a:p>
          <a:p>
            <a:pPr marL="285750" indent="-285750" algn="just">
              <a:lnSpc>
                <a:spcPct val="90000"/>
              </a:lnSpc>
              <a:spcBef>
                <a:spcPts val="1000"/>
              </a:spcBef>
              <a:buFont typeface="Arial" panose="020B0604020202020204" pitchFamily="34" charset="0"/>
              <a:buChar char="•"/>
            </a:pPr>
            <a:r>
              <a:rPr lang="en-NZ" dirty="0"/>
              <a:t>We have created an end-to-end solution providing the customers and bankers an easy to use platform. For that purpose, we had made use of Power Apps.</a:t>
            </a:r>
          </a:p>
          <a:p>
            <a:pPr marL="285750" indent="-285750" algn="just">
              <a:lnSpc>
                <a:spcPct val="90000"/>
              </a:lnSpc>
              <a:spcBef>
                <a:spcPts val="1000"/>
              </a:spcBef>
              <a:buFont typeface="Arial" panose="020B0604020202020204" pitchFamily="34" charset="0"/>
              <a:buChar char="•"/>
            </a:pPr>
            <a:r>
              <a:rPr lang="en-NZ" dirty="0"/>
              <a:t>We have a built ML model to predict the loan defaulters. Using this approach we are trying to minimise risk of the bank incurring losses from defaulted loans. </a:t>
            </a:r>
          </a:p>
          <a:p>
            <a:pPr marL="285750" indent="-285750" algn="just">
              <a:lnSpc>
                <a:spcPct val="90000"/>
              </a:lnSpc>
              <a:spcBef>
                <a:spcPts val="1000"/>
              </a:spcBef>
              <a:buFont typeface="Arial" panose="020B0604020202020204" pitchFamily="34" charset="0"/>
              <a:buChar char="•"/>
            </a:pPr>
            <a:r>
              <a:rPr lang="en-NZ" dirty="0"/>
              <a:t>Our focus also includes exploring the opportunities of integrating Microsoft Azure Cognitive Services to provide AI solutions to assist with loan document application, determine client’s affordability and predict credit risk.</a:t>
            </a:r>
          </a:p>
          <a:p>
            <a:pPr marL="285750" indent="-285750" algn="just">
              <a:lnSpc>
                <a:spcPct val="90000"/>
              </a:lnSpc>
              <a:spcBef>
                <a:spcPts val="1000"/>
              </a:spcBef>
              <a:buFont typeface="Arial" panose="020B0604020202020204" pitchFamily="34" charset="0"/>
              <a:buChar char="•"/>
            </a:pPr>
            <a:r>
              <a:rPr lang="en-NZ" dirty="0"/>
              <a:t>To achieve that, we have made use of textual data to identify the market sentiment of the company.</a:t>
            </a:r>
          </a:p>
          <a:p>
            <a:pPr marL="285750" indent="-285750" algn="just">
              <a:lnSpc>
                <a:spcPct val="90000"/>
              </a:lnSpc>
              <a:spcBef>
                <a:spcPts val="1000"/>
              </a:spcBef>
              <a:buFont typeface="Arial" panose="020B0604020202020204" pitchFamily="34" charset="0"/>
              <a:buChar char="•"/>
            </a:pPr>
            <a:r>
              <a:rPr lang="en-NZ" dirty="0"/>
              <a:t>Our plan is to combine unstructured data with the structured data to create a framework that can speed up the interpretation process by extracting an automated risk score that we can demonstrate is predictive.</a:t>
            </a:r>
          </a:p>
          <a:p>
            <a:pPr marL="285750" indent="-285750" algn="just">
              <a:lnSpc>
                <a:spcPct val="90000"/>
              </a:lnSpc>
              <a:spcBef>
                <a:spcPts val="1000"/>
              </a:spcBef>
              <a:buFont typeface="Arial" panose="020B0604020202020204" pitchFamily="34" charset="0"/>
              <a:buChar char="•"/>
            </a:pPr>
            <a:r>
              <a:rPr lang="en-NZ" dirty="0"/>
              <a:t>Although, due to restricted timeframe we have made use of publicly available financial news dataset which is no where related to the loan default data.</a:t>
            </a:r>
          </a:p>
          <a:p>
            <a:pPr marL="285750" indent="-285750" algn="just">
              <a:lnSpc>
                <a:spcPct val="90000"/>
              </a:lnSpc>
              <a:spcBef>
                <a:spcPts val="1000"/>
              </a:spcBef>
              <a:buFont typeface="Arial" panose="020B0604020202020204" pitchFamily="34" charset="0"/>
              <a:buChar char="•"/>
            </a:pPr>
            <a:r>
              <a:rPr lang="en-NZ" dirty="0"/>
              <a:t>Hence, the news data and the structured data integration was out of our scope. We managed to build a prototype using dummy data. So the accuracy of the model is not good with the data we are using but the solution will be something we can extend and improvise with real-time datasets.</a:t>
            </a:r>
          </a:p>
          <a:p>
            <a:pPr algn="just">
              <a:lnSpc>
                <a:spcPct val="90000"/>
              </a:lnSpc>
              <a:spcBef>
                <a:spcPts val="1000"/>
              </a:spcBef>
            </a:pPr>
            <a:endParaRPr lang="en-NZ" sz="1600" dirty="0"/>
          </a:p>
          <a:p>
            <a:pPr marL="285750" indent="-285750" algn="just">
              <a:buFont typeface="Arial" panose="020B0604020202020204" pitchFamily="34" charset="0"/>
              <a:buChar char="•"/>
            </a:pPr>
            <a:endParaRPr lang="en-NZ" sz="1400" dirty="0"/>
          </a:p>
          <a:p>
            <a:endParaRPr lang="en-AU" dirty="0"/>
          </a:p>
        </p:txBody>
      </p:sp>
    </p:spTree>
    <p:extLst>
      <p:ext uri="{BB962C8B-B14F-4D97-AF65-F5344CB8AC3E}">
        <p14:creationId xmlns:p14="http://schemas.microsoft.com/office/powerpoint/2010/main" val="33853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B5D2FF2-1B0E-4840-92B2-FFBC8D3218BB}"/>
              </a:ext>
            </a:extLst>
          </p:cNvPr>
          <p:cNvSpPr/>
          <p:nvPr/>
        </p:nvSpPr>
        <p:spPr>
          <a:xfrm>
            <a:off x="5354385" y="2847213"/>
            <a:ext cx="1636776" cy="9326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chemeClr val="tx1"/>
                </a:solidFill>
              </a:rPr>
              <a:t>End to End Solution thought process</a:t>
            </a:r>
            <a:endParaRPr lang="en-NZ" dirty="0">
              <a:solidFill>
                <a:schemeClr val="tx1"/>
              </a:solidFill>
            </a:endParaRPr>
          </a:p>
        </p:txBody>
      </p:sp>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738025" y="330421"/>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team approach to build azure ML solution</a:t>
            </a:r>
            <a:endParaRPr lang="en-NZ" sz="2000" b="1" dirty="0"/>
          </a:p>
        </p:txBody>
      </p:sp>
      <p:grpSp>
        <p:nvGrpSpPr>
          <p:cNvPr id="5" name="Group 4">
            <a:extLst>
              <a:ext uri="{FF2B5EF4-FFF2-40B4-BE49-F238E27FC236}">
                <a16:creationId xmlns:a16="http://schemas.microsoft.com/office/drawing/2014/main" id="{888443B2-D9EA-45FC-9095-25747AA18155}"/>
              </a:ext>
            </a:extLst>
          </p:cNvPr>
          <p:cNvGrpSpPr/>
          <p:nvPr/>
        </p:nvGrpSpPr>
        <p:grpSpPr>
          <a:xfrm>
            <a:off x="5437580" y="794208"/>
            <a:ext cx="1316838" cy="1316838"/>
            <a:chOff x="4410912" y="682"/>
            <a:chExt cx="1316838" cy="1316838"/>
          </a:xfrm>
        </p:grpSpPr>
        <p:sp>
          <p:nvSpPr>
            <p:cNvPr id="38" name="Oval 37">
              <a:extLst>
                <a:ext uri="{FF2B5EF4-FFF2-40B4-BE49-F238E27FC236}">
                  <a16:creationId xmlns:a16="http://schemas.microsoft.com/office/drawing/2014/main" id="{CD517318-301E-4094-9D2D-59ECB3DED139}"/>
                </a:ext>
              </a:extLst>
            </p:cNvPr>
            <p:cNvSpPr/>
            <p:nvPr/>
          </p:nvSpPr>
          <p:spPr>
            <a:xfrm>
              <a:off x="4410912" y="682"/>
              <a:ext cx="1316838" cy="1316838"/>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Oval 4">
              <a:extLst>
                <a:ext uri="{FF2B5EF4-FFF2-40B4-BE49-F238E27FC236}">
                  <a16:creationId xmlns:a16="http://schemas.microsoft.com/office/drawing/2014/main" id="{17D24C7B-9D74-41B0-B812-19624DC5A336}"/>
                </a:ext>
              </a:extLst>
            </p:cNvPr>
            <p:cNvSpPr txBox="1"/>
            <p:nvPr/>
          </p:nvSpPr>
          <p:spPr>
            <a:xfrm>
              <a:off x="4603758" y="19352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Research on data that aligns with the problem statements.</a:t>
              </a:r>
            </a:p>
          </p:txBody>
        </p:sp>
      </p:grpSp>
      <p:grpSp>
        <p:nvGrpSpPr>
          <p:cNvPr id="8" name="Group 7">
            <a:extLst>
              <a:ext uri="{FF2B5EF4-FFF2-40B4-BE49-F238E27FC236}">
                <a16:creationId xmlns:a16="http://schemas.microsoft.com/office/drawing/2014/main" id="{2B406866-B782-4396-92E2-D48B874F012E}"/>
              </a:ext>
            </a:extLst>
          </p:cNvPr>
          <p:cNvGrpSpPr/>
          <p:nvPr/>
        </p:nvGrpSpPr>
        <p:grpSpPr>
          <a:xfrm>
            <a:off x="6768450" y="1719558"/>
            <a:ext cx="349553" cy="444432"/>
            <a:chOff x="5741782" y="926032"/>
            <a:chExt cx="349553" cy="444432"/>
          </a:xfrm>
        </p:grpSpPr>
        <p:sp>
          <p:nvSpPr>
            <p:cNvPr id="36" name="Arrow: Right 35">
              <a:extLst>
                <a:ext uri="{FF2B5EF4-FFF2-40B4-BE49-F238E27FC236}">
                  <a16:creationId xmlns:a16="http://schemas.microsoft.com/office/drawing/2014/main" id="{0791935D-C4D7-4C2B-8549-5F6C583BCCE4}"/>
                </a:ext>
              </a:extLst>
            </p:cNvPr>
            <p:cNvSpPr/>
            <p:nvPr/>
          </p:nvSpPr>
          <p:spPr>
            <a:xfrm rot="1800000">
              <a:off x="5741782" y="926032"/>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7" name="Arrow: Right 6">
              <a:extLst>
                <a:ext uri="{FF2B5EF4-FFF2-40B4-BE49-F238E27FC236}">
                  <a16:creationId xmlns:a16="http://schemas.microsoft.com/office/drawing/2014/main" id="{A230B6F6-80CD-499F-8421-CCCA807E38DE}"/>
                </a:ext>
              </a:extLst>
            </p:cNvPr>
            <p:cNvSpPr txBox="1"/>
            <p:nvPr/>
          </p:nvSpPr>
          <p:spPr>
            <a:xfrm rot="1800000">
              <a:off x="5748807" y="988702"/>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9" name="Group 8">
            <a:extLst>
              <a:ext uri="{FF2B5EF4-FFF2-40B4-BE49-F238E27FC236}">
                <a16:creationId xmlns:a16="http://schemas.microsoft.com/office/drawing/2014/main" id="{0BB82152-6058-42C0-9C96-C8F9A9E7A805}"/>
              </a:ext>
            </a:extLst>
          </p:cNvPr>
          <p:cNvGrpSpPr/>
          <p:nvPr/>
        </p:nvGrpSpPr>
        <p:grpSpPr>
          <a:xfrm>
            <a:off x="7149170" y="1782395"/>
            <a:ext cx="1316838" cy="1316838"/>
            <a:chOff x="6122502" y="988869"/>
            <a:chExt cx="1316838" cy="1316838"/>
          </a:xfrm>
        </p:grpSpPr>
        <p:sp>
          <p:nvSpPr>
            <p:cNvPr id="34" name="Oval 33">
              <a:extLst>
                <a:ext uri="{FF2B5EF4-FFF2-40B4-BE49-F238E27FC236}">
                  <a16:creationId xmlns:a16="http://schemas.microsoft.com/office/drawing/2014/main" id="{B3FC0E50-1E4E-464B-A3DA-D6A4B1D350AA}"/>
                </a:ext>
              </a:extLst>
            </p:cNvPr>
            <p:cNvSpPr/>
            <p:nvPr/>
          </p:nvSpPr>
          <p:spPr>
            <a:xfrm>
              <a:off x="6122502" y="988869"/>
              <a:ext cx="1316838" cy="1316838"/>
            </a:xfrm>
            <a:prstGeom prst="ellipse">
              <a:avLst/>
            </a:prstGeom>
          </p:spPr>
          <p:style>
            <a:lnRef idx="2">
              <a:schemeClr val="lt1">
                <a:hueOff val="0"/>
                <a:satOff val="0"/>
                <a:lumOff val="0"/>
                <a:alphaOff val="0"/>
              </a:schemeClr>
            </a:lnRef>
            <a:fillRef idx="1">
              <a:schemeClr val="accent2">
                <a:hueOff val="-291073"/>
                <a:satOff val="-16786"/>
                <a:lumOff val="1726"/>
                <a:alphaOff val="0"/>
              </a:schemeClr>
            </a:fillRef>
            <a:effectRef idx="0">
              <a:schemeClr val="accent2">
                <a:hueOff val="-291073"/>
                <a:satOff val="-16786"/>
                <a:lumOff val="1726"/>
                <a:alphaOff val="0"/>
              </a:schemeClr>
            </a:effectRef>
            <a:fontRef idx="minor">
              <a:schemeClr val="lt1"/>
            </a:fontRef>
          </p:style>
        </p:sp>
        <p:sp>
          <p:nvSpPr>
            <p:cNvPr id="35" name="Oval 8">
              <a:extLst>
                <a:ext uri="{FF2B5EF4-FFF2-40B4-BE49-F238E27FC236}">
                  <a16:creationId xmlns:a16="http://schemas.microsoft.com/office/drawing/2014/main" id="{31713E6B-17FF-4FD4-8540-7C420A896772}"/>
                </a:ext>
              </a:extLst>
            </p:cNvPr>
            <p:cNvSpPr txBox="1"/>
            <p:nvPr/>
          </p:nvSpPr>
          <p:spPr>
            <a:xfrm>
              <a:off x="6315348" y="1181715"/>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Finalised the raw data that best aligns with the bank problem due to Covid-19 situation.</a:t>
              </a:r>
            </a:p>
          </p:txBody>
        </p:sp>
      </p:grpSp>
      <p:grpSp>
        <p:nvGrpSpPr>
          <p:cNvPr id="10" name="Group 9">
            <a:extLst>
              <a:ext uri="{FF2B5EF4-FFF2-40B4-BE49-F238E27FC236}">
                <a16:creationId xmlns:a16="http://schemas.microsoft.com/office/drawing/2014/main" id="{AE23735A-6C8F-4D07-AA04-60F5A71BDD04}"/>
              </a:ext>
            </a:extLst>
          </p:cNvPr>
          <p:cNvGrpSpPr/>
          <p:nvPr/>
        </p:nvGrpSpPr>
        <p:grpSpPr>
          <a:xfrm>
            <a:off x="7585373" y="3244330"/>
            <a:ext cx="444432" cy="349553"/>
            <a:chOff x="6558705" y="2450804"/>
            <a:chExt cx="444432" cy="349553"/>
          </a:xfrm>
        </p:grpSpPr>
        <p:sp>
          <p:nvSpPr>
            <p:cNvPr id="32" name="Arrow: Right 31">
              <a:extLst>
                <a:ext uri="{FF2B5EF4-FFF2-40B4-BE49-F238E27FC236}">
                  <a16:creationId xmlns:a16="http://schemas.microsoft.com/office/drawing/2014/main" id="{809A0030-DEF0-4E62-9051-7EAAD6DE6017}"/>
                </a:ext>
              </a:extLst>
            </p:cNvPr>
            <p:cNvSpPr/>
            <p:nvPr/>
          </p:nvSpPr>
          <p:spPr>
            <a:xfrm rot="5400000">
              <a:off x="6606144" y="2403365"/>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291073"/>
                <a:satOff val="-16786"/>
                <a:lumOff val="1726"/>
                <a:alphaOff val="0"/>
              </a:schemeClr>
            </a:fillRef>
            <a:effectRef idx="0">
              <a:schemeClr val="accent2">
                <a:hueOff val="-291073"/>
                <a:satOff val="-16786"/>
                <a:lumOff val="1726"/>
                <a:alphaOff val="0"/>
              </a:schemeClr>
            </a:effectRef>
            <a:fontRef idx="minor">
              <a:schemeClr val="lt1"/>
            </a:fontRef>
          </p:style>
        </p:sp>
        <p:sp>
          <p:nvSpPr>
            <p:cNvPr id="33" name="Arrow: Right 10">
              <a:extLst>
                <a:ext uri="{FF2B5EF4-FFF2-40B4-BE49-F238E27FC236}">
                  <a16:creationId xmlns:a16="http://schemas.microsoft.com/office/drawing/2014/main" id="{01FB8C3C-ADCC-4857-A702-A12FAEF314D3}"/>
                </a:ext>
              </a:extLst>
            </p:cNvPr>
            <p:cNvSpPr txBox="1"/>
            <p:nvPr/>
          </p:nvSpPr>
          <p:spPr>
            <a:xfrm rot="5400000">
              <a:off x="6658577" y="2439818"/>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1" name="Group 10">
            <a:extLst>
              <a:ext uri="{FF2B5EF4-FFF2-40B4-BE49-F238E27FC236}">
                <a16:creationId xmlns:a16="http://schemas.microsoft.com/office/drawing/2014/main" id="{50D7A9AF-67A7-4372-8177-D4AA447896AE}"/>
              </a:ext>
            </a:extLst>
          </p:cNvPr>
          <p:cNvGrpSpPr/>
          <p:nvPr/>
        </p:nvGrpSpPr>
        <p:grpSpPr>
          <a:xfrm>
            <a:off x="7149170" y="3758768"/>
            <a:ext cx="1316838" cy="1316838"/>
            <a:chOff x="6122502" y="2965242"/>
            <a:chExt cx="1316838" cy="1316838"/>
          </a:xfrm>
        </p:grpSpPr>
        <p:sp>
          <p:nvSpPr>
            <p:cNvPr id="30" name="Oval 29">
              <a:extLst>
                <a:ext uri="{FF2B5EF4-FFF2-40B4-BE49-F238E27FC236}">
                  <a16:creationId xmlns:a16="http://schemas.microsoft.com/office/drawing/2014/main" id="{AE2FFA26-6171-4496-A420-954027F0231B}"/>
                </a:ext>
              </a:extLst>
            </p:cNvPr>
            <p:cNvSpPr/>
            <p:nvPr/>
          </p:nvSpPr>
          <p:spPr>
            <a:xfrm>
              <a:off x="6122502" y="2965242"/>
              <a:ext cx="1316838" cy="1316838"/>
            </a:xfrm>
            <a:prstGeom prst="ellipse">
              <a:avLst/>
            </a:prstGeom>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sp>
        <p:sp>
          <p:nvSpPr>
            <p:cNvPr id="31" name="Oval 12">
              <a:extLst>
                <a:ext uri="{FF2B5EF4-FFF2-40B4-BE49-F238E27FC236}">
                  <a16:creationId xmlns:a16="http://schemas.microsoft.com/office/drawing/2014/main" id="{6D68FC7F-283F-43E6-A36A-27B5DDA45E85}"/>
                </a:ext>
              </a:extLst>
            </p:cNvPr>
            <p:cNvSpPr txBox="1"/>
            <p:nvPr/>
          </p:nvSpPr>
          <p:spPr>
            <a:xfrm>
              <a:off x="6315348" y="315808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Studied</a:t>
              </a:r>
              <a:r>
                <a:rPr lang="en-NZ" sz="1000" kern="1200" baseline="0" dirty="0"/>
                <a:t> each and every column of the data. Data Pre-processing was carried out.</a:t>
              </a:r>
              <a:endParaRPr lang="en-NZ" sz="1000" kern="1200" dirty="0"/>
            </a:p>
          </p:txBody>
        </p:sp>
      </p:grpSp>
      <p:grpSp>
        <p:nvGrpSpPr>
          <p:cNvPr id="12" name="Group 11">
            <a:extLst>
              <a:ext uri="{FF2B5EF4-FFF2-40B4-BE49-F238E27FC236}">
                <a16:creationId xmlns:a16="http://schemas.microsoft.com/office/drawing/2014/main" id="{DE4AD509-15B7-44B0-82F3-727BE05D501B}"/>
              </a:ext>
            </a:extLst>
          </p:cNvPr>
          <p:cNvGrpSpPr/>
          <p:nvPr/>
        </p:nvGrpSpPr>
        <p:grpSpPr>
          <a:xfrm>
            <a:off x="6785585" y="4684117"/>
            <a:ext cx="349553" cy="444432"/>
            <a:chOff x="5758917" y="3890591"/>
            <a:chExt cx="349553" cy="444432"/>
          </a:xfrm>
        </p:grpSpPr>
        <p:sp>
          <p:nvSpPr>
            <p:cNvPr id="28" name="Arrow: Right 27">
              <a:extLst>
                <a:ext uri="{FF2B5EF4-FFF2-40B4-BE49-F238E27FC236}">
                  <a16:creationId xmlns:a16="http://schemas.microsoft.com/office/drawing/2014/main" id="{BB796FD5-4439-4817-BAA2-2CD5C8E93C8C}"/>
                </a:ext>
              </a:extLst>
            </p:cNvPr>
            <p:cNvSpPr/>
            <p:nvPr/>
          </p:nvSpPr>
          <p:spPr>
            <a:xfrm rot="9000000">
              <a:off x="5758917" y="3890591"/>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sp>
        <p:sp>
          <p:nvSpPr>
            <p:cNvPr id="29" name="Arrow: Right 14">
              <a:extLst>
                <a:ext uri="{FF2B5EF4-FFF2-40B4-BE49-F238E27FC236}">
                  <a16:creationId xmlns:a16="http://schemas.microsoft.com/office/drawing/2014/main" id="{3B6A94FC-5138-479D-BAB3-82964152CB12}"/>
                </a:ext>
              </a:extLst>
            </p:cNvPr>
            <p:cNvSpPr txBox="1"/>
            <p:nvPr/>
          </p:nvSpPr>
          <p:spPr>
            <a:xfrm rot="19800000">
              <a:off x="5856758" y="3953261"/>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3" name="Group 12">
            <a:extLst>
              <a:ext uri="{FF2B5EF4-FFF2-40B4-BE49-F238E27FC236}">
                <a16:creationId xmlns:a16="http://schemas.microsoft.com/office/drawing/2014/main" id="{D7AB515D-E045-4A1E-964E-9E9B9B77530D}"/>
              </a:ext>
            </a:extLst>
          </p:cNvPr>
          <p:cNvGrpSpPr/>
          <p:nvPr/>
        </p:nvGrpSpPr>
        <p:grpSpPr>
          <a:xfrm>
            <a:off x="5437580" y="4746954"/>
            <a:ext cx="1316838" cy="1316838"/>
            <a:chOff x="4410912" y="3953428"/>
            <a:chExt cx="1316838" cy="1316838"/>
          </a:xfrm>
        </p:grpSpPr>
        <p:sp>
          <p:nvSpPr>
            <p:cNvPr id="26" name="Oval 25">
              <a:extLst>
                <a:ext uri="{FF2B5EF4-FFF2-40B4-BE49-F238E27FC236}">
                  <a16:creationId xmlns:a16="http://schemas.microsoft.com/office/drawing/2014/main" id="{D3679CB5-4849-4268-8D5A-F06A5EC1B295}"/>
                </a:ext>
              </a:extLst>
            </p:cNvPr>
            <p:cNvSpPr/>
            <p:nvPr/>
          </p:nvSpPr>
          <p:spPr>
            <a:xfrm>
              <a:off x="4410912" y="3953428"/>
              <a:ext cx="1316838" cy="1316838"/>
            </a:xfrm>
            <a:prstGeom prst="ellipse">
              <a:avLst/>
            </a:prstGeom>
          </p:spPr>
          <p:style>
            <a:lnRef idx="2">
              <a:schemeClr val="lt1">
                <a:hueOff val="0"/>
                <a:satOff val="0"/>
                <a:lumOff val="0"/>
                <a:alphaOff val="0"/>
              </a:schemeClr>
            </a:lnRef>
            <a:fillRef idx="1">
              <a:schemeClr val="accent2">
                <a:hueOff val="-873218"/>
                <a:satOff val="-50357"/>
                <a:lumOff val="5177"/>
                <a:alphaOff val="0"/>
              </a:schemeClr>
            </a:fillRef>
            <a:effectRef idx="0">
              <a:schemeClr val="accent2">
                <a:hueOff val="-873218"/>
                <a:satOff val="-50357"/>
                <a:lumOff val="5177"/>
                <a:alphaOff val="0"/>
              </a:schemeClr>
            </a:effectRef>
            <a:fontRef idx="minor">
              <a:schemeClr val="lt1"/>
            </a:fontRef>
          </p:style>
        </p:sp>
        <p:sp>
          <p:nvSpPr>
            <p:cNvPr id="27" name="Oval 16">
              <a:extLst>
                <a:ext uri="{FF2B5EF4-FFF2-40B4-BE49-F238E27FC236}">
                  <a16:creationId xmlns:a16="http://schemas.microsoft.com/office/drawing/2014/main" id="{AA0490ED-7D08-42BA-8B09-237E9B64A070}"/>
                </a:ext>
              </a:extLst>
            </p:cNvPr>
            <p:cNvSpPr txBox="1"/>
            <p:nvPr/>
          </p:nvSpPr>
          <p:spPr>
            <a:xfrm>
              <a:off x="4603758" y="4146274"/>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Power BI to perform exploratory analysis and to choose the variables that will best support the prediction. </a:t>
              </a:r>
            </a:p>
          </p:txBody>
        </p:sp>
      </p:grpSp>
      <p:grpSp>
        <p:nvGrpSpPr>
          <p:cNvPr id="14" name="Group 13">
            <a:extLst>
              <a:ext uri="{FF2B5EF4-FFF2-40B4-BE49-F238E27FC236}">
                <a16:creationId xmlns:a16="http://schemas.microsoft.com/office/drawing/2014/main" id="{CB48B9BF-DF3D-4D2A-8E89-BF5C7F387C5E}"/>
              </a:ext>
            </a:extLst>
          </p:cNvPr>
          <p:cNvGrpSpPr/>
          <p:nvPr/>
        </p:nvGrpSpPr>
        <p:grpSpPr>
          <a:xfrm>
            <a:off x="5073996" y="4694010"/>
            <a:ext cx="349553" cy="444432"/>
            <a:chOff x="4047328" y="3900484"/>
            <a:chExt cx="349553" cy="444432"/>
          </a:xfrm>
        </p:grpSpPr>
        <p:sp>
          <p:nvSpPr>
            <p:cNvPr id="24" name="Arrow: Right 23">
              <a:extLst>
                <a:ext uri="{FF2B5EF4-FFF2-40B4-BE49-F238E27FC236}">
                  <a16:creationId xmlns:a16="http://schemas.microsoft.com/office/drawing/2014/main" id="{7EBC0EC3-DC7B-47A3-A1DE-9FC5FE4C40FC}"/>
                </a:ext>
              </a:extLst>
            </p:cNvPr>
            <p:cNvSpPr/>
            <p:nvPr/>
          </p:nvSpPr>
          <p:spPr>
            <a:xfrm rot="12600000">
              <a:off x="4047328" y="3900484"/>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873218"/>
                <a:satOff val="-50357"/>
                <a:lumOff val="5177"/>
                <a:alphaOff val="0"/>
              </a:schemeClr>
            </a:fillRef>
            <a:effectRef idx="0">
              <a:schemeClr val="accent2">
                <a:hueOff val="-873218"/>
                <a:satOff val="-50357"/>
                <a:lumOff val="5177"/>
                <a:alphaOff val="0"/>
              </a:schemeClr>
            </a:effectRef>
            <a:fontRef idx="minor">
              <a:schemeClr val="lt1"/>
            </a:fontRef>
          </p:style>
        </p:sp>
        <p:sp>
          <p:nvSpPr>
            <p:cNvPr id="25" name="Arrow: Right 18">
              <a:extLst>
                <a:ext uri="{FF2B5EF4-FFF2-40B4-BE49-F238E27FC236}">
                  <a16:creationId xmlns:a16="http://schemas.microsoft.com/office/drawing/2014/main" id="{E9B86D05-19B3-497F-A2DD-E53506216F7D}"/>
                </a:ext>
              </a:extLst>
            </p:cNvPr>
            <p:cNvSpPr txBox="1"/>
            <p:nvPr/>
          </p:nvSpPr>
          <p:spPr>
            <a:xfrm rot="23400000">
              <a:off x="4145169" y="4015587"/>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5" name="Group 14">
            <a:extLst>
              <a:ext uri="{FF2B5EF4-FFF2-40B4-BE49-F238E27FC236}">
                <a16:creationId xmlns:a16="http://schemas.microsoft.com/office/drawing/2014/main" id="{0A4D5589-FF38-4B57-9BED-5B95A88963D0}"/>
              </a:ext>
            </a:extLst>
          </p:cNvPr>
          <p:cNvGrpSpPr/>
          <p:nvPr/>
        </p:nvGrpSpPr>
        <p:grpSpPr>
          <a:xfrm>
            <a:off x="3725991" y="3758768"/>
            <a:ext cx="1316838" cy="1316838"/>
            <a:chOff x="2699323" y="2965242"/>
            <a:chExt cx="1316838" cy="1316838"/>
          </a:xfrm>
        </p:grpSpPr>
        <p:sp>
          <p:nvSpPr>
            <p:cNvPr id="22" name="Oval 21">
              <a:extLst>
                <a:ext uri="{FF2B5EF4-FFF2-40B4-BE49-F238E27FC236}">
                  <a16:creationId xmlns:a16="http://schemas.microsoft.com/office/drawing/2014/main" id="{974A45A1-B2BC-4172-8367-2880FF3B3253}"/>
                </a:ext>
              </a:extLst>
            </p:cNvPr>
            <p:cNvSpPr/>
            <p:nvPr/>
          </p:nvSpPr>
          <p:spPr>
            <a:xfrm>
              <a:off x="2699323" y="2965242"/>
              <a:ext cx="1316838" cy="1316838"/>
            </a:xfrm>
            <a:prstGeom prst="ellipse">
              <a:avLst/>
            </a:pr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sp>
        <p:sp>
          <p:nvSpPr>
            <p:cNvPr id="23" name="Oval 20">
              <a:extLst>
                <a:ext uri="{FF2B5EF4-FFF2-40B4-BE49-F238E27FC236}">
                  <a16:creationId xmlns:a16="http://schemas.microsoft.com/office/drawing/2014/main" id="{972F4073-7B19-4FC5-B055-D7CC328E48A8}"/>
                </a:ext>
              </a:extLst>
            </p:cNvPr>
            <p:cNvSpPr txBox="1"/>
            <p:nvPr/>
          </p:nvSpPr>
          <p:spPr>
            <a:xfrm>
              <a:off x="2892169" y="3158088"/>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NZ" sz="1050" kern="1200" dirty="0"/>
                <a:t>Used AutoML and Designer in Microsoft Azure to build the best ML models. </a:t>
              </a:r>
            </a:p>
          </p:txBody>
        </p:sp>
      </p:grpSp>
      <p:grpSp>
        <p:nvGrpSpPr>
          <p:cNvPr id="16" name="Group 15">
            <a:extLst>
              <a:ext uri="{FF2B5EF4-FFF2-40B4-BE49-F238E27FC236}">
                <a16:creationId xmlns:a16="http://schemas.microsoft.com/office/drawing/2014/main" id="{5830FDDD-E780-4DD1-91E8-49C6B1652231}"/>
              </a:ext>
            </a:extLst>
          </p:cNvPr>
          <p:cNvGrpSpPr/>
          <p:nvPr/>
        </p:nvGrpSpPr>
        <p:grpSpPr>
          <a:xfrm>
            <a:off x="4162195" y="3264116"/>
            <a:ext cx="444432" cy="349553"/>
            <a:chOff x="3135527" y="2470590"/>
            <a:chExt cx="444432" cy="349553"/>
          </a:xfrm>
        </p:grpSpPr>
        <p:sp>
          <p:nvSpPr>
            <p:cNvPr id="20" name="Arrow: Right 19">
              <a:extLst>
                <a:ext uri="{FF2B5EF4-FFF2-40B4-BE49-F238E27FC236}">
                  <a16:creationId xmlns:a16="http://schemas.microsoft.com/office/drawing/2014/main" id="{CAFF6080-50DA-4227-B6D9-D990110B1E70}"/>
                </a:ext>
              </a:extLst>
            </p:cNvPr>
            <p:cNvSpPr/>
            <p:nvPr/>
          </p:nvSpPr>
          <p:spPr>
            <a:xfrm rot="16200000">
              <a:off x="3182966" y="2423151"/>
              <a:ext cx="349553" cy="444432"/>
            </a:xfrm>
            <a:prstGeom prst="rightArrow">
              <a:avLst>
                <a:gd name="adj1" fmla="val 60000"/>
                <a:gd name="adj2" fmla="val 50000"/>
              </a:avLst>
            </a:prstGeom>
          </p:spPr>
          <p:style>
            <a:lnRef idx="0">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sp>
        <p:sp>
          <p:nvSpPr>
            <p:cNvPr id="21" name="Arrow: Right 22">
              <a:extLst>
                <a:ext uri="{FF2B5EF4-FFF2-40B4-BE49-F238E27FC236}">
                  <a16:creationId xmlns:a16="http://schemas.microsoft.com/office/drawing/2014/main" id="{FA462202-04EC-43FC-83BB-C25E3096DF75}"/>
                </a:ext>
              </a:extLst>
            </p:cNvPr>
            <p:cNvSpPr txBox="1"/>
            <p:nvPr/>
          </p:nvSpPr>
          <p:spPr>
            <a:xfrm rot="16200000">
              <a:off x="3235399" y="2564470"/>
              <a:ext cx="244687" cy="2666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p:txBody>
        </p:sp>
      </p:grpSp>
      <p:grpSp>
        <p:nvGrpSpPr>
          <p:cNvPr id="17" name="Group 16">
            <a:extLst>
              <a:ext uri="{FF2B5EF4-FFF2-40B4-BE49-F238E27FC236}">
                <a16:creationId xmlns:a16="http://schemas.microsoft.com/office/drawing/2014/main" id="{BD434CF6-553C-4146-A8F5-73CD7F003415}"/>
              </a:ext>
            </a:extLst>
          </p:cNvPr>
          <p:cNvGrpSpPr/>
          <p:nvPr/>
        </p:nvGrpSpPr>
        <p:grpSpPr>
          <a:xfrm>
            <a:off x="3725991" y="1782395"/>
            <a:ext cx="1316838" cy="1316838"/>
            <a:chOff x="2699323" y="988869"/>
            <a:chExt cx="1316838" cy="1316838"/>
          </a:xfrm>
        </p:grpSpPr>
        <p:sp>
          <p:nvSpPr>
            <p:cNvPr id="18" name="Oval 17">
              <a:extLst>
                <a:ext uri="{FF2B5EF4-FFF2-40B4-BE49-F238E27FC236}">
                  <a16:creationId xmlns:a16="http://schemas.microsoft.com/office/drawing/2014/main" id="{AAA7602C-7F6D-46C6-ADC9-52E1D0B8A8D3}"/>
                </a:ext>
              </a:extLst>
            </p:cNvPr>
            <p:cNvSpPr/>
            <p:nvPr/>
          </p:nvSpPr>
          <p:spPr>
            <a:xfrm>
              <a:off x="2699323" y="988869"/>
              <a:ext cx="1316838" cy="1316838"/>
            </a:xfrm>
            <a:prstGeom prst="ellipse">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9" name="Oval 24">
              <a:extLst>
                <a:ext uri="{FF2B5EF4-FFF2-40B4-BE49-F238E27FC236}">
                  <a16:creationId xmlns:a16="http://schemas.microsoft.com/office/drawing/2014/main" id="{712A5ACC-33A9-4F17-A9C1-059A3346838A}"/>
                </a:ext>
              </a:extLst>
            </p:cNvPr>
            <p:cNvSpPr txBox="1"/>
            <p:nvPr/>
          </p:nvSpPr>
          <p:spPr>
            <a:xfrm>
              <a:off x="2892169" y="1181715"/>
              <a:ext cx="931146" cy="93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NZ" sz="900" kern="1200" dirty="0"/>
                <a:t>Deployed the ML model and used Power Automate to connect to Power Apps to build an interactive platform.</a:t>
              </a:r>
            </a:p>
          </p:txBody>
        </p:sp>
      </p:grpSp>
    </p:spTree>
    <p:extLst>
      <p:ext uri="{BB962C8B-B14F-4D97-AF65-F5344CB8AC3E}">
        <p14:creationId xmlns:p14="http://schemas.microsoft.com/office/powerpoint/2010/main" val="41822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62524" y="36773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Dataset overview</a:t>
            </a:r>
            <a:endParaRPr lang="en-NZ" sz="2000" b="1" dirty="0"/>
          </a:p>
        </p:txBody>
      </p:sp>
      <p:pic>
        <p:nvPicPr>
          <p:cNvPr id="5" name="Picture 4" descr="Icon&#10;&#10;Description automatically generated">
            <a:extLst>
              <a:ext uri="{FF2B5EF4-FFF2-40B4-BE49-F238E27FC236}">
                <a16:creationId xmlns:a16="http://schemas.microsoft.com/office/drawing/2014/main" id="{961757E0-7C2D-44F2-802A-1C79F5DE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01" y="1177563"/>
            <a:ext cx="587899" cy="587899"/>
          </a:xfrm>
          <a:prstGeom prst="rect">
            <a:avLst/>
          </a:prstGeom>
        </p:spPr>
      </p:pic>
      <p:sp>
        <p:nvSpPr>
          <p:cNvPr id="8" name="TextBox 7">
            <a:extLst>
              <a:ext uri="{FF2B5EF4-FFF2-40B4-BE49-F238E27FC236}">
                <a16:creationId xmlns:a16="http://schemas.microsoft.com/office/drawing/2014/main" id="{5B2D6565-D9C9-4851-A0CF-8A6589359E0B}"/>
              </a:ext>
            </a:extLst>
          </p:cNvPr>
          <p:cNvSpPr txBox="1"/>
          <p:nvPr/>
        </p:nvSpPr>
        <p:spPr>
          <a:xfrm>
            <a:off x="2388665" y="1186573"/>
            <a:ext cx="2029968" cy="369332"/>
          </a:xfrm>
          <a:prstGeom prst="rect">
            <a:avLst/>
          </a:prstGeom>
          <a:noFill/>
        </p:spPr>
        <p:txBody>
          <a:bodyPr wrap="square" rtlCol="0">
            <a:spAutoFit/>
          </a:bodyPr>
          <a:lstStyle/>
          <a:p>
            <a:pPr algn="ctr"/>
            <a:r>
              <a:rPr lang="en-US" b="1" dirty="0">
                <a:solidFill>
                  <a:schemeClr val="accent3">
                    <a:lumMod val="75000"/>
                  </a:schemeClr>
                </a:solidFill>
              </a:rPr>
              <a:t>1900 - 2014</a:t>
            </a:r>
            <a:endParaRPr lang="en-NZ" b="1" dirty="0">
              <a:solidFill>
                <a:schemeClr val="accent3">
                  <a:lumMod val="75000"/>
                </a:schemeClr>
              </a:solidFill>
            </a:endParaRPr>
          </a:p>
        </p:txBody>
      </p:sp>
      <p:sp>
        <p:nvSpPr>
          <p:cNvPr id="9" name="TextBox 8">
            <a:extLst>
              <a:ext uri="{FF2B5EF4-FFF2-40B4-BE49-F238E27FC236}">
                <a16:creationId xmlns:a16="http://schemas.microsoft.com/office/drawing/2014/main" id="{7B219CF6-EAD9-4660-8042-CA2E9EC10B55}"/>
              </a:ext>
            </a:extLst>
          </p:cNvPr>
          <p:cNvSpPr txBox="1"/>
          <p:nvPr/>
        </p:nvSpPr>
        <p:spPr>
          <a:xfrm>
            <a:off x="2308520" y="1491499"/>
            <a:ext cx="2686050" cy="430887"/>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Accounted for variation due to the Great Recession (December 2007 to June 2009)</a:t>
            </a:r>
          </a:p>
        </p:txBody>
      </p:sp>
      <p:sp>
        <p:nvSpPr>
          <p:cNvPr id="10" name="Arrow: Left-Right 9">
            <a:extLst>
              <a:ext uri="{FF2B5EF4-FFF2-40B4-BE49-F238E27FC236}">
                <a16:creationId xmlns:a16="http://schemas.microsoft.com/office/drawing/2014/main" id="{E20E86F9-5560-400E-BE2B-C5C7D33CECF3}"/>
              </a:ext>
            </a:extLst>
          </p:cNvPr>
          <p:cNvSpPr/>
          <p:nvPr/>
        </p:nvSpPr>
        <p:spPr>
          <a:xfrm>
            <a:off x="544792" y="2039112"/>
            <a:ext cx="11241824" cy="139498"/>
          </a:xfrm>
          <a:prstGeom prst="lef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4" name="Picture 23" descr="Icon&#10;&#10;Description automatically generated">
            <a:extLst>
              <a:ext uri="{FF2B5EF4-FFF2-40B4-BE49-F238E27FC236}">
                <a16:creationId xmlns:a16="http://schemas.microsoft.com/office/drawing/2014/main" id="{693F2CD5-3D3D-420E-BEF7-BDE3F21CE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 y="2571025"/>
            <a:ext cx="857975" cy="857975"/>
          </a:xfrm>
          <a:prstGeom prst="rect">
            <a:avLst/>
          </a:prstGeom>
        </p:spPr>
      </p:pic>
      <p:sp>
        <p:nvSpPr>
          <p:cNvPr id="25" name="TextBox 24">
            <a:extLst>
              <a:ext uri="{FF2B5EF4-FFF2-40B4-BE49-F238E27FC236}">
                <a16:creationId xmlns:a16="http://schemas.microsoft.com/office/drawing/2014/main" id="{6F684E54-90A2-46D0-85B7-7B65A3765CF1}"/>
              </a:ext>
            </a:extLst>
          </p:cNvPr>
          <p:cNvSpPr txBox="1"/>
          <p:nvPr/>
        </p:nvSpPr>
        <p:spPr>
          <a:xfrm>
            <a:off x="455007" y="3458769"/>
            <a:ext cx="2686050"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50 US States</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City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Zip Code</a:t>
            </a:r>
          </a:p>
        </p:txBody>
      </p:sp>
      <p:pic>
        <p:nvPicPr>
          <p:cNvPr id="26" name="Picture 25" descr="A picture containing black&#10;&#10;Description automatically generated">
            <a:extLst>
              <a:ext uri="{FF2B5EF4-FFF2-40B4-BE49-F238E27FC236}">
                <a16:creationId xmlns:a16="http://schemas.microsoft.com/office/drawing/2014/main" id="{A03FD601-FD30-4F7D-9E55-F17B92A221A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43199" y="2581602"/>
            <a:ext cx="695707" cy="695707"/>
          </a:xfrm>
          <a:prstGeom prst="rect">
            <a:avLst/>
          </a:prstGeom>
        </p:spPr>
      </p:pic>
      <p:pic>
        <p:nvPicPr>
          <p:cNvPr id="27" name="Picture 26" descr="Shape, icon&#10;&#10;Description automatically generated">
            <a:extLst>
              <a:ext uri="{FF2B5EF4-FFF2-40B4-BE49-F238E27FC236}">
                <a16:creationId xmlns:a16="http://schemas.microsoft.com/office/drawing/2014/main" id="{87CADDD3-D5E7-454A-8743-2A6450372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3856" y="2463019"/>
            <a:ext cx="766678" cy="857975"/>
          </a:xfrm>
          <a:prstGeom prst="rect">
            <a:avLst/>
          </a:prstGeom>
        </p:spPr>
      </p:pic>
      <p:pic>
        <p:nvPicPr>
          <p:cNvPr id="28" name="Picture 27" descr="Icon&#10;&#10;Description automatically generated">
            <a:extLst>
              <a:ext uri="{FF2B5EF4-FFF2-40B4-BE49-F238E27FC236}">
                <a16:creationId xmlns:a16="http://schemas.microsoft.com/office/drawing/2014/main" id="{E39211E0-7D70-42CB-83B7-E9B349C6C5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167" y="4709159"/>
            <a:ext cx="791223" cy="779199"/>
          </a:xfrm>
          <a:prstGeom prst="rect">
            <a:avLst/>
          </a:prstGeom>
        </p:spPr>
      </p:pic>
      <p:sp>
        <p:nvSpPr>
          <p:cNvPr id="29" name="TextBox 28">
            <a:extLst>
              <a:ext uri="{FF2B5EF4-FFF2-40B4-BE49-F238E27FC236}">
                <a16:creationId xmlns:a16="http://schemas.microsoft.com/office/drawing/2014/main" id="{D0770D39-2386-4160-A61D-F847F3776DBF}"/>
              </a:ext>
            </a:extLst>
          </p:cNvPr>
          <p:cNvSpPr txBox="1"/>
          <p:nvPr/>
        </p:nvSpPr>
        <p:spPr>
          <a:xfrm>
            <a:off x="187758" y="5550325"/>
            <a:ext cx="1785897" cy="430887"/>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20 different industries loan records</a:t>
            </a:r>
          </a:p>
        </p:txBody>
      </p:sp>
      <p:sp>
        <p:nvSpPr>
          <p:cNvPr id="30" name="TextBox 29">
            <a:extLst>
              <a:ext uri="{FF2B5EF4-FFF2-40B4-BE49-F238E27FC236}">
                <a16:creationId xmlns:a16="http://schemas.microsoft.com/office/drawing/2014/main" id="{D60F97ED-18D5-4355-8FD9-308DC4D21DAD}"/>
              </a:ext>
            </a:extLst>
          </p:cNvPr>
          <p:cNvSpPr txBox="1"/>
          <p:nvPr/>
        </p:nvSpPr>
        <p:spPr>
          <a:xfrm>
            <a:off x="1821394" y="3383221"/>
            <a:ext cx="2100528"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Gross Disbursement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Charged off Principal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SBA Gross Approval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Balance Gross Amount</a:t>
            </a:r>
          </a:p>
        </p:txBody>
      </p:sp>
      <p:sp>
        <p:nvSpPr>
          <p:cNvPr id="31" name="TextBox 30">
            <a:extLst>
              <a:ext uri="{FF2B5EF4-FFF2-40B4-BE49-F238E27FC236}">
                <a16:creationId xmlns:a16="http://schemas.microsoft.com/office/drawing/2014/main" id="{EF10D3BE-D934-4BFA-BD96-359B6CD5F3D3}"/>
              </a:ext>
            </a:extLst>
          </p:cNvPr>
          <p:cNvSpPr txBox="1"/>
          <p:nvPr/>
        </p:nvSpPr>
        <p:spPr>
          <a:xfrm>
            <a:off x="4074137" y="3311300"/>
            <a:ext cx="3798847" cy="132382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business is new or existing one?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Term of the loan</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has gone through LowDoc Program?</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lies in the revolving credit line?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Job Created and Retained</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employees in the company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business is a franchise or self-owned?</a:t>
            </a:r>
          </a:p>
        </p:txBody>
      </p:sp>
      <p:pic>
        <p:nvPicPr>
          <p:cNvPr id="32" name="Picture 31" descr="Icon&#10;&#10;Description automatically generated">
            <a:extLst>
              <a:ext uri="{FF2B5EF4-FFF2-40B4-BE49-F238E27FC236}">
                <a16:creationId xmlns:a16="http://schemas.microsoft.com/office/drawing/2014/main" id="{8F91AC27-BD1A-404C-BDF3-E4246594F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5219" y="4695553"/>
            <a:ext cx="638458" cy="643539"/>
          </a:xfrm>
          <a:prstGeom prst="rect">
            <a:avLst/>
          </a:prstGeom>
        </p:spPr>
      </p:pic>
      <p:sp>
        <p:nvSpPr>
          <p:cNvPr id="33" name="TextBox 32">
            <a:extLst>
              <a:ext uri="{FF2B5EF4-FFF2-40B4-BE49-F238E27FC236}">
                <a16:creationId xmlns:a16="http://schemas.microsoft.com/office/drawing/2014/main" id="{9EE888DD-0D25-4764-A71F-DEE442F85A3F}"/>
              </a:ext>
            </a:extLst>
          </p:cNvPr>
          <p:cNvSpPr txBox="1"/>
          <p:nvPr/>
        </p:nvSpPr>
        <p:spPr>
          <a:xfrm>
            <a:off x="2188309" y="5480788"/>
            <a:ext cx="1627606"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State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Name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Loan Digit Number</a:t>
            </a:r>
          </a:p>
        </p:txBody>
      </p:sp>
      <p:pic>
        <p:nvPicPr>
          <p:cNvPr id="34" name="Picture 33" descr="Shape, arrow&#10;&#10;Description automatically generated">
            <a:extLst>
              <a:ext uri="{FF2B5EF4-FFF2-40B4-BE49-F238E27FC236}">
                <a16:creationId xmlns:a16="http://schemas.microsoft.com/office/drawing/2014/main" id="{9A37AADF-B886-4F07-96FB-DD753AF9623B}"/>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51545" y="4783237"/>
            <a:ext cx="767088" cy="767088"/>
          </a:xfrm>
          <a:prstGeom prst="rect">
            <a:avLst/>
          </a:prstGeom>
        </p:spPr>
      </p:pic>
      <p:sp>
        <p:nvSpPr>
          <p:cNvPr id="35" name="Rectangle: Rounded Corners 34">
            <a:extLst>
              <a:ext uri="{FF2B5EF4-FFF2-40B4-BE49-F238E27FC236}">
                <a16:creationId xmlns:a16="http://schemas.microsoft.com/office/drawing/2014/main" id="{D1C55891-FE0B-4CA9-96AE-C07091976C1E}"/>
              </a:ext>
            </a:extLst>
          </p:cNvPr>
          <p:cNvSpPr/>
          <p:nvPr/>
        </p:nvSpPr>
        <p:spPr>
          <a:xfrm>
            <a:off x="4459040" y="4850514"/>
            <a:ext cx="2103120" cy="451567"/>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NZ" dirty="0"/>
              <a:t>Charged off</a:t>
            </a:r>
          </a:p>
        </p:txBody>
      </p:sp>
      <p:sp>
        <p:nvSpPr>
          <p:cNvPr id="36" name="Rectangle: Rounded Corners 35">
            <a:extLst>
              <a:ext uri="{FF2B5EF4-FFF2-40B4-BE49-F238E27FC236}">
                <a16:creationId xmlns:a16="http://schemas.microsoft.com/office/drawing/2014/main" id="{FDCE3C14-3748-4026-911C-BC410741E442}"/>
              </a:ext>
            </a:extLst>
          </p:cNvPr>
          <p:cNvSpPr/>
          <p:nvPr/>
        </p:nvSpPr>
        <p:spPr>
          <a:xfrm>
            <a:off x="4459040" y="5450194"/>
            <a:ext cx="2103120" cy="4515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Paid in Full</a:t>
            </a:r>
          </a:p>
        </p:txBody>
      </p:sp>
      <p:sp>
        <p:nvSpPr>
          <p:cNvPr id="22" name="TextBox 21">
            <a:extLst>
              <a:ext uri="{FF2B5EF4-FFF2-40B4-BE49-F238E27FC236}">
                <a16:creationId xmlns:a16="http://schemas.microsoft.com/office/drawing/2014/main" id="{F73E0E15-B85F-4C62-A54D-535CBEAC03A7}"/>
              </a:ext>
            </a:extLst>
          </p:cNvPr>
          <p:cNvSpPr txBox="1"/>
          <p:nvPr/>
        </p:nvSpPr>
        <p:spPr>
          <a:xfrm>
            <a:off x="1414871" y="847625"/>
            <a:ext cx="2686050" cy="261610"/>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Dataset 1 : Structured SBA Loan Data</a:t>
            </a:r>
          </a:p>
        </p:txBody>
      </p:sp>
      <p:sp>
        <p:nvSpPr>
          <p:cNvPr id="23" name="TextBox 22">
            <a:extLst>
              <a:ext uri="{FF2B5EF4-FFF2-40B4-BE49-F238E27FC236}">
                <a16:creationId xmlns:a16="http://schemas.microsoft.com/office/drawing/2014/main" id="{7D772BBE-3263-42D7-8BAE-7FE984658590}"/>
              </a:ext>
            </a:extLst>
          </p:cNvPr>
          <p:cNvSpPr txBox="1"/>
          <p:nvPr/>
        </p:nvSpPr>
        <p:spPr>
          <a:xfrm>
            <a:off x="8163724" y="881113"/>
            <a:ext cx="3075775" cy="261610"/>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Dataset 2 : Unstructured Financial News Data</a:t>
            </a:r>
          </a:p>
        </p:txBody>
      </p:sp>
      <p:pic>
        <p:nvPicPr>
          <p:cNvPr id="12" name="Picture 11" descr="A picture containing text&#10;&#10;Description automatically generated">
            <a:extLst>
              <a:ext uri="{FF2B5EF4-FFF2-40B4-BE49-F238E27FC236}">
                <a16:creationId xmlns:a16="http://schemas.microsoft.com/office/drawing/2014/main" id="{8002F417-3801-4768-AE8D-1A0E8C610E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1437" y="1065000"/>
            <a:ext cx="1321898" cy="884818"/>
          </a:xfrm>
          <a:prstGeom prst="rect">
            <a:avLst/>
          </a:prstGeom>
        </p:spPr>
      </p:pic>
      <p:pic>
        <p:nvPicPr>
          <p:cNvPr id="14" name="Picture 13">
            <a:extLst>
              <a:ext uri="{FF2B5EF4-FFF2-40B4-BE49-F238E27FC236}">
                <a16:creationId xmlns:a16="http://schemas.microsoft.com/office/drawing/2014/main" id="{2096CBFF-A4B8-4713-8914-048C0743189D}"/>
              </a:ext>
            </a:extLst>
          </p:cNvPr>
          <p:cNvPicPr>
            <a:picLocks noChangeAspect="1"/>
          </p:cNvPicPr>
          <p:nvPr/>
        </p:nvPicPr>
        <p:blipFill>
          <a:blip r:embed="rId10"/>
          <a:stretch>
            <a:fillRect/>
          </a:stretch>
        </p:blipFill>
        <p:spPr>
          <a:xfrm>
            <a:off x="7773369" y="2750841"/>
            <a:ext cx="4278423" cy="2803642"/>
          </a:xfrm>
          <a:prstGeom prst="rect">
            <a:avLst/>
          </a:prstGeom>
        </p:spPr>
      </p:pic>
    </p:spTree>
    <p:extLst>
      <p:ext uri="{BB962C8B-B14F-4D97-AF65-F5344CB8AC3E}">
        <p14:creationId xmlns:p14="http://schemas.microsoft.com/office/powerpoint/2010/main" val="409894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738025" y="313643"/>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Data Preparation using Python (Jupyter Notebook)</a:t>
            </a:r>
            <a:endParaRPr lang="en-NZ" sz="2000" b="1" dirty="0"/>
          </a:p>
        </p:txBody>
      </p:sp>
      <p:sp>
        <p:nvSpPr>
          <p:cNvPr id="2" name="Rectangle: Rounded Corners 1">
            <a:extLst>
              <a:ext uri="{FF2B5EF4-FFF2-40B4-BE49-F238E27FC236}">
                <a16:creationId xmlns:a16="http://schemas.microsoft.com/office/drawing/2014/main" id="{49EF075D-948E-49C0-A02A-151DFF050C97}"/>
              </a:ext>
            </a:extLst>
          </p:cNvPr>
          <p:cNvSpPr/>
          <p:nvPr/>
        </p:nvSpPr>
        <p:spPr>
          <a:xfrm>
            <a:off x="1209514" y="1066083"/>
            <a:ext cx="1588826" cy="282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SBA dataset</a:t>
            </a:r>
          </a:p>
        </p:txBody>
      </p:sp>
      <p:sp>
        <p:nvSpPr>
          <p:cNvPr id="4" name="Rectangle: Rounded Corners 3">
            <a:extLst>
              <a:ext uri="{FF2B5EF4-FFF2-40B4-BE49-F238E27FC236}">
                <a16:creationId xmlns:a16="http://schemas.microsoft.com/office/drawing/2014/main" id="{AB89AD3C-4CB1-473E-BBD0-4FC22A87A740}"/>
              </a:ext>
            </a:extLst>
          </p:cNvPr>
          <p:cNvSpPr/>
          <p:nvPr/>
        </p:nvSpPr>
        <p:spPr>
          <a:xfrm>
            <a:off x="1113734" y="2017137"/>
            <a:ext cx="1780386" cy="3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Remove Nulls</a:t>
            </a:r>
          </a:p>
        </p:txBody>
      </p:sp>
      <p:sp>
        <p:nvSpPr>
          <p:cNvPr id="5" name="Rectangle: Rounded Corners 4">
            <a:extLst>
              <a:ext uri="{FF2B5EF4-FFF2-40B4-BE49-F238E27FC236}">
                <a16:creationId xmlns:a16="http://schemas.microsoft.com/office/drawing/2014/main" id="{6DD6AEFD-5F41-4FBC-8706-D5AA7C19543B}"/>
              </a:ext>
            </a:extLst>
          </p:cNvPr>
          <p:cNvSpPr/>
          <p:nvPr/>
        </p:nvSpPr>
        <p:spPr>
          <a:xfrm>
            <a:off x="1113734" y="2950420"/>
            <a:ext cx="1851132" cy="348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NAICS code to industry mapping</a:t>
            </a:r>
          </a:p>
        </p:txBody>
      </p:sp>
      <p:sp>
        <p:nvSpPr>
          <p:cNvPr id="6" name="Rectangle: Rounded Corners 5">
            <a:extLst>
              <a:ext uri="{FF2B5EF4-FFF2-40B4-BE49-F238E27FC236}">
                <a16:creationId xmlns:a16="http://schemas.microsoft.com/office/drawing/2014/main" id="{51D215FD-6804-4DAF-847A-8ED5CE03F5B2}"/>
              </a:ext>
            </a:extLst>
          </p:cNvPr>
          <p:cNvSpPr/>
          <p:nvPr/>
        </p:nvSpPr>
        <p:spPr>
          <a:xfrm>
            <a:off x="1113733" y="3890306"/>
            <a:ext cx="1917854" cy="1012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Included additional</a:t>
            </a:r>
            <a:r>
              <a:rPr lang="en-AU" sz="1400" dirty="0"/>
              <a:t> </a:t>
            </a:r>
            <a:r>
              <a:rPr lang="en-AU" sz="1100" dirty="0"/>
              <a:t>variables such as recession, real estate, and converted most of the variables to a binary structure.</a:t>
            </a:r>
            <a:endParaRPr lang="en-AU" sz="1400" dirty="0"/>
          </a:p>
        </p:txBody>
      </p:sp>
      <p:cxnSp>
        <p:nvCxnSpPr>
          <p:cNvPr id="10" name="Straight Arrow Connector 9">
            <a:extLst>
              <a:ext uri="{FF2B5EF4-FFF2-40B4-BE49-F238E27FC236}">
                <a16:creationId xmlns:a16="http://schemas.microsoft.com/office/drawing/2014/main" id="{62A04899-B67D-4C5F-BAF8-7626F9D537DB}"/>
              </a:ext>
            </a:extLst>
          </p:cNvPr>
          <p:cNvCxnSpPr>
            <a:cxnSpLocks/>
            <a:stCxn id="2" idx="2"/>
            <a:endCxn id="4" idx="0"/>
          </p:cNvCxnSpPr>
          <p:nvPr/>
        </p:nvCxnSpPr>
        <p:spPr>
          <a:xfrm>
            <a:off x="2003927" y="1348429"/>
            <a:ext cx="0" cy="66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A4D6F3-07F1-438D-B02D-865681FC5D03}"/>
              </a:ext>
            </a:extLst>
          </p:cNvPr>
          <p:cNvCxnSpPr>
            <a:cxnSpLocks/>
            <a:stCxn id="5" idx="2"/>
          </p:cNvCxnSpPr>
          <p:nvPr/>
        </p:nvCxnSpPr>
        <p:spPr>
          <a:xfrm>
            <a:off x="2039300" y="3298588"/>
            <a:ext cx="1133" cy="602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9E3943-19A7-4FDD-808E-B21691B51E0F}"/>
              </a:ext>
            </a:extLst>
          </p:cNvPr>
          <p:cNvCxnSpPr>
            <a:cxnSpLocks/>
          </p:cNvCxnSpPr>
          <p:nvPr/>
        </p:nvCxnSpPr>
        <p:spPr>
          <a:xfrm>
            <a:off x="2003927" y="4902713"/>
            <a:ext cx="0" cy="68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D3BC411-0A3B-4C02-B4B8-96A5BA2DC592}"/>
              </a:ext>
            </a:extLst>
          </p:cNvPr>
          <p:cNvSpPr/>
          <p:nvPr/>
        </p:nvSpPr>
        <p:spPr>
          <a:xfrm>
            <a:off x="3799643" y="2477174"/>
            <a:ext cx="2166151" cy="426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Converted</a:t>
            </a:r>
            <a:r>
              <a:rPr lang="en-US" sz="1400" dirty="0"/>
              <a:t> </a:t>
            </a:r>
            <a:r>
              <a:rPr lang="en-US" sz="1100" dirty="0"/>
              <a:t>other columns to correct datatype</a:t>
            </a:r>
            <a:endParaRPr lang="en-AU" sz="1100" dirty="0"/>
          </a:p>
        </p:txBody>
      </p:sp>
      <p:cxnSp>
        <p:nvCxnSpPr>
          <p:cNvPr id="16" name="Connector: Elbow 15">
            <a:extLst>
              <a:ext uri="{FF2B5EF4-FFF2-40B4-BE49-F238E27FC236}">
                <a16:creationId xmlns:a16="http://schemas.microsoft.com/office/drawing/2014/main" id="{FEA9F8B9-8B13-473A-8EBD-449E00C7D0BD}"/>
              </a:ext>
            </a:extLst>
          </p:cNvPr>
          <p:cNvCxnSpPr>
            <a:cxnSpLocks/>
            <a:stCxn id="4" idx="3"/>
            <a:endCxn id="15" idx="1"/>
          </p:cNvCxnSpPr>
          <p:nvPr/>
        </p:nvCxnSpPr>
        <p:spPr>
          <a:xfrm>
            <a:off x="2894120" y="2170041"/>
            <a:ext cx="905523" cy="520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8D41113-F113-4A79-870C-F7A87DADAA7A}"/>
              </a:ext>
            </a:extLst>
          </p:cNvPr>
          <p:cNvCxnSpPr>
            <a:cxnSpLocks/>
            <a:stCxn id="15" idx="2"/>
            <a:endCxn id="5" idx="3"/>
          </p:cNvCxnSpPr>
          <p:nvPr/>
        </p:nvCxnSpPr>
        <p:spPr>
          <a:xfrm rot="5400000">
            <a:off x="3813236" y="2055021"/>
            <a:ext cx="221114" cy="19178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919960-FE1D-47AE-990A-28A938C35C19}"/>
              </a:ext>
            </a:extLst>
          </p:cNvPr>
          <p:cNvSpPr txBox="1"/>
          <p:nvPr/>
        </p:nvSpPr>
        <p:spPr>
          <a:xfrm>
            <a:off x="3346881" y="1674654"/>
            <a:ext cx="2898142" cy="430887"/>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Dropped the rows with Null values as the data is quite large</a:t>
            </a:r>
          </a:p>
        </p:txBody>
      </p:sp>
      <p:sp>
        <p:nvSpPr>
          <p:cNvPr id="23" name="TextBox 22">
            <a:extLst>
              <a:ext uri="{FF2B5EF4-FFF2-40B4-BE49-F238E27FC236}">
                <a16:creationId xmlns:a16="http://schemas.microsoft.com/office/drawing/2014/main" id="{F2CD286A-0255-407D-94F6-37D9A6F85B8A}"/>
              </a:ext>
            </a:extLst>
          </p:cNvPr>
          <p:cNvSpPr txBox="1"/>
          <p:nvPr/>
        </p:nvSpPr>
        <p:spPr>
          <a:xfrm>
            <a:off x="6096000" y="2810144"/>
            <a:ext cx="2898147" cy="430887"/>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Changing datatype from object to int, float, date time etc</a:t>
            </a:r>
          </a:p>
        </p:txBody>
      </p:sp>
      <p:sp>
        <p:nvSpPr>
          <p:cNvPr id="24" name="TextBox 23">
            <a:extLst>
              <a:ext uri="{FF2B5EF4-FFF2-40B4-BE49-F238E27FC236}">
                <a16:creationId xmlns:a16="http://schemas.microsoft.com/office/drawing/2014/main" id="{228B5357-7BD5-436A-8759-A67A44124FE9}"/>
              </a:ext>
            </a:extLst>
          </p:cNvPr>
          <p:cNvSpPr txBox="1"/>
          <p:nvPr/>
        </p:nvSpPr>
        <p:spPr>
          <a:xfrm>
            <a:off x="3197853" y="3431391"/>
            <a:ext cx="2898147" cy="600164"/>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First 2 digits from the NAICS code extracted and mapped to specific industry as per SBA industry code structure.</a:t>
            </a:r>
          </a:p>
        </p:txBody>
      </p:sp>
      <p:sp>
        <p:nvSpPr>
          <p:cNvPr id="25" name="TextBox 24">
            <a:extLst>
              <a:ext uri="{FF2B5EF4-FFF2-40B4-BE49-F238E27FC236}">
                <a16:creationId xmlns:a16="http://schemas.microsoft.com/office/drawing/2014/main" id="{C03B1674-AD83-4B21-BA26-69A47C29667B}"/>
              </a:ext>
            </a:extLst>
          </p:cNvPr>
          <p:cNvSpPr txBox="1"/>
          <p:nvPr/>
        </p:nvSpPr>
        <p:spPr>
          <a:xfrm>
            <a:off x="3451625" y="4383554"/>
            <a:ext cx="2898147" cy="430887"/>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To identify data corresponding to the  recession period</a:t>
            </a:r>
          </a:p>
        </p:txBody>
      </p:sp>
      <p:sp>
        <p:nvSpPr>
          <p:cNvPr id="26" name="TextBox 25">
            <a:extLst>
              <a:ext uri="{FF2B5EF4-FFF2-40B4-BE49-F238E27FC236}">
                <a16:creationId xmlns:a16="http://schemas.microsoft.com/office/drawing/2014/main" id="{D889BC7E-F15E-4522-8F64-0AFAC4FAD8DF}"/>
              </a:ext>
            </a:extLst>
          </p:cNvPr>
          <p:cNvSpPr txBox="1"/>
          <p:nvPr/>
        </p:nvSpPr>
        <p:spPr>
          <a:xfrm>
            <a:off x="3451625" y="4989150"/>
            <a:ext cx="2898147" cy="261610"/>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Include real estate where Term &gt;= 240 months</a:t>
            </a:r>
          </a:p>
        </p:txBody>
      </p:sp>
      <p:sp>
        <p:nvSpPr>
          <p:cNvPr id="27" name="TextBox 26">
            <a:extLst>
              <a:ext uri="{FF2B5EF4-FFF2-40B4-BE49-F238E27FC236}">
                <a16:creationId xmlns:a16="http://schemas.microsoft.com/office/drawing/2014/main" id="{000B9EC5-989E-42CE-BDB5-1CADA7EA62E5}"/>
              </a:ext>
            </a:extLst>
          </p:cNvPr>
          <p:cNvSpPr txBox="1"/>
          <p:nvPr/>
        </p:nvSpPr>
        <p:spPr>
          <a:xfrm>
            <a:off x="3346881" y="5583591"/>
            <a:ext cx="2898147" cy="430887"/>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IN" sz="1100" dirty="0"/>
              <a:t>Final clean dataset passed to Microsoft Azure ML studio</a:t>
            </a:r>
          </a:p>
        </p:txBody>
      </p:sp>
      <p:sp>
        <p:nvSpPr>
          <p:cNvPr id="28" name="Rectangle: Rounded Corners 27">
            <a:extLst>
              <a:ext uri="{FF2B5EF4-FFF2-40B4-BE49-F238E27FC236}">
                <a16:creationId xmlns:a16="http://schemas.microsoft.com/office/drawing/2014/main" id="{D36D03A4-4BD1-4E31-9493-AFA91C595019}"/>
              </a:ext>
            </a:extLst>
          </p:cNvPr>
          <p:cNvSpPr/>
          <p:nvPr/>
        </p:nvSpPr>
        <p:spPr>
          <a:xfrm>
            <a:off x="1113733" y="5583591"/>
            <a:ext cx="1910274" cy="353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Cleaned Dataset</a:t>
            </a:r>
          </a:p>
        </p:txBody>
      </p:sp>
      <p:pic>
        <p:nvPicPr>
          <p:cNvPr id="66" name="Picture 65">
            <a:extLst>
              <a:ext uri="{FF2B5EF4-FFF2-40B4-BE49-F238E27FC236}">
                <a16:creationId xmlns:a16="http://schemas.microsoft.com/office/drawing/2014/main" id="{16B88BC3-E9CB-432E-91D3-CC8B8C5BD3B0}"/>
              </a:ext>
            </a:extLst>
          </p:cNvPr>
          <p:cNvPicPr>
            <a:picLocks noChangeAspect="1"/>
          </p:cNvPicPr>
          <p:nvPr/>
        </p:nvPicPr>
        <p:blipFill>
          <a:blip r:embed="rId2"/>
          <a:stretch>
            <a:fillRect/>
          </a:stretch>
        </p:blipFill>
        <p:spPr>
          <a:xfrm>
            <a:off x="4229676" y="1017495"/>
            <a:ext cx="6866438" cy="515947"/>
          </a:xfrm>
          <a:prstGeom prst="rect">
            <a:avLst/>
          </a:prstGeom>
          <a:ln w="9525">
            <a:solidFill>
              <a:schemeClr val="tx1"/>
            </a:solidFill>
          </a:ln>
        </p:spPr>
      </p:pic>
      <p:pic>
        <p:nvPicPr>
          <p:cNvPr id="71" name="Picture 70">
            <a:extLst>
              <a:ext uri="{FF2B5EF4-FFF2-40B4-BE49-F238E27FC236}">
                <a16:creationId xmlns:a16="http://schemas.microsoft.com/office/drawing/2014/main" id="{22AFEFD8-249C-4911-BEA7-C29A3C3E4834}"/>
              </a:ext>
            </a:extLst>
          </p:cNvPr>
          <p:cNvPicPr>
            <a:picLocks noChangeAspect="1"/>
          </p:cNvPicPr>
          <p:nvPr/>
        </p:nvPicPr>
        <p:blipFill>
          <a:blip r:embed="rId3"/>
          <a:stretch>
            <a:fillRect/>
          </a:stretch>
        </p:blipFill>
        <p:spPr>
          <a:xfrm>
            <a:off x="6049795" y="2180592"/>
            <a:ext cx="6041591" cy="363165"/>
          </a:xfrm>
          <a:prstGeom prst="rect">
            <a:avLst/>
          </a:prstGeom>
          <a:ln w="9525">
            <a:solidFill>
              <a:schemeClr val="tx1"/>
            </a:solidFill>
          </a:ln>
        </p:spPr>
      </p:pic>
      <p:pic>
        <p:nvPicPr>
          <p:cNvPr id="77" name="Picture 76">
            <a:extLst>
              <a:ext uri="{FF2B5EF4-FFF2-40B4-BE49-F238E27FC236}">
                <a16:creationId xmlns:a16="http://schemas.microsoft.com/office/drawing/2014/main" id="{A86AAB9D-4E44-466C-8C4A-42E7449422E0}"/>
              </a:ext>
            </a:extLst>
          </p:cNvPr>
          <p:cNvPicPr>
            <a:picLocks noChangeAspect="1"/>
          </p:cNvPicPr>
          <p:nvPr/>
        </p:nvPicPr>
        <p:blipFill>
          <a:blip r:embed="rId4"/>
          <a:stretch>
            <a:fillRect/>
          </a:stretch>
        </p:blipFill>
        <p:spPr>
          <a:xfrm>
            <a:off x="6506230" y="4378662"/>
            <a:ext cx="5512109" cy="524052"/>
          </a:xfrm>
          <a:prstGeom prst="rect">
            <a:avLst/>
          </a:prstGeom>
          <a:ln w="9525">
            <a:solidFill>
              <a:schemeClr val="tx1"/>
            </a:solidFill>
          </a:ln>
        </p:spPr>
      </p:pic>
      <p:pic>
        <p:nvPicPr>
          <p:cNvPr id="79" name="Picture 78">
            <a:extLst>
              <a:ext uri="{FF2B5EF4-FFF2-40B4-BE49-F238E27FC236}">
                <a16:creationId xmlns:a16="http://schemas.microsoft.com/office/drawing/2014/main" id="{80D01F90-3B19-488B-8186-1AA096C0D419}"/>
              </a:ext>
            </a:extLst>
          </p:cNvPr>
          <p:cNvPicPr>
            <a:picLocks noChangeAspect="1"/>
          </p:cNvPicPr>
          <p:nvPr/>
        </p:nvPicPr>
        <p:blipFill>
          <a:blip r:embed="rId5"/>
          <a:stretch>
            <a:fillRect/>
          </a:stretch>
        </p:blipFill>
        <p:spPr>
          <a:xfrm>
            <a:off x="6349772" y="5481958"/>
            <a:ext cx="5523480" cy="345526"/>
          </a:xfrm>
          <a:prstGeom prst="rect">
            <a:avLst/>
          </a:prstGeom>
          <a:ln w="9525">
            <a:solidFill>
              <a:schemeClr val="tx1"/>
            </a:solidFill>
          </a:ln>
        </p:spPr>
      </p:pic>
      <p:pic>
        <p:nvPicPr>
          <p:cNvPr id="8" name="Picture 7">
            <a:extLst>
              <a:ext uri="{FF2B5EF4-FFF2-40B4-BE49-F238E27FC236}">
                <a16:creationId xmlns:a16="http://schemas.microsoft.com/office/drawing/2014/main" id="{6B0473D2-1755-4489-8E87-4315A17746FE}"/>
              </a:ext>
            </a:extLst>
          </p:cNvPr>
          <p:cNvPicPr>
            <a:picLocks noChangeAspect="1"/>
          </p:cNvPicPr>
          <p:nvPr/>
        </p:nvPicPr>
        <p:blipFill>
          <a:blip r:embed="rId6"/>
          <a:stretch>
            <a:fillRect/>
          </a:stretch>
        </p:blipFill>
        <p:spPr>
          <a:xfrm>
            <a:off x="6414494" y="3368347"/>
            <a:ext cx="5394036" cy="778578"/>
          </a:xfrm>
          <a:prstGeom prst="rect">
            <a:avLst/>
          </a:prstGeom>
          <a:ln w="12700">
            <a:solidFill>
              <a:schemeClr val="tx1"/>
            </a:solidFill>
          </a:ln>
        </p:spPr>
      </p:pic>
    </p:spTree>
    <p:extLst>
      <p:ext uri="{BB962C8B-B14F-4D97-AF65-F5344CB8AC3E}">
        <p14:creationId xmlns:p14="http://schemas.microsoft.com/office/powerpoint/2010/main" val="380810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64693" y="21462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Exploratory Analysis using Power bi</a:t>
            </a:r>
          </a:p>
        </p:txBody>
      </p:sp>
      <p:pic>
        <p:nvPicPr>
          <p:cNvPr id="12" name="Picture 11">
            <a:extLst>
              <a:ext uri="{FF2B5EF4-FFF2-40B4-BE49-F238E27FC236}">
                <a16:creationId xmlns:a16="http://schemas.microsoft.com/office/drawing/2014/main" id="{2C5045B7-3348-47AE-A05B-E5E75E9C24CA}"/>
              </a:ext>
            </a:extLst>
          </p:cNvPr>
          <p:cNvPicPr>
            <a:picLocks noChangeAspect="1"/>
          </p:cNvPicPr>
          <p:nvPr/>
        </p:nvPicPr>
        <p:blipFill>
          <a:blip r:embed="rId2"/>
          <a:stretch>
            <a:fillRect/>
          </a:stretch>
        </p:blipFill>
        <p:spPr>
          <a:xfrm>
            <a:off x="343949" y="796954"/>
            <a:ext cx="6912528" cy="5470790"/>
          </a:xfrm>
          <a:prstGeom prst="rect">
            <a:avLst/>
          </a:prstGeom>
          <a:ln>
            <a:solidFill>
              <a:schemeClr val="tx1"/>
            </a:solidFill>
          </a:ln>
        </p:spPr>
      </p:pic>
      <p:sp>
        <p:nvSpPr>
          <p:cNvPr id="2" name="TextBox 1">
            <a:extLst>
              <a:ext uri="{FF2B5EF4-FFF2-40B4-BE49-F238E27FC236}">
                <a16:creationId xmlns:a16="http://schemas.microsoft.com/office/drawing/2014/main" id="{13E2E6FF-4D76-4240-86AD-0D5E12A83881}"/>
              </a:ext>
            </a:extLst>
          </p:cNvPr>
          <p:cNvSpPr txBox="1"/>
          <p:nvPr/>
        </p:nvSpPr>
        <p:spPr>
          <a:xfrm>
            <a:off x="7351947" y="912432"/>
            <a:ext cx="4236440" cy="6463308"/>
          </a:xfrm>
          <a:prstGeom prst="rect">
            <a:avLst/>
          </a:prstGeom>
          <a:noFill/>
        </p:spPr>
        <p:txBody>
          <a:bodyPr wrap="square" rtlCol="0">
            <a:spAutoFit/>
          </a:bodyPr>
          <a:lstStyle/>
          <a:p>
            <a:pPr marL="228600" indent="-228600">
              <a:buFont typeface="+mj-lt"/>
              <a:buAutoNum type="arabicPeriod"/>
            </a:pPr>
            <a:r>
              <a:rPr lang="en-NZ" sz="1200" dirty="0"/>
              <a:t>Higher default rate has been observed in Florida, Georgia, Arizona, Nevada, Illinois, Michigan, and California.</a:t>
            </a:r>
          </a:p>
          <a:p>
            <a:pPr marL="228600" indent="-228600">
              <a:buFont typeface="+mj-lt"/>
              <a:buAutoNum type="arabicPeriod"/>
            </a:pPr>
            <a:endParaRPr lang="en-NZ" sz="1200" dirty="0"/>
          </a:p>
          <a:p>
            <a:pPr marL="228600" indent="-228600">
              <a:buFont typeface="+mj-lt"/>
              <a:buAutoNum type="arabicPeriod"/>
            </a:pPr>
            <a:r>
              <a:rPr lang="en-NZ" sz="1200" dirty="0"/>
              <a:t>Relatively low default rate has been observed if the customer has gone through Lowdoc program.</a:t>
            </a:r>
          </a:p>
          <a:p>
            <a:pPr marL="228600" indent="-228600">
              <a:buFont typeface="+mj-lt"/>
              <a:buAutoNum type="arabicPeriod"/>
            </a:pPr>
            <a:endParaRPr lang="en-NZ" sz="1200" dirty="0"/>
          </a:p>
          <a:p>
            <a:pPr marL="228600" indent="-228600">
              <a:buFont typeface="+mj-lt"/>
              <a:buAutoNum type="arabicPeriod"/>
            </a:pPr>
            <a:r>
              <a:rPr lang="en-NZ" sz="1200" dirty="0"/>
              <a:t>Comparatively high default rate has been observed if the loan has been approved for a new business. But at the same time high proportion of customers have repaid their loan who belongs to a new business. Thus, background of the business needs to be studied.</a:t>
            </a:r>
          </a:p>
          <a:p>
            <a:pPr marL="228600" indent="-228600">
              <a:buFont typeface="+mj-lt"/>
              <a:buAutoNum type="arabicPeriod"/>
            </a:pPr>
            <a:endParaRPr lang="en-NZ" sz="1200" dirty="0"/>
          </a:p>
          <a:p>
            <a:pPr marL="228600" indent="-228600">
              <a:buFont typeface="+mj-lt"/>
              <a:buAutoNum type="arabicPeriod"/>
            </a:pPr>
            <a:r>
              <a:rPr lang="en-NZ" sz="1200" dirty="0"/>
              <a:t>High default rate was evident due to Great Recession period (2007-2009).</a:t>
            </a:r>
          </a:p>
          <a:p>
            <a:pPr marL="228600" indent="-228600">
              <a:buFont typeface="+mj-lt"/>
              <a:buAutoNum type="arabicPeriod"/>
            </a:pPr>
            <a:endParaRPr lang="en-NZ" sz="1200" dirty="0"/>
          </a:p>
          <a:p>
            <a:pPr marL="228600" indent="-228600">
              <a:buFont typeface="+mj-lt"/>
              <a:buAutoNum type="arabicPeriod"/>
            </a:pPr>
            <a:r>
              <a:rPr lang="en-NZ" sz="1200" dirty="0"/>
              <a:t>A relatively positive correlation can be observed between the loan amount disbursed and SBA Approval amount. This tells us that higher the amount of loan, higher proportion of amount is guaranteed by SBA. Higher default rate has been observed where the SBA approved amount were less than or equal to 1.5M.</a:t>
            </a:r>
          </a:p>
          <a:p>
            <a:pPr marL="228600" indent="-228600">
              <a:buFont typeface="+mj-lt"/>
              <a:buAutoNum type="arabicPeriod"/>
            </a:pPr>
            <a:endParaRPr lang="en-NZ" sz="1200" dirty="0"/>
          </a:p>
          <a:p>
            <a:pPr marL="228600" indent="-228600">
              <a:buFont typeface="+mj-lt"/>
              <a:buAutoNum type="arabicPeriod"/>
            </a:pPr>
            <a:r>
              <a:rPr lang="en-NZ" sz="1200" dirty="0"/>
              <a:t>Higher default rate has been observed in Retail and Trade Industry followed by construction, Science and Tech industry.</a:t>
            </a:r>
          </a:p>
          <a:p>
            <a:pPr marL="228600" indent="-228600">
              <a:buFont typeface="+mj-lt"/>
              <a:buAutoNum type="arabicPeriod"/>
            </a:pPr>
            <a:endParaRPr lang="en-NZ" sz="1200" dirty="0"/>
          </a:p>
          <a:p>
            <a:pPr marL="228600" indent="-228600">
              <a:buFont typeface="+mj-lt"/>
              <a:buAutoNum type="arabicPeriod"/>
            </a:pPr>
            <a:r>
              <a:rPr lang="en-NZ" sz="1200" dirty="0"/>
              <a:t>High default rate has been observed when the business took loan for less than 100-150 months.</a:t>
            </a: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p>
          <a:p>
            <a:pPr marL="171450" indent="-171450">
              <a:buFont typeface="Arial" panose="020B0604020202020204" pitchFamily="34" charset="0"/>
              <a:buChar char="•"/>
            </a:pPr>
            <a:endParaRPr lang="en-NZ" sz="1200" dirty="0">
              <a:solidFill>
                <a:srgbClr val="C00000"/>
              </a:solidFill>
            </a:endParaRPr>
          </a:p>
          <a:p>
            <a:pPr marL="171450" indent="-171450">
              <a:buFont typeface="Arial" panose="020B0604020202020204" pitchFamily="34" charset="0"/>
              <a:buChar char="•"/>
            </a:pPr>
            <a:endParaRPr lang="en-NZ" sz="1200" dirty="0"/>
          </a:p>
          <a:p>
            <a:pPr marL="171450" indent="-171450">
              <a:buFont typeface="Arial" panose="020B0604020202020204" pitchFamily="34" charset="0"/>
              <a:buChar char="•"/>
            </a:pPr>
            <a:endParaRPr lang="en-NZ" sz="1800" dirty="0"/>
          </a:p>
        </p:txBody>
      </p:sp>
      <p:sp>
        <p:nvSpPr>
          <p:cNvPr id="3" name="TextBox 2">
            <a:extLst>
              <a:ext uri="{FF2B5EF4-FFF2-40B4-BE49-F238E27FC236}">
                <a16:creationId xmlns:a16="http://schemas.microsoft.com/office/drawing/2014/main" id="{FEFC34CF-C1E9-483C-B2E1-F9E8BCFE0570}"/>
              </a:ext>
            </a:extLst>
          </p:cNvPr>
          <p:cNvSpPr txBox="1"/>
          <p:nvPr/>
        </p:nvSpPr>
        <p:spPr>
          <a:xfrm>
            <a:off x="2971300" y="796954"/>
            <a:ext cx="243280" cy="261610"/>
          </a:xfrm>
          <a:prstGeom prst="rect">
            <a:avLst/>
          </a:prstGeom>
          <a:noFill/>
        </p:spPr>
        <p:txBody>
          <a:bodyPr wrap="square" rtlCol="0">
            <a:spAutoFit/>
          </a:bodyPr>
          <a:lstStyle/>
          <a:p>
            <a:r>
              <a:rPr lang="en-US" sz="1050" dirty="0"/>
              <a:t>1</a:t>
            </a:r>
            <a:endParaRPr lang="en-AU" dirty="0"/>
          </a:p>
        </p:txBody>
      </p:sp>
      <p:sp>
        <p:nvSpPr>
          <p:cNvPr id="15" name="TextBox 14">
            <a:extLst>
              <a:ext uri="{FF2B5EF4-FFF2-40B4-BE49-F238E27FC236}">
                <a16:creationId xmlns:a16="http://schemas.microsoft.com/office/drawing/2014/main" id="{BD76154D-8F11-4045-8F87-05230C1B595D}"/>
              </a:ext>
            </a:extLst>
          </p:cNvPr>
          <p:cNvSpPr txBox="1"/>
          <p:nvPr/>
        </p:nvSpPr>
        <p:spPr>
          <a:xfrm>
            <a:off x="4772136" y="917819"/>
            <a:ext cx="243280" cy="261610"/>
          </a:xfrm>
          <a:prstGeom prst="rect">
            <a:avLst/>
          </a:prstGeom>
          <a:noFill/>
        </p:spPr>
        <p:txBody>
          <a:bodyPr wrap="square" rtlCol="0">
            <a:spAutoFit/>
          </a:bodyPr>
          <a:lstStyle/>
          <a:p>
            <a:r>
              <a:rPr lang="en-US" sz="1050" dirty="0"/>
              <a:t>2</a:t>
            </a:r>
            <a:endParaRPr lang="en-AU" dirty="0"/>
          </a:p>
        </p:txBody>
      </p:sp>
      <p:sp>
        <p:nvSpPr>
          <p:cNvPr id="16" name="TextBox 15">
            <a:extLst>
              <a:ext uri="{FF2B5EF4-FFF2-40B4-BE49-F238E27FC236}">
                <a16:creationId xmlns:a16="http://schemas.microsoft.com/office/drawing/2014/main" id="{A8F821E9-BCDC-4C62-8F76-CBBB6BD943D9}"/>
              </a:ext>
            </a:extLst>
          </p:cNvPr>
          <p:cNvSpPr txBox="1"/>
          <p:nvPr/>
        </p:nvSpPr>
        <p:spPr>
          <a:xfrm>
            <a:off x="6870782" y="912432"/>
            <a:ext cx="243280" cy="253916"/>
          </a:xfrm>
          <a:prstGeom prst="rect">
            <a:avLst/>
          </a:prstGeom>
          <a:noFill/>
        </p:spPr>
        <p:txBody>
          <a:bodyPr wrap="square" rtlCol="0">
            <a:spAutoFit/>
          </a:bodyPr>
          <a:lstStyle/>
          <a:p>
            <a:r>
              <a:rPr lang="en-US" sz="1050" dirty="0"/>
              <a:t>3</a:t>
            </a:r>
            <a:endParaRPr lang="en-AU" dirty="0"/>
          </a:p>
        </p:txBody>
      </p:sp>
      <p:sp>
        <p:nvSpPr>
          <p:cNvPr id="17" name="TextBox 16">
            <a:extLst>
              <a:ext uri="{FF2B5EF4-FFF2-40B4-BE49-F238E27FC236}">
                <a16:creationId xmlns:a16="http://schemas.microsoft.com/office/drawing/2014/main" id="{06F1FAD2-9F74-4D81-AE43-27BA908F75B2}"/>
              </a:ext>
            </a:extLst>
          </p:cNvPr>
          <p:cNvSpPr txBox="1"/>
          <p:nvPr/>
        </p:nvSpPr>
        <p:spPr>
          <a:xfrm>
            <a:off x="3214580" y="2144163"/>
            <a:ext cx="243280" cy="253916"/>
          </a:xfrm>
          <a:prstGeom prst="rect">
            <a:avLst/>
          </a:prstGeom>
          <a:noFill/>
        </p:spPr>
        <p:txBody>
          <a:bodyPr wrap="square" rtlCol="0">
            <a:spAutoFit/>
          </a:bodyPr>
          <a:lstStyle/>
          <a:p>
            <a:r>
              <a:rPr lang="en-US" sz="1050" dirty="0"/>
              <a:t>4</a:t>
            </a:r>
            <a:endParaRPr lang="en-AU" dirty="0"/>
          </a:p>
        </p:txBody>
      </p:sp>
      <p:sp>
        <p:nvSpPr>
          <p:cNvPr id="18" name="TextBox 17">
            <a:extLst>
              <a:ext uri="{FF2B5EF4-FFF2-40B4-BE49-F238E27FC236}">
                <a16:creationId xmlns:a16="http://schemas.microsoft.com/office/drawing/2014/main" id="{E9CCE638-EC8F-469B-99EF-3F2F67343786}"/>
              </a:ext>
            </a:extLst>
          </p:cNvPr>
          <p:cNvSpPr txBox="1"/>
          <p:nvPr/>
        </p:nvSpPr>
        <p:spPr>
          <a:xfrm>
            <a:off x="6870782" y="2151380"/>
            <a:ext cx="243280" cy="253916"/>
          </a:xfrm>
          <a:prstGeom prst="rect">
            <a:avLst/>
          </a:prstGeom>
          <a:noFill/>
        </p:spPr>
        <p:txBody>
          <a:bodyPr wrap="square" rtlCol="0">
            <a:spAutoFit/>
          </a:bodyPr>
          <a:lstStyle/>
          <a:p>
            <a:r>
              <a:rPr lang="en-US" sz="1050" dirty="0"/>
              <a:t>5</a:t>
            </a:r>
            <a:endParaRPr lang="en-AU" dirty="0"/>
          </a:p>
        </p:txBody>
      </p:sp>
      <p:sp>
        <p:nvSpPr>
          <p:cNvPr id="19" name="TextBox 18">
            <a:extLst>
              <a:ext uri="{FF2B5EF4-FFF2-40B4-BE49-F238E27FC236}">
                <a16:creationId xmlns:a16="http://schemas.microsoft.com/office/drawing/2014/main" id="{D29D1D51-B05C-4B15-BAE8-2B470AADCD3C}"/>
              </a:ext>
            </a:extLst>
          </p:cNvPr>
          <p:cNvSpPr txBox="1"/>
          <p:nvPr/>
        </p:nvSpPr>
        <p:spPr>
          <a:xfrm>
            <a:off x="3214580" y="4017128"/>
            <a:ext cx="243280" cy="253916"/>
          </a:xfrm>
          <a:prstGeom prst="rect">
            <a:avLst/>
          </a:prstGeom>
          <a:noFill/>
        </p:spPr>
        <p:txBody>
          <a:bodyPr wrap="square" rtlCol="0">
            <a:spAutoFit/>
          </a:bodyPr>
          <a:lstStyle/>
          <a:p>
            <a:r>
              <a:rPr lang="en-US" sz="1050" dirty="0"/>
              <a:t>6</a:t>
            </a:r>
            <a:endParaRPr lang="en-AU" dirty="0"/>
          </a:p>
        </p:txBody>
      </p:sp>
      <p:sp>
        <p:nvSpPr>
          <p:cNvPr id="20" name="TextBox 19">
            <a:extLst>
              <a:ext uri="{FF2B5EF4-FFF2-40B4-BE49-F238E27FC236}">
                <a16:creationId xmlns:a16="http://schemas.microsoft.com/office/drawing/2014/main" id="{80605913-B4EB-4A6E-AC94-73419952692E}"/>
              </a:ext>
            </a:extLst>
          </p:cNvPr>
          <p:cNvSpPr txBox="1"/>
          <p:nvPr/>
        </p:nvSpPr>
        <p:spPr>
          <a:xfrm>
            <a:off x="6870782" y="3890170"/>
            <a:ext cx="243280" cy="253916"/>
          </a:xfrm>
          <a:prstGeom prst="rect">
            <a:avLst/>
          </a:prstGeom>
          <a:noFill/>
        </p:spPr>
        <p:txBody>
          <a:bodyPr wrap="square" rtlCol="0">
            <a:spAutoFit/>
          </a:bodyPr>
          <a:lstStyle/>
          <a:p>
            <a:r>
              <a:rPr lang="en-US" sz="1050" dirty="0"/>
              <a:t>7</a:t>
            </a:r>
            <a:endParaRPr lang="en-AU" dirty="0"/>
          </a:p>
        </p:txBody>
      </p:sp>
      <p:graphicFrame>
        <p:nvGraphicFramePr>
          <p:cNvPr id="4" name="Table 3">
            <a:extLst>
              <a:ext uri="{FF2B5EF4-FFF2-40B4-BE49-F238E27FC236}">
                <a16:creationId xmlns:a16="http://schemas.microsoft.com/office/drawing/2014/main" id="{F5D52560-C64C-4768-8B69-3001C2F8CE0D}"/>
              </a:ext>
            </a:extLst>
          </p:cNvPr>
          <p:cNvGraphicFramePr>
            <a:graphicFrameLocks noGrp="1"/>
          </p:cNvGraphicFramePr>
          <p:nvPr>
            <p:extLst>
              <p:ext uri="{D42A27DB-BD31-4B8C-83A1-F6EECF244321}">
                <p14:modId xmlns:p14="http://schemas.microsoft.com/office/powerpoint/2010/main" val="1545701850"/>
              </p:ext>
            </p:extLst>
          </p:nvPr>
        </p:nvGraphicFramePr>
        <p:xfrm>
          <a:off x="-868626" y="6255650"/>
          <a:ext cx="13650347" cy="504609"/>
        </p:xfrm>
        <a:graphic>
          <a:graphicData uri="http://schemas.openxmlformats.org/drawingml/2006/table">
            <a:tbl>
              <a:tblPr/>
              <a:tblGrid>
                <a:gridCol w="1162560">
                  <a:extLst>
                    <a:ext uri="{9D8B030D-6E8A-4147-A177-3AD203B41FA5}">
                      <a16:colId xmlns:a16="http://schemas.microsoft.com/office/drawing/2014/main" val="1577430128"/>
                    </a:ext>
                  </a:extLst>
                </a:gridCol>
                <a:gridCol w="12487787">
                  <a:extLst>
                    <a:ext uri="{9D8B030D-6E8A-4147-A177-3AD203B41FA5}">
                      <a16:colId xmlns:a16="http://schemas.microsoft.com/office/drawing/2014/main" val="1469788864"/>
                    </a:ext>
                  </a:extLst>
                </a:gridCol>
              </a:tblGrid>
              <a:tr h="504609">
                <a:tc>
                  <a:txBody>
                    <a:bodyPr/>
                    <a:lstStyle/>
                    <a:p>
                      <a:pPr algn="r" fontAlgn="t"/>
                      <a:endParaRPr lang="en-AU" sz="1200">
                        <a:effectLst/>
                        <a:latin typeface="SFMono-Regular"/>
                      </a:endParaRPr>
                    </a:p>
                  </a:txBody>
                  <a:tcPr marL="63500" marR="63500">
                    <a:lnL>
                      <a:noFill/>
                    </a:lnL>
                    <a:lnR>
                      <a:noFill/>
                    </a:lnR>
                    <a:lnT>
                      <a:noFill/>
                    </a:lnT>
                    <a:lnB>
                      <a:noFill/>
                    </a:lnB>
                  </a:tcPr>
                </a:tc>
                <a:tc>
                  <a:txBody>
                    <a:bodyPr/>
                    <a:lstStyle/>
                    <a:p>
                      <a:pPr fontAlgn="t"/>
                      <a:r>
                        <a:rPr lang="en-AU" sz="1200" dirty="0">
                          <a:effectLst/>
                          <a:latin typeface="SFMono-Regular"/>
                          <a:hlinkClick r:id="rId3"/>
                        </a:rPr>
                        <a:t>https://app.powerbi.com/view?r=eyJrIjoiYzY5YzdiNDItODliNC00NjZjLWJmODMtZWFkNWYzMWNmNzY5IiwidCI6ImM2NTk0MjIxLWY1N2ItNDFiNS1hMDU2LWJiOWQ0NzdiZGYwYSJ9</a:t>
                      </a:r>
                      <a:endParaRPr lang="en-AU" sz="1200" dirty="0">
                        <a:effectLst/>
                        <a:latin typeface="SFMono-Regular"/>
                      </a:endParaRPr>
                    </a:p>
                    <a:p>
                      <a:pPr fontAlgn="t"/>
                      <a:endParaRPr lang="en-AU" sz="1200" dirty="0">
                        <a:effectLst/>
                        <a:latin typeface="SFMono-Regular"/>
                      </a:endParaRPr>
                    </a:p>
                  </a:txBody>
                  <a:tcPr marL="63500" marR="63500">
                    <a:lnL>
                      <a:noFill/>
                    </a:lnL>
                    <a:lnR>
                      <a:noFill/>
                    </a:lnR>
                    <a:lnT>
                      <a:noFill/>
                    </a:lnT>
                    <a:lnB>
                      <a:noFill/>
                    </a:lnB>
                  </a:tcPr>
                </a:tc>
                <a:extLst>
                  <a:ext uri="{0D108BD9-81ED-4DB2-BD59-A6C34878D82A}">
                    <a16:rowId xmlns:a16="http://schemas.microsoft.com/office/drawing/2014/main" val="178069233"/>
                  </a:ext>
                </a:extLst>
              </a:tr>
            </a:tbl>
          </a:graphicData>
        </a:graphic>
      </p:graphicFrame>
      <p:sp>
        <p:nvSpPr>
          <p:cNvPr id="5" name="Rectangle 1">
            <a:extLst>
              <a:ext uri="{FF2B5EF4-FFF2-40B4-BE49-F238E27FC236}">
                <a16:creationId xmlns:a16="http://schemas.microsoft.com/office/drawing/2014/main" id="{973D3A34-1550-492D-B027-E51360FA8B3D}"/>
              </a:ext>
            </a:extLst>
          </p:cNvPr>
          <p:cNvSpPr>
            <a:spLocks noChangeArrowheads="1"/>
          </p:cNvSpPr>
          <p:nvPr/>
        </p:nvSpPr>
        <p:spPr bwMode="auto">
          <a:xfrm>
            <a:off x="4232274" y="2816443"/>
            <a:ext cx="2260684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4292E"/>
                </a:solidFill>
                <a:effectLst/>
                <a:latin typeface="-apple-system"/>
              </a:rPr>
            </a:br>
            <a:r>
              <a:rPr kumimoji="0" lang="en-US" altLang="en-US" sz="1000" b="0" i="0" u="none" strike="noStrike" cap="none" normalizeH="0" baseline="0">
                <a:ln>
                  <a:noFill/>
                </a:ln>
                <a:solidFill>
                  <a:srgbClr val="24292E"/>
                </a:solidFill>
                <a:effectLst/>
                <a:latin typeface="-apple-system"/>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65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1165831" y="38079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Our Microsoft Azure Architecture solution for loan prediction</a:t>
            </a:r>
          </a:p>
        </p:txBody>
      </p:sp>
      <p:pic>
        <p:nvPicPr>
          <p:cNvPr id="6" name="Picture 5" descr="Diagram&#10;&#10;Description automatically generated">
            <a:extLst>
              <a:ext uri="{FF2B5EF4-FFF2-40B4-BE49-F238E27FC236}">
                <a16:creationId xmlns:a16="http://schemas.microsoft.com/office/drawing/2014/main" id="{F59A381B-8FA5-4A8A-8AC1-59A2F653D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92" y="884492"/>
            <a:ext cx="9240803" cy="5801534"/>
          </a:xfrm>
          <a:prstGeom prst="rect">
            <a:avLst/>
          </a:prstGeom>
        </p:spPr>
      </p:pic>
      <p:sp>
        <p:nvSpPr>
          <p:cNvPr id="8" name="Content Placeholder 2">
            <a:extLst>
              <a:ext uri="{FF2B5EF4-FFF2-40B4-BE49-F238E27FC236}">
                <a16:creationId xmlns:a16="http://schemas.microsoft.com/office/drawing/2014/main" id="{2C99E3E5-E545-4D11-8D60-4C9D20BDA6EB}"/>
              </a:ext>
            </a:extLst>
          </p:cNvPr>
          <p:cNvSpPr txBox="1">
            <a:spLocks/>
          </p:cNvSpPr>
          <p:nvPr/>
        </p:nvSpPr>
        <p:spPr>
          <a:xfrm>
            <a:off x="284678" y="5408427"/>
            <a:ext cx="5201721" cy="127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00" b="1" dirty="0"/>
              <a:t>The solution walks through the end-to-end process of how to develop predictive analytics using a set of simulated loan history data to predict loan charge off risk.</a:t>
            </a:r>
          </a:p>
          <a:p>
            <a:r>
              <a:rPr lang="en-US" sz="800" b="1" dirty="0"/>
              <a:t>The solution template also includes a set of python scripts used to perform data pre-processing.</a:t>
            </a:r>
          </a:p>
          <a:p>
            <a:r>
              <a:rPr lang="en-US" sz="800" b="1" dirty="0"/>
              <a:t>Exploratory analysis have been performed with pre-processed  data using Power BI.</a:t>
            </a:r>
          </a:p>
          <a:p>
            <a:r>
              <a:rPr lang="en-US" sz="800" b="1" dirty="0"/>
              <a:t>The solution also includes scripts to deploy the model as a webservice.</a:t>
            </a:r>
          </a:p>
          <a:p>
            <a:r>
              <a:rPr lang="en-US" sz="800" b="1" dirty="0"/>
              <a:t>The model is consumed to Power Apps using Power Automate.</a:t>
            </a:r>
            <a:endParaRPr lang="en-AU" sz="800" b="1" dirty="0"/>
          </a:p>
        </p:txBody>
      </p:sp>
    </p:spTree>
    <p:extLst>
      <p:ext uri="{BB962C8B-B14F-4D97-AF65-F5344CB8AC3E}">
        <p14:creationId xmlns:p14="http://schemas.microsoft.com/office/powerpoint/2010/main" val="22525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96142" y="362957"/>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Training Designer Model</a:t>
            </a:r>
          </a:p>
        </p:txBody>
      </p:sp>
      <p:sp>
        <p:nvSpPr>
          <p:cNvPr id="8" name="TextBox 7">
            <a:extLst>
              <a:ext uri="{FF2B5EF4-FFF2-40B4-BE49-F238E27FC236}">
                <a16:creationId xmlns:a16="http://schemas.microsoft.com/office/drawing/2014/main" id="{D9DD540F-EB80-4B52-8B14-BFEE9791E73F}"/>
              </a:ext>
            </a:extLst>
          </p:cNvPr>
          <p:cNvSpPr txBox="1"/>
          <p:nvPr/>
        </p:nvSpPr>
        <p:spPr>
          <a:xfrm>
            <a:off x="374921" y="864651"/>
            <a:ext cx="10381106" cy="369332"/>
          </a:xfrm>
          <a:prstGeom prst="rect">
            <a:avLst/>
          </a:prstGeom>
          <a:noFill/>
        </p:spPr>
        <p:txBody>
          <a:bodyPr wrap="square" rtlCol="0">
            <a:spAutoFit/>
          </a:bodyPr>
          <a:lstStyle/>
          <a:p>
            <a:r>
              <a:rPr lang="en-US" dirty="0"/>
              <a:t>Data cleaning was carried out using Jupyter notebook and cleaned data was passed to this ML pipeline</a:t>
            </a:r>
            <a:endParaRPr lang="en-AU" dirty="0"/>
          </a:p>
        </p:txBody>
      </p:sp>
      <p:pic>
        <p:nvPicPr>
          <p:cNvPr id="13" name="Picture 12">
            <a:extLst>
              <a:ext uri="{FF2B5EF4-FFF2-40B4-BE49-F238E27FC236}">
                <a16:creationId xmlns:a16="http://schemas.microsoft.com/office/drawing/2014/main" id="{D28EFFB5-C8D2-4C55-AEB3-0CA469AF833E}"/>
              </a:ext>
            </a:extLst>
          </p:cNvPr>
          <p:cNvPicPr>
            <a:picLocks noChangeAspect="1"/>
          </p:cNvPicPr>
          <p:nvPr/>
        </p:nvPicPr>
        <p:blipFill>
          <a:blip r:embed="rId2"/>
          <a:stretch>
            <a:fillRect/>
          </a:stretch>
        </p:blipFill>
        <p:spPr>
          <a:xfrm>
            <a:off x="3544124" y="1233983"/>
            <a:ext cx="4945081" cy="5037760"/>
          </a:xfrm>
          <a:prstGeom prst="rect">
            <a:avLst/>
          </a:prstGeom>
        </p:spPr>
      </p:pic>
      <p:sp>
        <p:nvSpPr>
          <p:cNvPr id="9" name="TextBox 8">
            <a:extLst>
              <a:ext uri="{FF2B5EF4-FFF2-40B4-BE49-F238E27FC236}">
                <a16:creationId xmlns:a16="http://schemas.microsoft.com/office/drawing/2014/main" id="{0573302F-25FA-47D5-8966-4F291F2D8C74}"/>
              </a:ext>
            </a:extLst>
          </p:cNvPr>
          <p:cNvSpPr txBox="1"/>
          <p:nvPr/>
        </p:nvSpPr>
        <p:spPr>
          <a:xfrm>
            <a:off x="6646201" y="2267923"/>
            <a:ext cx="1843004"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Selected relevant columns from the Training dataset.</a:t>
            </a:r>
          </a:p>
        </p:txBody>
      </p:sp>
      <p:sp>
        <p:nvSpPr>
          <p:cNvPr id="11" name="TextBox 10">
            <a:extLst>
              <a:ext uri="{FF2B5EF4-FFF2-40B4-BE49-F238E27FC236}">
                <a16:creationId xmlns:a16="http://schemas.microsoft.com/office/drawing/2014/main" id="{6FAAD0C3-3A7D-430B-8847-7C375F1BFDAD}"/>
              </a:ext>
            </a:extLst>
          </p:cNvPr>
          <p:cNvSpPr txBox="1"/>
          <p:nvPr/>
        </p:nvSpPr>
        <p:spPr>
          <a:xfrm>
            <a:off x="6964280" y="3370851"/>
            <a:ext cx="2070711"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Split the data into 80% training and 20% testing datasets.</a:t>
            </a:r>
          </a:p>
        </p:txBody>
      </p:sp>
      <p:sp>
        <p:nvSpPr>
          <p:cNvPr id="12" name="TextBox 11">
            <a:extLst>
              <a:ext uri="{FF2B5EF4-FFF2-40B4-BE49-F238E27FC236}">
                <a16:creationId xmlns:a16="http://schemas.microsoft.com/office/drawing/2014/main" id="{CE9D3234-ED54-4132-AB08-A3D26452CBC1}"/>
              </a:ext>
            </a:extLst>
          </p:cNvPr>
          <p:cNvSpPr txBox="1"/>
          <p:nvPr/>
        </p:nvSpPr>
        <p:spPr>
          <a:xfrm>
            <a:off x="3197975" y="2914856"/>
            <a:ext cx="1843004"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Two-class decision forest model was used.</a:t>
            </a:r>
          </a:p>
        </p:txBody>
      </p:sp>
      <p:sp>
        <p:nvSpPr>
          <p:cNvPr id="14" name="TextBox 13">
            <a:extLst>
              <a:ext uri="{FF2B5EF4-FFF2-40B4-BE49-F238E27FC236}">
                <a16:creationId xmlns:a16="http://schemas.microsoft.com/office/drawing/2014/main" id="{9BA6B078-3E4F-467A-88CD-BFC0CD9657EA}"/>
              </a:ext>
            </a:extLst>
          </p:cNvPr>
          <p:cNvSpPr txBox="1"/>
          <p:nvPr/>
        </p:nvSpPr>
        <p:spPr>
          <a:xfrm>
            <a:off x="3288485" y="4415546"/>
            <a:ext cx="1843004"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Model trained using the training dataset.</a:t>
            </a:r>
          </a:p>
        </p:txBody>
      </p:sp>
      <p:sp>
        <p:nvSpPr>
          <p:cNvPr id="15" name="TextBox 14">
            <a:extLst>
              <a:ext uri="{FF2B5EF4-FFF2-40B4-BE49-F238E27FC236}">
                <a16:creationId xmlns:a16="http://schemas.microsoft.com/office/drawing/2014/main" id="{D7AB4732-FBF4-4449-B235-11EDCB095007}"/>
              </a:ext>
            </a:extLst>
          </p:cNvPr>
          <p:cNvSpPr txBox="1"/>
          <p:nvPr/>
        </p:nvSpPr>
        <p:spPr>
          <a:xfrm>
            <a:off x="7786763" y="5046674"/>
            <a:ext cx="1843004"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Model scoring carried out using the testing dataset</a:t>
            </a:r>
          </a:p>
        </p:txBody>
      </p:sp>
      <p:sp>
        <p:nvSpPr>
          <p:cNvPr id="16" name="TextBox 15">
            <a:extLst>
              <a:ext uri="{FF2B5EF4-FFF2-40B4-BE49-F238E27FC236}">
                <a16:creationId xmlns:a16="http://schemas.microsoft.com/office/drawing/2014/main" id="{1AE2764A-BE35-4865-B214-9C66CBAE9BFB}"/>
              </a:ext>
            </a:extLst>
          </p:cNvPr>
          <p:cNvSpPr txBox="1"/>
          <p:nvPr/>
        </p:nvSpPr>
        <p:spPr>
          <a:xfrm>
            <a:off x="3208860" y="5916236"/>
            <a:ext cx="2373530" cy="430887"/>
          </a:xfrm>
          <a:prstGeom prst="rect">
            <a:avLst/>
          </a:prstGeom>
          <a:solidFill>
            <a:schemeClr val="tx2">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sz="1100" dirty="0"/>
              <a:t>Model metrics calculated like F1-score, accuracy, precision, and recall</a:t>
            </a:r>
          </a:p>
        </p:txBody>
      </p:sp>
    </p:spTree>
    <p:extLst>
      <p:ext uri="{BB962C8B-B14F-4D97-AF65-F5344CB8AC3E}">
        <p14:creationId xmlns:p14="http://schemas.microsoft.com/office/powerpoint/2010/main" val="228419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6112</TotalTime>
  <Words>2546</Words>
  <Application>Microsoft Office PowerPoint</Application>
  <PresentationFormat>Widescreen</PresentationFormat>
  <Paragraphs>238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Gill Sans MT</vt:lpstr>
      <vt:lpstr>SFMono-Regular</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 Krishnakumar Nair</dc:creator>
  <cp:lastModifiedBy>Athira Krishnakumar Nair</cp:lastModifiedBy>
  <cp:revision>116</cp:revision>
  <dcterms:created xsi:type="dcterms:W3CDTF">2021-02-15T06:28:21Z</dcterms:created>
  <dcterms:modified xsi:type="dcterms:W3CDTF">2021-04-03T09:44:00Z</dcterms:modified>
</cp:coreProperties>
</file>