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60" r:id="rId2"/>
    <p:sldId id="282" r:id="rId3"/>
    <p:sldId id="283" r:id="rId4"/>
    <p:sldId id="284" r:id="rId5"/>
    <p:sldId id="288" r:id="rId6"/>
    <p:sldId id="287" r:id="rId7"/>
    <p:sldId id="285" r:id="rId8"/>
    <p:sldId id="286" r:id="rId9"/>
    <p:sldId id="270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2"/>
    <p:restoredTop sz="92296" autoAdjust="0"/>
  </p:normalViewPr>
  <p:slideViewPr>
    <p:cSldViewPr snapToGrid="0" snapToObjects="1">
      <p:cViewPr varScale="1">
        <p:scale>
          <a:sx n="171" d="100"/>
          <a:sy n="171" d="100"/>
        </p:scale>
        <p:origin x="192" y="33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834-3710-1540-AC7B-6B1395A06C1C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4D2-938B-784F-9A8C-ECC71390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FCE Bootcamp – March 2017</a:t>
            </a:r>
            <a:br>
              <a:rPr lang="en-US" dirty="0" smtClean="0"/>
            </a:br>
            <a:r>
              <a:rPr lang="en-US" dirty="0" smtClean="0"/>
              <a:t>Application Architectures Week</a:t>
            </a:r>
            <a:br>
              <a:rPr lang="en-US" dirty="0" smtClean="0"/>
            </a:br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Beard | Principal 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Automated ingest and transformation on a schedule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types of ingestion contents</a:t>
            </a:r>
          </a:p>
          <a:p>
            <a:pPr lvl="1"/>
            <a:r>
              <a:rPr lang="en-US" dirty="0" smtClean="0"/>
              <a:t>Deltas ingest whatever is new or has changed since last batch</a:t>
            </a:r>
          </a:p>
          <a:p>
            <a:pPr lvl="1"/>
            <a:r>
              <a:rPr lang="en-US" dirty="0" smtClean="0"/>
              <a:t>Full </a:t>
            </a:r>
            <a:r>
              <a:rPr lang="en-US" dirty="0" smtClean="0"/>
              <a:t>loads </a:t>
            </a:r>
            <a:r>
              <a:rPr lang="en-US" dirty="0" smtClean="0"/>
              <a:t>ingest the whole data set every time</a:t>
            </a:r>
          </a:p>
          <a:p>
            <a:endParaRPr lang="en-US" dirty="0"/>
          </a:p>
          <a:p>
            <a:r>
              <a:rPr lang="en-US" dirty="0" smtClean="0"/>
              <a:t>The longer the </a:t>
            </a:r>
            <a:r>
              <a:rPr lang="en-US" dirty="0" smtClean="0"/>
              <a:t>batch frequency </a:t>
            </a:r>
            <a:r>
              <a:rPr lang="en-US" dirty="0" smtClean="0"/>
              <a:t>the easier it tends to be</a:t>
            </a:r>
          </a:p>
          <a:p>
            <a:pPr lvl="1"/>
            <a:r>
              <a:rPr lang="en-US" dirty="0" smtClean="0"/>
              <a:t>Constant overheads become less important</a:t>
            </a:r>
          </a:p>
          <a:p>
            <a:pPr lvl="1"/>
            <a:r>
              <a:rPr lang="en-US" dirty="0" smtClean="0"/>
              <a:t>More time to fix problems between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batch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want to express a dependency graph of things to be done</a:t>
            </a:r>
          </a:p>
          <a:p>
            <a:endParaRPr lang="en-US" dirty="0"/>
          </a:p>
          <a:p>
            <a:r>
              <a:rPr lang="en-US" dirty="0" smtClean="0"/>
              <a:t>CDH includes Oozie for this</a:t>
            </a:r>
          </a:p>
          <a:p>
            <a:pPr lvl="1"/>
            <a:r>
              <a:rPr lang="en-US" dirty="0" smtClean="0"/>
              <a:t>A workflow system to automate batch processes</a:t>
            </a:r>
          </a:p>
          <a:p>
            <a:pPr lvl="1"/>
            <a:r>
              <a:rPr lang="en-US" dirty="0" smtClean="0"/>
              <a:t>Oozie workflows are a graph of actions</a:t>
            </a:r>
          </a:p>
          <a:p>
            <a:pPr lvl="1"/>
            <a:r>
              <a:rPr lang="en-US" dirty="0" smtClean="0"/>
              <a:t>Each action has an action type, e.g. hive, fs, sqoop, spark, shell</a:t>
            </a:r>
          </a:p>
          <a:p>
            <a:pPr lvl="1"/>
            <a:r>
              <a:rPr lang="en-US" dirty="0" smtClean="0"/>
              <a:t>Subworkflow action type enables modularization</a:t>
            </a:r>
          </a:p>
          <a:p>
            <a:pPr lvl="1"/>
            <a:r>
              <a:rPr lang="en-US" dirty="0" smtClean="0"/>
              <a:t>Oozie coordinators are schedules for workflows</a:t>
            </a:r>
          </a:p>
          <a:p>
            <a:pPr lvl="1"/>
            <a:r>
              <a:rPr lang="en-US" dirty="0" smtClean="0"/>
              <a:t>Coordinators are simplistic, many orgs use Control-M/Autosys instead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transformations in a batch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Most common SQL engine for transformations is Hive</a:t>
            </a:r>
          </a:p>
          <a:p>
            <a:endParaRPr lang="en-US" dirty="0"/>
          </a:p>
          <a:p>
            <a:r>
              <a:rPr lang="en-US" dirty="0" smtClean="0"/>
              <a:t>Spark SQL is </a:t>
            </a:r>
            <a:r>
              <a:rPr lang="en-US" dirty="0"/>
              <a:t>quickly rising in </a:t>
            </a:r>
            <a:r>
              <a:rPr lang="en-US" dirty="0" smtClean="0"/>
              <a:t>popularity</a:t>
            </a:r>
          </a:p>
          <a:p>
            <a:pPr lvl="1"/>
            <a:r>
              <a:rPr lang="en-US" dirty="0" smtClean="0"/>
              <a:t>Fast and fault tolerant</a:t>
            </a:r>
          </a:p>
          <a:p>
            <a:pPr lvl="1"/>
            <a:r>
              <a:rPr lang="en-US" dirty="0" smtClean="0"/>
              <a:t>Single Spark application can incorporate an entire dependency graph</a:t>
            </a:r>
          </a:p>
          <a:p>
            <a:pPr lvl="1"/>
            <a:r>
              <a:rPr lang="en-US" dirty="0" smtClean="0"/>
              <a:t>Requires you to write a Java/Scala/Python program</a:t>
            </a:r>
          </a:p>
          <a:p>
            <a:pPr lvl="1"/>
            <a:endParaRPr lang="en-US" dirty="0"/>
          </a:p>
          <a:p>
            <a:r>
              <a:rPr lang="en-US" dirty="0"/>
              <a:t>Impala is for end users, not for ETL</a:t>
            </a:r>
          </a:p>
          <a:p>
            <a:pPr lvl="1"/>
            <a:r>
              <a:rPr lang="en-US" dirty="0"/>
              <a:t>No fault tolerance, few file formats, slow writes, no Oozie action type, etc.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primary processing </a:t>
            </a:r>
            <a:r>
              <a:rPr lang="en-US" dirty="0" smtClean="0"/>
              <a:t>framework of </a:t>
            </a:r>
            <a:r>
              <a:rPr lang="en-US" dirty="0" smtClean="0"/>
              <a:t>the ecosystem</a:t>
            </a:r>
          </a:p>
          <a:p>
            <a:endParaRPr lang="en-US" dirty="0" smtClean="0"/>
          </a:p>
          <a:p>
            <a:r>
              <a:rPr lang="en-US" dirty="0" smtClean="0"/>
              <a:t>Applications made of one to many actions</a:t>
            </a:r>
            <a:endParaRPr lang="en-US" dirty="0"/>
          </a:p>
          <a:p>
            <a:r>
              <a:rPr lang="en-US" dirty="0" smtClean="0"/>
              <a:t>Actions made of one to many stages</a:t>
            </a:r>
          </a:p>
          <a:p>
            <a:r>
              <a:rPr lang="en-US" dirty="0" smtClean="0"/>
              <a:t>Stages made of one to many tasks</a:t>
            </a:r>
          </a:p>
          <a:p>
            <a:endParaRPr lang="en-US" dirty="0"/>
          </a:p>
          <a:p>
            <a:r>
              <a:rPr lang="en-US" dirty="0" smtClean="0"/>
              <a:t>One driver, many executors</a:t>
            </a:r>
          </a:p>
          <a:p>
            <a:endParaRPr lang="en-US" dirty="0" smtClean="0"/>
          </a:p>
          <a:p>
            <a:r>
              <a:rPr lang="en-US" dirty="0" err="1" smtClean="0"/>
              <a:t>DataFrame</a:t>
            </a:r>
            <a:r>
              <a:rPr lang="en-US" dirty="0" smtClean="0"/>
              <a:t> API for structured data</a:t>
            </a:r>
          </a:p>
          <a:p>
            <a:r>
              <a:rPr lang="en-US" dirty="0" smtClean="0"/>
              <a:t>RDD (and Dataset) API for any serializable objects</a:t>
            </a:r>
          </a:p>
        </p:txBody>
      </p:sp>
    </p:spTree>
    <p:extLst>
      <p:ext uri="{BB962C8B-B14F-4D97-AF65-F5344CB8AC3E}">
        <p14:creationId xmlns:p14="http://schemas.microsoft.com/office/powerpoint/2010/main" val="1759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abstraction of existing processing engines</a:t>
            </a:r>
          </a:p>
          <a:p>
            <a:pPr lvl="1"/>
            <a:r>
              <a:rPr lang="en-US" dirty="0" smtClean="0"/>
              <a:t>MapReduce, and now Spark</a:t>
            </a:r>
          </a:p>
          <a:p>
            <a:pPr lvl="1"/>
            <a:endParaRPr lang="en-US" dirty="0"/>
          </a:p>
          <a:p>
            <a:r>
              <a:rPr lang="en-US" dirty="0" smtClean="0"/>
              <a:t>Hive </a:t>
            </a:r>
            <a:r>
              <a:rPr lang="en-US" dirty="0" smtClean="0"/>
              <a:t>metastore </a:t>
            </a:r>
            <a:r>
              <a:rPr lang="en-US" dirty="0" smtClean="0"/>
              <a:t>holds metadata for all </a:t>
            </a:r>
            <a:r>
              <a:rPr lang="en-US" dirty="0" smtClean="0"/>
              <a:t>SQL </a:t>
            </a:r>
            <a:r>
              <a:rPr lang="en-US" dirty="0" smtClean="0"/>
              <a:t>engines</a:t>
            </a:r>
          </a:p>
          <a:p>
            <a:pPr lvl="1"/>
            <a:endParaRPr lang="en-US" dirty="0"/>
          </a:p>
          <a:p>
            <a:r>
              <a:rPr lang="en-US" dirty="0" smtClean="0"/>
              <a:t>HiveServer2 required for Sentry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our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don’t want to have to manually load the measurements</a:t>
            </a:r>
          </a:p>
          <a:p>
            <a:endParaRPr lang="en-US" dirty="0"/>
          </a:p>
          <a:p>
            <a:r>
              <a:rPr lang="en-US" dirty="0" smtClean="0"/>
              <a:t>So let’s create an Oozie workflow that</a:t>
            </a:r>
          </a:p>
          <a:p>
            <a:pPr lvl="1"/>
            <a:r>
              <a:rPr lang="en-US" dirty="0" smtClean="0"/>
              <a:t>Imports some of the measurements from Oracle (‘sqoop’ action type)</a:t>
            </a:r>
          </a:p>
          <a:p>
            <a:pPr lvl="1"/>
            <a:r>
              <a:rPr lang="en-US" dirty="0" smtClean="0"/>
              <a:t>Imports all of the reference data from Oracle (‘sqoop’ action type)</a:t>
            </a:r>
          </a:p>
          <a:p>
            <a:pPr lvl="1"/>
            <a:r>
              <a:rPr lang="en-US" dirty="0" smtClean="0"/>
              <a:t>Transforms the data (‘hive2’ action type)</a:t>
            </a:r>
          </a:p>
          <a:p>
            <a:pPr lvl="2"/>
            <a:r>
              <a:rPr lang="en-US" dirty="0" smtClean="0"/>
              <a:t>Joins all the tables</a:t>
            </a:r>
          </a:p>
          <a:p>
            <a:pPr lvl="2"/>
            <a:r>
              <a:rPr lang="en-US" dirty="0" smtClean="0"/>
              <a:t>Saved as Parquet</a:t>
            </a:r>
          </a:p>
          <a:p>
            <a:pPr lvl="2"/>
            <a:r>
              <a:rPr lang="en-US" dirty="0" smtClean="0"/>
              <a:t>Correct data types</a:t>
            </a:r>
          </a:p>
          <a:p>
            <a:pPr lvl="2"/>
            <a:r>
              <a:rPr lang="en-US" dirty="0" smtClean="0"/>
              <a:t>Adds a flag attribute for gravitational waves</a:t>
            </a:r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improving the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subworkflows</a:t>
            </a:r>
            <a:r>
              <a:rPr lang="en-US" dirty="0" smtClean="0"/>
              <a:t> for Sqoop imports</a:t>
            </a:r>
          </a:p>
          <a:p>
            <a:endParaRPr lang="en-US" dirty="0"/>
          </a:p>
          <a:p>
            <a:r>
              <a:rPr lang="en-US" dirty="0" smtClean="0"/>
              <a:t>Import the Oracle tables in parallel</a:t>
            </a:r>
          </a:p>
          <a:p>
            <a:endParaRPr lang="en-US" dirty="0"/>
          </a:p>
          <a:p>
            <a:r>
              <a:rPr lang="en-US" dirty="0" smtClean="0"/>
              <a:t>Add a coordinator that calls the workflow on a schedule</a:t>
            </a:r>
          </a:p>
          <a:p>
            <a:endParaRPr lang="en-US" dirty="0"/>
          </a:p>
          <a:p>
            <a:r>
              <a:rPr lang="en-US" dirty="0" smtClean="0"/>
              <a:t>Run Hive-on-Spark instead of Hive-on-MapReduce</a:t>
            </a:r>
          </a:p>
          <a:p>
            <a:endParaRPr lang="en-US" dirty="0"/>
          </a:p>
          <a:p>
            <a:r>
              <a:rPr lang="en-US" dirty="0" smtClean="0"/>
              <a:t>Build a Spark SQL project to run the transformations instead of Hive</a:t>
            </a:r>
          </a:p>
        </p:txBody>
      </p:sp>
    </p:spTree>
    <p:extLst>
      <p:ext uri="{BB962C8B-B14F-4D97-AF65-F5344CB8AC3E}">
        <p14:creationId xmlns:p14="http://schemas.microsoft.com/office/powerpoint/2010/main" val="19471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401</Words>
  <Application>Microsoft Macintosh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Cloduera Theme</vt:lpstr>
      <vt:lpstr>FCE Bootcamp – March 2017 Application Architectures Week Batch Processing</vt:lpstr>
      <vt:lpstr>Batch processing</vt:lpstr>
      <vt:lpstr>Defining a batch process</vt:lpstr>
      <vt:lpstr>SQL transformations in a batch process</vt:lpstr>
      <vt:lpstr>Spark</vt:lpstr>
      <vt:lpstr>Hive</vt:lpstr>
      <vt:lpstr>Automating our use case</vt:lpstr>
      <vt:lpstr>Ideas for improving the workflow</vt:lpstr>
      <vt:lpstr>PowerPoint Presentation</vt:lpstr>
    </vt:vector>
  </TitlesOfParts>
  <Company>Cloudera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 Peters</dc:creator>
  <cp:lastModifiedBy>Jeremy  Beard</cp:lastModifiedBy>
  <cp:revision>164</cp:revision>
  <dcterms:created xsi:type="dcterms:W3CDTF">2014-12-02T08:34:24Z</dcterms:created>
  <dcterms:modified xsi:type="dcterms:W3CDTF">2017-03-26T17:53:53Z</dcterms:modified>
</cp:coreProperties>
</file>