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60" r:id="rId2"/>
    <p:sldId id="274" r:id="rId3"/>
    <p:sldId id="275" r:id="rId4"/>
    <p:sldId id="276" r:id="rId5"/>
    <p:sldId id="278" r:id="rId6"/>
    <p:sldId id="282" r:id="rId7"/>
    <p:sldId id="279" r:id="rId8"/>
    <p:sldId id="280" r:id="rId9"/>
    <p:sldId id="281" r:id="rId10"/>
    <p:sldId id="270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9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9"/>
    <p:restoredTop sz="97414"/>
  </p:normalViewPr>
  <p:slideViewPr>
    <p:cSldViewPr snapToGrid="0" snapToObjects="1">
      <p:cViewPr varScale="1">
        <p:scale>
          <a:sx n="166" d="100"/>
          <a:sy n="166" d="100"/>
        </p:scale>
        <p:origin x="344" y="1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D834-3710-1540-AC7B-6B1395A06C1C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E4D2-938B-784F-9A8C-ECC71390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11313560" cy="4432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439160"/>
            <a:ext cx="3192633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06923" y="6032500"/>
            <a:ext cx="1410777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756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71799"/>
            <a:ext cx="5282758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7458886" y="1219940"/>
            <a:ext cx="5949884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7438689" y="1215307"/>
            <a:ext cx="5965445" cy="353483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2" y="5179917"/>
            <a:ext cx="7338389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8388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3" r:id="rId3"/>
    <p:sldLayoutId id="2147483689" r:id="rId4"/>
    <p:sldLayoutId id="2147483685" r:id="rId5"/>
    <p:sldLayoutId id="2147483690" r:id="rId6"/>
    <p:sldLayoutId id="2147483687" r:id="rId7"/>
    <p:sldLayoutId id="2147483691" r:id="rId8"/>
    <p:sldLayoutId id="2147483692" r:id="rId9"/>
    <p:sldLayoutId id="2147483693" r:id="rId10"/>
    <p:sldLayoutId id="2147483653" r:id="rId11"/>
    <p:sldLayoutId id="2147483654" r:id="rId12"/>
    <p:sldLayoutId id="2147483655" r:id="rId13"/>
    <p:sldLayoutId id="2147483677" r:id="rId14"/>
    <p:sldLayoutId id="2147483678" r:id="rId15"/>
    <p:sldLayoutId id="2147483670" r:id="rId16"/>
    <p:sldLayoutId id="2147483668" r:id="rId17"/>
    <p:sldLayoutId id="2147483669" r:id="rId18"/>
    <p:sldLayoutId id="2147483679" r:id="rId19"/>
    <p:sldLayoutId id="2147483680" r:id="rId20"/>
    <p:sldLayoutId id="2147483681" r:id="rId21"/>
    <p:sldLayoutId id="2147483667" r:id="rId22"/>
    <p:sldLayoutId id="2147483694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jeremy@cloudera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FCE Bootcamp – March 2017</a:t>
            </a:r>
            <a:br>
              <a:rPr lang="en-US" dirty="0" smtClean="0"/>
            </a:br>
            <a:r>
              <a:rPr lang="en-US" dirty="0" smtClean="0"/>
              <a:t>Application Architectures Week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Beard | Principal 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4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Myself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Jeremy Beard</a:t>
            </a:r>
          </a:p>
          <a:p>
            <a:r>
              <a:rPr lang="en-US" dirty="0" smtClean="0"/>
              <a:t>Principal Solutions Architect</a:t>
            </a:r>
          </a:p>
          <a:p>
            <a:r>
              <a:rPr lang="en-US" dirty="0" smtClean="0"/>
              <a:t>Based in NYC</a:t>
            </a:r>
          </a:p>
          <a:p>
            <a:r>
              <a:rPr lang="en-US" dirty="0" smtClean="0"/>
              <a:t>Cloudera for 4.5 years</a:t>
            </a:r>
          </a:p>
          <a:p>
            <a:r>
              <a:rPr lang="en-US" dirty="0" smtClean="0">
                <a:hlinkClick r:id="rId2"/>
              </a:rPr>
              <a:t>jeremy@cloudera.com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40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this week?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hands on how to build applications on an EDH</a:t>
            </a:r>
          </a:p>
          <a:p>
            <a:r>
              <a:rPr lang="en-US" dirty="0" smtClean="0"/>
              <a:t>Groups teaming up to keep the momentum going</a:t>
            </a:r>
          </a:p>
          <a:p>
            <a:r>
              <a:rPr lang="en-US" dirty="0" smtClean="0"/>
              <a:t>Expanding out a single use case solution over the week</a:t>
            </a:r>
          </a:p>
          <a:p>
            <a:r>
              <a:rPr lang="en-US" dirty="0" smtClean="0"/>
              <a:t>Simulating a customer engagement with real problem solving</a:t>
            </a:r>
          </a:p>
          <a:p>
            <a:endParaRPr lang="en-US" dirty="0" smtClean="0"/>
          </a:p>
          <a:p>
            <a:r>
              <a:rPr lang="en-US" dirty="0" smtClean="0"/>
              <a:t>Three sections</a:t>
            </a:r>
          </a:p>
          <a:p>
            <a:pPr marL="803275" lvl="1" indent="-514350">
              <a:buFont typeface="+mj-lt"/>
              <a:buAutoNum type="arabicPeriod"/>
            </a:pPr>
            <a:r>
              <a:rPr lang="en-US" dirty="0" smtClean="0"/>
              <a:t>Ingestion and </a:t>
            </a:r>
            <a:r>
              <a:rPr lang="en-US" dirty="0" smtClean="0"/>
              <a:t>querying</a:t>
            </a:r>
          </a:p>
          <a:p>
            <a:pPr marL="803275" lvl="1" indent="-514350">
              <a:buFont typeface="+mj-lt"/>
              <a:buAutoNum type="arabicPeriod"/>
            </a:pPr>
            <a:r>
              <a:rPr lang="en-US" dirty="0" smtClean="0"/>
              <a:t>Batch processing</a:t>
            </a:r>
          </a:p>
          <a:p>
            <a:pPr marL="803275" lvl="1" indent="-514350">
              <a:buFont typeface="+mj-lt"/>
              <a:buAutoNum type="arabicPeriod"/>
            </a:pPr>
            <a:r>
              <a:rPr lang="en-US" dirty="0" smtClean="0"/>
              <a:t>Stream processing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8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each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Build out a solution to the high level requirements for the use case</a:t>
            </a:r>
          </a:p>
          <a:p>
            <a:r>
              <a:rPr lang="en-US" dirty="0" smtClean="0"/>
              <a:t>Develop iteratively – start simple and add piece by piece</a:t>
            </a:r>
          </a:p>
          <a:p>
            <a:endParaRPr lang="en-US" dirty="0" smtClean="0"/>
          </a:p>
          <a:p>
            <a:r>
              <a:rPr lang="en-US" dirty="0" smtClean="0"/>
              <a:t>If you find something very easy, help someone else figure it out</a:t>
            </a:r>
          </a:p>
          <a:p>
            <a:r>
              <a:rPr lang="en-US" dirty="0" smtClean="0"/>
              <a:t>Try to solve blockers as a group before reaching out</a:t>
            </a:r>
          </a:p>
          <a:p>
            <a:r>
              <a:rPr lang="en-US" dirty="0" smtClean="0"/>
              <a:t>Also don’t get bogged down with an error for too long</a:t>
            </a:r>
          </a:p>
          <a:p>
            <a:endParaRPr lang="en-US" dirty="0"/>
          </a:p>
          <a:p>
            <a:r>
              <a:rPr lang="en-US" dirty="0" smtClean="0"/>
              <a:t>Capture </a:t>
            </a:r>
            <a:r>
              <a:rPr lang="en-US" dirty="0" smtClean="0"/>
              <a:t>information </a:t>
            </a:r>
            <a:r>
              <a:rPr lang="en-US" dirty="0" smtClean="0"/>
              <a:t>about </a:t>
            </a:r>
            <a:r>
              <a:rPr lang="en-US" dirty="0" smtClean="0"/>
              <a:t>what you achieved, what worked well, what was challenging, and metrics such as performance</a:t>
            </a:r>
            <a:endParaRPr lang="en-US" dirty="0"/>
          </a:p>
          <a:p>
            <a:r>
              <a:rPr lang="en-US" dirty="0" smtClean="0"/>
              <a:t>Each group to do an informal debriefing for the other groups</a:t>
            </a:r>
          </a:p>
        </p:txBody>
      </p:sp>
    </p:spTree>
    <p:extLst>
      <p:ext uri="{BB962C8B-B14F-4D97-AF65-F5344CB8AC3E}">
        <p14:creationId xmlns:p14="http://schemas.microsoft.com/office/powerpoint/2010/main" val="15428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u="sng" dirty="0" smtClean="0"/>
              <a:t>Ingestion and querying</a:t>
            </a:r>
          </a:p>
          <a:p>
            <a:pPr lvl="1"/>
            <a:r>
              <a:rPr lang="en-US" dirty="0" smtClean="0"/>
              <a:t>Sqoop</a:t>
            </a:r>
          </a:p>
          <a:p>
            <a:pPr lvl="1"/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Impala</a:t>
            </a:r>
          </a:p>
          <a:p>
            <a:pPr lvl="1"/>
            <a:r>
              <a:rPr lang="en-US" dirty="0" smtClean="0"/>
              <a:t>Hue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Batch processing</a:t>
            </a:r>
          </a:p>
          <a:p>
            <a:pPr lvl="1"/>
            <a:r>
              <a:rPr lang="en-US" dirty="0" smtClean="0"/>
              <a:t>Oozie</a:t>
            </a:r>
          </a:p>
          <a:p>
            <a:pPr lvl="1"/>
            <a:r>
              <a:rPr lang="en-US" dirty="0" smtClean="0"/>
              <a:t>Hive</a:t>
            </a:r>
            <a:endParaRPr lang="en-US" dirty="0"/>
          </a:p>
          <a:p>
            <a:pPr lvl="1"/>
            <a:r>
              <a:rPr lang="en-US" dirty="0" smtClean="0"/>
              <a:t>Spark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 smtClean="0"/>
              <a:t>Stream processing</a:t>
            </a:r>
          </a:p>
          <a:p>
            <a:pPr lvl="1"/>
            <a:r>
              <a:rPr lang="en-US" dirty="0" smtClean="0"/>
              <a:t>Flume</a:t>
            </a:r>
          </a:p>
          <a:p>
            <a:pPr lvl="1"/>
            <a:r>
              <a:rPr lang="en-US" dirty="0" smtClean="0"/>
              <a:t>Kafka</a:t>
            </a:r>
          </a:p>
          <a:p>
            <a:pPr lvl="1"/>
            <a:r>
              <a:rPr lang="en-US" dirty="0" smtClean="0"/>
              <a:t>Spark Streaming</a:t>
            </a:r>
          </a:p>
          <a:p>
            <a:pPr lvl="1"/>
            <a:r>
              <a:rPr lang="en-US" dirty="0" smtClean="0"/>
              <a:t>HBase</a:t>
            </a:r>
          </a:p>
          <a:p>
            <a:pPr lvl="1"/>
            <a:r>
              <a:rPr lang="en-US" dirty="0" smtClean="0"/>
              <a:t>Kudu</a:t>
            </a:r>
          </a:p>
          <a:p>
            <a:pPr lvl="1"/>
            <a:r>
              <a:rPr lang="en-US" dirty="0" smtClean="0"/>
              <a:t>Solr</a:t>
            </a:r>
          </a:p>
        </p:txBody>
      </p:sp>
    </p:spTree>
    <p:extLst>
      <p:ext uri="{BB962C8B-B14F-4D97-AF65-F5344CB8AC3E}">
        <p14:creationId xmlns:p14="http://schemas.microsoft.com/office/powerpoint/2010/main" val="11398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the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 anchorCtr="0"/>
          <a:lstStyle/>
          <a:p>
            <a:pPr marL="0" lvl="0" indent="0" algn="ctr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https://nyti.ms/2jRIEnF</a:t>
            </a:r>
          </a:p>
        </p:txBody>
      </p:sp>
    </p:spTree>
    <p:extLst>
      <p:ext uri="{BB962C8B-B14F-4D97-AF65-F5344CB8AC3E}">
        <p14:creationId xmlns:p14="http://schemas.microsoft.com/office/powerpoint/2010/main" val="13741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the week</a:t>
            </a:r>
            <a:endParaRPr lang="en-US" dirty="0"/>
          </a:p>
        </p:txBody>
      </p:sp>
      <p:pic>
        <p:nvPicPr>
          <p:cNvPr id="4" name="Picture 3" descr="Screen Shot 2016-04-11 at 11.35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000" y="1046497"/>
            <a:ext cx="3292095" cy="4780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6" y="1249362"/>
            <a:ext cx="6562219" cy="43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Find gravitational waves in astronomical detector measurements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the measurement data set for end user querying</a:t>
            </a:r>
          </a:p>
          <a:p>
            <a:endParaRPr lang="en-US" dirty="0" smtClean="0"/>
          </a:p>
          <a:p>
            <a:r>
              <a:rPr lang="en-US" dirty="0" smtClean="0"/>
              <a:t>Make it easy to query for finding the gravitational waves</a:t>
            </a:r>
          </a:p>
          <a:p>
            <a:r>
              <a:rPr lang="en-US" dirty="0" smtClean="0"/>
              <a:t>Make the queries run fast</a:t>
            </a:r>
          </a:p>
          <a:p>
            <a:r>
              <a:rPr lang="en-US" dirty="0" smtClean="0"/>
              <a:t>Minimize the time for measurements to be available after they are made</a:t>
            </a:r>
          </a:p>
          <a:p>
            <a:r>
              <a:rPr lang="en-US" dirty="0" smtClean="0"/>
              <a:t>Minimize the effort involved in loading new measurements</a:t>
            </a:r>
          </a:p>
        </p:txBody>
      </p:sp>
    </p:spTree>
    <p:extLst>
      <p:ext uri="{BB962C8B-B14F-4D97-AF65-F5344CB8AC3E}">
        <p14:creationId xmlns:p14="http://schemas.microsoft.com/office/powerpoint/2010/main" val="12846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data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record is one measurement</a:t>
            </a:r>
          </a:p>
          <a:p>
            <a:r>
              <a:rPr lang="en-US" dirty="0" smtClean="0"/>
              <a:t>Each measurement is</a:t>
            </a:r>
          </a:p>
          <a:p>
            <a:pPr lvl="1"/>
            <a:r>
              <a:rPr lang="en-US" dirty="0" smtClean="0"/>
              <a:t>At a point in time</a:t>
            </a:r>
          </a:p>
          <a:p>
            <a:pPr lvl="1"/>
            <a:r>
              <a:rPr lang="en-US" dirty="0" smtClean="0"/>
              <a:t>Made up of three signal amplitudes</a:t>
            </a:r>
          </a:p>
          <a:p>
            <a:pPr lvl="1"/>
            <a:r>
              <a:rPr lang="en-US" dirty="0" smtClean="0"/>
              <a:t>From a gravitational wave detector somewhere in the world</a:t>
            </a:r>
          </a:p>
          <a:p>
            <a:pPr lvl="1"/>
            <a:r>
              <a:rPr lang="en-US" dirty="0"/>
              <a:t>Being </a:t>
            </a:r>
            <a:r>
              <a:rPr lang="en-US" dirty="0" smtClean="0"/>
              <a:t>performed by </a:t>
            </a:r>
            <a:r>
              <a:rPr lang="en-US" dirty="0"/>
              <a:t>an </a:t>
            </a:r>
            <a:r>
              <a:rPr lang="en-US" dirty="0" smtClean="0"/>
              <a:t>astrophysicist</a:t>
            </a:r>
          </a:p>
          <a:p>
            <a:pPr lvl="1"/>
            <a:r>
              <a:rPr lang="en-US" dirty="0" smtClean="0"/>
              <a:t>Listening to a nearby galaxy</a:t>
            </a:r>
          </a:p>
          <a:p>
            <a:pPr lvl="1"/>
            <a:endParaRPr lang="en-US" dirty="0"/>
          </a:p>
          <a:p>
            <a:r>
              <a:rPr lang="en-US" dirty="0" smtClean="0"/>
              <a:t>A gravitational wave is detected when the first and third amplitudes are &gt; 0.995, and the second amplitude is &lt; 0.005</a:t>
            </a:r>
          </a:p>
        </p:txBody>
      </p:sp>
    </p:spTree>
    <p:extLst>
      <p:ext uri="{BB962C8B-B14F-4D97-AF65-F5344CB8AC3E}">
        <p14:creationId xmlns:p14="http://schemas.microsoft.com/office/powerpoint/2010/main" val="16666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323</Words>
  <Application>Microsoft Macintosh PowerPoint</Application>
  <PresentationFormat>Custom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Cloduera Theme</vt:lpstr>
      <vt:lpstr>FCE Bootcamp – March 2017 Application Architectures Week</vt:lpstr>
      <vt:lpstr>Myself</vt:lpstr>
      <vt:lpstr>What are we doing this week?</vt:lpstr>
      <vt:lpstr>Format of each section</vt:lpstr>
      <vt:lpstr>Section components</vt:lpstr>
      <vt:lpstr>Use case for the week</vt:lpstr>
      <vt:lpstr>Use case for the week</vt:lpstr>
      <vt:lpstr>Use case requirements</vt:lpstr>
      <vt:lpstr>Use case data model</vt:lpstr>
      <vt:lpstr>PowerPoint Presentation</vt:lpstr>
    </vt:vector>
  </TitlesOfParts>
  <Company>Cloudera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 Peters</dc:creator>
  <cp:lastModifiedBy>Jeremy  Beard</cp:lastModifiedBy>
  <cp:revision>126</cp:revision>
  <dcterms:created xsi:type="dcterms:W3CDTF">2014-12-02T08:34:24Z</dcterms:created>
  <dcterms:modified xsi:type="dcterms:W3CDTF">2017-03-26T16:51:02Z</dcterms:modified>
</cp:coreProperties>
</file>