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6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9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2343A98-E768-42FA-9612-DDBA1641A32B}" type="datetimeFigureOut">
              <a:rPr lang="en-US" smtClean="0"/>
              <a:t>2017-09-04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1CE740-4DE4-46D3-BDDE-148C57208496}" type="slidenum">
              <a:rPr lang="en-US" smtClean="0"/>
              <a:t>‹#›</a:t>
            </a:fld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F7C38A-6952-477A-BB34-3A2B55B83E55}"/>
              </a:ext>
            </a:extLst>
          </p:cNvPr>
          <p:cNvSpPr txBox="1"/>
          <p:nvPr userDrawn="1"/>
        </p:nvSpPr>
        <p:spPr>
          <a:xfrm>
            <a:off x="2378208" y="6627168"/>
            <a:ext cx="89557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Andrei </a:t>
            </a:r>
            <a:r>
              <a:rPr lang="en-US" sz="900" dirty="0" err="1"/>
              <a:t>Ionut</a:t>
            </a:r>
            <a:r>
              <a:rPr lang="en-US" sz="900" dirty="0"/>
              <a:t> DAMIAN (Cloudifier)			Nicolae TAPUS (University “</a:t>
            </a:r>
            <a:r>
              <a:rPr lang="en-US" sz="900" dirty="0" err="1"/>
              <a:t>Politehnica</a:t>
            </a:r>
            <a:r>
              <a:rPr lang="en-US" sz="900" dirty="0"/>
              <a:t>” Bucharest) 			</a:t>
            </a:r>
            <a:r>
              <a:rPr lang="en-US" sz="900" dirty="0" err="1"/>
              <a:t>Alexandru</a:t>
            </a:r>
            <a:r>
              <a:rPr lang="en-US" sz="900" dirty="0"/>
              <a:t> PURDILA (Cloudifier)</a:t>
            </a:r>
          </a:p>
        </p:txBody>
      </p:sp>
    </p:spTree>
    <p:extLst>
      <p:ext uri="{BB962C8B-B14F-4D97-AF65-F5344CB8AC3E}">
        <p14:creationId xmlns:p14="http://schemas.microsoft.com/office/powerpoint/2010/main" val="287484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3A98-E768-42FA-9612-DDBA1641A32B}" type="datetimeFigureOut">
              <a:rPr lang="en-US" smtClean="0"/>
              <a:t>2017-09-04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740-4DE4-46D3-BDDE-148C57208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F1B54-CE0A-4488-BD7F-4CD8C4706AA4}"/>
              </a:ext>
            </a:extLst>
          </p:cNvPr>
          <p:cNvSpPr txBox="1"/>
          <p:nvPr userDrawn="1"/>
        </p:nvSpPr>
        <p:spPr>
          <a:xfrm>
            <a:off x="2378208" y="6627168"/>
            <a:ext cx="89557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Andrei </a:t>
            </a:r>
            <a:r>
              <a:rPr lang="en-US" sz="900" dirty="0" err="1"/>
              <a:t>Ionut</a:t>
            </a:r>
            <a:r>
              <a:rPr lang="en-US" sz="900" dirty="0"/>
              <a:t> DAMIAN (Cloudifier)			Nicolae TAPUS (University “</a:t>
            </a:r>
            <a:r>
              <a:rPr lang="en-US" sz="900" dirty="0" err="1"/>
              <a:t>Politehnica</a:t>
            </a:r>
            <a:r>
              <a:rPr lang="en-US" sz="900" dirty="0"/>
              <a:t>” Bucharest) 			</a:t>
            </a:r>
            <a:r>
              <a:rPr lang="en-US" sz="900" dirty="0" err="1"/>
              <a:t>Alexandru</a:t>
            </a:r>
            <a:r>
              <a:rPr lang="en-US" sz="900" dirty="0"/>
              <a:t> PURDILA (Cloudifier)</a:t>
            </a:r>
          </a:p>
        </p:txBody>
      </p:sp>
    </p:spTree>
    <p:extLst>
      <p:ext uri="{BB962C8B-B14F-4D97-AF65-F5344CB8AC3E}">
        <p14:creationId xmlns:p14="http://schemas.microsoft.com/office/powerpoint/2010/main" val="70321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3A98-E768-42FA-9612-DDBA1641A32B}" type="datetimeFigureOut">
              <a:rPr lang="en-US" smtClean="0"/>
              <a:t>2017-09-04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CE740-4DE4-46D3-BDDE-148C57208496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8E8705-CB3E-482B-A6EC-146A9DE9E43F}"/>
              </a:ext>
            </a:extLst>
          </p:cNvPr>
          <p:cNvSpPr txBox="1"/>
          <p:nvPr userDrawn="1"/>
        </p:nvSpPr>
        <p:spPr>
          <a:xfrm>
            <a:off x="2378208" y="6627168"/>
            <a:ext cx="89557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Andrei </a:t>
            </a:r>
            <a:r>
              <a:rPr lang="en-US" sz="900" dirty="0" err="1"/>
              <a:t>Ionut</a:t>
            </a:r>
            <a:r>
              <a:rPr lang="en-US" sz="900" dirty="0"/>
              <a:t> DAMIAN (Cloudifier)			Nicolae TAPUS (University “</a:t>
            </a:r>
            <a:r>
              <a:rPr lang="en-US" sz="900" dirty="0" err="1"/>
              <a:t>Politehnica</a:t>
            </a:r>
            <a:r>
              <a:rPr lang="en-US" sz="900" dirty="0"/>
              <a:t>” Bucharest) 			</a:t>
            </a:r>
            <a:r>
              <a:rPr lang="en-US" sz="900" dirty="0" err="1"/>
              <a:t>Alexandru</a:t>
            </a:r>
            <a:r>
              <a:rPr lang="en-US" sz="900" dirty="0"/>
              <a:t> PURDILA (Cloudifier)</a:t>
            </a:r>
          </a:p>
        </p:txBody>
      </p:sp>
    </p:spTree>
    <p:extLst>
      <p:ext uri="{BB962C8B-B14F-4D97-AF65-F5344CB8AC3E}">
        <p14:creationId xmlns:p14="http://schemas.microsoft.com/office/powerpoint/2010/main" val="3337160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1A15-8A9C-43C5-9138-E1B24D098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6600" dirty="0"/>
            </a:br>
            <a:r>
              <a:rPr lang="en-US" sz="6600" dirty="0"/>
              <a:t>Cloudifier Virtual Apps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DB525-133E-4E91-B26B-60B084C95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135085"/>
          </a:xfrm>
        </p:spPr>
        <p:txBody>
          <a:bodyPr>
            <a:noAutofit/>
          </a:bodyPr>
          <a:lstStyle/>
          <a:p>
            <a:r>
              <a:rPr lang="en-US" sz="3200" dirty="0"/>
              <a:t>Virtual desktop predictive analytics apps environment based on GPU computing framework </a:t>
            </a:r>
          </a:p>
        </p:txBody>
      </p:sp>
    </p:spTree>
    <p:extLst>
      <p:ext uri="{BB962C8B-B14F-4D97-AF65-F5344CB8AC3E}">
        <p14:creationId xmlns:p14="http://schemas.microsoft.com/office/powerpoint/2010/main" val="608047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019C-D4B3-4504-96E6-94642B27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repository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3F60D-E5DF-49EA-B71C-CB6D130C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models (initial GPU optimized shallow models)</a:t>
            </a:r>
          </a:p>
          <a:p>
            <a:r>
              <a:rPr lang="en-US" dirty="0"/>
              <a:t>Custom configured models (for various tasks)</a:t>
            </a:r>
          </a:p>
          <a:p>
            <a:r>
              <a:rPr lang="en-US" dirty="0"/>
              <a:t>Custom pipelines (including GPU data preprocessing, model training and model inference)</a:t>
            </a:r>
          </a:p>
          <a:p>
            <a:r>
              <a:rPr lang="en-US" dirty="0"/>
              <a:t>Full applications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2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71B3-7300-4560-AA74-A16B50B8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7D598-2C21-4BDB-BE4D-FE15B4A5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More shallow models translated to GPU </a:t>
            </a:r>
            <a:r>
              <a:rPr lang="en-US" sz="3600" dirty="0" err="1"/>
              <a:t>env</a:t>
            </a:r>
            <a:endParaRPr lang="en-US" sz="3600" dirty="0"/>
          </a:p>
          <a:p>
            <a:r>
              <a:rPr lang="en-US" sz="3600" dirty="0"/>
              <a:t>More applications community developed</a:t>
            </a:r>
          </a:p>
          <a:p>
            <a:r>
              <a:rPr lang="en-US" sz="3600" dirty="0"/>
              <a:t>Enlarge community and add community developed shallow models</a:t>
            </a:r>
          </a:p>
        </p:txBody>
      </p:sp>
    </p:spTree>
    <p:extLst>
      <p:ext uri="{BB962C8B-B14F-4D97-AF65-F5344CB8AC3E}">
        <p14:creationId xmlns:p14="http://schemas.microsoft.com/office/powerpoint/2010/main" val="326509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9B1E-A297-4EFA-97A7-6F7FF2AC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6F12-288C-48A6-B478-0D5492739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Need of model experimentation </a:t>
            </a:r>
          </a:p>
          <a:p>
            <a:r>
              <a:rPr lang="en-US" sz="3200" dirty="0"/>
              <a:t>Need for machine learning models repositories</a:t>
            </a:r>
          </a:p>
          <a:p>
            <a:r>
              <a:rPr lang="en-US" sz="3200" dirty="0"/>
              <a:t>Need for rapid development of intelligent machine-learning enabled apps</a:t>
            </a:r>
          </a:p>
        </p:txBody>
      </p:sp>
    </p:spTree>
    <p:extLst>
      <p:ext uri="{BB962C8B-B14F-4D97-AF65-F5344CB8AC3E}">
        <p14:creationId xmlns:p14="http://schemas.microsoft.com/office/powerpoint/2010/main" val="369107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9B1E-A297-4EFA-97A7-6F7FF2AC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6F12-288C-48A6-B478-0D5492739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/>
              <a:t>Need of model experimentation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We want to understand Data Science (</a:t>
            </a:r>
            <a:r>
              <a:rPr lang="en-US" sz="3200" i="1" dirty="0"/>
              <a:t>learn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We want to experiment various models with our own data (</a:t>
            </a:r>
            <a:r>
              <a:rPr lang="en-US" sz="3200" i="1" dirty="0"/>
              <a:t>try or do predictive analytics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We want to have access to fast-experimentation (</a:t>
            </a:r>
            <a:r>
              <a:rPr lang="en-US" sz="3200" i="1" dirty="0"/>
              <a:t>machine learning on massive parallel computing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266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9B1E-A297-4EFA-97A7-6F7FF2AC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6F12-288C-48A6-B478-0D5492739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Need for machine learning models repositories:</a:t>
            </a:r>
          </a:p>
          <a:p>
            <a:pPr lvl="1"/>
            <a:r>
              <a:rPr lang="en-US" sz="2800" dirty="0"/>
              <a:t>We are looking to a model that we could adopt in our business</a:t>
            </a:r>
          </a:p>
          <a:p>
            <a:pPr lvl="1"/>
            <a:r>
              <a:rPr lang="en-US" sz="2800" dirty="0"/>
              <a:t>We want to learn a certain predictive analytics model</a:t>
            </a:r>
          </a:p>
        </p:txBody>
      </p:sp>
    </p:spTree>
    <p:extLst>
      <p:ext uri="{BB962C8B-B14F-4D97-AF65-F5344CB8AC3E}">
        <p14:creationId xmlns:p14="http://schemas.microsoft.com/office/powerpoint/2010/main" val="307057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9B1E-A297-4EFA-97A7-6F7FF2AC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6F12-288C-48A6-B478-0D5492739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Need for rapid development of intelligent machine-learning enabled apps</a:t>
            </a:r>
          </a:p>
          <a:p>
            <a:pPr lvl="1"/>
            <a:r>
              <a:rPr lang="en-US" sz="2800" dirty="0"/>
              <a:t>Use community developed models or even whole pipelines</a:t>
            </a:r>
          </a:p>
          <a:p>
            <a:pPr lvl="1"/>
            <a:r>
              <a:rPr lang="en-US" sz="2800" dirty="0"/>
              <a:t>Get full community developed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9179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5B3F-6133-4007-849F-5DF7367B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AA3F-0B84-432B-A970-CCDAD766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Commercial products from biggest companies</a:t>
            </a:r>
          </a:p>
          <a:p>
            <a:pPr lvl="1"/>
            <a:r>
              <a:rPr lang="en-US" sz="2800" dirty="0"/>
              <a:t>Subscription based</a:t>
            </a:r>
          </a:p>
          <a:p>
            <a:pPr lvl="1"/>
            <a:r>
              <a:rPr lang="en-US" sz="2800" dirty="0"/>
              <a:t>Ties solution to the vendor</a:t>
            </a:r>
          </a:p>
          <a:p>
            <a:pPr lvl="1"/>
            <a:r>
              <a:rPr lang="en-US" sz="2800" dirty="0"/>
              <a:t>Slow learning rate</a:t>
            </a:r>
          </a:p>
          <a:p>
            <a:pPr lvl="1"/>
            <a:r>
              <a:rPr lang="en-US" sz="2800" dirty="0"/>
              <a:t>No real community based repositories</a:t>
            </a:r>
          </a:p>
        </p:txBody>
      </p:sp>
    </p:spTree>
    <p:extLst>
      <p:ext uri="{BB962C8B-B14F-4D97-AF65-F5344CB8AC3E}">
        <p14:creationId xmlns:p14="http://schemas.microsoft.com/office/powerpoint/2010/main" val="413096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5B3F-6133-4007-849F-5DF7367B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AA3F-0B84-432B-A970-CCDAD766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Open-source solutions</a:t>
            </a:r>
          </a:p>
          <a:p>
            <a:pPr lvl="1"/>
            <a:r>
              <a:rPr lang="en-US" sz="3200" dirty="0"/>
              <a:t>Need to be deployed</a:t>
            </a:r>
          </a:p>
          <a:p>
            <a:pPr lvl="1"/>
            <a:r>
              <a:rPr lang="en-US" sz="3200" dirty="0"/>
              <a:t>Need to be configured</a:t>
            </a:r>
          </a:p>
          <a:p>
            <a:pPr lvl="1"/>
            <a:r>
              <a:rPr lang="en-US" sz="3200" dirty="0"/>
              <a:t>Need to be maintained</a:t>
            </a:r>
          </a:p>
          <a:p>
            <a:pPr lvl="1"/>
            <a:r>
              <a:rPr lang="en-US" sz="3200" dirty="0"/>
              <a:t>Require high ML skills</a:t>
            </a:r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764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823E-4F25-4725-87AD-92E2A01D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EAB9-56BD-44CF-B9DB-1D0505ECC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03829"/>
          </a:xfrm>
        </p:spPr>
        <p:txBody>
          <a:bodyPr>
            <a:normAutofit fontScale="85000" lnSpcReduction="10000"/>
          </a:bodyPr>
          <a:lstStyle/>
          <a:p>
            <a:r>
              <a:rPr lang="en-US" sz="3600" b="1" i="1" dirty="0"/>
              <a:t>Main innovation:</a:t>
            </a:r>
          </a:p>
          <a:p>
            <a:pPr lvl="1"/>
            <a:r>
              <a:rPr lang="en-US" sz="3200" dirty="0"/>
              <a:t>GPU based execution framework for shallow models</a:t>
            </a:r>
          </a:p>
          <a:p>
            <a:pPr lvl="1"/>
            <a:endParaRPr lang="en-US" sz="3200" dirty="0"/>
          </a:p>
          <a:p>
            <a:r>
              <a:rPr lang="en-US" sz="3600" dirty="0"/>
              <a:t>Translation of well known shallow machine learning models</a:t>
            </a:r>
          </a:p>
          <a:p>
            <a:r>
              <a:rPr lang="en-US" sz="3600" dirty="0"/>
              <a:t>Machine Learning model repository</a:t>
            </a:r>
          </a:p>
          <a:p>
            <a:r>
              <a:rPr lang="en-US" sz="3600" dirty="0"/>
              <a:t>Open Source community</a:t>
            </a:r>
          </a:p>
        </p:txBody>
      </p:sp>
    </p:spTree>
    <p:extLst>
      <p:ext uri="{BB962C8B-B14F-4D97-AF65-F5344CB8AC3E}">
        <p14:creationId xmlns:p14="http://schemas.microsoft.com/office/powerpoint/2010/main" val="148299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B3E0-7412-42F2-95A7-90229B4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The execution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6C00-E434-400D-BF18-CE249959B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GPU graph computation framework (</a:t>
            </a:r>
            <a:r>
              <a:rPr lang="en-US" sz="3200" i="1" dirty="0" err="1"/>
              <a:t>TensorFlow</a:t>
            </a:r>
            <a:r>
              <a:rPr lang="en-US" sz="3200" dirty="0"/>
              <a:t>)</a:t>
            </a:r>
          </a:p>
          <a:p>
            <a:r>
              <a:rPr lang="en-US" sz="3200" dirty="0"/>
              <a:t>Develop efficient GPU versions of well known shallow models</a:t>
            </a:r>
          </a:p>
          <a:p>
            <a:r>
              <a:rPr lang="en-US" sz="3200" dirty="0"/>
              <a:t>Develop REST based services over execution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791195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3915</TotalTime>
  <Words>287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 Cloudifier Virtual Apps </vt:lpstr>
      <vt:lpstr>The problem</vt:lpstr>
      <vt:lpstr>The problem</vt:lpstr>
      <vt:lpstr>The problem</vt:lpstr>
      <vt:lpstr>The problem</vt:lpstr>
      <vt:lpstr>Existing solutions</vt:lpstr>
      <vt:lpstr>Existing solutions</vt:lpstr>
      <vt:lpstr>Our approach</vt:lpstr>
      <vt:lpstr>The execution framework</vt:lpstr>
      <vt:lpstr>The repository </vt:lpstr>
      <vt:lpstr>Future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Cloudifier Virtual Apps</dc:title>
  <dc:creator>Andrei Damian</dc:creator>
  <cp:lastModifiedBy>Andrei Damian</cp:lastModifiedBy>
  <cp:revision>12</cp:revision>
  <dcterms:created xsi:type="dcterms:W3CDTF">2017-09-04T16:40:52Z</dcterms:created>
  <dcterms:modified xsi:type="dcterms:W3CDTF">2017-09-07T09:56:47Z</dcterms:modified>
</cp:coreProperties>
</file>