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8" r:id="rId11"/>
    <p:sldId id="267" r:id="rId12"/>
    <p:sldId id="266" r:id="rId13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urențiu-Gheorghe PICIU" initials="LP" lastIdx="1" clrIdx="0">
    <p:extLst>
      <p:ext uri="{19B8F6BF-5375-455C-9EA6-DF929625EA0E}">
        <p15:presenceInfo xmlns:p15="http://schemas.microsoft.com/office/powerpoint/2012/main" userId="Laurențiu-Gheorghe PICI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81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334DC9-3A37-4006-B9F2-745DA9073A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6F1FAD-35E6-4F5F-BC3E-ECC0F047BD0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5157D2F-8C2B-4905-851E-98C79EB68588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16AF8-396B-4663-AE3E-742DF7BBF49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3AD20-B0D0-4927-A9A1-95ED585A9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74E3B28-8518-4F4E-B6F3-B878485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13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C4466D-BE7C-4E95-BA3E-CFB9B664CC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595CD-D7CE-4D74-B06B-26767DD6EA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EB0655C-39E7-44FD-AFEC-49DA219F80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2" name="Slide Image Placeholder 11">
            <a:extLst>
              <a:ext uri="{FF2B5EF4-FFF2-40B4-BE49-F238E27FC236}">
                <a16:creationId xmlns:a16="http://schemas.microsoft.com/office/drawing/2014/main" id="{5E83E1BD-3029-4698-B4F5-FF586122D5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97012" y="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58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r>
              <a:rPr lang="en-US"/>
              <a:t>5 iulie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 err="1"/>
              <a:t>Execuția</a:t>
            </a:r>
            <a:r>
              <a:rPr lang="en-US" dirty="0"/>
              <a:t> </a:t>
            </a:r>
            <a:r>
              <a:rPr lang="en-US" dirty="0" err="1"/>
              <a:t>Optimizată</a:t>
            </a:r>
            <a:r>
              <a:rPr lang="en-US" dirty="0"/>
              <a:t> a </a:t>
            </a:r>
            <a:r>
              <a:rPr lang="en-US" dirty="0" err="1"/>
              <a:t>Grafurilor</a:t>
            </a:r>
            <a:r>
              <a:rPr lang="en-US" dirty="0"/>
              <a:t> Orientate </a:t>
            </a:r>
            <a:r>
              <a:rPr lang="en-US" dirty="0" err="1"/>
              <a:t>Aciclice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Medii </a:t>
            </a:r>
            <a:r>
              <a:rPr lang="en-US" dirty="0" err="1"/>
              <a:t>Hibride</a:t>
            </a:r>
            <a:r>
              <a:rPr lang="en-US" dirty="0"/>
              <a:t> CPU-GPU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415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iulie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Execuția</a:t>
            </a:r>
            <a:r>
              <a:rPr lang="en-US" dirty="0"/>
              <a:t> </a:t>
            </a:r>
            <a:r>
              <a:rPr lang="en-US" dirty="0" err="1"/>
              <a:t>Optimizată</a:t>
            </a:r>
            <a:r>
              <a:rPr lang="en-US" dirty="0"/>
              <a:t> a </a:t>
            </a:r>
            <a:r>
              <a:rPr lang="en-US" dirty="0" err="1"/>
              <a:t>Grafurilor</a:t>
            </a:r>
            <a:r>
              <a:rPr lang="en-US" dirty="0"/>
              <a:t> Orientate </a:t>
            </a:r>
            <a:r>
              <a:rPr lang="en-US" dirty="0" err="1"/>
              <a:t>Aciclice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Medii </a:t>
            </a:r>
            <a:r>
              <a:rPr lang="en-US" dirty="0" err="1"/>
              <a:t>Hibride</a:t>
            </a:r>
            <a:r>
              <a:rPr lang="en-US" dirty="0"/>
              <a:t> CPU-GPU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A304-747C-4C31-9702-0D6068D49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4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iulie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Execuția</a:t>
            </a:r>
            <a:r>
              <a:rPr lang="en-US" dirty="0"/>
              <a:t> </a:t>
            </a:r>
            <a:r>
              <a:rPr lang="en-US" dirty="0" err="1"/>
              <a:t>Optimizată</a:t>
            </a:r>
            <a:r>
              <a:rPr lang="en-US" dirty="0"/>
              <a:t> a </a:t>
            </a:r>
            <a:r>
              <a:rPr lang="en-US" dirty="0" err="1"/>
              <a:t>Grafurilor</a:t>
            </a:r>
            <a:r>
              <a:rPr lang="en-US" dirty="0"/>
              <a:t> Orientate </a:t>
            </a:r>
            <a:r>
              <a:rPr lang="en-US" dirty="0" err="1"/>
              <a:t>Aciclice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Medii </a:t>
            </a:r>
            <a:r>
              <a:rPr lang="en-US" dirty="0" err="1"/>
              <a:t>Hibride</a:t>
            </a:r>
            <a:r>
              <a:rPr lang="en-US" dirty="0"/>
              <a:t> CPU-GPU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A304-747C-4C31-9702-0D6068D49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66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30823-335B-4D84-B3A7-5A70029C6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9827CC-D4AA-4ECE-AA73-A7B782D8B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iulie 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D7B0BD-879E-4EA2-8314-F72CAD1D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Execuția</a:t>
            </a:r>
            <a:r>
              <a:rPr lang="en-US" dirty="0"/>
              <a:t> </a:t>
            </a:r>
            <a:r>
              <a:rPr lang="en-US" dirty="0" err="1"/>
              <a:t>Optimizată</a:t>
            </a:r>
            <a:r>
              <a:rPr lang="en-US" dirty="0"/>
              <a:t> a </a:t>
            </a:r>
            <a:r>
              <a:rPr lang="en-US" dirty="0" err="1"/>
              <a:t>Grafurilor</a:t>
            </a:r>
            <a:r>
              <a:rPr lang="en-US" dirty="0"/>
              <a:t> Orientate </a:t>
            </a:r>
            <a:r>
              <a:rPr lang="en-US" dirty="0" err="1"/>
              <a:t>Aciclice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Medii </a:t>
            </a:r>
            <a:r>
              <a:rPr lang="en-US" dirty="0" err="1"/>
              <a:t>Hibride</a:t>
            </a:r>
            <a:r>
              <a:rPr lang="en-US" dirty="0"/>
              <a:t> CPU-GPU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A8AF66-75D9-46E3-A48F-D6357650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A304-747C-4C31-9702-0D6068D49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78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5866-725F-4CF9-B678-E9CE094E7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5BDC9B-EE04-4765-AA6B-E0AEFFBF4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iulie 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E8BEB-B675-4253-9F3F-89C4F475F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Execuția</a:t>
            </a:r>
            <a:r>
              <a:rPr lang="en-US" dirty="0"/>
              <a:t> </a:t>
            </a:r>
            <a:r>
              <a:rPr lang="en-US" dirty="0" err="1"/>
              <a:t>Optimizată</a:t>
            </a:r>
            <a:r>
              <a:rPr lang="en-US" dirty="0"/>
              <a:t> a </a:t>
            </a:r>
            <a:r>
              <a:rPr lang="en-US" dirty="0" err="1"/>
              <a:t>Grafurilor</a:t>
            </a:r>
            <a:r>
              <a:rPr lang="en-US" dirty="0"/>
              <a:t> Orientate </a:t>
            </a:r>
            <a:r>
              <a:rPr lang="en-US" dirty="0" err="1"/>
              <a:t>Aciclice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Medii </a:t>
            </a:r>
            <a:r>
              <a:rPr lang="en-US" dirty="0" err="1"/>
              <a:t>Hibride</a:t>
            </a:r>
            <a:r>
              <a:rPr lang="en-US" dirty="0"/>
              <a:t> CPU-GPU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B0BA90-2AFD-4DA9-8F80-7ABBF2D3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A304-747C-4C31-9702-0D6068D49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9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5431"/>
            <a:ext cx="78867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590550" cy="365125"/>
          </a:xfrm>
        </p:spPr>
        <p:txBody>
          <a:bodyPr/>
          <a:lstStyle/>
          <a:p>
            <a:r>
              <a:rPr lang="en-US"/>
              <a:t>5 iulie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71626" y="6356353"/>
            <a:ext cx="6181725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Execuția Optimizată a Grafurilor Orientate Aciclice în Medii Hibride CPU-GPU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5774" y="6356353"/>
            <a:ext cx="409575" cy="365125"/>
          </a:xfrm>
        </p:spPr>
        <p:txBody>
          <a:bodyPr/>
          <a:lstStyle/>
          <a:p>
            <a:fld id="{996AA304-747C-4C31-9702-0D6068D49DA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A0A371-3B7C-4F82-9EE3-4ED3C8CB11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5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87312"/>
            <a:ext cx="6724650" cy="94138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273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iulie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Execuția</a:t>
            </a:r>
            <a:r>
              <a:rPr lang="en-US" dirty="0"/>
              <a:t> </a:t>
            </a:r>
            <a:r>
              <a:rPr lang="en-US" dirty="0" err="1"/>
              <a:t>Optimizată</a:t>
            </a:r>
            <a:r>
              <a:rPr lang="en-US" dirty="0"/>
              <a:t> a </a:t>
            </a:r>
            <a:r>
              <a:rPr lang="en-US" dirty="0" err="1"/>
              <a:t>Grafurilor</a:t>
            </a:r>
            <a:r>
              <a:rPr lang="en-US" dirty="0"/>
              <a:t> Orientate </a:t>
            </a:r>
            <a:r>
              <a:rPr lang="en-US" dirty="0" err="1"/>
              <a:t>Aciclice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Medii </a:t>
            </a:r>
            <a:r>
              <a:rPr lang="en-US" dirty="0" err="1"/>
              <a:t>Hibride</a:t>
            </a:r>
            <a:r>
              <a:rPr lang="en-US" dirty="0"/>
              <a:t> CPU-GPU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A304-747C-4C31-9702-0D6068D49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0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iulie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Execuția</a:t>
            </a:r>
            <a:r>
              <a:rPr lang="en-US" dirty="0"/>
              <a:t> </a:t>
            </a:r>
            <a:r>
              <a:rPr lang="en-US" dirty="0" err="1"/>
              <a:t>Optimizată</a:t>
            </a:r>
            <a:r>
              <a:rPr lang="en-US" dirty="0"/>
              <a:t> a </a:t>
            </a:r>
            <a:r>
              <a:rPr lang="en-US" dirty="0" err="1"/>
              <a:t>Grafurilor</a:t>
            </a:r>
            <a:r>
              <a:rPr lang="en-US" dirty="0"/>
              <a:t> Orientate </a:t>
            </a:r>
            <a:r>
              <a:rPr lang="en-US" dirty="0" err="1"/>
              <a:t>Aciclice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Medii </a:t>
            </a:r>
            <a:r>
              <a:rPr lang="en-US" dirty="0" err="1"/>
              <a:t>Hibride</a:t>
            </a:r>
            <a:r>
              <a:rPr lang="en-US" dirty="0"/>
              <a:t> CPU-GPU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A304-747C-4C31-9702-0D6068D49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8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iulie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Execuția</a:t>
            </a:r>
            <a:r>
              <a:rPr lang="en-US" dirty="0"/>
              <a:t> </a:t>
            </a:r>
            <a:r>
              <a:rPr lang="en-US" dirty="0" err="1"/>
              <a:t>Optimizată</a:t>
            </a:r>
            <a:r>
              <a:rPr lang="en-US" dirty="0"/>
              <a:t> a </a:t>
            </a:r>
            <a:r>
              <a:rPr lang="en-US" dirty="0" err="1"/>
              <a:t>Grafurilor</a:t>
            </a:r>
            <a:r>
              <a:rPr lang="en-US" dirty="0"/>
              <a:t> Orientate </a:t>
            </a:r>
            <a:r>
              <a:rPr lang="en-US" dirty="0" err="1"/>
              <a:t>Aciclice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Medii </a:t>
            </a:r>
            <a:r>
              <a:rPr lang="en-US" dirty="0" err="1"/>
              <a:t>Hibride</a:t>
            </a:r>
            <a:r>
              <a:rPr lang="en-US" dirty="0"/>
              <a:t> CPU-GPU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A304-747C-4C31-9702-0D6068D49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2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iulie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Execuția</a:t>
            </a:r>
            <a:r>
              <a:rPr lang="en-US" dirty="0"/>
              <a:t> </a:t>
            </a:r>
            <a:r>
              <a:rPr lang="en-US" dirty="0" err="1"/>
              <a:t>Optimizată</a:t>
            </a:r>
            <a:r>
              <a:rPr lang="en-US" dirty="0"/>
              <a:t> a </a:t>
            </a:r>
            <a:r>
              <a:rPr lang="en-US" dirty="0" err="1"/>
              <a:t>Grafurilor</a:t>
            </a:r>
            <a:r>
              <a:rPr lang="en-US" dirty="0"/>
              <a:t> Orientate </a:t>
            </a:r>
            <a:r>
              <a:rPr lang="en-US" dirty="0" err="1"/>
              <a:t>Aciclice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Medii </a:t>
            </a:r>
            <a:r>
              <a:rPr lang="en-US" dirty="0" err="1"/>
              <a:t>Hibride</a:t>
            </a:r>
            <a:r>
              <a:rPr lang="en-US" dirty="0"/>
              <a:t> CPU-GPU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A304-747C-4C31-9702-0D6068D49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21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iulie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Execuția</a:t>
            </a:r>
            <a:r>
              <a:rPr lang="en-US" dirty="0"/>
              <a:t> </a:t>
            </a:r>
            <a:r>
              <a:rPr lang="en-US" dirty="0" err="1"/>
              <a:t>Optimizată</a:t>
            </a:r>
            <a:r>
              <a:rPr lang="en-US" dirty="0"/>
              <a:t> a </a:t>
            </a:r>
            <a:r>
              <a:rPr lang="en-US" dirty="0" err="1"/>
              <a:t>Grafurilor</a:t>
            </a:r>
            <a:r>
              <a:rPr lang="en-US" dirty="0"/>
              <a:t> Orientate </a:t>
            </a:r>
            <a:r>
              <a:rPr lang="en-US" dirty="0" err="1"/>
              <a:t>Aciclice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Medii </a:t>
            </a:r>
            <a:r>
              <a:rPr lang="en-US" dirty="0" err="1"/>
              <a:t>Hibride</a:t>
            </a:r>
            <a:r>
              <a:rPr lang="en-US" dirty="0"/>
              <a:t> CPU-GPU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A304-747C-4C31-9702-0D6068D49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7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iulie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Execuția</a:t>
            </a:r>
            <a:r>
              <a:rPr lang="en-US" dirty="0"/>
              <a:t> </a:t>
            </a:r>
            <a:r>
              <a:rPr lang="en-US" dirty="0" err="1"/>
              <a:t>Optimizată</a:t>
            </a:r>
            <a:r>
              <a:rPr lang="en-US" dirty="0"/>
              <a:t> a </a:t>
            </a:r>
            <a:r>
              <a:rPr lang="en-US" dirty="0" err="1"/>
              <a:t>Grafurilor</a:t>
            </a:r>
            <a:r>
              <a:rPr lang="en-US" dirty="0"/>
              <a:t> Orientate </a:t>
            </a:r>
            <a:r>
              <a:rPr lang="en-US" dirty="0" err="1"/>
              <a:t>Aciclice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Medii </a:t>
            </a:r>
            <a:r>
              <a:rPr lang="en-US" dirty="0" err="1"/>
              <a:t>Hibride</a:t>
            </a:r>
            <a:r>
              <a:rPr lang="en-US" dirty="0"/>
              <a:t> CPU-GPU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A304-747C-4C31-9702-0D6068D49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iulie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Execuția</a:t>
            </a:r>
            <a:r>
              <a:rPr lang="en-US" dirty="0"/>
              <a:t> </a:t>
            </a:r>
            <a:r>
              <a:rPr lang="en-US" dirty="0" err="1"/>
              <a:t>Optimizată</a:t>
            </a:r>
            <a:r>
              <a:rPr lang="en-US" dirty="0"/>
              <a:t> a </a:t>
            </a:r>
            <a:r>
              <a:rPr lang="en-US" dirty="0" err="1"/>
              <a:t>Grafurilor</a:t>
            </a:r>
            <a:r>
              <a:rPr lang="en-US" dirty="0"/>
              <a:t> Orientate </a:t>
            </a:r>
            <a:r>
              <a:rPr lang="en-US" dirty="0" err="1"/>
              <a:t>Aciclice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Medii </a:t>
            </a:r>
            <a:r>
              <a:rPr lang="en-US" dirty="0" err="1"/>
              <a:t>Hibride</a:t>
            </a:r>
            <a:r>
              <a:rPr lang="en-US" dirty="0"/>
              <a:t> CPU-GPU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A304-747C-4C31-9702-0D6068D49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5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5 iulie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Execuția</a:t>
            </a:r>
            <a:r>
              <a:rPr lang="en-US" dirty="0"/>
              <a:t> </a:t>
            </a:r>
            <a:r>
              <a:rPr lang="en-US" dirty="0" err="1"/>
              <a:t>Optimizată</a:t>
            </a:r>
            <a:r>
              <a:rPr lang="en-US" dirty="0"/>
              <a:t> a </a:t>
            </a:r>
            <a:r>
              <a:rPr lang="en-US" dirty="0" err="1"/>
              <a:t>Grafurilor</a:t>
            </a:r>
            <a:r>
              <a:rPr lang="en-US" dirty="0"/>
              <a:t> Orientate </a:t>
            </a:r>
            <a:r>
              <a:rPr lang="en-US" dirty="0" err="1"/>
              <a:t>Aciclice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Medii </a:t>
            </a:r>
            <a:r>
              <a:rPr lang="en-US" dirty="0" err="1"/>
              <a:t>Hibride</a:t>
            </a:r>
            <a:r>
              <a:rPr lang="en-US" dirty="0"/>
              <a:t> CPU-GPU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AA304-747C-4C31-9702-0D6068D49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8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60" r:id="rId12"/>
    <p:sldLayoutId id="214748366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7D42F-BBE2-4F3D-8C41-B63486427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799" y="725979"/>
            <a:ext cx="7772400" cy="2387600"/>
          </a:xfrm>
        </p:spPr>
        <p:txBody>
          <a:bodyPr>
            <a:normAutofit/>
          </a:bodyPr>
          <a:lstStyle/>
          <a:p>
            <a:r>
              <a:rPr lang="ro-RO" sz="2800" dirty="0">
                <a:solidFill>
                  <a:schemeClr val="accent1"/>
                </a:solidFill>
              </a:rPr>
              <a:t>Execuția Optimizată a Grafurilor Orientate Aciclice </a:t>
            </a:r>
            <a:br>
              <a:rPr lang="en-US" sz="2800" dirty="0">
                <a:solidFill>
                  <a:schemeClr val="accent1"/>
                </a:solidFill>
              </a:rPr>
            </a:br>
            <a:r>
              <a:rPr lang="ro-RO" sz="2800" dirty="0">
                <a:solidFill>
                  <a:schemeClr val="accent1"/>
                </a:solidFill>
              </a:rPr>
              <a:t>în Medii Hibride CPU-GPU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E2AB6B-F3BD-460A-9903-8654E4A0F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2" y="715636"/>
            <a:ext cx="7143751" cy="80836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2D3B37-AF93-48B9-A2BB-291D2E466452}"/>
              </a:ext>
            </a:extLst>
          </p:cNvPr>
          <p:cNvCxnSpPr>
            <a:cxnSpLocks/>
          </p:cNvCxnSpPr>
          <p:nvPr/>
        </p:nvCxnSpPr>
        <p:spPr>
          <a:xfrm>
            <a:off x="1028702" y="3113579"/>
            <a:ext cx="714375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79271D-ED94-407B-9E03-46C6C27C7F76}"/>
              </a:ext>
            </a:extLst>
          </p:cNvPr>
          <p:cNvSpPr txBox="1"/>
          <p:nvPr/>
        </p:nvSpPr>
        <p:spPr>
          <a:xfrm>
            <a:off x="6989797" y="3188333"/>
            <a:ext cx="151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</a:t>
            </a:r>
            <a:r>
              <a:rPr lang="ro-RO" dirty="0"/>
              <a:t>Iulie 2018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DE0B0D-CA05-45D1-8B3D-2712EE0816CD}"/>
              </a:ext>
            </a:extLst>
          </p:cNvPr>
          <p:cNvSpPr txBox="1"/>
          <p:nvPr/>
        </p:nvSpPr>
        <p:spPr>
          <a:xfrm>
            <a:off x="1028701" y="4005888"/>
            <a:ext cx="272337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>
                <a:solidFill>
                  <a:schemeClr val="accent1"/>
                </a:solidFill>
              </a:rPr>
              <a:t>Autor</a:t>
            </a:r>
            <a:r>
              <a:rPr lang="en-US" sz="2000" dirty="0">
                <a:solidFill>
                  <a:schemeClr val="accent1"/>
                </a:solidFill>
              </a:rPr>
              <a:t>:</a:t>
            </a:r>
          </a:p>
          <a:p>
            <a:r>
              <a:rPr lang="en-US" dirty="0"/>
              <a:t>Lauren</a:t>
            </a:r>
            <a:r>
              <a:rPr lang="ro-RO" dirty="0"/>
              <a:t>țiu-Gheorghe Piciu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4C5DC1-47F4-449E-8E8A-B38F48912ABE}"/>
              </a:ext>
            </a:extLst>
          </p:cNvPr>
          <p:cNvSpPr txBox="1"/>
          <p:nvPr/>
        </p:nvSpPr>
        <p:spPr>
          <a:xfrm>
            <a:off x="5449078" y="4005888"/>
            <a:ext cx="272337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o-RO" sz="2000" dirty="0">
                <a:solidFill>
                  <a:schemeClr val="accent1"/>
                </a:solidFill>
              </a:rPr>
              <a:t>Coordonator științific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algn="r"/>
            <a:r>
              <a:rPr lang="ro-RO" dirty="0"/>
              <a:t>Prof. Dr. Ing. Nicolae Țăpuș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517036-EAE6-4C30-B4E2-FA55020BE84E}"/>
              </a:ext>
            </a:extLst>
          </p:cNvPr>
          <p:cNvSpPr txBox="1"/>
          <p:nvPr/>
        </p:nvSpPr>
        <p:spPr>
          <a:xfrm>
            <a:off x="1028701" y="5067476"/>
            <a:ext cx="38978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>
                <a:solidFill>
                  <a:schemeClr val="accent1"/>
                </a:solidFill>
              </a:rPr>
              <a:t>Mulțumiri</a:t>
            </a:r>
            <a:r>
              <a:rPr lang="en-US" sz="2000" dirty="0">
                <a:solidFill>
                  <a:schemeClr val="accent1"/>
                </a:solidFill>
              </a:rPr>
              <a:t>:</a:t>
            </a:r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ro-RO" dirty="0"/>
              <a:t>PhDc Andrei Ionuț Damian</a:t>
            </a:r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ro-RO" dirty="0"/>
              <a:t>4E Software - echipa de Data Science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3C6CDF-94F9-4B4E-A735-7BF46C7E96CF}"/>
              </a:ext>
            </a:extLst>
          </p:cNvPr>
          <p:cNvCxnSpPr>
            <a:cxnSpLocks/>
          </p:cNvCxnSpPr>
          <p:nvPr/>
        </p:nvCxnSpPr>
        <p:spPr>
          <a:xfrm>
            <a:off x="1028702" y="2221269"/>
            <a:ext cx="714375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046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008FD0-4D8D-40E6-B530-D16906053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Execuția Optimizată a Grafurilor Orientate Aciclice în Medii Hibride CPU-GPU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CBDB0-9464-4445-A6BC-8878A1F8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A304-747C-4C31-9702-0D6068D49DAD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892F8BB-C03D-41A0-9D53-A14E5C9A6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4222" y="87312"/>
            <a:ext cx="5701128" cy="941388"/>
          </a:xfrm>
        </p:spPr>
        <p:txBody>
          <a:bodyPr>
            <a:normAutofit fontScale="90000"/>
          </a:bodyPr>
          <a:lstStyle/>
          <a:p>
            <a:r>
              <a:rPr lang="ro-RO" dirty="0">
                <a:solidFill>
                  <a:schemeClr val="bg1"/>
                </a:solidFill>
              </a:rPr>
              <a:t>Rezultate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ro-RO" dirty="0">
                <a:solidFill>
                  <a:schemeClr val="bg1"/>
                </a:solidFill>
              </a:rPr>
              <a:t>Îmbunătățire (1)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118291-8610-424D-A225-8D818860DEC1}"/>
              </a:ext>
            </a:extLst>
          </p:cNvPr>
          <p:cNvSpPr txBox="1"/>
          <p:nvPr/>
        </p:nvSpPr>
        <p:spPr>
          <a:xfrm>
            <a:off x="1855667" y="2198605"/>
            <a:ext cx="5432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Numărul de grafuri ce pot fi alocate în paralel pe diverse GPU-uri</a:t>
            </a:r>
            <a:endParaRPr lang="en-US" sz="1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28C5EE-6017-4AA5-A7B8-2259E7172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29" y="2606672"/>
            <a:ext cx="6248942" cy="256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68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53978F-B5DB-45D3-8F01-3AEEB55A8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Execuția Optimizată a Grafurilor Orientate Aciclice în Medii Hibride CPU-GPU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D3097-24A4-4B27-9ADF-72E3E57E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A304-747C-4C31-9702-0D6068D49DAD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0A1FC355-9567-43BA-A0D7-722129B95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6027" y="87312"/>
            <a:ext cx="5799324" cy="941388"/>
          </a:xfrm>
        </p:spPr>
        <p:txBody>
          <a:bodyPr>
            <a:normAutofit fontScale="90000"/>
          </a:bodyPr>
          <a:lstStyle/>
          <a:p>
            <a:r>
              <a:rPr lang="ro-RO" dirty="0">
                <a:solidFill>
                  <a:schemeClr val="bg1"/>
                </a:solidFill>
              </a:rPr>
              <a:t>Rezultate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ro-RO" dirty="0">
                <a:solidFill>
                  <a:schemeClr val="bg1"/>
                </a:solidFill>
              </a:rPr>
              <a:t>Îmbunătățire (2)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2AF72A-DF7D-4FA9-8248-5840B1167D52}"/>
              </a:ext>
            </a:extLst>
          </p:cNvPr>
          <p:cNvSpPr txBox="1"/>
          <p:nvPr/>
        </p:nvSpPr>
        <p:spPr>
          <a:xfrm>
            <a:off x="1855666" y="2167345"/>
            <a:ext cx="5432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Speedup rulare în paralel a diverselor scenarii</a:t>
            </a:r>
            <a:endParaRPr lang="en-US" sz="1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4811D04-71AB-42E4-989D-63FD9F1D1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6" y="2555138"/>
            <a:ext cx="5965516" cy="2354793"/>
          </a:xfrm>
        </p:spPr>
      </p:pic>
    </p:spTree>
    <p:extLst>
      <p:ext uri="{BB962C8B-B14F-4D97-AF65-F5344CB8AC3E}">
        <p14:creationId xmlns:p14="http://schemas.microsoft.com/office/powerpoint/2010/main" val="821116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3136F4-CF44-4379-9FF8-631E7BD63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i="1" dirty="0"/>
              <a:t>Contribuții personale</a:t>
            </a:r>
            <a:r>
              <a:rPr lang="en-US" i="1" dirty="0"/>
              <a:t>:</a:t>
            </a:r>
          </a:p>
          <a:p>
            <a:pPr lvl="1" algn="just"/>
            <a:r>
              <a:rPr lang="en-US" dirty="0" err="1"/>
              <a:t>Dezvoltarea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evalueaz</a:t>
            </a:r>
            <a:r>
              <a:rPr lang="ro-RO" dirty="0"/>
              <a:t>ă </a:t>
            </a:r>
            <a:r>
              <a:rPr lang="en-US" dirty="0" err="1"/>
              <a:t>cerin</a:t>
            </a:r>
            <a:r>
              <a:rPr lang="ro-RO" dirty="0"/>
              <a:t>țele de memorie ale DAG tensoriale și care poate fi integrată în orice sistem ce folosește TensorFlow</a:t>
            </a:r>
            <a:r>
              <a:rPr lang="en-US" dirty="0"/>
              <a:t>;</a:t>
            </a:r>
          </a:p>
          <a:p>
            <a:pPr lvl="1" algn="just"/>
            <a:r>
              <a:rPr lang="en-US" dirty="0" err="1"/>
              <a:t>Dezvoltarea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e </a:t>
            </a:r>
            <a:r>
              <a:rPr lang="en-US" dirty="0" err="1"/>
              <a:t>capabil</a:t>
            </a:r>
            <a:r>
              <a:rPr lang="en-US" dirty="0"/>
              <a:t> s</a:t>
            </a:r>
            <a:r>
              <a:rPr lang="ro-RO" dirty="0"/>
              <a:t>ă </a:t>
            </a:r>
            <a:r>
              <a:rPr lang="en-US" dirty="0"/>
              <a:t>“</a:t>
            </a:r>
            <a:r>
              <a:rPr lang="ro-RO" dirty="0"/>
              <a:t>înghesuie</a:t>
            </a:r>
            <a:r>
              <a:rPr lang="en-US" dirty="0"/>
              <a:t>”</a:t>
            </a:r>
            <a:r>
              <a:rPr lang="ro-RO" dirty="0"/>
              <a:t> și să ruleze mai multe grafuri pe infrastructuri cu limitări severe, mai ales dpdv al GPU-ului</a:t>
            </a:r>
          </a:p>
          <a:p>
            <a:pPr lvl="1"/>
            <a:endParaRPr lang="ro-RO" dirty="0"/>
          </a:p>
          <a:p>
            <a:pPr marL="0" indent="0">
              <a:buNone/>
            </a:pPr>
            <a:r>
              <a:rPr lang="ro-RO" i="1" dirty="0"/>
              <a:t>Dezvoltări ulterioare</a:t>
            </a:r>
            <a:r>
              <a:rPr lang="en-US" i="1" dirty="0"/>
              <a:t>:</a:t>
            </a:r>
          </a:p>
          <a:p>
            <a:pPr lvl="1" algn="just"/>
            <a:r>
              <a:rPr lang="en-US" dirty="0" err="1"/>
              <a:t>Continuarea</a:t>
            </a:r>
            <a:r>
              <a:rPr lang="en-US" dirty="0"/>
              <a:t> </a:t>
            </a:r>
            <a:r>
              <a:rPr lang="en-US" dirty="0" err="1"/>
              <a:t>experimentelor</a:t>
            </a:r>
            <a:r>
              <a:rPr lang="en-US" dirty="0"/>
              <a:t> </a:t>
            </a:r>
            <a:r>
              <a:rPr lang="ro-RO" dirty="0"/>
              <a:t>și pentru </a:t>
            </a:r>
            <a:r>
              <a:rPr lang="en-US" dirty="0" err="1"/>
              <a:t>alte</a:t>
            </a:r>
            <a:r>
              <a:rPr lang="ro-RO" dirty="0"/>
              <a:t> dispo</a:t>
            </a:r>
            <a:r>
              <a:rPr lang="en-US" dirty="0" err="1"/>
              <a:t>zitive</a:t>
            </a:r>
            <a:r>
              <a:rPr lang="en-US" dirty="0"/>
              <a:t>: </a:t>
            </a:r>
            <a:r>
              <a:rPr lang="en-US" b="1" dirty="0"/>
              <a:t>NVIDIA Jetson, </a:t>
            </a:r>
            <a:r>
              <a:rPr lang="en-US" dirty="0" err="1"/>
              <a:t>chiar</a:t>
            </a:r>
            <a:r>
              <a:rPr lang="en-US" dirty="0"/>
              <a:t> </a:t>
            </a:r>
            <a:r>
              <a:rPr lang="ro-RO" dirty="0"/>
              <a:t>și telefoane mobile</a:t>
            </a:r>
            <a:r>
              <a:rPr lang="en-US" dirty="0"/>
              <a:t> </a:t>
            </a:r>
            <a:r>
              <a:rPr lang="ro-RO" dirty="0"/>
              <a:t> 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636147-5C71-400B-A79A-C1F8B6A60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Execuția Optimizată a Grafurilor Orientate Aciclice în Medii Hibride CPU-GPU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60E31-1C0E-4853-A5EF-48DDC2296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A304-747C-4C31-9702-0D6068D49DAD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7048AC6-AB5E-4328-BC6B-6F1778FC7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5550" y="87312"/>
            <a:ext cx="2209800" cy="941388"/>
          </a:xfrm>
        </p:spPr>
        <p:txBody>
          <a:bodyPr/>
          <a:lstStyle/>
          <a:p>
            <a:r>
              <a:rPr lang="ro-RO" dirty="0">
                <a:solidFill>
                  <a:schemeClr val="bg1"/>
                </a:solidFill>
              </a:rPr>
              <a:t>Concluzii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239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A30858-972E-4F1D-B3DB-56EF202C8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Motiva</a:t>
            </a:r>
            <a:r>
              <a:rPr lang="ro-RO" dirty="0">
                <a:solidFill>
                  <a:schemeClr val="bg1"/>
                </a:solidFill>
              </a:rPr>
              <a:t>ția din Viața Reală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82CDB-C111-4B3D-9E0C-CA08E2F1C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545432"/>
            <a:ext cx="7886700" cy="4351339"/>
          </a:xfrm>
        </p:spPr>
        <p:txBody>
          <a:bodyPr/>
          <a:lstStyle/>
          <a:p>
            <a:endParaRPr lang="ro-RO" dirty="0"/>
          </a:p>
          <a:p>
            <a:pPr algn="just"/>
            <a:endParaRPr lang="en-US" dirty="0"/>
          </a:p>
          <a:p>
            <a:pPr algn="just"/>
            <a:r>
              <a:rPr lang="ro-RO" dirty="0"/>
              <a:t>Procesarea de masive de date Big Data cu grafuri computaționale în timp real</a:t>
            </a:r>
            <a:r>
              <a:rPr lang="en-US" dirty="0"/>
              <a:t>; </a:t>
            </a:r>
          </a:p>
          <a:p>
            <a:pPr marL="0" indent="0" algn="just">
              <a:buNone/>
            </a:pPr>
            <a:endParaRPr lang="ro-RO" dirty="0"/>
          </a:p>
          <a:p>
            <a:pPr algn="just"/>
            <a:r>
              <a:rPr lang="en-US" dirty="0" err="1"/>
              <a:t>Rularea</a:t>
            </a:r>
            <a:r>
              <a:rPr lang="en-US" dirty="0"/>
              <a:t> </a:t>
            </a:r>
            <a:r>
              <a:rPr lang="en-US" dirty="0" err="1"/>
              <a:t>experimentelor</a:t>
            </a:r>
            <a:r>
              <a:rPr lang="en-US" dirty="0"/>
              <a:t> </a:t>
            </a:r>
            <a:r>
              <a:rPr lang="ro-RO" dirty="0"/>
              <a:t>în medii izolate, fără procesare cloud/cluster (confidențialitatea datelor)</a:t>
            </a:r>
            <a:endParaRPr lang="en-US" dirty="0"/>
          </a:p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4002653-BF98-4A08-9F51-C99A5E0D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Execuția</a:t>
            </a:r>
            <a:r>
              <a:rPr lang="en-US" dirty="0"/>
              <a:t> </a:t>
            </a:r>
            <a:r>
              <a:rPr lang="en-US" dirty="0" err="1"/>
              <a:t>Optimizată</a:t>
            </a:r>
            <a:r>
              <a:rPr lang="en-US" dirty="0"/>
              <a:t> a </a:t>
            </a:r>
            <a:r>
              <a:rPr lang="en-US" dirty="0" err="1"/>
              <a:t>Grafurilor</a:t>
            </a:r>
            <a:r>
              <a:rPr lang="en-US" dirty="0"/>
              <a:t> Orientate </a:t>
            </a:r>
            <a:r>
              <a:rPr lang="en-US" dirty="0" err="1"/>
              <a:t>Aciclice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Medii </a:t>
            </a:r>
            <a:r>
              <a:rPr lang="en-US" dirty="0" err="1"/>
              <a:t>Hibride</a:t>
            </a:r>
            <a:r>
              <a:rPr lang="en-US" dirty="0"/>
              <a:t> CPU-GPU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C20DDED-11E2-47CD-88D3-C0C3B6FCE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A304-747C-4C31-9702-0D6068D49D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53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7F5F8D-52C9-43FE-AF0C-F08F8B61A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o-RO" dirty="0">
                <a:solidFill>
                  <a:schemeClr val="bg1"/>
                </a:solidFill>
              </a:rPr>
              <a:t>Motivația Tehnică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CA2A42-E0C7-4C56-AE93-51F9A5705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o-RO" sz="2400" dirty="0"/>
              <a:t>Execuția parelelă a grafurilor computaționale tensoriale pe infrastructuri mobile limitate</a:t>
            </a:r>
            <a:r>
              <a:rPr lang="en-US" sz="2400" dirty="0"/>
              <a:t>;</a:t>
            </a:r>
          </a:p>
          <a:p>
            <a:pPr marL="0" indent="0" algn="just">
              <a:buNone/>
            </a:pPr>
            <a:endParaRPr lang="ro-RO" sz="2400" dirty="0"/>
          </a:p>
          <a:p>
            <a:pPr algn="just"/>
            <a:r>
              <a:rPr lang="en-US" sz="2400" dirty="0" err="1"/>
              <a:t>Gasirea</a:t>
            </a:r>
            <a:r>
              <a:rPr lang="en-US" sz="2400" dirty="0"/>
              <a:t> </a:t>
            </a:r>
            <a:r>
              <a:rPr lang="en-US" sz="2400" dirty="0" err="1"/>
              <a:t>unei</a:t>
            </a:r>
            <a:r>
              <a:rPr lang="en-US" sz="2400" dirty="0"/>
              <a:t> </a:t>
            </a:r>
            <a:r>
              <a:rPr lang="en-US" sz="2400" dirty="0" err="1"/>
              <a:t>solu</a:t>
            </a:r>
            <a:r>
              <a:rPr lang="ro-RO" sz="2400" dirty="0"/>
              <a:t>ții prin care resursele mediului de rulare (în special GPU) să fie folosite la capacitate maximă</a:t>
            </a:r>
            <a:endParaRPr lang="en-US" sz="2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6B66AD-0565-4520-BE9D-558B34E6D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1"/>
              <a:t>Execuția Optimizată a Grafurilor Orientate Aciclice în Medii Hibride CPU-GPU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ECD34-B0A7-4EDA-B57E-F4DFF36A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A304-747C-4C31-9702-0D6068D49DAD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F054D7-2AD4-4C65-87CC-ACD54C73B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814" y="3808521"/>
            <a:ext cx="4748372" cy="246799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7854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AFB182-1690-45CA-BF4B-D378D0B9D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356" y="1255012"/>
            <a:ext cx="2541122" cy="1429381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BA98D3-2C54-4D4F-8191-592ECDA4D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Execuția Optimizată a Grafurilor Orientate Aciclice în Medii Hibride CPU-GPU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5057F-6B95-4EF2-92AF-AB4EA9AD1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A304-747C-4C31-9702-0D6068D49DAD}" type="slidenum">
              <a:rPr lang="en-US" smtClean="0"/>
              <a:t>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0B1B33-D2B9-47AA-B06A-8B97FEFD3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6264" y="87312"/>
            <a:ext cx="5559086" cy="941388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Studiu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ro-RO" dirty="0">
                <a:solidFill>
                  <a:schemeClr val="bg1"/>
                </a:solidFill>
              </a:rPr>
              <a:t>Piață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Tehnologii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303D6D-CB8B-4385-AFE0-6FDE72B8B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856" y="3200331"/>
            <a:ext cx="2356123" cy="14293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90131F-1C26-4542-867A-BEC41E5360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014" y="5145650"/>
            <a:ext cx="3098982" cy="10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24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6655E5-D002-44D5-8824-A4CD10FB4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Execuția Optimizată a Grafurilor Orientate Aciclice în Medii Hibride CPU-GPU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6B0C8-FC98-462A-B7B0-FAB6C7773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A304-747C-4C31-9702-0D6068D49DAD}" type="slidenum">
              <a:rPr lang="en-US" smtClean="0"/>
              <a:t>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67EE451-2D69-46C9-8CC8-0AC25CDEF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0550" y="87312"/>
            <a:ext cx="4114800" cy="941388"/>
          </a:xfrm>
        </p:spPr>
        <p:txBody>
          <a:bodyPr/>
          <a:lstStyle/>
          <a:p>
            <a:r>
              <a:rPr lang="ro-RO" dirty="0">
                <a:solidFill>
                  <a:schemeClr val="bg1"/>
                </a:solidFill>
              </a:rPr>
              <a:t>Products2Vectors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2FD71CE-DBE7-4BB7-A65A-A8413AF31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90" y="1544638"/>
            <a:ext cx="6867330" cy="4212349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124603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9AA7C2-66C9-47FC-90F2-2F51C09E3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ro-RO" dirty="0"/>
              <a:t>Soluția propusă implică două module</a:t>
            </a:r>
            <a:r>
              <a:rPr lang="en-US" dirty="0"/>
              <a:t>:</a:t>
            </a:r>
          </a:p>
          <a:p>
            <a:pPr lvl="1" algn="just"/>
            <a:r>
              <a:rPr lang="en-US" sz="2800" dirty="0"/>
              <a:t>Evaluator </a:t>
            </a:r>
            <a:r>
              <a:rPr lang="ro-RO" sz="2800" dirty="0"/>
              <a:t>și alocator al memoriei necesare unui DAG</a:t>
            </a:r>
            <a:r>
              <a:rPr lang="en-US" sz="2800" dirty="0"/>
              <a:t>;</a:t>
            </a:r>
          </a:p>
          <a:p>
            <a:pPr lvl="1" algn="just"/>
            <a:r>
              <a:rPr lang="en-US" sz="2800" dirty="0" err="1"/>
              <a:t>Supervizor</a:t>
            </a:r>
            <a:r>
              <a:rPr lang="en-US" sz="2800" dirty="0"/>
              <a:t> de </a:t>
            </a:r>
            <a:r>
              <a:rPr lang="en-US" sz="2800" dirty="0" err="1"/>
              <a:t>execu</a:t>
            </a:r>
            <a:r>
              <a:rPr lang="ro-RO" sz="2800" dirty="0"/>
              <a:t>ție </a:t>
            </a:r>
            <a:r>
              <a:rPr lang="en-US" sz="2800" dirty="0"/>
              <a:t>multi-thread a </a:t>
            </a:r>
            <a:r>
              <a:rPr lang="en-US" sz="2800" dirty="0" err="1"/>
              <a:t>grafurilor</a:t>
            </a:r>
            <a:r>
              <a:rPr lang="en-US" sz="2800" dirty="0"/>
              <a:t> </a:t>
            </a:r>
            <a:r>
              <a:rPr lang="en-US" sz="2800" dirty="0" err="1"/>
              <a:t>tensoriale</a:t>
            </a:r>
            <a:r>
              <a:rPr lang="en-US" sz="2800" dirty="0"/>
              <a:t> </a:t>
            </a:r>
            <a:r>
              <a:rPr lang="ro-RO" sz="2800" dirty="0"/>
              <a:t>în sisteme hibride</a:t>
            </a:r>
            <a:endParaRPr lang="en-US" sz="2800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* Hyperloop graph Execution Engine for Limited Infrastructure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conteXts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4B251A-0C81-4B3A-AC54-5F61083D7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Execuția</a:t>
            </a:r>
            <a:r>
              <a:rPr lang="en-US" dirty="0"/>
              <a:t> </a:t>
            </a:r>
            <a:r>
              <a:rPr lang="en-US" dirty="0" err="1"/>
              <a:t>Optimizată</a:t>
            </a:r>
            <a:r>
              <a:rPr lang="en-US" dirty="0"/>
              <a:t> a </a:t>
            </a:r>
            <a:r>
              <a:rPr lang="en-US" dirty="0" err="1"/>
              <a:t>Grafurilor</a:t>
            </a:r>
            <a:r>
              <a:rPr lang="en-US" dirty="0"/>
              <a:t> Orientate </a:t>
            </a:r>
            <a:r>
              <a:rPr lang="en-US" dirty="0" err="1"/>
              <a:t>Aciclice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Medii</a:t>
            </a:r>
            <a:r>
              <a:rPr lang="en-US" dirty="0"/>
              <a:t> </a:t>
            </a:r>
            <a:r>
              <a:rPr lang="en-US" dirty="0" err="1"/>
              <a:t>Hibride</a:t>
            </a:r>
            <a:r>
              <a:rPr lang="en-US" dirty="0"/>
              <a:t> CPU-GPU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3029B-E8B3-49A8-A34D-43E1ECD5B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A304-747C-4C31-9702-0D6068D49DAD}" type="slidenum">
              <a:rPr lang="en-US" smtClean="0"/>
              <a:t>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2C1B30-3B14-4CF6-87F4-5387B72C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983" y="87312"/>
            <a:ext cx="5248367" cy="941388"/>
          </a:xfrm>
        </p:spPr>
        <p:txBody>
          <a:bodyPr>
            <a:normAutofit fontScale="90000"/>
          </a:bodyPr>
          <a:lstStyle/>
          <a:p>
            <a:r>
              <a:rPr lang="ro-RO" dirty="0">
                <a:solidFill>
                  <a:schemeClr val="bg1"/>
                </a:solidFill>
              </a:rPr>
              <a:t>Soluția propusă – HELIX</a:t>
            </a:r>
            <a:r>
              <a:rPr lang="en-US" dirty="0">
                <a:solidFill>
                  <a:schemeClr val="bg1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588124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27971FD-B344-4F62-B7E4-DA228C151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744824"/>
            <a:ext cx="7886700" cy="3890866"/>
          </a:xfrm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B821A9-9BA4-4EE4-9849-5F9C99B86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Execuția Optimizată a Grafurilor Orientate Aciclice în Medii Hibride CPU-GPU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180EA-80C9-482E-A9DD-C05294D5E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A304-747C-4C31-9702-0D6068D49DAD}" type="slidenum">
              <a:rPr lang="en-US" smtClean="0"/>
              <a:t>7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4FD5806-1C27-4727-8CA8-15A3D67D2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9774" y="87312"/>
            <a:ext cx="6505575" cy="941388"/>
          </a:xfrm>
        </p:spPr>
        <p:txBody>
          <a:bodyPr>
            <a:normAutofit fontScale="90000"/>
          </a:bodyPr>
          <a:lstStyle/>
          <a:p>
            <a:r>
              <a:rPr lang="ro-RO" dirty="0">
                <a:solidFill>
                  <a:schemeClr val="bg1"/>
                </a:solidFill>
              </a:rPr>
              <a:t>Evaluator și Alocator de Grafuri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39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37339B-67B5-4C4D-8FD9-D15C517C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Execuția Optimizată a Grafurilor Orientate Aciclice în Medii Hibride CPU-GPU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A1BD6-7E69-412C-A909-46C2DC818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A304-747C-4C31-9702-0D6068D49DAD}" type="slidenum">
              <a:rPr lang="en-US" smtClean="0"/>
              <a:t>8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E0CE1B0-DFC1-4F43-A324-353DB87C9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87312"/>
            <a:ext cx="6153150" cy="941388"/>
          </a:xfrm>
        </p:spPr>
        <p:txBody>
          <a:bodyPr/>
          <a:lstStyle/>
          <a:p>
            <a:r>
              <a:rPr lang="ro-RO" dirty="0">
                <a:solidFill>
                  <a:schemeClr val="bg1"/>
                </a:solidFill>
              </a:rPr>
              <a:t>Supervizarea Thread-urilor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76F53EB-9CCD-4CE3-B41C-FDB0E6D9E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278" y="1427584"/>
            <a:ext cx="6771495" cy="4655975"/>
          </a:xfrm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9187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BE9085-8D25-4CA2-ABA6-6A2AFA3DA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Execuția Optimizată a Grafurilor Orientate Aciclice în Medii Hibride CPU-GPU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3EF56-C47A-4A04-88BF-38CD4549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A304-747C-4C31-9702-0D6068D49DAD}" type="slidenum">
              <a:rPr lang="en-US" smtClean="0"/>
              <a:t>9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A91EB0D-9D9B-49C4-9C5A-8C66AF96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541" y="87312"/>
            <a:ext cx="4635809" cy="941388"/>
          </a:xfrm>
        </p:spPr>
        <p:txBody>
          <a:bodyPr>
            <a:normAutofit/>
          </a:bodyPr>
          <a:lstStyle/>
          <a:p>
            <a:r>
              <a:rPr lang="ro-RO" dirty="0">
                <a:solidFill>
                  <a:schemeClr val="bg1"/>
                </a:solidFill>
              </a:rPr>
              <a:t>Rezultate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Referin</a:t>
            </a:r>
            <a:r>
              <a:rPr lang="ro-RO" dirty="0">
                <a:solidFill>
                  <a:schemeClr val="bg1"/>
                </a:solidFill>
              </a:rPr>
              <a:t>ța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9CB007-5C6C-4F12-886C-14403DD26BB8}"/>
              </a:ext>
            </a:extLst>
          </p:cNvPr>
          <p:cNvSpPr txBox="1"/>
          <p:nvPr/>
        </p:nvSpPr>
        <p:spPr>
          <a:xfrm>
            <a:off x="1946155" y="2223886"/>
            <a:ext cx="5432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Timpul de rulare secvențială pentru diverse scenarii</a:t>
            </a:r>
            <a:endParaRPr lang="en-US" sz="1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F6CCA0EA-A2AB-4737-AEBE-6A7D7965A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476" y="2547519"/>
            <a:ext cx="5845047" cy="2347163"/>
          </a:xfrm>
        </p:spPr>
      </p:pic>
    </p:spTree>
    <p:extLst>
      <p:ext uri="{BB962C8B-B14F-4D97-AF65-F5344CB8AC3E}">
        <p14:creationId xmlns:p14="http://schemas.microsoft.com/office/powerpoint/2010/main" val="2697829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1121</TotalTime>
  <Words>397</Words>
  <Application>Microsoft Office PowerPoint</Application>
  <PresentationFormat>On-screen Show (4:3)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Execuția Optimizată a Grafurilor Orientate Aciclice  în Medii Hibride CPU-GPU</vt:lpstr>
      <vt:lpstr>Motivația din Viața Reală</vt:lpstr>
      <vt:lpstr>Motivația Tehnică</vt:lpstr>
      <vt:lpstr>Studiu de Piață/Tehnologii</vt:lpstr>
      <vt:lpstr>Products2Vectors</vt:lpstr>
      <vt:lpstr>Soluția propusă – HELIX*</vt:lpstr>
      <vt:lpstr>Evaluator și Alocator de Grafuri</vt:lpstr>
      <vt:lpstr>Supervizarea Thread-urilor</vt:lpstr>
      <vt:lpstr>Rezultate: Referința</vt:lpstr>
      <vt:lpstr>Rezultate: Îmbunătățire (1)</vt:lpstr>
      <vt:lpstr>Rezultate: Îmbunătățire (2)</vt:lpstr>
      <vt:lpstr>Concluzii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Execuția Optimizată a Grafurilor Orientate Aciclice în Medii Hibride CPU-GPU</dc:title>
  <dc:creator>Laurențiu-Gheorghe PICIU</dc:creator>
  <cp:lastModifiedBy>Laurențiu-Gheorghe PICIU</cp:lastModifiedBy>
  <cp:revision>40</cp:revision>
  <cp:lastPrinted>2018-07-03T18:31:56Z</cp:lastPrinted>
  <dcterms:created xsi:type="dcterms:W3CDTF">2018-06-30T12:44:33Z</dcterms:created>
  <dcterms:modified xsi:type="dcterms:W3CDTF">2018-07-04T21:13:44Z</dcterms:modified>
</cp:coreProperties>
</file>