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743" r:id="rId5"/>
    <p:sldId id="745" r:id="rId6"/>
    <p:sldId id="739" r:id="rId7"/>
    <p:sldId id="744" r:id="rId8"/>
    <p:sldId id="741" r:id="rId9"/>
    <p:sldId id="746" r:id="rId10"/>
    <p:sldId id="742" r:id="rId11"/>
  </p:sldIdLst>
  <p:sldSz cx="12192000" cy="6858000"/>
  <p:notesSz cx="6858000" cy="9144000"/>
  <p:defaultTextStyle>
    <a:defPPr>
      <a:defRPr lang="sv-SE"/>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890" userDrawn="1">
          <p15:clr>
            <a:srgbClr val="A4A3A4"/>
          </p15:clr>
        </p15:guide>
        <p15:guide id="2" orient="horz" pos="4032" userDrawn="1">
          <p15:clr>
            <a:srgbClr val="A4A3A4"/>
          </p15:clr>
        </p15:guide>
        <p15:guide id="3" orient="horz" pos="1003" userDrawn="1">
          <p15:clr>
            <a:srgbClr val="A4A3A4"/>
          </p15:clr>
        </p15:guide>
        <p15:guide id="4" pos="392" userDrawn="1">
          <p15:clr>
            <a:srgbClr val="A4A3A4"/>
          </p15:clr>
        </p15:guide>
        <p15:guide id="5" pos="3840" userDrawn="1">
          <p15:clr>
            <a:srgbClr val="A4A3A4"/>
          </p15:clr>
        </p15:guide>
        <p15:guide id="6" pos="7287" userDrawn="1">
          <p15:clr>
            <a:srgbClr val="A4A3A4"/>
          </p15:clr>
        </p15:guide>
        <p15:guide id="7" pos="7105" userDrawn="1">
          <p15:clr>
            <a:srgbClr val="A4A3A4"/>
          </p15:clr>
        </p15:guide>
        <p15:guide id="8" pos="575" userDrawn="1">
          <p15:clr>
            <a:srgbClr val="A4A3A4"/>
          </p15:clr>
        </p15:guide>
        <p15:guide id="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C49F"/>
    <a:srgbClr val="FFFFFF"/>
    <a:srgbClr val="E8E8EA"/>
    <a:srgbClr val="CDCED2"/>
    <a:srgbClr val="009644"/>
    <a:srgbClr val="FFA219"/>
    <a:srgbClr val="FF9900"/>
    <a:srgbClr val="BCBAB9"/>
    <a:srgbClr val="00A3B4"/>
    <a:srgbClr val="00AA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03" autoAdjust="0"/>
    <p:restoredTop sz="91045" autoAdjust="0"/>
  </p:normalViewPr>
  <p:slideViewPr>
    <p:cSldViewPr snapToGrid="0">
      <p:cViewPr varScale="1">
        <p:scale>
          <a:sx n="60" d="100"/>
          <a:sy n="60" d="100"/>
        </p:scale>
        <p:origin x="1164" y="26"/>
      </p:cViewPr>
      <p:guideLst>
        <p:guide orient="horz" pos="890"/>
        <p:guide orient="horz" pos="4032"/>
        <p:guide orient="horz" pos="1003"/>
        <p:guide pos="392"/>
        <p:guide pos="3840"/>
        <p:guide pos="7287"/>
        <p:guide pos="7105"/>
        <p:guide pos="575"/>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sv-SE"/>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A468045-7AB2-4DC9-9BC8-06A12FE1A42C}" type="datetimeFigureOut">
              <a:rPr lang="sv-SE"/>
              <a:pPr/>
              <a:t>2017-12-04</a:t>
            </a:fld>
            <a:endParaRPr lang="sv-S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sv-SE"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sv-SE"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8C7CD6E7-B1D0-460F-ACFC-7596F9FA7B00}" type="slidenum">
              <a:rPr lang="sv-SE"/>
              <a:pPr/>
              <a:t>‹#›</a:t>
            </a:fld>
            <a:endParaRPr lang="sv-S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Arial" pitchFamily="34" charset="0"/>
        <a:ea typeface="ＭＳ Ｐゴシック" charset="0"/>
        <a:cs typeface="Arial" pitchFamily="34" charset="0"/>
      </a:defRPr>
    </a:lvl1pPr>
    <a:lvl2pPr marL="171450" indent="-171450" algn="l" rtl="0" eaLnBrk="0" fontAlgn="base" hangingPunct="0">
      <a:spcBef>
        <a:spcPts val="600"/>
      </a:spcBef>
      <a:spcAft>
        <a:spcPct val="0"/>
      </a:spcAft>
      <a:buFont typeface="Arial" pitchFamily="34" charset="0"/>
      <a:buChar char="•"/>
      <a:defRPr sz="1200" kern="1200">
        <a:solidFill>
          <a:schemeClr val="tx1"/>
        </a:solidFill>
        <a:latin typeface="Arial" pitchFamily="34" charset="0"/>
        <a:ea typeface="Arial" charset="0"/>
        <a:cs typeface="Arial" pitchFamily="34" charset="0"/>
      </a:defRPr>
    </a:lvl2pPr>
    <a:lvl3pPr marL="355600" indent="-177800" algn="l" rtl="0" eaLnBrk="0" fontAlgn="base" hangingPunct="0">
      <a:spcBef>
        <a:spcPts val="600"/>
      </a:spcBef>
      <a:spcAft>
        <a:spcPct val="0"/>
      </a:spcAft>
      <a:buFont typeface="Calibri" pitchFamily="34" charset="0"/>
      <a:buChar char="–"/>
      <a:defRPr sz="1200" kern="1200">
        <a:solidFill>
          <a:schemeClr val="tx1"/>
        </a:solidFill>
        <a:latin typeface="Arial" pitchFamily="34" charset="0"/>
        <a:ea typeface="Arial" charset="0"/>
        <a:cs typeface="Arial" pitchFamily="34" charset="0"/>
      </a:defRPr>
    </a:lvl3pPr>
    <a:lvl4pPr marL="534988" indent="-179388" algn="l" rtl="0" eaLnBrk="0" fontAlgn="base" hangingPunct="0">
      <a:spcBef>
        <a:spcPts val="600"/>
      </a:spcBef>
      <a:spcAft>
        <a:spcPct val="0"/>
      </a:spcAft>
      <a:buFont typeface="Calibri" pitchFamily="34" charset="0"/>
      <a:buChar char="–"/>
      <a:defRPr sz="1200" kern="1200">
        <a:solidFill>
          <a:schemeClr val="tx1"/>
        </a:solidFill>
        <a:latin typeface="Arial" pitchFamily="34" charset="0"/>
        <a:ea typeface="Arial" charset="0"/>
        <a:cs typeface="Arial" pitchFamily="34" charset="0"/>
      </a:defRPr>
    </a:lvl4pPr>
    <a:lvl5pPr marL="712788" indent="-177800" algn="l" rtl="0" eaLnBrk="0" fontAlgn="base" hangingPunct="0">
      <a:spcBef>
        <a:spcPts val="600"/>
      </a:spcBef>
      <a:spcAft>
        <a:spcPct val="0"/>
      </a:spcAft>
      <a:buFont typeface="Calibri" pitchFamily="34" charset="0"/>
      <a:buChar char="–"/>
      <a:defRPr sz="12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embr</a:t>
            </a:r>
            <a:endParaRPr lang="en-GB" dirty="0"/>
          </a:p>
        </p:txBody>
      </p:sp>
      <p:sp>
        <p:nvSpPr>
          <p:cNvPr id="4" name="Slide Number Placeholder 3"/>
          <p:cNvSpPr>
            <a:spLocks noGrp="1"/>
          </p:cNvSpPr>
          <p:nvPr>
            <p:ph type="sldNum" sz="quarter" idx="10"/>
          </p:nvPr>
        </p:nvSpPr>
        <p:spPr/>
        <p:txBody>
          <a:bodyPr/>
          <a:lstStyle/>
          <a:p>
            <a:fld id="{8C7CD6E7-B1D0-460F-ACFC-7596F9FA7B00}" type="slidenum">
              <a:rPr lang="sv-SE" smtClean="0"/>
              <a:pPr/>
              <a:t>4</a:t>
            </a:fld>
            <a:endParaRPr lang="sv-SE"/>
          </a:p>
        </p:txBody>
      </p:sp>
    </p:spTree>
    <p:extLst>
      <p:ext uri="{BB962C8B-B14F-4D97-AF65-F5344CB8AC3E}">
        <p14:creationId xmlns:p14="http://schemas.microsoft.com/office/powerpoint/2010/main" val="3926374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Husqvarna">
    <p:spTree>
      <p:nvGrpSpPr>
        <p:cNvPr id="1" name=""/>
        <p:cNvGrpSpPr/>
        <p:nvPr/>
      </p:nvGrpSpPr>
      <p:grpSpPr>
        <a:xfrm>
          <a:off x="0" y="0"/>
          <a:ext cx="0" cy="0"/>
          <a:chOff x="0" y="0"/>
          <a:chExt cx="0" cy="0"/>
        </a:xfrm>
      </p:grpSpPr>
      <p:sp>
        <p:nvSpPr>
          <p:cNvPr id="2" name="Title 1"/>
          <p:cNvSpPr>
            <a:spLocks noGrp="1"/>
          </p:cNvSpPr>
          <p:nvPr>
            <p:ph type="ctrTitle"/>
          </p:nvPr>
        </p:nvSpPr>
        <p:spPr>
          <a:xfrm>
            <a:off x="1253821" y="5342617"/>
            <a:ext cx="9687723" cy="601066"/>
          </a:xfrm>
        </p:spPr>
        <p:txBody>
          <a:bodyPr>
            <a:normAutofit/>
          </a:bodyPr>
          <a:lstStyle>
            <a:lvl1pPr algn="ctr">
              <a:defRPr sz="2400" b="1"/>
            </a:lvl1pPr>
          </a:lstStyle>
          <a:p>
            <a:r>
              <a:rPr lang="en-US"/>
              <a:t>Click to edit Master title style</a:t>
            </a:r>
            <a:endParaRPr lang="sv-SE"/>
          </a:p>
        </p:txBody>
      </p:sp>
      <p:sp>
        <p:nvSpPr>
          <p:cNvPr id="3" name="Subtitle 2"/>
          <p:cNvSpPr>
            <a:spLocks noGrp="1"/>
          </p:cNvSpPr>
          <p:nvPr>
            <p:ph type="subTitle" idx="1"/>
          </p:nvPr>
        </p:nvSpPr>
        <p:spPr>
          <a:xfrm>
            <a:off x="1253821" y="6029334"/>
            <a:ext cx="9687723" cy="409600"/>
          </a:xfrm>
        </p:spPr>
        <p:txBody>
          <a:bodyPr>
            <a:noAutofit/>
          </a:bodyPr>
          <a:lstStyle>
            <a:lvl1pPr marL="0" indent="0" algn="ctr">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sv-SE"/>
          </a:p>
        </p:txBody>
      </p:sp>
      <p:sp>
        <p:nvSpPr>
          <p:cNvPr id="9" name="Picture Placeholder 8"/>
          <p:cNvSpPr>
            <a:spLocks noGrp="1"/>
          </p:cNvSpPr>
          <p:nvPr>
            <p:ph type="pic" sz="quarter" idx="13"/>
          </p:nvPr>
        </p:nvSpPr>
        <p:spPr>
          <a:xfrm>
            <a:off x="1253820" y="1823382"/>
            <a:ext cx="2218957" cy="1659408"/>
          </a:xfrm>
          <a:solidFill>
            <a:schemeClr val="bg2"/>
          </a:solidFill>
        </p:spPr>
        <p:txBody>
          <a:bodyPr rtlCol="0" anchor="ctr">
            <a:noAutofit/>
          </a:bodyPr>
          <a:lstStyle>
            <a:lvl1pPr marL="0" indent="0" algn="ctr">
              <a:buFontTx/>
              <a:buNone/>
              <a:defRPr sz="1400"/>
            </a:lvl1pPr>
          </a:lstStyle>
          <a:p>
            <a:pPr lvl="0"/>
            <a:r>
              <a:rPr lang="en-US" noProof="0"/>
              <a:t>Click icon to add picture</a:t>
            </a:r>
            <a:endParaRPr lang="sv-SE" noProof="0"/>
          </a:p>
        </p:txBody>
      </p:sp>
      <p:sp>
        <p:nvSpPr>
          <p:cNvPr id="12" name="Picture Placeholder 8"/>
          <p:cNvSpPr>
            <a:spLocks noGrp="1"/>
          </p:cNvSpPr>
          <p:nvPr>
            <p:ph type="pic" sz="quarter" idx="14"/>
          </p:nvPr>
        </p:nvSpPr>
        <p:spPr>
          <a:xfrm>
            <a:off x="3743408" y="1823382"/>
            <a:ext cx="2218957" cy="1659408"/>
          </a:xfrm>
          <a:solidFill>
            <a:schemeClr val="bg2"/>
          </a:solidFill>
        </p:spPr>
        <p:txBody>
          <a:bodyPr rtlCol="0" anchor="ctr">
            <a:noAutofit/>
          </a:bodyPr>
          <a:lstStyle>
            <a:lvl1pPr marL="0" indent="0" algn="ctr">
              <a:buFontTx/>
              <a:buNone/>
              <a:defRPr sz="1400"/>
            </a:lvl1pPr>
          </a:lstStyle>
          <a:p>
            <a:pPr lvl="0"/>
            <a:r>
              <a:rPr lang="en-US" noProof="0"/>
              <a:t>Click icon to add picture</a:t>
            </a:r>
            <a:endParaRPr lang="sv-SE" noProof="0"/>
          </a:p>
        </p:txBody>
      </p:sp>
      <p:sp>
        <p:nvSpPr>
          <p:cNvPr id="13" name="Picture Placeholder 8"/>
          <p:cNvSpPr>
            <a:spLocks noGrp="1"/>
          </p:cNvSpPr>
          <p:nvPr>
            <p:ph type="pic" sz="quarter" idx="15"/>
          </p:nvPr>
        </p:nvSpPr>
        <p:spPr>
          <a:xfrm>
            <a:off x="6232996" y="1823382"/>
            <a:ext cx="2218957" cy="1659408"/>
          </a:xfrm>
          <a:solidFill>
            <a:schemeClr val="bg2"/>
          </a:solidFill>
        </p:spPr>
        <p:txBody>
          <a:bodyPr rtlCol="0" anchor="ctr">
            <a:noAutofit/>
          </a:bodyPr>
          <a:lstStyle>
            <a:lvl1pPr marL="0" indent="0" algn="ctr">
              <a:buFontTx/>
              <a:buNone/>
              <a:defRPr sz="1400"/>
            </a:lvl1pPr>
          </a:lstStyle>
          <a:p>
            <a:pPr lvl="0"/>
            <a:r>
              <a:rPr lang="en-US" noProof="0"/>
              <a:t>Click icon to add picture</a:t>
            </a:r>
            <a:endParaRPr lang="sv-SE" noProof="0"/>
          </a:p>
        </p:txBody>
      </p:sp>
      <p:sp>
        <p:nvSpPr>
          <p:cNvPr id="14" name="Picture Placeholder 8"/>
          <p:cNvSpPr>
            <a:spLocks noGrp="1"/>
          </p:cNvSpPr>
          <p:nvPr>
            <p:ph type="pic" sz="quarter" idx="16"/>
          </p:nvPr>
        </p:nvSpPr>
        <p:spPr>
          <a:xfrm>
            <a:off x="8722586" y="1823382"/>
            <a:ext cx="2218957" cy="1659408"/>
          </a:xfrm>
          <a:solidFill>
            <a:schemeClr val="bg2"/>
          </a:solidFill>
        </p:spPr>
        <p:txBody>
          <a:bodyPr rtlCol="0" anchor="ctr">
            <a:noAutofit/>
          </a:bodyPr>
          <a:lstStyle>
            <a:lvl1pPr marL="0" indent="0" algn="ctr">
              <a:buFontTx/>
              <a:buNone/>
              <a:defRPr sz="1400"/>
            </a:lvl1pPr>
          </a:lstStyle>
          <a:p>
            <a:pPr lvl="0"/>
            <a:r>
              <a:rPr lang="en-US" noProof="0"/>
              <a:t>Click icon to add picture</a:t>
            </a:r>
            <a:endParaRPr lang="sv-SE" noProof="0"/>
          </a:p>
        </p:txBody>
      </p:sp>
      <p:sp>
        <p:nvSpPr>
          <p:cNvPr id="15" name="Picture Placeholder 8"/>
          <p:cNvSpPr>
            <a:spLocks noGrp="1"/>
          </p:cNvSpPr>
          <p:nvPr>
            <p:ph type="pic" sz="quarter" idx="17"/>
          </p:nvPr>
        </p:nvSpPr>
        <p:spPr>
          <a:xfrm>
            <a:off x="1253820" y="3694572"/>
            <a:ext cx="2218957" cy="1659408"/>
          </a:xfrm>
          <a:solidFill>
            <a:schemeClr val="bg2"/>
          </a:solidFill>
        </p:spPr>
        <p:txBody>
          <a:bodyPr rtlCol="0" anchor="ctr">
            <a:noAutofit/>
          </a:bodyPr>
          <a:lstStyle>
            <a:lvl1pPr marL="0" indent="0" algn="ctr">
              <a:buFontTx/>
              <a:buNone/>
              <a:defRPr sz="1400"/>
            </a:lvl1pPr>
          </a:lstStyle>
          <a:p>
            <a:pPr lvl="0"/>
            <a:r>
              <a:rPr lang="en-US" noProof="0"/>
              <a:t>Click icon to add picture</a:t>
            </a:r>
            <a:endParaRPr lang="sv-SE" noProof="0"/>
          </a:p>
        </p:txBody>
      </p:sp>
      <p:sp>
        <p:nvSpPr>
          <p:cNvPr id="16" name="Picture Placeholder 8"/>
          <p:cNvSpPr>
            <a:spLocks noGrp="1"/>
          </p:cNvSpPr>
          <p:nvPr>
            <p:ph type="pic" sz="quarter" idx="18"/>
          </p:nvPr>
        </p:nvSpPr>
        <p:spPr>
          <a:xfrm>
            <a:off x="3743408" y="3694572"/>
            <a:ext cx="2218957" cy="1659408"/>
          </a:xfrm>
          <a:solidFill>
            <a:schemeClr val="bg2"/>
          </a:solidFill>
        </p:spPr>
        <p:txBody>
          <a:bodyPr rtlCol="0" anchor="ctr">
            <a:noAutofit/>
          </a:bodyPr>
          <a:lstStyle>
            <a:lvl1pPr marL="0" indent="0" algn="ctr">
              <a:buFontTx/>
              <a:buNone/>
              <a:defRPr sz="1400"/>
            </a:lvl1pPr>
          </a:lstStyle>
          <a:p>
            <a:pPr lvl="0"/>
            <a:r>
              <a:rPr lang="en-US" noProof="0"/>
              <a:t>Click icon to add picture</a:t>
            </a:r>
            <a:endParaRPr lang="sv-SE" noProof="0"/>
          </a:p>
        </p:txBody>
      </p:sp>
      <p:sp>
        <p:nvSpPr>
          <p:cNvPr id="17" name="Picture Placeholder 8"/>
          <p:cNvSpPr>
            <a:spLocks noGrp="1"/>
          </p:cNvSpPr>
          <p:nvPr>
            <p:ph type="pic" sz="quarter" idx="19"/>
          </p:nvPr>
        </p:nvSpPr>
        <p:spPr>
          <a:xfrm>
            <a:off x="6232996" y="3694572"/>
            <a:ext cx="2218957" cy="1659408"/>
          </a:xfrm>
          <a:solidFill>
            <a:schemeClr val="bg2"/>
          </a:solidFill>
        </p:spPr>
        <p:txBody>
          <a:bodyPr rtlCol="0" anchor="ctr">
            <a:noAutofit/>
          </a:bodyPr>
          <a:lstStyle>
            <a:lvl1pPr marL="0" indent="0" algn="ctr">
              <a:buFontTx/>
              <a:buNone/>
              <a:defRPr sz="1400"/>
            </a:lvl1pPr>
          </a:lstStyle>
          <a:p>
            <a:pPr lvl="0"/>
            <a:r>
              <a:rPr lang="en-US" noProof="0"/>
              <a:t>Click icon to add picture</a:t>
            </a:r>
            <a:endParaRPr lang="sv-SE" noProof="0"/>
          </a:p>
        </p:txBody>
      </p:sp>
      <p:sp>
        <p:nvSpPr>
          <p:cNvPr id="18" name="Picture Placeholder 8"/>
          <p:cNvSpPr>
            <a:spLocks noGrp="1"/>
          </p:cNvSpPr>
          <p:nvPr>
            <p:ph type="pic" sz="quarter" idx="20"/>
          </p:nvPr>
        </p:nvSpPr>
        <p:spPr>
          <a:xfrm>
            <a:off x="8722586" y="3694572"/>
            <a:ext cx="2218957" cy="1659408"/>
          </a:xfrm>
          <a:solidFill>
            <a:schemeClr val="bg2"/>
          </a:solidFill>
        </p:spPr>
        <p:txBody>
          <a:bodyPr rtlCol="0" anchor="ctr">
            <a:noAutofit/>
          </a:bodyPr>
          <a:lstStyle>
            <a:lvl1pPr marL="0" indent="0" algn="ctr">
              <a:buFontTx/>
              <a:buNone/>
              <a:defRPr sz="1400"/>
            </a:lvl1pPr>
          </a:lstStyle>
          <a:p>
            <a:pPr lvl="0"/>
            <a:r>
              <a:rPr lang="en-US" noProof="0"/>
              <a:t>Click icon to add picture</a:t>
            </a:r>
            <a:endParaRPr lang="sv-SE" noProof="0"/>
          </a:p>
        </p:txBody>
      </p:sp>
      <p:pic>
        <p:nvPicPr>
          <p:cNvPr id="20" name="Picture 3" descr="Y:\Husqvarna_122\J-1602_N_Nov-11_Mall_CS\jpg\logotype-husqvarna.GIF"/>
          <p:cNvPicPr>
            <a:picLocks noChangeAspect="1" noChangeArrowheads="1"/>
          </p:cNvPicPr>
          <p:nvPr userDrawn="1"/>
        </p:nvPicPr>
        <p:blipFill>
          <a:blip r:embed="rId2" cstate="print"/>
          <a:srcRect/>
          <a:stretch>
            <a:fillRect/>
          </a:stretch>
        </p:blipFill>
        <p:spPr bwMode="auto">
          <a:xfrm>
            <a:off x="5519038" y="292100"/>
            <a:ext cx="1157288" cy="13303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609600" y="1382714"/>
            <a:ext cx="5386917" cy="687387"/>
          </a:xfrm>
        </p:spPr>
        <p:txBody>
          <a:bodyPr anchor="b"/>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t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sv-SE"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93368" y="1382714"/>
            <a:ext cx="5389033" cy="687387"/>
          </a:xfrm>
        </p:spPr>
        <p:txBody>
          <a:bodyPr anchor="b"/>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tIns="0" rtlCol="0">
            <a:noAutofit/>
          </a:bodyPr>
          <a:lstStyle>
            <a:lvl1pPr>
              <a:defRPr lang="en-US" sz="1800" smtClean="0"/>
            </a:lvl1pPr>
            <a:lvl2pPr>
              <a:defRPr lang="en-US" sz="1600" smtClean="0"/>
            </a:lvl2pPr>
            <a:lvl3pPr>
              <a:defRPr lang="en-US" sz="1400" smtClean="0"/>
            </a:lvl3pPr>
            <a:lvl4pPr>
              <a:defRPr lang="en-US" sz="1200" smtClean="0"/>
            </a:lvl4pPr>
            <a:lvl5pPr>
              <a:defRPr lang="sv-SE"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3"/>
          <p:cNvSpPr>
            <a:spLocks noGrp="1"/>
          </p:cNvSpPr>
          <p:nvPr>
            <p:ph type="dt" sz="half" idx="10"/>
          </p:nvPr>
        </p:nvSpPr>
        <p:spPr/>
        <p:txBody>
          <a:bodyPr/>
          <a:lstStyle>
            <a:lvl1pPr>
              <a:defRPr/>
            </a:lvl1pPr>
          </a:lstStyle>
          <a:p>
            <a:fld id="{CB30A005-7F2F-4B77-9798-54B0DB56C3D0}" type="datetime1">
              <a:rPr lang="sv-SE" smtClean="0"/>
              <a:pPr/>
              <a:t>2017-12-04</a:t>
            </a:fld>
            <a:endParaRPr lang="sv-SE"/>
          </a:p>
        </p:txBody>
      </p:sp>
      <p:sp>
        <p:nvSpPr>
          <p:cNvPr id="8" name="Footer Placeholder 4"/>
          <p:cNvSpPr>
            <a:spLocks noGrp="1"/>
          </p:cNvSpPr>
          <p:nvPr>
            <p:ph type="ftr" sz="quarter" idx="11"/>
          </p:nvPr>
        </p:nvSpPr>
        <p:spPr/>
        <p:txBody>
          <a:bodyPr/>
          <a:lstStyle>
            <a:lvl1pPr>
              <a:defRPr/>
            </a:lvl1pPr>
          </a:lstStyle>
          <a:p>
            <a:pPr>
              <a:defRPr/>
            </a:pPr>
            <a:endParaRPr lang="sv-SE"/>
          </a:p>
        </p:txBody>
      </p:sp>
      <p:sp>
        <p:nvSpPr>
          <p:cNvPr id="9" name="Slide Number Placeholder 5"/>
          <p:cNvSpPr>
            <a:spLocks noGrp="1"/>
          </p:cNvSpPr>
          <p:nvPr>
            <p:ph type="sldNum" sz="quarter" idx="12"/>
          </p:nvPr>
        </p:nvSpPr>
        <p:spPr/>
        <p:txBody>
          <a:bodyPr/>
          <a:lstStyle>
            <a:lvl1pPr>
              <a:defRPr/>
            </a:lvl1pPr>
          </a:lstStyle>
          <a:p>
            <a:fld id="{DAF6FA78-F8A2-480F-B78A-67C1256C2F6F}" type="slidenum">
              <a:rPr lang="sv-SE"/>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3"/>
          <p:cNvSpPr>
            <a:spLocks noGrp="1"/>
          </p:cNvSpPr>
          <p:nvPr>
            <p:ph type="dt" sz="half" idx="10"/>
          </p:nvPr>
        </p:nvSpPr>
        <p:spPr/>
        <p:txBody>
          <a:bodyPr/>
          <a:lstStyle>
            <a:lvl1pPr>
              <a:defRPr/>
            </a:lvl1pPr>
          </a:lstStyle>
          <a:p>
            <a:fld id="{AB39E350-26FF-432D-A74A-1DB30E96F988}" type="datetime1">
              <a:rPr lang="sv-SE" smtClean="0"/>
              <a:pPr/>
              <a:t>2017-12-04</a:t>
            </a:fld>
            <a:endParaRPr lang="sv-SE"/>
          </a:p>
        </p:txBody>
      </p:sp>
      <p:sp>
        <p:nvSpPr>
          <p:cNvPr id="4" name="Footer Placeholder 4"/>
          <p:cNvSpPr>
            <a:spLocks noGrp="1"/>
          </p:cNvSpPr>
          <p:nvPr>
            <p:ph type="ftr" sz="quarter" idx="11"/>
          </p:nvPr>
        </p:nvSpPr>
        <p:spPr/>
        <p:txBody>
          <a:bodyPr/>
          <a:lstStyle>
            <a:lvl1pPr>
              <a:defRPr/>
            </a:lvl1pPr>
          </a:lstStyle>
          <a:p>
            <a:pPr>
              <a:defRPr/>
            </a:pPr>
            <a:endParaRPr lang="sv-SE"/>
          </a:p>
        </p:txBody>
      </p:sp>
      <p:sp>
        <p:nvSpPr>
          <p:cNvPr id="5" name="Slide Number Placeholder 5"/>
          <p:cNvSpPr>
            <a:spLocks noGrp="1"/>
          </p:cNvSpPr>
          <p:nvPr>
            <p:ph type="sldNum" sz="quarter" idx="12"/>
          </p:nvPr>
        </p:nvSpPr>
        <p:spPr/>
        <p:txBody>
          <a:bodyPr/>
          <a:lstStyle>
            <a:lvl1pPr>
              <a:defRPr/>
            </a:lvl1pPr>
          </a:lstStyle>
          <a:p>
            <a:fld id="{3061C417-425E-47A0-9BF1-6AEBFB777570}" type="slidenum">
              <a:rPr lang="sv-SE"/>
              <a:pPr/>
              <a:t>‹#›</a:t>
            </a:fld>
            <a:endParaRPr lang="sv-S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D108E41-94DE-493B-942D-7EC5EE744474}" type="datetime1">
              <a:rPr lang="sv-SE" smtClean="0"/>
              <a:pPr/>
              <a:t>2017-12-04</a:t>
            </a:fld>
            <a:endParaRPr lang="sv-SE"/>
          </a:p>
        </p:txBody>
      </p:sp>
      <p:sp>
        <p:nvSpPr>
          <p:cNvPr id="3" name="Footer Placeholder 4"/>
          <p:cNvSpPr>
            <a:spLocks noGrp="1"/>
          </p:cNvSpPr>
          <p:nvPr>
            <p:ph type="ftr" sz="quarter" idx="11"/>
          </p:nvPr>
        </p:nvSpPr>
        <p:spPr/>
        <p:txBody>
          <a:bodyPr/>
          <a:lstStyle>
            <a:lvl1pPr>
              <a:defRPr/>
            </a:lvl1pPr>
          </a:lstStyle>
          <a:p>
            <a:pPr>
              <a:defRPr/>
            </a:pPr>
            <a:endParaRPr lang="sv-SE"/>
          </a:p>
        </p:txBody>
      </p:sp>
      <p:sp>
        <p:nvSpPr>
          <p:cNvPr id="4" name="Slide Number Placeholder 5"/>
          <p:cNvSpPr>
            <a:spLocks noGrp="1"/>
          </p:cNvSpPr>
          <p:nvPr>
            <p:ph type="sldNum" sz="quarter" idx="12"/>
          </p:nvPr>
        </p:nvSpPr>
        <p:spPr/>
        <p:txBody>
          <a:bodyPr/>
          <a:lstStyle>
            <a:lvl1pPr>
              <a:defRPr/>
            </a:lvl1pPr>
          </a:lstStyle>
          <a:p>
            <a:fld id="{0D627398-66AE-4DC3-9E4D-250AA6BD5549}" type="slidenum">
              <a:rPr lang="sv-SE"/>
              <a:pPr/>
              <a:t>‹#›</a:t>
            </a:fld>
            <a:endParaRPr lang="sv-S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slide">
    <p:spTree>
      <p:nvGrpSpPr>
        <p:cNvPr id="1" name=""/>
        <p:cNvGrpSpPr/>
        <p:nvPr/>
      </p:nvGrpSpPr>
      <p:grpSpPr>
        <a:xfrm>
          <a:off x="0" y="0"/>
          <a:ext cx="0" cy="0"/>
          <a:chOff x="0" y="0"/>
          <a:chExt cx="0" cy="0"/>
        </a:xfrm>
      </p:grpSpPr>
      <p:sp>
        <p:nvSpPr>
          <p:cNvPr id="2" name="TextBox 8"/>
          <p:cNvSpPr txBox="1">
            <a:spLocks noChangeArrowheads="1"/>
          </p:cNvSpPr>
          <p:nvPr/>
        </p:nvSpPr>
        <p:spPr bwMode="auto">
          <a:xfrm>
            <a:off x="620185" y="5253038"/>
            <a:ext cx="10951633"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a:t>www.husqvarnagroup.com</a:t>
            </a:r>
          </a:p>
          <a:p>
            <a:pPr algn="ctr">
              <a:defRPr/>
            </a:pPr>
            <a:endParaRPr lang="sv-SE">
              <a:cs typeface="Arial" charset="0"/>
            </a:endParaRPr>
          </a:p>
        </p:txBody>
      </p:sp>
      <p:sp>
        <p:nvSpPr>
          <p:cNvPr id="4" name="Date Placeholder 2"/>
          <p:cNvSpPr>
            <a:spLocks noGrp="1"/>
          </p:cNvSpPr>
          <p:nvPr>
            <p:ph type="dt" sz="half" idx="10"/>
          </p:nvPr>
        </p:nvSpPr>
        <p:spPr/>
        <p:txBody>
          <a:bodyPr/>
          <a:lstStyle>
            <a:lvl1pPr>
              <a:defRPr/>
            </a:lvl1pPr>
          </a:lstStyle>
          <a:p>
            <a:fld id="{A5BC8A96-9DAF-4ED1-BFFA-2B7BF17852B8}" type="datetime1">
              <a:rPr lang="sv-SE" smtClean="0"/>
              <a:pPr/>
              <a:t>2017-12-04</a:t>
            </a:fld>
            <a:endParaRPr lang="sv-SE"/>
          </a:p>
        </p:txBody>
      </p:sp>
      <p:sp>
        <p:nvSpPr>
          <p:cNvPr id="5" name="Footer Placeholder 3"/>
          <p:cNvSpPr>
            <a:spLocks noGrp="1"/>
          </p:cNvSpPr>
          <p:nvPr>
            <p:ph type="ftr" sz="quarter" idx="11"/>
          </p:nvPr>
        </p:nvSpPr>
        <p:spPr/>
        <p:txBody>
          <a:bodyPr/>
          <a:lstStyle>
            <a:lvl1pPr>
              <a:defRPr/>
            </a:lvl1pPr>
          </a:lstStyle>
          <a:p>
            <a:pPr>
              <a:defRPr/>
            </a:pPr>
            <a:endParaRPr lang="sv-SE"/>
          </a:p>
        </p:txBody>
      </p:sp>
      <p:sp>
        <p:nvSpPr>
          <p:cNvPr id="6" name="Slide Number Placeholder 4"/>
          <p:cNvSpPr>
            <a:spLocks noGrp="1"/>
          </p:cNvSpPr>
          <p:nvPr>
            <p:ph type="sldNum" sz="quarter" idx="12"/>
          </p:nvPr>
        </p:nvSpPr>
        <p:spPr/>
        <p:txBody>
          <a:bodyPr/>
          <a:lstStyle>
            <a:lvl1pPr>
              <a:defRPr/>
            </a:lvl1pPr>
          </a:lstStyle>
          <a:p>
            <a:fld id="{39D2A917-ABC3-44DA-94BF-F7C2CAEDA0C4}" type="slidenum">
              <a:rPr lang="sv-SE"/>
              <a:pPr/>
              <a:t>‹#›</a:t>
            </a:fld>
            <a:endParaRPr lang="sv-SE"/>
          </a:p>
        </p:txBody>
      </p:sp>
      <p:pic>
        <p:nvPicPr>
          <p:cNvPr id="7" name="Picture 11" descr="Y:\Husqvarna_122\J-1602_N_Nov-11_Mall_CS\jpg\logotype-husqvarna_stor.gif"/>
          <p:cNvPicPr>
            <a:picLocks noChangeAspect="1" noChangeArrowheads="1"/>
          </p:cNvPicPr>
          <p:nvPr userDrawn="1"/>
        </p:nvPicPr>
        <p:blipFill>
          <a:blip r:embed="rId2" cstate="print"/>
          <a:srcRect/>
          <a:stretch>
            <a:fillRect/>
          </a:stretch>
        </p:blipFill>
        <p:spPr bwMode="auto">
          <a:xfrm>
            <a:off x="4308322" y="854302"/>
            <a:ext cx="3575358" cy="4109584"/>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lvl1pPr>
              <a:defRPr/>
            </a:lvl1pPr>
          </a:lstStyle>
          <a:p>
            <a:fld id="{6B8D9333-0C3D-44E8-BD4B-555D4EC1C4C2}" type="datetime1">
              <a:rPr lang="sv-SE" smtClean="0"/>
              <a:pPr/>
              <a:t>2017-12-04</a:t>
            </a:fld>
            <a:endParaRPr lang="sv-SE"/>
          </a:p>
        </p:txBody>
      </p:sp>
      <p:sp>
        <p:nvSpPr>
          <p:cNvPr id="5" name="Footer Placeholder 4"/>
          <p:cNvSpPr>
            <a:spLocks noGrp="1"/>
          </p:cNvSpPr>
          <p:nvPr>
            <p:ph type="ftr" sz="quarter" idx="11"/>
          </p:nvPr>
        </p:nvSpPr>
        <p:spPr/>
        <p:txBody>
          <a:bodyPr/>
          <a:lstStyle>
            <a:lvl1pPr>
              <a:defRPr/>
            </a:lvl1pPr>
          </a:lstStyle>
          <a:p>
            <a:pPr>
              <a:defRPr/>
            </a:pPr>
            <a:endParaRPr lang="sv-SE"/>
          </a:p>
        </p:txBody>
      </p:sp>
      <p:sp>
        <p:nvSpPr>
          <p:cNvPr id="6" name="Slide Number Placeholder 5"/>
          <p:cNvSpPr>
            <a:spLocks noGrp="1"/>
          </p:cNvSpPr>
          <p:nvPr>
            <p:ph type="sldNum" sz="quarter" idx="12"/>
          </p:nvPr>
        </p:nvSpPr>
        <p:spPr/>
        <p:txBody>
          <a:bodyPr/>
          <a:lstStyle>
            <a:lvl1pPr>
              <a:defRPr/>
            </a:lvl1pPr>
          </a:lstStyle>
          <a:p>
            <a:fld id="{517A9E3D-7ABA-4CAA-81B7-8C739FEF8B3C}" type="slidenum">
              <a:rPr lang="sv-SE"/>
              <a:pPr/>
              <a:t>‹#›</a:t>
            </a:fld>
            <a:endParaRPr lang="sv-S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lvl1pPr>
              <a:defRPr/>
            </a:lvl1pPr>
          </a:lstStyle>
          <a:p>
            <a:fld id="{64A03575-CAEF-4B2A-8A85-8842C184CE8F}" type="datetime1">
              <a:rPr lang="sv-SE" smtClean="0"/>
              <a:pPr/>
              <a:t>2017-12-04</a:t>
            </a:fld>
            <a:endParaRPr lang="sv-SE"/>
          </a:p>
        </p:txBody>
      </p:sp>
      <p:sp>
        <p:nvSpPr>
          <p:cNvPr id="5" name="Footer Placeholder 4"/>
          <p:cNvSpPr>
            <a:spLocks noGrp="1"/>
          </p:cNvSpPr>
          <p:nvPr>
            <p:ph type="ftr" sz="quarter" idx="11"/>
          </p:nvPr>
        </p:nvSpPr>
        <p:spPr/>
        <p:txBody>
          <a:bodyPr/>
          <a:lstStyle>
            <a:lvl1pPr>
              <a:defRPr/>
            </a:lvl1pPr>
          </a:lstStyle>
          <a:p>
            <a:pPr>
              <a:defRPr/>
            </a:pPr>
            <a:endParaRPr lang="sv-SE"/>
          </a:p>
        </p:txBody>
      </p:sp>
      <p:sp>
        <p:nvSpPr>
          <p:cNvPr id="6" name="Slide Number Placeholder 5"/>
          <p:cNvSpPr>
            <a:spLocks noGrp="1"/>
          </p:cNvSpPr>
          <p:nvPr>
            <p:ph type="sldNum" sz="quarter" idx="12"/>
          </p:nvPr>
        </p:nvSpPr>
        <p:spPr/>
        <p:txBody>
          <a:bodyPr/>
          <a:lstStyle>
            <a:lvl1pPr>
              <a:defRPr/>
            </a:lvl1pPr>
          </a:lstStyle>
          <a:p>
            <a:fld id="{92700E21-AEFC-44A5-B58B-C2396A6B5F0C}" type="slidenum">
              <a:rPr lang="sv-SE"/>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lvl1pPr>
              <a:defRPr/>
            </a:lvl1pPr>
          </a:lstStyle>
          <a:p>
            <a:fld id="{163CCFA0-1C80-4EFE-BB43-333754ADE17A}" type="datetime1">
              <a:rPr lang="sv-SE" smtClean="0"/>
              <a:pPr/>
              <a:t>2017-12-04</a:t>
            </a:fld>
            <a:endParaRPr lang="sv-SE"/>
          </a:p>
        </p:txBody>
      </p:sp>
      <p:sp>
        <p:nvSpPr>
          <p:cNvPr id="5" name="Footer Placeholder 4"/>
          <p:cNvSpPr>
            <a:spLocks noGrp="1"/>
          </p:cNvSpPr>
          <p:nvPr>
            <p:ph type="ftr" sz="quarter" idx="11"/>
          </p:nvPr>
        </p:nvSpPr>
        <p:spPr/>
        <p:txBody>
          <a:bodyPr/>
          <a:lstStyle>
            <a:lvl1pPr>
              <a:defRPr/>
            </a:lvl1pPr>
          </a:lstStyle>
          <a:p>
            <a:pPr>
              <a:defRPr/>
            </a:pPr>
            <a:endParaRPr lang="sv-SE"/>
          </a:p>
        </p:txBody>
      </p:sp>
      <p:sp>
        <p:nvSpPr>
          <p:cNvPr id="6" name="Slide Number Placeholder 5"/>
          <p:cNvSpPr>
            <a:spLocks noGrp="1"/>
          </p:cNvSpPr>
          <p:nvPr>
            <p:ph type="sldNum" sz="quarter" idx="12"/>
          </p:nvPr>
        </p:nvSpPr>
        <p:spPr/>
        <p:txBody>
          <a:bodyPr/>
          <a:lstStyle>
            <a:lvl1pPr>
              <a:defRPr/>
            </a:lvl1pPr>
          </a:lstStyle>
          <a:p>
            <a:fld id="{398706BD-660B-4CBF-965B-4F08DE462D48}" type="slidenum">
              <a:rPr lang="sv-SE"/>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609601" y="1381126"/>
            <a:ext cx="5062071" cy="4745038"/>
          </a:xfrm>
        </p:spPr>
        <p:txBody>
          <a:bodyPr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sv-SE"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509747" y="1381126"/>
            <a:ext cx="5062071" cy="4745038"/>
          </a:xfrm>
        </p:spPr>
        <p:txBody>
          <a:bodyPr rtlCol="0">
            <a:noAutofit/>
          </a:bodyPr>
          <a:lstStyle>
            <a:lvl1pPr>
              <a:defRPr lang="en-US" sz="1800" smtClean="0"/>
            </a:lvl1pPr>
            <a:lvl2pPr>
              <a:defRPr lang="en-US" sz="1600" smtClean="0"/>
            </a:lvl2pPr>
            <a:lvl3pPr>
              <a:defRPr lang="en-US" sz="1400" smtClean="0"/>
            </a:lvl3pPr>
            <a:lvl4pPr>
              <a:defRPr lang="en-US" sz="1200" smtClean="0"/>
            </a:lvl4pPr>
            <a:lvl5pPr>
              <a:defRPr lang="sv-SE"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3"/>
          <p:cNvSpPr>
            <a:spLocks noGrp="1"/>
          </p:cNvSpPr>
          <p:nvPr>
            <p:ph type="dt" sz="half" idx="10"/>
          </p:nvPr>
        </p:nvSpPr>
        <p:spPr/>
        <p:txBody>
          <a:bodyPr/>
          <a:lstStyle>
            <a:lvl1pPr>
              <a:defRPr/>
            </a:lvl1pPr>
          </a:lstStyle>
          <a:p>
            <a:fld id="{4776D12F-1E9B-4B44-883A-BE463E8A0172}" type="datetime1">
              <a:rPr lang="sv-SE" smtClean="0"/>
              <a:pPr/>
              <a:t>2017-12-04</a:t>
            </a:fld>
            <a:endParaRPr lang="sv-SE"/>
          </a:p>
        </p:txBody>
      </p:sp>
      <p:sp>
        <p:nvSpPr>
          <p:cNvPr id="6" name="Footer Placeholder 4"/>
          <p:cNvSpPr>
            <a:spLocks noGrp="1"/>
          </p:cNvSpPr>
          <p:nvPr>
            <p:ph type="ftr" sz="quarter" idx="11"/>
          </p:nvPr>
        </p:nvSpPr>
        <p:spPr/>
        <p:txBody>
          <a:bodyPr/>
          <a:lstStyle>
            <a:lvl1pPr>
              <a:defRPr/>
            </a:lvl1pPr>
          </a:lstStyle>
          <a:p>
            <a:pPr>
              <a:defRPr/>
            </a:pPr>
            <a:endParaRPr lang="sv-SE"/>
          </a:p>
        </p:txBody>
      </p:sp>
      <p:sp>
        <p:nvSpPr>
          <p:cNvPr id="7" name="Slide Number Placeholder 5"/>
          <p:cNvSpPr>
            <a:spLocks noGrp="1"/>
          </p:cNvSpPr>
          <p:nvPr>
            <p:ph type="sldNum" sz="quarter" idx="12"/>
          </p:nvPr>
        </p:nvSpPr>
        <p:spPr/>
        <p:txBody>
          <a:bodyPr/>
          <a:lstStyle>
            <a:lvl1pPr>
              <a:defRPr/>
            </a:lvl1pPr>
          </a:lstStyle>
          <a:p>
            <a:fld id="{9F31EDF6-0D0B-4427-BC0D-F0F5978A401B}" type="slidenum">
              <a:rPr lang="sv-SE"/>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20186" y="1381126"/>
            <a:ext cx="10947399" cy="5019675"/>
          </a:xfrm>
          <a:solidFill>
            <a:schemeClr val="bg2"/>
          </a:solidFill>
        </p:spPr>
        <p:txBody>
          <a:bodyPr tIns="720000" rtlCol="0">
            <a:normAutofit/>
          </a:bodyPr>
          <a:lstStyle>
            <a:lvl1pPr marL="0" indent="0" algn="ctr">
              <a:buFontTx/>
              <a:buNone/>
              <a:defRPr sz="1800"/>
            </a:lvl1pPr>
          </a:lstStyle>
          <a:p>
            <a:pPr lvl="0"/>
            <a:r>
              <a:rPr lang="en-US" noProof="0"/>
              <a:t>Click icon to add picture</a:t>
            </a:r>
            <a:endParaRPr lang="sv-SE" noProof="0"/>
          </a:p>
        </p:txBody>
      </p:sp>
      <p:sp>
        <p:nvSpPr>
          <p:cNvPr id="3" name="Text Placeholder 2"/>
          <p:cNvSpPr>
            <a:spLocks noGrp="1"/>
          </p:cNvSpPr>
          <p:nvPr>
            <p:ph type="body" idx="1"/>
          </p:nvPr>
        </p:nvSpPr>
        <p:spPr>
          <a:xfrm>
            <a:off x="1792943" y="3937310"/>
            <a:ext cx="8606117" cy="770815"/>
          </a:xfrm>
          <a:effectLst>
            <a:outerShdw blurRad="63500" dist="12700" dir="2700000" algn="tl" rotWithShape="0">
              <a:prstClr val="black"/>
            </a:outerShdw>
          </a:effectLst>
        </p:spPr>
        <p:txBody>
          <a:bodyPr/>
          <a:lstStyle>
            <a:lvl1pPr marL="0" indent="0" algn="ctr" defTabSz="914400" rtl="0" eaLnBrk="1" latinLnBrk="0" hangingPunct="1">
              <a:spcBef>
                <a:spcPct val="0"/>
              </a:spcBef>
              <a:buNone/>
              <a:defRPr lang="en-US" sz="2000" b="0" kern="1200" cap="none" dirty="0" smtClean="0">
                <a:solidFill>
                  <a:schemeClr val="bg1"/>
                </a:solidFill>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 name="Title 1"/>
          <p:cNvSpPr>
            <a:spLocks noGrp="1"/>
          </p:cNvSpPr>
          <p:nvPr>
            <p:ph type="title"/>
          </p:nvPr>
        </p:nvSpPr>
        <p:spPr>
          <a:xfrm>
            <a:off x="1792943" y="2710536"/>
            <a:ext cx="8629731" cy="1143000"/>
          </a:xfrm>
          <a:effectLst>
            <a:outerShdw blurRad="63500" dist="12700" dir="2700000" algn="ctr" rotWithShape="0">
              <a:schemeClr val="tx1"/>
            </a:outerShdw>
          </a:effectLst>
        </p:spPr>
        <p:txBody>
          <a:bodyPr/>
          <a:lstStyle>
            <a:lvl1pPr algn="ctr">
              <a:defRPr sz="2600">
                <a:solidFill>
                  <a:schemeClr val="bg1"/>
                </a:solidFill>
              </a:defRPr>
            </a:lvl1pPr>
          </a:lstStyle>
          <a:p>
            <a:r>
              <a:rPr lang="en-US"/>
              <a:t>Click to edit Master title style</a:t>
            </a:r>
            <a:endParaRPr lang="sv-SE"/>
          </a:p>
        </p:txBody>
      </p:sp>
      <p:sp>
        <p:nvSpPr>
          <p:cNvPr id="5" name="Date Placeholder 3"/>
          <p:cNvSpPr>
            <a:spLocks noGrp="1"/>
          </p:cNvSpPr>
          <p:nvPr>
            <p:ph type="dt" sz="half" idx="14"/>
          </p:nvPr>
        </p:nvSpPr>
        <p:spPr/>
        <p:txBody>
          <a:bodyPr/>
          <a:lstStyle>
            <a:lvl1pPr>
              <a:defRPr/>
            </a:lvl1pPr>
          </a:lstStyle>
          <a:p>
            <a:fld id="{87042543-D63E-4A5D-A622-DD6C744D1E6B}" type="datetime1">
              <a:rPr lang="sv-SE" smtClean="0"/>
              <a:pPr/>
              <a:t>2017-12-04</a:t>
            </a:fld>
            <a:endParaRPr lang="sv-SE"/>
          </a:p>
        </p:txBody>
      </p:sp>
      <p:sp>
        <p:nvSpPr>
          <p:cNvPr id="6" name="Footer Placeholder 4"/>
          <p:cNvSpPr>
            <a:spLocks noGrp="1"/>
          </p:cNvSpPr>
          <p:nvPr>
            <p:ph type="ftr" sz="quarter" idx="15"/>
          </p:nvPr>
        </p:nvSpPr>
        <p:spPr/>
        <p:txBody>
          <a:bodyPr/>
          <a:lstStyle>
            <a:lvl1pPr>
              <a:defRPr/>
            </a:lvl1pPr>
          </a:lstStyle>
          <a:p>
            <a:pPr>
              <a:defRPr/>
            </a:pPr>
            <a:endParaRPr lang="sv-SE"/>
          </a:p>
        </p:txBody>
      </p:sp>
      <p:sp>
        <p:nvSpPr>
          <p:cNvPr id="7" name="Slide Number Placeholder 5"/>
          <p:cNvSpPr>
            <a:spLocks noGrp="1"/>
          </p:cNvSpPr>
          <p:nvPr>
            <p:ph type="sldNum" sz="quarter" idx="16"/>
          </p:nvPr>
        </p:nvSpPr>
        <p:spPr/>
        <p:txBody>
          <a:bodyPr/>
          <a:lstStyle>
            <a:lvl1pPr>
              <a:defRPr/>
            </a:lvl1pPr>
          </a:lstStyle>
          <a:p>
            <a:fld id="{BC0AA7D8-65F6-4304-B2A7-6FCA9BE7802E}" type="slidenum">
              <a:rPr lang="sv-SE"/>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nd Narrow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609599" y="1382714"/>
            <a:ext cx="6505732" cy="5013325"/>
          </a:xfrm>
        </p:spPr>
        <p:txBody>
          <a:bodyPr rtlCol="0">
            <a:noAutofit/>
          </a:bodyPr>
          <a:lstStyle>
            <a:lvl1pPr>
              <a:defRPr lang="en-US" sz="2000" dirty="0" smtClean="0"/>
            </a:lvl1pPr>
            <a:lvl2pPr>
              <a:defRPr lang="en-US" sz="1800" dirty="0" smtClean="0"/>
            </a:lvl2pPr>
            <a:lvl3pPr>
              <a:defRPr lang="en-US" sz="1600" dirty="0" smtClean="0"/>
            </a:lvl3pPr>
            <a:lvl4pPr>
              <a:defRPr lang="en-US" sz="1400" dirty="0" smtClean="0"/>
            </a:lvl4pPr>
            <a:lvl5pPr>
              <a:defRPr lang="sv-SE"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bild 8"/>
          <p:cNvSpPr>
            <a:spLocks noGrp="1"/>
          </p:cNvSpPr>
          <p:nvPr>
            <p:ph type="pic" sz="quarter" idx="13"/>
          </p:nvPr>
        </p:nvSpPr>
        <p:spPr>
          <a:xfrm>
            <a:off x="7935385" y="1382714"/>
            <a:ext cx="3636433" cy="5013325"/>
          </a:xfrm>
          <a:solidFill>
            <a:schemeClr val="bg2"/>
          </a:solidFill>
        </p:spPr>
        <p:txBody>
          <a:bodyPr rtlCol="0" anchor="ctr">
            <a:normAutofit/>
          </a:bodyPr>
          <a:lstStyle>
            <a:lvl1pPr marL="0" indent="0" algn="ctr">
              <a:buNone/>
              <a:defRPr sz="1800"/>
            </a:lvl1pPr>
          </a:lstStyle>
          <a:p>
            <a:pPr lvl="0"/>
            <a:r>
              <a:rPr lang="en-US" noProof="0"/>
              <a:t>Click icon to add picture</a:t>
            </a:r>
            <a:endParaRPr lang="sv-SE" noProof="0"/>
          </a:p>
        </p:txBody>
      </p:sp>
      <p:sp>
        <p:nvSpPr>
          <p:cNvPr id="5" name="Date Placeholder 3"/>
          <p:cNvSpPr>
            <a:spLocks noGrp="1"/>
          </p:cNvSpPr>
          <p:nvPr>
            <p:ph type="dt" sz="half" idx="14"/>
          </p:nvPr>
        </p:nvSpPr>
        <p:spPr/>
        <p:txBody>
          <a:bodyPr/>
          <a:lstStyle>
            <a:lvl1pPr>
              <a:defRPr/>
            </a:lvl1pPr>
          </a:lstStyle>
          <a:p>
            <a:fld id="{1D532598-5227-4E34-921F-81220B437764}" type="datetime1">
              <a:rPr lang="sv-SE" smtClean="0"/>
              <a:pPr/>
              <a:t>2017-12-04</a:t>
            </a:fld>
            <a:endParaRPr lang="sv-SE"/>
          </a:p>
        </p:txBody>
      </p:sp>
      <p:sp>
        <p:nvSpPr>
          <p:cNvPr id="6" name="Footer Placeholder 4"/>
          <p:cNvSpPr>
            <a:spLocks noGrp="1"/>
          </p:cNvSpPr>
          <p:nvPr>
            <p:ph type="ftr" sz="quarter" idx="15"/>
          </p:nvPr>
        </p:nvSpPr>
        <p:spPr/>
        <p:txBody>
          <a:bodyPr/>
          <a:lstStyle>
            <a:lvl1pPr>
              <a:defRPr/>
            </a:lvl1pPr>
          </a:lstStyle>
          <a:p>
            <a:pPr>
              <a:defRPr/>
            </a:pPr>
            <a:endParaRPr lang="sv-SE"/>
          </a:p>
        </p:txBody>
      </p:sp>
      <p:sp>
        <p:nvSpPr>
          <p:cNvPr id="7" name="Slide Number Placeholder 5"/>
          <p:cNvSpPr>
            <a:spLocks noGrp="1"/>
          </p:cNvSpPr>
          <p:nvPr>
            <p:ph type="sldNum" sz="quarter" idx="16"/>
          </p:nvPr>
        </p:nvSpPr>
        <p:spPr/>
        <p:txBody>
          <a:bodyPr/>
          <a:lstStyle>
            <a:lvl1pPr>
              <a:defRPr/>
            </a:lvl1pPr>
          </a:lstStyle>
          <a:p>
            <a:fld id="{20562FB1-B82B-4705-9A5C-B8CB37DE4DA8}" type="slidenum">
              <a:rPr lang="sv-SE"/>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nd Wide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609600" y="1382714"/>
            <a:ext cx="4666349" cy="5013325"/>
          </a:xfrm>
        </p:spPr>
        <p:txBody>
          <a:bodyPr rtlCol="0">
            <a:noAutofit/>
          </a:bodyPr>
          <a:lstStyle>
            <a:lvl1pPr>
              <a:defRPr lang="en-US" sz="2000" dirty="0" smtClean="0"/>
            </a:lvl1pPr>
            <a:lvl2pPr>
              <a:defRPr lang="en-US" sz="1800" dirty="0" smtClean="0"/>
            </a:lvl2pPr>
            <a:lvl3pPr>
              <a:defRPr lang="en-US" sz="1600" dirty="0" smtClean="0"/>
            </a:lvl3pPr>
            <a:lvl4pPr>
              <a:defRPr lang="en-US" sz="1400" dirty="0" smtClean="0"/>
            </a:lvl4pPr>
            <a:lvl5pPr>
              <a:defRPr lang="sv-SE"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bild 8"/>
          <p:cNvSpPr>
            <a:spLocks noGrp="1"/>
          </p:cNvSpPr>
          <p:nvPr>
            <p:ph type="pic" sz="quarter" idx="13"/>
          </p:nvPr>
        </p:nvSpPr>
        <p:spPr>
          <a:xfrm>
            <a:off x="6096001" y="1382714"/>
            <a:ext cx="5475817" cy="5013325"/>
          </a:xfrm>
          <a:solidFill>
            <a:schemeClr val="bg2"/>
          </a:solidFill>
        </p:spPr>
        <p:txBody>
          <a:bodyPr rtlCol="0" anchor="ctr">
            <a:normAutofit/>
          </a:bodyPr>
          <a:lstStyle>
            <a:lvl1pPr marL="0" indent="0" algn="ctr">
              <a:buNone/>
              <a:defRPr sz="1800"/>
            </a:lvl1pPr>
          </a:lstStyle>
          <a:p>
            <a:pPr lvl="0"/>
            <a:r>
              <a:rPr lang="en-US" noProof="0"/>
              <a:t>Click icon to add picture</a:t>
            </a:r>
            <a:endParaRPr lang="sv-SE" noProof="0"/>
          </a:p>
        </p:txBody>
      </p:sp>
      <p:sp>
        <p:nvSpPr>
          <p:cNvPr id="5" name="Date Placeholder 3"/>
          <p:cNvSpPr>
            <a:spLocks noGrp="1"/>
          </p:cNvSpPr>
          <p:nvPr>
            <p:ph type="dt" sz="half" idx="14"/>
          </p:nvPr>
        </p:nvSpPr>
        <p:spPr/>
        <p:txBody>
          <a:bodyPr/>
          <a:lstStyle>
            <a:lvl1pPr>
              <a:defRPr/>
            </a:lvl1pPr>
          </a:lstStyle>
          <a:p>
            <a:fld id="{16E11E64-4E09-4D54-8434-F459535563CE}" type="datetime1">
              <a:rPr lang="sv-SE" smtClean="0"/>
              <a:pPr/>
              <a:t>2017-12-04</a:t>
            </a:fld>
            <a:endParaRPr lang="sv-SE"/>
          </a:p>
        </p:txBody>
      </p:sp>
      <p:sp>
        <p:nvSpPr>
          <p:cNvPr id="6" name="Footer Placeholder 4"/>
          <p:cNvSpPr>
            <a:spLocks noGrp="1"/>
          </p:cNvSpPr>
          <p:nvPr>
            <p:ph type="ftr" sz="quarter" idx="15"/>
          </p:nvPr>
        </p:nvSpPr>
        <p:spPr/>
        <p:txBody>
          <a:bodyPr/>
          <a:lstStyle>
            <a:lvl1pPr>
              <a:defRPr/>
            </a:lvl1pPr>
          </a:lstStyle>
          <a:p>
            <a:pPr>
              <a:defRPr/>
            </a:pPr>
            <a:endParaRPr lang="sv-SE"/>
          </a:p>
        </p:txBody>
      </p:sp>
      <p:sp>
        <p:nvSpPr>
          <p:cNvPr id="7" name="Slide Number Placeholder 5"/>
          <p:cNvSpPr>
            <a:spLocks noGrp="1"/>
          </p:cNvSpPr>
          <p:nvPr>
            <p:ph type="sldNum" sz="quarter" idx="16"/>
          </p:nvPr>
        </p:nvSpPr>
        <p:spPr/>
        <p:txBody>
          <a:bodyPr/>
          <a:lstStyle>
            <a:lvl1pPr>
              <a:defRPr/>
            </a:lvl1pPr>
          </a:lstStyle>
          <a:p>
            <a:fld id="{23E14B56-EF32-4AF0-87B9-D165CC602B8F}" type="slidenum">
              <a:rPr lang="sv-SE"/>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and Colored Text box">
    <p:spTree>
      <p:nvGrpSpPr>
        <p:cNvPr id="1" name=""/>
        <p:cNvGrpSpPr/>
        <p:nvPr/>
      </p:nvGrpSpPr>
      <p:grpSpPr>
        <a:xfrm>
          <a:off x="0" y="0"/>
          <a:ext cx="0" cy="0"/>
          <a:chOff x="0" y="0"/>
          <a:chExt cx="0" cy="0"/>
        </a:xfrm>
      </p:grpSpPr>
      <p:sp>
        <p:nvSpPr>
          <p:cNvPr id="9" name="Platshållare för bild 8"/>
          <p:cNvSpPr>
            <a:spLocks noGrp="1"/>
          </p:cNvSpPr>
          <p:nvPr>
            <p:ph type="pic" sz="quarter" idx="13"/>
          </p:nvPr>
        </p:nvSpPr>
        <p:spPr>
          <a:xfrm>
            <a:off x="620185" y="1382714"/>
            <a:ext cx="7241116" cy="5013325"/>
          </a:xfrm>
          <a:solidFill>
            <a:schemeClr val="bg2"/>
          </a:solidFill>
        </p:spPr>
        <p:txBody>
          <a:bodyPr rtlCol="0" anchor="ctr">
            <a:normAutofit/>
          </a:bodyPr>
          <a:lstStyle>
            <a:lvl1pPr marL="0" indent="0" algn="ctr">
              <a:buNone/>
              <a:defRPr sz="1800"/>
            </a:lvl1pPr>
          </a:lstStyle>
          <a:p>
            <a:pPr lvl="0"/>
            <a:r>
              <a:rPr lang="en-US" noProof="0"/>
              <a:t>Click icon to add picture</a:t>
            </a:r>
            <a:endParaRPr lang="sv-SE" noProof="0"/>
          </a:p>
        </p:txBody>
      </p:sp>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7935385" y="1382714"/>
            <a:ext cx="3636433" cy="5013325"/>
          </a:xfrm>
          <a:solidFill>
            <a:schemeClr val="accent2"/>
          </a:solidFill>
        </p:spPr>
        <p:txBody>
          <a:bodyPr lIns="360000" tIns="108000" rIns="360000" bIns="108000" rtlCol="0" anchor="ctr" anchorCtr="1">
            <a:noAutofit/>
          </a:bodyPr>
          <a:lstStyle>
            <a:lvl1pPr>
              <a:defRPr lang="en-US" sz="1800" dirty="0" smtClean="0">
                <a:solidFill>
                  <a:schemeClr val="bg1"/>
                </a:solidFill>
              </a:defRPr>
            </a:lvl1pPr>
            <a:lvl2pPr>
              <a:defRPr lang="en-US" sz="1600" dirty="0" smtClean="0">
                <a:solidFill>
                  <a:schemeClr val="bg1"/>
                </a:solidFill>
              </a:defRPr>
            </a:lvl2pPr>
            <a:lvl3pPr>
              <a:defRPr lang="en-US" sz="1600" dirty="0" smtClean="0">
                <a:solidFill>
                  <a:schemeClr val="bg1"/>
                </a:solidFill>
              </a:defRPr>
            </a:lvl3pPr>
            <a:lvl4pPr>
              <a:defRPr lang="en-US" sz="1600" dirty="0" smtClean="0">
                <a:solidFill>
                  <a:schemeClr val="bg1"/>
                </a:solidFill>
              </a:defRPr>
            </a:lvl4pPr>
            <a:lvl5pPr>
              <a:defRPr lang="sv-SE" sz="16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3"/>
          <p:cNvSpPr>
            <a:spLocks noGrp="1"/>
          </p:cNvSpPr>
          <p:nvPr>
            <p:ph type="dt" sz="half" idx="14"/>
          </p:nvPr>
        </p:nvSpPr>
        <p:spPr/>
        <p:txBody>
          <a:bodyPr/>
          <a:lstStyle>
            <a:lvl1pPr>
              <a:defRPr/>
            </a:lvl1pPr>
          </a:lstStyle>
          <a:p>
            <a:fld id="{714D3849-9F23-4255-A2B3-A9591B6FF26A}" type="datetime1">
              <a:rPr lang="sv-SE" smtClean="0"/>
              <a:pPr/>
              <a:t>2017-12-04</a:t>
            </a:fld>
            <a:endParaRPr lang="sv-SE"/>
          </a:p>
        </p:txBody>
      </p:sp>
      <p:sp>
        <p:nvSpPr>
          <p:cNvPr id="6" name="Footer Placeholder 4"/>
          <p:cNvSpPr>
            <a:spLocks noGrp="1"/>
          </p:cNvSpPr>
          <p:nvPr>
            <p:ph type="ftr" sz="quarter" idx="15"/>
          </p:nvPr>
        </p:nvSpPr>
        <p:spPr/>
        <p:txBody>
          <a:bodyPr/>
          <a:lstStyle>
            <a:lvl1pPr>
              <a:defRPr/>
            </a:lvl1pPr>
          </a:lstStyle>
          <a:p>
            <a:pPr>
              <a:defRPr/>
            </a:pPr>
            <a:endParaRPr lang="sv-SE"/>
          </a:p>
        </p:txBody>
      </p:sp>
      <p:sp>
        <p:nvSpPr>
          <p:cNvPr id="7" name="Slide Number Placeholder 5"/>
          <p:cNvSpPr>
            <a:spLocks noGrp="1"/>
          </p:cNvSpPr>
          <p:nvPr>
            <p:ph type="sldNum" sz="quarter" idx="16"/>
          </p:nvPr>
        </p:nvSpPr>
        <p:spPr/>
        <p:txBody>
          <a:bodyPr/>
          <a:lstStyle>
            <a:lvl1pPr>
              <a:defRPr/>
            </a:lvl1pPr>
          </a:lstStyle>
          <a:p>
            <a:fld id="{CB49F8D1-2BFE-44BA-995F-427AC0C0F45F}" type="slidenum">
              <a:rPr lang="sv-SE"/>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20183" y="1382713"/>
            <a:ext cx="10951635" cy="5013325"/>
          </a:xfrm>
          <a:solidFill>
            <a:schemeClr val="bg2"/>
          </a:solidFill>
        </p:spPr>
        <p:txBody>
          <a:bodyPr rtlCol="0" anchor="ct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sv-SE" noProof="0"/>
          </a:p>
        </p:txBody>
      </p:sp>
      <p:sp>
        <p:nvSpPr>
          <p:cNvPr id="8" name="Title 7"/>
          <p:cNvSpPr>
            <a:spLocks noGrp="1"/>
          </p:cNvSpPr>
          <p:nvPr>
            <p:ph type="title"/>
          </p:nvPr>
        </p:nvSpPr>
        <p:spPr/>
        <p:txBody>
          <a:bodyPr/>
          <a:lstStyle/>
          <a:p>
            <a:r>
              <a:rPr lang="en-US"/>
              <a:t>Click to edit Master title style</a:t>
            </a:r>
            <a:endParaRPr lang="sv-SE"/>
          </a:p>
        </p:txBody>
      </p:sp>
      <p:sp>
        <p:nvSpPr>
          <p:cNvPr id="4" name="Date Placeholder 3"/>
          <p:cNvSpPr>
            <a:spLocks noGrp="1"/>
          </p:cNvSpPr>
          <p:nvPr>
            <p:ph type="dt" sz="half" idx="10"/>
          </p:nvPr>
        </p:nvSpPr>
        <p:spPr/>
        <p:txBody>
          <a:bodyPr/>
          <a:lstStyle>
            <a:lvl1pPr>
              <a:defRPr/>
            </a:lvl1pPr>
          </a:lstStyle>
          <a:p>
            <a:fld id="{D38B2975-9054-4D79-B302-502053A6F180}" type="datetime1">
              <a:rPr lang="sv-SE" smtClean="0"/>
              <a:pPr/>
              <a:t>2017-12-04</a:t>
            </a:fld>
            <a:endParaRPr lang="sv-SE"/>
          </a:p>
        </p:txBody>
      </p:sp>
      <p:sp>
        <p:nvSpPr>
          <p:cNvPr id="5" name="Footer Placeholder 4"/>
          <p:cNvSpPr>
            <a:spLocks noGrp="1"/>
          </p:cNvSpPr>
          <p:nvPr>
            <p:ph type="ftr" sz="quarter" idx="11"/>
          </p:nvPr>
        </p:nvSpPr>
        <p:spPr/>
        <p:txBody>
          <a:bodyPr/>
          <a:lstStyle>
            <a:lvl1pPr>
              <a:defRPr/>
            </a:lvl1pPr>
          </a:lstStyle>
          <a:p>
            <a:pPr>
              <a:defRPr/>
            </a:pPr>
            <a:endParaRPr lang="sv-SE"/>
          </a:p>
        </p:txBody>
      </p:sp>
      <p:sp>
        <p:nvSpPr>
          <p:cNvPr id="6" name="Slide Number Placeholder 5"/>
          <p:cNvSpPr>
            <a:spLocks noGrp="1"/>
          </p:cNvSpPr>
          <p:nvPr>
            <p:ph type="sldNum" sz="quarter" idx="12"/>
          </p:nvPr>
        </p:nvSpPr>
        <p:spPr/>
        <p:txBody>
          <a:bodyPr/>
          <a:lstStyle>
            <a:lvl1pPr>
              <a:defRPr/>
            </a:lvl1pPr>
          </a:lstStyle>
          <a:p>
            <a:fld id="{72C5FC22-ED2F-499B-AD95-01427BED0A45}" type="slidenum">
              <a:rPr lang="sv-SE"/>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Content +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609601" y="3785017"/>
            <a:ext cx="5062071" cy="2341147"/>
          </a:xfrm>
        </p:spPr>
        <p:txBody>
          <a:bodyPr tIns="0" rtlCol="0">
            <a:noAutofit/>
          </a:bodyPr>
          <a:lstStyle>
            <a:lvl1pPr>
              <a:defRPr lang="en-US" sz="1600" dirty="0" smtClean="0"/>
            </a:lvl1pPr>
            <a:lvl2pPr>
              <a:defRPr lang="en-US" sz="1400" dirty="0" smtClean="0"/>
            </a:lvl2pPr>
            <a:lvl3pPr>
              <a:defRPr lang="en-US" sz="1200" dirty="0" smtClean="0"/>
            </a:lvl3pPr>
            <a:lvl4pPr>
              <a:defRPr lang="en-US" sz="1100" dirty="0" smtClean="0"/>
            </a:lvl4pPr>
            <a:lvl5pPr>
              <a:defRPr lang="sv-SE" sz="11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509747" y="3785017"/>
            <a:ext cx="5062071" cy="2341147"/>
          </a:xfrm>
        </p:spPr>
        <p:txBody>
          <a:bodyPr tIns="0" rtlCol="0">
            <a:noAutofit/>
          </a:bodyPr>
          <a:lstStyle>
            <a:lvl1pPr>
              <a:defRPr lang="en-US" sz="1600" smtClean="0"/>
            </a:lvl1pPr>
            <a:lvl2pPr>
              <a:defRPr lang="en-US" sz="1400" smtClean="0"/>
            </a:lvl2pPr>
            <a:lvl3pPr>
              <a:defRPr lang="en-US" sz="1200" smtClean="0"/>
            </a:lvl3pPr>
            <a:lvl4pPr>
              <a:defRPr lang="en-US" sz="1100" smtClean="0"/>
            </a:lvl4pPr>
            <a:lvl5pPr>
              <a:defRPr lang="sv-SE"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3"/>
          <p:cNvSpPr>
            <a:spLocks noGrp="1"/>
          </p:cNvSpPr>
          <p:nvPr>
            <p:ph type="dt" sz="half" idx="10"/>
          </p:nvPr>
        </p:nvSpPr>
        <p:spPr/>
        <p:txBody>
          <a:bodyPr/>
          <a:lstStyle>
            <a:lvl1pPr>
              <a:defRPr/>
            </a:lvl1pPr>
          </a:lstStyle>
          <a:p>
            <a:fld id="{A3486E5E-F7E7-4949-8AC7-0750DEF075A2}" type="datetime1">
              <a:rPr lang="sv-SE" smtClean="0"/>
              <a:pPr/>
              <a:t>2017-12-04</a:t>
            </a:fld>
            <a:endParaRPr lang="sv-SE"/>
          </a:p>
        </p:txBody>
      </p:sp>
      <p:sp>
        <p:nvSpPr>
          <p:cNvPr id="6" name="Footer Placeholder 4"/>
          <p:cNvSpPr>
            <a:spLocks noGrp="1"/>
          </p:cNvSpPr>
          <p:nvPr>
            <p:ph type="ftr" sz="quarter" idx="11"/>
          </p:nvPr>
        </p:nvSpPr>
        <p:spPr/>
        <p:txBody>
          <a:bodyPr/>
          <a:lstStyle>
            <a:lvl1pPr>
              <a:defRPr/>
            </a:lvl1pPr>
          </a:lstStyle>
          <a:p>
            <a:pPr>
              <a:defRPr/>
            </a:pPr>
            <a:endParaRPr lang="sv-SE"/>
          </a:p>
        </p:txBody>
      </p:sp>
      <p:sp>
        <p:nvSpPr>
          <p:cNvPr id="7" name="Slide Number Placeholder 5"/>
          <p:cNvSpPr>
            <a:spLocks noGrp="1"/>
          </p:cNvSpPr>
          <p:nvPr>
            <p:ph type="sldNum" sz="quarter" idx="12"/>
          </p:nvPr>
        </p:nvSpPr>
        <p:spPr/>
        <p:txBody>
          <a:bodyPr/>
          <a:lstStyle>
            <a:lvl1pPr>
              <a:defRPr/>
            </a:lvl1pPr>
          </a:lstStyle>
          <a:p>
            <a:fld id="{48D85534-4422-43E6-AA0C-E7AD8D5206FB}" type="slidenum">
              <a:rPr lang="sv-SE"/>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20185" y="-33338"/>
            <a:ext cx="8614833" cy="1143001"/>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sv-SE"/>
              <a:t>Klicka här för att ändra format</a:t>
            </a:r>
          </a:p>
        </p:txBody>
      </p:sp>
      <p:sp>
        <p:nvSpPr>
          <p:cNvPr id="1028" name="Text Placeholder 2"/>
          <p:cNvSpPr>
            <a:spLocks noGrp="1"/>
          </p:cNvSpPr>
          <p:nvPr>
            <p:ph type="body" idx="1"/>
          </p:nvPr>
        </p:nvSpPr>
        <p:spPr bwMode="auto">
          <a:xfrm>
            <a:off x="620184" y="1381125"/>
            <a:ext cx="10947400" cy="4751388"/>
          </a:xfrm>
          <a:prstGeom prst="rect">
            <a:avLst/>
          </a:prstGeom>
          <a:noFill/>
          <a:ln w="9525">
            <a:noFill/>
            <a:miter lim="800000"/>
            <a:headEnd/>
            <a:tailEnd/>
          </a:ln>
        </p:spPr>
        <p:txBody>
          <a:bodyPr vert="horz" wrap="square" lIns="0" tIns="144000" rIns="0" bIns="0" numCol="1" anchor="t" anchorCtr="0" compatLnSpc="1">
            <a:prstTxWarp prst="textNoShape">
              <a:avLst/>
            </a:prstTxWarp>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Date Placeholder 3"/>
          <p:cNvSpPr>
            <a:spLocks noGrp="1"/>
          </p:cNvSpPr>
          <p:nvPr>
            <p:ph type="dt" sz="half" idx="2"/>
          </p:nvPr>
        </p:nvSpPr>
        <p:spPr>
          <a:xfrm>
            <a:off x="10663943" y="6585665"/>
            <a:ext cx="528991" cy="123111"/>
          </a:xfrm>
          <a:prstGeom prst="rect">
            <a:avLst/>
          </a:prstGeom>
        </p:spPr>
        <p:txBody>
          <a:bodyPr vert="horz" wrap="none" lIns="0" tIns="0" rIns="0" bIns="0" numCol="1" anchor="b" anchorCtr="0" compatLnSpc="1">
            <a:prstTxWarp prst="textNoShape">
              <a:avLst/>
            </a:prstTxWarp>
            <a:spAutoFit/>
          </a:bodyPr>
          <a:lstStyle>
            <a:lvl1pPr algn="r">
              <a:defRPr sz="800">
                <a:solidFill>
                  <a:srgbClr val="8C8A88"/>
                </a:solidFill>
              </a:defRPr>
            </a:lvl1pPr>
          </a:lstStyle>
          <a:p>
            <a:fld id="{89BBD26F-B260-4AA2-8468-3393CD0E6A74}" type="datetime1">
              <a:rPr lang="sv-SE" smtClean="0"/>
              <a:pPr/>
              <a:t>2017-12-04</a:t>
            </a:fld>
            <a:endParaRPr lang="sv-SE"/>
          </a:p>
        </p:txBody>
      </p:sp>
      <p:sp>
        <p:nvSpPr>
          <p:cNvPr id="5" name="Footer Placeholder 4"/>
          <p:cNvSpPr>
            <a:spLocks noGrp="1"/>
          </p:cNvSpPr>
          <p:nvPr>
            <p:ph type="ftr" sz="quarter" idx="3"/>
          </p:nvPr>
        </p:nvSpPr>
        <p:spPr>
          <a:xfrm>
            <a:off x="620184" y="6584951"/>
            <a:ext cx="7315200" cy="123825"/>
          </a:xfrm>
          <a:prstGeom prst="rect">
            <a:avLst/>
          </a:prstGeom>
        </p:spPr>
        <p:txBody>
          <a:bodyPr vert="horz" wrap="square" lIns="0" tIns="0" rIns="0" bIns="0" rtlCol="0" anchor="b" anchorCtr="0">
            <a:spAutoFit/>
          </a:bodyPr>
          <a:lstStyle>
            <a:lvl1pPr algn="l" fontAlgn="auto">
              <a:spcBef>
                <a:spcPts val="0"/>
              </a:spcBef>
              <a:spcAft>
                <a:spcPts val="0"/>
              </a:spcAft>
              <a:defRPr sz="800">
                <a:solidFill>
                  <a:schemeClr val="accent6"/>
                </a:solidFill>
                <a:latin typeface="Arial" pitchFamily="34" charset="0"/>
                <a:ea typeface="+mn-ea"/>
                <a:cs typeface="+mn-cs"/>
              </a:defRPr>
            </a:lvl1pPr>
          </a:lstStyle>
          <a:p>
            <a:pPr>
              <a:defRPr/>
            </a:pPr>
            <a:endParaRPr lang="sv-SE"/>
          </a:p>
        </p:txBody>
      </p:sp>
      <p:sp>
        <p:nvSpPr>
          <p:cNvPr id="6" name="Slide Number Placeholder 5"/>
          <p:cNvSpPr>
            <a:spLocks noGrp="1"/>
          </p:cNvSpPr>
          <p:nvPr>
            <p:ph type="sldNum" sz="quarter" idx="4"/>
          </p:nvPr>
        </p:nvSpPr>
        <p:spPr>
          <a:xfrm>
            <a:off x="11457366" y="6585665"/>
            <a:ext cx="125034" cy="123111"/>
          </a:xfrm>
          <a:prstGeom prst="rect">
            <a:avLst/>
          </a:prstGeom>
        </p:spPr>
        <p:txBody>
          <a:bodyPr vert="horz" wrap="none" lIns="0" tIns="0" rIns="0" bIns="0" numCol="1" anchor="b" anchorCtr="0" compatLnSpc="1">
            <a:prstTxWarp prst="textNoShape">
              <a:avLst/>
            </a:prstTxWarp>
            <a:spAutoFit/>
          </a:bodyPr>
          <a:lstStyle>
            <a:lvl1pPr algn="r">
              <a:defRPr sz="800">
                <a:solidFill>
                  <a:srgbClr val="8C8A88"/>
                </a:solidFill>
              </a:defRPr>
            </a:lvl1pPr>
          </a:lstStyle>
          <a:p>
            <a:fld id="{230E93DB-BEF2-4E45-8A9C-D0120242C780}" type="slidenum">
              <a:rPr lang="sv-SE"/>
              <a:pPr/>
              <a:t>‹#›</a:t>
            </a:fld>
            <a:endParaRPr lang="sv-SE"/>
          </a:p>
        </p:txBody>
      </p:sp>
      <p:cxnSp>
        <p:nvCxnSpPr>
          <p:cNvPr id="7" name="Straight Connector 8"/>
          <p:cNvCxnSpPr/>
          <p:nvPr/>
        </p:nvCxnSpPr>
        <p:spPr>
          <a:xfrm>
            <a:off x="620185" y="1169988"/>
            <a:ext cx="10951633" cy="0"/>
          </a:xfrm>
          <a:prstGeom prst="line">
            <a:avLst/>
          </a:prstGeom>
          <a:ln w="12700" cap="flat" cmpd="sng" algn="ctr">
            <a:solidFill>
              <a:schemeClr val="bg2">
                <a:lumMod val="9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3" descr="Y:\Husqvarna_122\J-1602_N_Nov-11_Mall_CS\jpg\logotype-husqvarna.GIF"/>
          <p:cNvPicPr>
            <a:picLocks noChangeAspect="1" noChangeArrowheads="1"/>
          </p:cNvPicPr>
          <p:nvPr userDrawn="1"/>
        </p:nvPicPr>
        <p:blipFill>
          <a:blip r:embed="rId17" cstate="print"/>
          <a:srcRect/>
          <a:stretch>
            <a:fillRect/>
          </a:stretch>
        </p:blipFill>
        <p:spPr bwMode="auto">
          <a:xfrm>
            <a:off x="10755307" y="159624"/>
            <a:ext cx="827093" cy="950039"/>
          </a:xfrm>
          <a:prstGeom prst="rect">
            <a:avLst/>
          </a:prstGeom>
          <a:noFill/>
          <a:ln w="9525">
            <a:noFill/>
            <a:miter lim="800000"/>
            <a:headEnd/>
            <a:tailEnd/>
          </a:ln>
        </p:spPr>
      </p:pic>
      <p:pic>
        <p:nvPicPr>
          <p:cNvPr id="12" name="Picture 1" descr="hcllogo.gif"/>
          <p:cNvPicPr>
            <a:picLocks noChangeAspect="1"/>
          </p:cNvPicPr>
          <p:nvPr userDrawn="1"/>
        </p:nvPicPr>
        <p:blipFill>
          <a:blip r:embed="rId18" cstate="print"/>
          <a:srcRect/>
          <a:stretch>
            <a:fillRect/>
          </a:stretch>
        </p:blipFill>
        <p:spPr bwMode="auto">
          <a:xfrm>
            <a:off x="9507236" y="215884"/>
            <a:ext cx="1156707" cy="22210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2"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3" r:id="rId13"/>
    <p:sldLayoutId id="2147483740" r:id="rId14"/>
    <p:sldLayoutId id="2147483741" r:id="rId15"/>
  </p:sldLayoutIdLst>
  <p:hf hdr="0" ftr="0" dt="0"/>
  <p:txStyles>
    <p:titleStyle>
      <a:lvl1pPr algn="l" rtl="0" eaLnBrk="0" fontAlgn="base" hangingPunct="0">
        <a:spcBef>
          <a:spcPct val="0"/>
        </a:spcBef>
        <a:spcAft>
          <a:spcPct val="0"/>
        </a:spcAft>
        <a:defRPr sz="2800" b="1" kern="1200">
          <a:solidFill>
            <a:schemeClr val="tx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tx1"/>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chemeClr val="tx1"/>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chemeClr val="tx1"/>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chemeClr val="tx1"/>
          </a:solidFill>
          <a:latin typeface="Arial" charset="0"/>
          <a:ea typeface="ＭＳ Ｐゴシック" charset="0"/>
          <a:cs typeface="ＭＳ Ｐゴシック" charset="0"/>
        </a:defRPr>
      </a:lvl5pPr>
      <a:lvl6pPr marL="457200" algn="l" rtl="0" fontAlgn="base">
        <a:spcBef>
          <a:spcPct val="0"/>
        </a:spcBef>
        <a:spcAft>
          <a:spcPct val="0"/>
        </a:spcAft>
        <a:defRPr sz="2800" b="1">
          <a:solidFill>
            <a:schemeClr val="tx1"/>
          </a:solidFill>
          <a:latin typeface="Arial" charset="0"/>
          <a:ea typeface="ＭＳ Ｐゴシック" charset="0"/>
        </a:defRPr>
      </a:lvl6pPr>
      <a:lvl7pPr marL="914400" algn="l" rtl="0" fontAlgn="base">
        <a:spcBef>
          <a:spcPct val="0"/>
        </a:spcBef>
        <a:spcAft>
          <a:spcPct val="0"/>
        </a:spcAft>
        <a:defRPr sz="2800" b="1">
          <a:solidFill>
            <a:schemeClr val="tx1"/>
          </a:solidFill>
          <a:latin typeface="Arial" charset="0"/>
          <a:ea typeface="ＭＳ Ｐゴシック" charset="0"/>
        </a:defRPr>
      </a:lvl7pPr>
      <a:lvl8pPr marL="1371600" algn="l" rtl="0" fontAlgn="base">
        <a:spcBef>
          <a:spcPct val="0"/>
        </a:spcBef>
        <a:spcAft>
          <a:spcPct val="0"/>
        </a:spcAft>
        <a:defRPr sz="2800" b="1">
          <a:solidFill>
            <a:schemeClr val="tx1"/>
          </a:solidFill>
          <a:latin typeface="Arial" charset="0"/>
          <a:ea typeface="ＭＳ Ｐゴシック" charset="0"/>
        </a:defRPr>
      </a:lvl8pPr>
      <a:lvl9pPr marL="1828800" algn="l" rtl="0" fontAlgn="base">
        <a:spcBef>
          <a:spcPct val="0"/>
        </a:spcBef>
        <a:spcAft>
          <a:spcPct val="0"/>
        </a:spcAft>
        <a:defRPr sz="2800" b="1">
          <a:solidFill>
            <a:schemeClr val="tx1"/>
          </a:solidFill>
          <a:latin typeface="Arial" charset="0"/>
          <a:ea typeface="ＭＳ Ｐゴシック" charset="0"/>
        </a:defRPr>
      </a:lvl9pPr>
    </p:titleStyle>
    <p:bodyStyle>
      <a:lvl1pPr marL="195263" indent="-195263" algn="l" rtl="0" eaLnBrk="0" fontAlgn="base" hangingPunct="0">
        <a:spcBef>
          <a:spcPts val="1200"/>
        </a:spcBef>
        <a:spcAft>
          <a:spcPct val="0"/>
        </a:spcAft>
        <a:buFont typeface="Arial" pitchFamily="34" charset="0"/>
        <a:buChar char="•"/>
        <a:defRPr sz="2200" kern="1200">
          <a:solidFill>
            <a:schemeClr val="tx1"/>
          </a:solidFill>
          <a:latin typeface="+mn-lt"/>
          <a:ea typeface="ＭＳ Ｐゴシック" charset="0"/>
          <a:cs typeface="ＭＳ Ｐゴシック" charset="0"/>
        </a:defRPr>
      </a:lvl1pPr>
      <a:lvl2pPr marL="487363" indent="-277813" algn="l" rtl="0" eaLnBrk="0" fontAlgn="base" hangingPunct="0">
        <a:spcBef>
          <a:spcPts val="600"/>
        </a:spcBef>
        <a:spcAft>
          <a:spcPct val="0"/>
        </a:spcAft>
        <a:buFont typeface="Arial" pitchFamily="34" charset="0"/>
        <a:buChar char="–"/>
        <a:defRPr sz="2000" kern="1200">
          <a:solidFill>
            <a:schemeClr val="tx1"/>
          </a:solidFill>
          <a:latin typeface="+mn-lt"/>
          <a:ea typeface="ＭＳ Ｐゴシック" charset="0"/>
          <a:cs typeface="+mn-cs"/>
        </a:defRPr>
      </a:lvl2pPr>
      <a:lvl3pPr marL="674688" indent="-179388" algn="l" rtl="0" eaLnBrk="0" fontAlgn="base" hangingPunct="0">
        <a:spcBef>
          <a:spcPts val="300"/>
        </a:spcBef>
        <a:spcAft>
          <a:spcPct val="0"/>
        </a:spcAft>
        <a:buFont typeface="Arial" pitchFamily="34" charset="0"/>
        <a:buChar char="•"/>
        <a:defRPr kern="1200">
          <a:solidFill>
            <a:schemeClr val="tx1"/>
          </a:solidFill>
          <a:latin typeface="+mn-lt"/>
          <a:ea typeface="ＭＳ Ｐゴシック" charset="0"/>
          <a:cs typeface="+mn-cs"/>
        </a:defRPr>
      </a:lvl3pPr>
      <a:lvl4pPr marL="906463" indent="-223838" algn="l" rtl="0" eaLnBrk="0" fontAlgn="base" hangingPunct="0">
        <a:spcBef>
          <a:spcPts val="300"/>
        </a:spcBef>
        <a:spcAft>
          <a:spcPct val="0"/>
        </a:spcAft>
        <a:buFont typeface="Arial" pitchFamily="34" charset="0"/>
        <a:buChar char="–"/>
        <a:defRPr sz="1600" kern="1200">
          <a:solidFill>
            <a:schemeClr val="tx1"/>
          </a:solidFill>
          <a:latin typeface="+mn-lt"/>
          <a:ea typeface="ＭＳ Ｐゴシック" charset="0"/>
          <a:cs typeface="+mn-cs"/>
        </a:defRPr>
      </a:lvl4pPr>
      <a:lvl5pPr marL="1093788" indent="-179388" algn="l" rtl="0" eaLnBrk="0" fontAlgn="base" hangingPunct="0">
        <a:spcBef>
          <a:spcPts val="300"/>
        </a:spcBef>
        <a:spcAft>
          <a:spcPct val="0"/>
        </a:spcAft>
        <a:buFont typeface="Arial" pitchFamily="34" charset="0"/>
        <a:buChar char="»"/>
        <a:defRPr sz="16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1882479" y="1351683"/>
            <a:ext cx="8214010" cy="3996000"/>
            <a:chOff x="2464365" y="1819275"/>
            <a:chExt cx="7265792" cy="3534705"/>
          </a:xfrm>
        </p:grpSpPr>
        <p:pic>
          <p:nvPicPr>
            <p:cNvPr id="3" name="Platshållare för bild 14339"/>
            <p:cNvPicPr>
              <a:picLocks noChangeAspect="1"/>
            </p:cNvPicPr>
            <p:nvPr/>
          </p:nvPicPr>
          <p:blipFill>
            <a:blip r:embed="rId2" cstate="print">
              <a:extLst>
                <a:ext uri="{28A0092B-C50C-407E-A947-70E740481C1C}">
                  <a14:useLocalDpi xmlns:a14="http://schemas.microsoft.com/office/drawing/2010/main" val="0"/>
                </a:ext>
              </a:extLst>
            </a:blip>
            <a:srcRect t="191" b="191"/>
            <a:stretch>
              <a:fillRect/>
            </a:stretch>
          </p:blipFill>
          <p:spPr>
            <a:xfrm>
              <a:off x="2464365" y="1819275"/>
              <a:ext cx="1664218" cy="1659408"/>
            </a:xfrm>
            <a:prstGeom prst="rect">
              <a:avLst/>
            </a:prstGeom>
          </p:spPr>
        </p:pic>
        <p:pic>
          <p:nvPicPr>
            <p:cNvPr id="4" name="Platshållare för bild 143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3961" y="1823383"/>
              <a:ext cx="1659408" cy="1659408"/>
            </a:xfrm>
            <a:prstGeom prst="rect">
              <a:avLst/>
            </a:prstGeom>
          </p:spPr>
        </p:pic>
        <p:pic>
          <p:nvPicPr>
            <p:cNvPr id="5" name="Platshållare för bild 9"/>
            <p:cNvPicPr>
              <a:picLocks noChangeAspect="1"/>
            </p:cNvPicPr>
            <p:nvPr/>
          </p:nvPicPr>
          <p:blipFill>
            <a:blip r:embed="rId4" cstate="print">
              <a:extLst>
                <a:ext uri="{28A0092B-C50C-407E-A947-70E740481C1C}">
                  <a14:useLocalDpi xmlns:a14="http://schemas.microsoft.com/office/drawing/2010/main" val="0"/>
                </a:ext>
              </a:extLst>
            </a:blip>
            <a:srcRect t="143" b="143"/>
            <a:stretch>
              <a:fillRect/>
            </a:stretch>
          </p:blipFill>
          <p:spPr>
            <a:xfrm>
              <a:off x="6198747" y="1823383"/>
              <a:ext cx="1664218" cy="1659408"/>
            </a:xfrm>
            <a:prstGeom prst="rect">
              <a:avLst/>
            </a:prstGeom>
          </p:spPr>
        </p:pic>
        <p:pic>
          <p:nvPicPr>
            <p:cNvPr id="6" name="Platshållare för bild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68344" y="1823383"/>
              <a:ext cx="1659408" cy="1659408"/>
            </a:xfrm>
            <a:prstGeom prst="rect">
              <a:avLst/>
            </a:prstGeom>
          </p:spPr>
        </p:pic>
        <p:pic>
          <p:nvPicPr>
            <p:cNvPr id="7" name="Platshållare för bild 14341"/>
            <p:cNvPicPr>
              <a:picLocks noChangeAspect="1"/>
            </p:cNvPicPr>
            <p:nvPr/>
          </p:nvPicPr>
          <p:blipFill>
            <a:blip r:embed="rId6" cstate="print">
              <a:extLst>
                <a:ext uri="{28A0092B-C50C-407E-A947-70E740481C1C}">
                  <a14:useLocalDpi xmlns:a14="http://schemas.microsoft.com/office/drawing/2010/main" val="0"/>
                </a:ext>
              </a:extLst>
            </a:blip>
            <a:srcRect t="143" b="143"/>
            <a:stretch>
              <a:fillRect/>
            </a:stretch>
          </p:blipFill>
          <p:spPr>
            <a:xfrm>
              <a:off x="2464365" y="3694572"/>
              <a:ext cx="1664218" cy="1659408"/>
            </a:xfrm>
            <a:prstGeom prst="rect">
              <a:avLst/>
            </a:prstGeom>
          </p:spPr>
        </p:pic>
        <p:pic>
          <p:nvPicPr>
            <p:cNvPr id="8" name="Platshållare för bild 11"/>
            <p:cNvPicPr>
              <a:picLocks noChangeAspect="1"/>
            </p:cNvPicPr>
            <p:nvPr/>
          </p:nvPicPr>
          <p:blipFill>
            <a:blip r:embed="rId7" cstate="print">
              <a:extLst>
                <a:ext uri="{28A0092B-C50C-407E-A947-70E740481C1C}">
                  <a14:useLocalDpi xmlns:a14="http://schemas.microsoft.com/office/drawing/2010/main" val="0"/>
                </a:ext>
              </a:extLst>
            </a:blip>
            <a:srcRect t="95" b="95"/>
            <a:stretch>
              <a:fillRect/>
            </a:stretch>
          </p:blipFill>
          <p:spPr>
            <a:xfrm>
              <a:off x="4331556" y="3694572"/>
              <a:ext cx="1664218" cy="1659408"/>
            </a:xfrm>
            <a:prstGeom prst="rect">
              <a:avLst/>
            </a:prstGeom>
          </p:spPr>
        </p:pic>
        <p:pic>
          <p:nvPicPr>
            <p:cNvPr id="9" name="Picture 16"/>
            <p:cNvPicPr>
              <a:picLocks noChangeAspect="1"/>
            </p:cNvPicPr>
            <p:nvPr/>
          </p:nvPicPr>
          <p:blipFill>
            <a:blip r:embed="rId8" cstate="print">
              <a:extLst>
                <a:ext uri="{28A0092B-C50C-407E-A947-70E740481C1C}">
                  <a14:useLocalDpi xmlns:a14="http://schemas.microsoft.com/office/drawing/2010/main" val="0"/>
                </a:ext>
              </a:extLst>
            </a:blip>
            <a:srcRect t="95" b="95"/>
            <a:stretch>
              <a:fillRect/>
            </a:stretch>
          </p:blipFill>
          <p:spPr>
            <a:xfrm>
              <a:off x="6198747" y="3694572"/>
              <a:ext cx="1664218" cy="1659408"/>
            </a:xfrm>
            <a:prstGeom prst="rect">
              <a:avLst/>
            </a:prstGeom>
          </p:spPr>
        </p:pic>
        <p:pic>
          <p:nvPicPr>
            <p:cNvPr id="10" name="Platshållare för bild 14336"/>
            <p:cNvPicPr>
              <a:picLocks noChangeAspect="1"/>
            </p:cNvPicPr>
            <p:nvPr/>
          </p:nvPicPr>
          <p:blipFill>
            <a:blip r:embed="rId9" cstate="print">
              <a:extLst>
                <a:ext uri="{28A0092B-C50C-407E-A947-70E740481C1C}">
                  <a14:useLocalDpi xmlns:a14="http://schemas.microsoft.com/office/drawing/2010/main" val="0"/>
                </a:ext>
              </a:extLst>
            </a:blip>
            <a:srcRect t="95" b="95"/>
            <a:stretch>
              <a:fillRect/>
            </a:stretch>
          </p:blipFill>
          <p:spPr>
            <a:xfrm>
              <a:off x="8065939" y="3694572"/>
              <a:ext cx="1664218" cy="1659408"/>
            </a:xfrm>
            <a:prstGeom prst="rect">
              <a:avLst/>
            </a:prstGeom>
          </p:spPr>
        </p:pic>
      </p:grpSp>
      <p:sp>
        <p:nvSpPr>
          <p:cNvPr id="11" name="TextBox 10"/>
          <p:cNvSpPr txBox="1"/>
          <p:nvPr/>
        </p:nvSpPr>
        <p:spPr>
          <a:xfrm>
            <a:off x="1785498" y="5617660"/>
            <a:ext cx="8425303" cy="812530"/>
          </a:xfrm>
          <a:prstGeom prst="rect">
            <a:avLst/>
          </a:prstGeom>
          <a:noFill/>
        </p:spPr>
        <p:txBody>
          <a:bodyPr wrap="square" rtlCol="0" anchor="t">
            <a:spAutoFit/>
          </a:bodyPr>
          <a:lstStyle/>
          <a:p>
            <a:pPr algn="ctr">
              <a:lnSpc>
                <a:spcPct val="95000"/>
              </a:lnSpc>
              <a:spcBef>
                <a:spcPts val="600"/>
              </a:spcBef>
            </a:pPr>
            <a:r>
              <a:rPr lang="sv-SE" sz="2400" dirty="0">
                <a:cs typeface="Arial" pitchFamily="34" charset="0"/>
              </a:rPr>
              <a:t>Infrastructure Transformation - Global Cutover Planning  </a:t>
            </a:r>
          </a:p>
          <a:p>
            <a:pPr algn="ctr">
              <a:lnSpc>
                <a:spcPct val="95000"/>
              </a:lnSpc>
              <a:spcBef>
                <a:spcPts val="600"/>
              </a:spcBef>
            </a:pPr>
            <a:r>
              <a:rPr lang="sv-SE" sz="2000" dirty="0">
                <a:cs typeface="Arial" pitchFamily="34" charset="0"/>
              </a:rPr>
              <a:t>24</a:t>
            </a:r>
            <a:r>
              <a:rPr lang="sv-SE" sz="2000" baseline="30000" dirty="0">
                <a:cs typeface="Arial" pitchFamily="34" charset="0"/>
              </a:rPr>
              <a:t>th</a:t>
            </a:r>
            <a:r>
              <a:rPr lang="sv-SE" sz="2000" dirty="0">
                <a:cs typeface="Arial" pitchFamily="34" charset="0"/>
              </a:rPr>
              <a:t> of November, 2017</a:t>
            </a:r>
            <a:endParaRPr lang="en-GB" sz="2000" dirty="0">
              <a:cs typeface="Arial" pitchFamily="34" charset="0"/>
            </a:endParaRPr>
          </a:p>
        </p:txBody>
      </p:sp>
    </p:spTree>
    <p:extLst>
      <p:ext uri="{BB962C8B-B14F-4D97-AF65-F5344CB8AC3E}">
        <p14:creationId xmlns:p14="http://schemas.microsoft.com/office/powerpoint/2010/main" val="111731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0CFD-2ED6-4B25-88A7-A493F620D572}"/>
              </a:ext>
            </a:extLst>
          </p:cNvPr>
          <p:cNvSpPr>
            <a:spLocks noGrp="1"/>
          </p:cNvSpPr>
          <p:nvPr>
            <p:ph type="title"/>
          </p:nvPr>
        </p:nvSpPr>
        <p:spPr>
          <a:xfrm>
            <a:off x="620185" y="-33338"/>
            <a:ext cx="8614833" cy="1143001"/>
          </a:xfrm>
        </p:spPr>
        <p:txBody>
          <a:bodyPr/>
          <a:lstStyle/>
          <a:p>
            <a:r>
              <a:rPr lang="en-GB"/>
              <a:t>Cutover </a:t>
            </a:r>
            <a:r>
              <a:rPr lang="en-GB" dirty="0"/>
              <a:t>Planning Nov - Jan Sweden</a:t>
            </a:r>
          </a:p>
        </p:txBody>
      </p:sp>
      <p:sp>
        <p:nvSpPr>
          <p:cNvPr id="3" name="Slide Number Placeholder 2">
            <a:extLst>
              <a:ext uri="{FF2B5EF4-FFF2-40B4-BE49-F238E27FC236}">
                <a16:creationId xmlns:a16="http://schemas.microsoft.com/office/drawing/2014/main" id="{4F5BD00C-1342-473E-9BC8-0A427AA8C179}"/>
              </a:ext>
            </a:extLst>
          </p:cNvPr>
          <p:cNvSpPr>
            <a:spLocks noGrp="1"/>
          </p:cNvSpPr>
          <p:nvPr>
            <p:ph type="sldNum" sz="quarter" idx="12"/>
          </p:nvPr>
        </p:nvSpPr>
        <p:spPr/>
        <p:txBody>
          <a:bodyPr/>
          <a:lstStyle/>
          <a:p>
            <a:fld id="{3061C417-425E-47A0-9BF1-6AEBFB777570}" type="slidenum">
              <a:rPr lang="sv-SE" smtClean="0"/>
              <a:pPr/>
              <a:t>2</a:t>
            </a:fld>
            <a:endParaRPr lang="sv-SE"/>
          </a:p>
        </p:txBody>
      </p:sp>
      <p:graphicFrame>
        <p:nvGraphicFramePr>
          <p:cNvPr id="7" name="Table 6">
            <a:extLst>
              <a:ext uri="{FF2B5EF4-FFF2-40B4-BE49-F238E27FC236}">
                <a16:creationId xmlns:a16="http://schemas.microsoft.com/office/drawing/2014/main" id="{0F258C92-78C5-4E06-85DB-F99D44370979}"/>
              </a:ext>
            </a:extLst>
          </p:cNvPr>
          <p:cNvGraphicFramePr>
            <a:graphicFrameLocks noGrp="1"/>
          </p:cNvGraphicFramePr>
          <p:nvPr>
            <p:extLst>
              <p:ext uri="{D42A27DB-BD31-4B8C-83A1-F6EECF244321}">
                <p14:modId xmlns:p14="http://schemas.microsoft.com/office/powerpoint/2010/main" val="2031802697"/>
              </p:ext>
            </p:extLst>
          </p:nvPr>
        </p:nvGraphicFramePr>
        <p:xfrm>
          <a:off x="620185" y="1216398"/>
          <a:ext cx="10427839" cy="5107200"/>
        </p:xfrm>
        <a:graphic>
          <a:graphicData uri="http://schemas.openxmlformats.org/drawingml/2006/table">
            <a:tbl>
              <a:tblPr firstRow="1" firstCol="1" bandRow="1">
                <a:tableStyleId>{21E4AEA4-8DFA-4A89-87EB-49C32662AFE0}</a:tableStyleId>
              </a:tblPr>
              <a:tblGrid>
                <a:gridCol w="396000">
                  <a:extLst>
                    <a:ext uri="{9D8B030D-6E8A-4147-A177-3AD203B41FA5}">
                      <a16:colId xmlns:a16="http://schemas.microsoft.com/office/drawing/2014/main" val="174121072"/>
                    </a:ext>
                  </a:extLst>
                </a:gridCol>
                <a:gridCol w="324000">
                  <a:extLst>
                    <a:ext uri="{9D8B030D-6E8A-4147-A177-3AD203B41FA5}">
                      <a16:colId xmlns:a16="http://schemas.microsoft.com/office/drawing/2014/main" val="1138089645"/>
                    </a:ext>
                  </a:extLst>
                </a:gridCol>
                <a:gridCol w="1103839">
                  <a:extLst>
                    <a:ext uri="{9D8B030D-6E8A-4147-A177-3AD203B41FA5}">
                      <a16:colId xmlns:a16="http://schemas.microsoft.com/office/drawing/2014/main" val="1015704220"/>
                    </a:ext>
                  </a:extLst>
                </a:gridCol>
                <a:gridCol w="1963237">
                  <a:extLst>
                    <a:ext uri="{9D8B030D-6E8A-4147-A177-3AD203B41FA5}">
                      <a16:colId xmlns:a16="http://schemas.microsoft.com/office/drawing/2014/main" val="2880959611"/>
                    </a:ext>
                  </a:extLst>
                </a:gridCol>
                <a:gridCol w="1204763">
                  <a:extLst>
                    <a:ext uri="{9D8B030D-6E8A-4147-A177-3AD203B41FA5}">
                      <a16:colId xmlns:a16="http://schemas.microsoft.com/office/drawing/2014/main" val="418599043"/>
                    </a:ext>
                  </a:extLst>
                </a:gridCol>
                <a:gridCol w="1188000">
                  <a:extLst>
                    <a:ext uri="{9D8B030D-6E8A-4147-A177-3AD203B41FA5}">
                      <a16:colId xmlns:a16="http://schemas.microsoft.com/office/drawing/2014/main" val="968442318"/>
                    </a:ext>
                  </a:extLst>
                </a:gridCol>
                <a:gridCol w="828000">
                  <a:extLst>
                    <a:ext uri="{9D8B030D-6E8A-4147-A177-3AD203B41FA5}">
                      <a16:colId xmlns:a16="http://schemas.microsoft.com/office/drawing/2014/main" val="1675180026"/>
                    </a:ext>
                  </a:extLst>
                </a:gridCol>
                <a:gridCol w="1188000">
                  <a:extLst>
                    <a:ext uri="{9D8B030D-6E8A-4147-A177-3AD203B41FA5}">
                      <a16:colId xmlns:a16="http://schemas.microsoft.com/office/drawing/2014/main" val="3340186260"/>
                    </a:ext>
                  </a:extLst>
                </a:gridCol>
                <a:gridCol w="2232000">
                  <a:extLst>
                    <a:ext uri="{9D8B030D-6E8A-4147-A177-3AD203B41FA5}">
                      <a16:colId xmlns:a16="http://schemas.microsoft.com/office/drawing/2014/main" val="2000155052"/>
                    </a:ext>
                  </a:extLst>
                </a:gridCol>
              </a:tblGrid>
              <a:tr h="468000">
                <a:tc>
                  <a:txBody>
                    <a:bodyPr/>
                    <a:lstStyle/>
                    <a:p>
                      <a:pPr algn="ctr">
                        <a:spcAft>
                          <a:spcPts val="0"/>
                        </a:spcAft>
                      </a:pPr>
                      <a:r>
                        <a:rPr lang="en-GB" sz="1100" dirty="0">
                          <a:effectLst/>
                          <a:latin typeface="+mn-lt"/>
                          <a:ea typeface="Calibri" panose="020F0502020204030204" pitchFamily="34" charset="0"/>
                        </a:rPr>
                        <a:t>DC </a:t>
                      </a:r>
                    </a:p>
                  </a:txBody>
                  <a:tcPr marL="44450" marR="44450" marT="0" marB="0" anchor="ctr"/>
                </a:tc>
                <a:tc>
                  <a:txBody>
                    <a:bodyPr/>
                    <a:lstStyle/>
                    <a:p>
                      <a:pPr algn="ctr">
                        <a:spcAft>
                          <a:spcPts val="0"/>
                        </a:spcAft>
                      </a:pPr>
                      <a:r>
                        <a:rPr lang="en-GB" sz="1100">
                          <a:effectLst/>
                          <a:latin typeface="+mn-lt"/>
                          <a:ea typeface="Calibri" panose="020F0502020204030204" pitchFamily="34" charset="0"/>
                        </a:rPr>
                        <a:t>No</a:t>
                      </a:r>
                      <a:endParaRPr lang="en-GB" sz="1100" dirty="0">
                        <a:effectLst/>
                        <a:latin typeface="+mn-lt"/>
                        <a:ea typeface="Calibri" panose="020F0502020204030204" pitchFamily="34" charset="0"/>
                      </a:endParaRPr>
                    </a:p>
                  </a:txBody>
                  <a:tcPr marL="44450" marR="44450" marT="0" marB="0" anchor="ctr"/>
                </a:tc>
                <a:tc>
                  <a:txBody>
                    <a:bodyPr/>
                    <a:lstStyle/>
                    <a:p>
                      <a:pPr algn="ctr">
                        <a:spcAft>
                          <a:spcPts val="0"/>
                        </a:spcAft>
                      </a:pPr>
                      <a:r>
                        <a:rPr lang="en-GB" sz="1100">
                          <a:effectLst/>
                          <a:latin typeface="+mn-lt"/>
                        </a:rPr>
                        <a:t>Location</a:t>
                      </a:r>
                      <a:endParaRPr lang="en-GB" sz="1100" dirty="0">
                        <a:effectLst/>
                        <a:latin typeface="+mn-lt"/>
                        <a:ea typeface="Calibri" panose="020F0502020204030204" pitchFamily="34" charset="0"/>
                      </a:endParaRPr>
                    </a:p>
                  </a:txBody>
                  <a:tcPr marL="44450" marR="44450" marT="0" marB="0" anchor="ctr"/>
                </a:tc>
                <a:tc>
                  <a:txBody>
                    <a:bodyPr/>
                    <a:lstStyle/>
                    <a:p>
                      <a:pPr algn="ctr">
                        <a:spcAft>
                          <a:spcPts val="0"/>
                        </a:spcAft>
                      </a:pPr>
                      <a:r>
                        <a:rPr lang="en-GB" sz="1100">
                          <a:effectLst/>
                          <a:latin typeface="+mn-lt"/>
                        </a:rPr>
                        <a:t>Service Cutover</a:t>
                      </a:r>
                      <a:endParaRPr lang="en-GB" sz="1100" dirty="0">
                        <a:effectLst/>
                        <a:latin typeface="+mn-lt"/>
                        <a:ea typeface="Calibri" panose="020F0502020204030204" pitchFamily="34" charset="0"/>
                      </a:endParaRPr>
                    </a:p>
                  </a:txBody>
                  <a:tcPr marL="44450" marR="44450" marT="0" marB="0" anchor="ctr"/>
                </a:tc>
                <a:tc>
                  <a:txBody>
                    <a:bodyPr/>
                    <a:lstStyle/>
                    <a:p>
                      <a:pPr algn="ctr">
                        <a:spcAft>
                          <a:spcPts val="0"/>
                        </a:spcAft>
                      </a:pPr>
                      <a:r>
                        <a:rPr lang="en-GB" sz="1100" dirty="0">
                          <a:effectLst/>
                          <a:latin typeface="+mn-lt"/>
                        </a:rPr>
                        <a:t>Start Time (Local)</a:t>
                      </a:r>
                      <a:endParaRPr lang="en-GB" sz="1100" dirty="0">
                        <a:effectLst/>
                        <a:latin typeface="+mn-lt"/>
                        <a:ea typeface="Calibri" panose="020F0502020204030204" pitchFamily="34" charset="0"/>
                      </a:endParaRPr>
                    </a:p>
                  </a:txBody>
                  <a:tcPr marL="44450" marR="44450" marT="0" marB="0" anchor="ctr"/>
                </a:tc>
                <a:tc>
                  <a:txBody>
                    <a:bodyPr/>
                    <a:lstStyle/>
                    <a:p>
                      <a:pPr algn="ctr">
                        <a:spcAft>
                          <a:spcPts val="0"/>
                        </a:spcAft>
                      </a:pPr>
                      <a:r>
                        <a:rPr lang="en-GB" sz="1100">
                          <a:effectLst/>
                          <a:latin typeface="+mn-lt"/>
                        </a:rPr>
                        <a:t>End Time (Local)</a:t>
                      </a:r>
                      <a:endParaRPr lang="en-GB" sz="1100" dirty="0">
                        <a:effectLst/>
                        <a:latin typeface="+mn-lt"/>
                        <a:ea typeface="Calibri" panose="020F0502020204030204" pitchFamily="34" charset="0"/>
                      </a:endParaRPr>
                    </a:p>
                  </a:txBody>
                  <a:tcPr marL="44450" marR="44450" marT="0" marB="0" anchor="ctr"/>
                </a:tc>
                <a:tc>
                  <a:txBody>
                    <a:bodyPr/>
                    <a:lstStyle/>
                    <a:p>
                      <a:pPr algn="ctr">
                        <a:spcAft>
                          <a:spcPts val="0"/>
                        </a:spcAft>
                      </a:pPr>
                      <a:r>
                        <a:rPr lang="en-GB" sz="1100" dirty="0">
                          <a:effectLst/>
                          <a:latin typeface="+mn-lt"/>
                          <a:ea typeface="Calibri" panose="020F0502020204030204" pitchFamily="34" charset="0"/>
                        </a:rPr>
                        <a:t>Service Window*</a:t>
                      </a:r>
                    </a:p>
                  </a:txBody>
                  <a:tcPr marL="44450" marR="44450" marT="0" marB="0" anchor="ctr"/>
                </a:tc>
                <a:tc>
                  <a:txBody>
                    <a:bodyPr/>
                    <a:lstStyle/>
                    <a:p>
                      <a:pPr algn="ctr">
                        <a:spcAft>
                          <a:spcPts val="0"/>
                        </a:spcAft>
                      </a:pPr>
                      <a:r>
                        <a:rPr lang="en-GB" sz="1100">
                          <a:effectLst/>
                          <a:latin typeface="+mn-lt"/>
                        </a:rPr>
                        <a:t>Downtime </a:t>
                      </a:r>
                      <a:br>
                        <a:rPr lang="en-GB" sz="1100">
                          <a:effectLst/>
                          <a:latin typeface="+mn-lt"/>
                        </a:rPr>
                      </a:br>
                      <a:r>
                        <a:rPr lang="en-GB" sz="1100">
                          <a:effectLst/>
                          <a:latin typeface="+mn-lt"/>
                        </a:rPr>
                        <a:t>Required</a:t>
                      </a:r>
                      <a:endParaRPr lang="en-GB" sz="1100" dirty="0">
                        <a:effectLst/>
                        <a:latin typeface="+mn-lt"/>
                        <a:ea typeface="Calibri" panose="020F0502020204030204" pitchFamily="34" charset="0"/>
                      </a:endParaRPr>
                    </a:p>
                  </a:txBody>
                  <a:tcPr marL="44450" marR="44450" marT="0" marB="0" anchor="ctr"/>
                </a:tc>
                <a:tc>
                  <a:txBody>
                    <a:bodyPr/>
                    <a:lstStyle/>
                    <a:p>
                      <a:pPr algn="ctr">
                        <a:spcAft>
                          <a:spcPts val="0"/>
                        </a:spcAft>
                      </a:pPr>
                      <a:r>
                        <a:rPr lang="en-GB" sz="1100">
                          <a:effectLst/>
                          <a:latin typeface="+mn-lt"/>
                          <a:ea typeface="Calibri" panose="020F0502020204030204" pitchFamily="34" charset="0"/>
                        </a:rPr>
                        <a:t>Remark</a:t>
                      </a:r>
                      <a:endParaRPr lang="en-GB" sz="1100" dirty="0">
                        <a:effectLst/>
                        <a:latin typeface="+mn-lt"/>
                        <a:ea typeface="Calibri" panose="020F0502020204030204" pitchFamily="34" charset="0"/>
                      </a:endParaRPr>
                    </a:p>
                  </a:txBody>
                  <a:tcPr marL="44450" marR="44450" marT="0" marB="0" anchor="ctr"/>
                </a:tc>
                <a:extLst>
                  <a:ext uri="{0D108BD9-81ED-4DB2-BD59-A6C34878D82A}">
                    <a16:rowId xmlns:a16="http://schemas.microsoft.com/office/drawing/2014/main" val="1644786957"/>
                  </a:ext>
                </a:extLst>
              </a:tr>
              <a:tr h="432000">
                <a:tc rowSpan="10">
                  <a:txBody>
                    <a:bodyPr/>
                    <a:lstStyle/>
                    <a:p>
                      <a:pPr algn="ctr">
                        <a:spcAft>
                          <a:spcPts val="0"/>
                        </a:spcAft>
                      </a:pPr>
                      <a:r>
                        <a:rPr lang="en-GB" sz="1100">
                          <a:effectLst/>
                          <a:latin typeface="+mn-lt"/>
                          <a:ea typeface="Calibri" panose="020F0502020204030204" pitchFamily="34" charset="0"/>
                        </a:rPr>
                        <a:t>Sweden</a:t>
                      </a:r>
                      <a:endParaRPr lang="en-GB" sz="1100" dirty="0">
                        <a:effectLst/>
                        <a:latin typeface="+mn-lt"/>
                        <a:ea typeface="Calibri" panose="020F0502020204030204" pitchFamily="34" charset="0"/>
                      </a:endParaRPr>
                    </a:p>
                  </a:txBody>
                  <a:tcPr marL="44450" marR="44450" marT="0" marB="0" vert="vert270" anchor="ctr"/>
                </a:tc>
                <a:tc>
                  <a:txBody>
                    <a:bodyPr/>
                    <a:lstStyle/>
                    <a:p>
                      <a:pPr algn="ctr">
                        <a:spcAft>
                          <a:spcPts val="0"/>
                        </a:spcAft>
                      </a:pPr>
                      <a:r>
                        <a:rPr lang="en-GB" sz="1000" b="0">
                          <a:solidFill>
                            <a:schemeClr val="tx1"/>
                          </a:solidFill>
                          <a:effectLst/>
                          <a:latin typeface="+mn-lt"/>
                          <a:ea typeface="Calibri" panose="020F0502020204030204" pitchFamily="34" charset="0"/>
                        </a:rPr>
                        <a:t>1</a:t>
                      </a:r>
                      <a:endParaRPr lang="en-GB" sz="1000" b="0" dirty="0">
                        <a:solidFill>
                          <a:schemeClr val="tx1"/>
                        </a:solidFill>
                        <a:effectLst/>
                        <a:latin typeface="+mn-lt"/>
                        <a:ea typeface="Calibri" panose="020F0502020204030204" pitchFamily="34" charset="0"/>
                      </a:endParaRPr>
                    </a:p>
                  </a:txBody>
                  <a:tcPr marL="36000" marR="44450" marT="0" marB="0" anchor="ctr">
                    <a:solidFill>
                      <a:srgbClr val="CDCED2"/>
                    </a:solidFill>
                  </a:tcPr>
                </a:tc>
                <a:tc>
                  <a:txBody>
                    <a:bodyPr/>
                    <a:lstStyle/>
                    <a:p>
                      <a:pPr algn="l">
                        <a:spcAft>
                          <a:spcPts val="0"/>
                        </a:spcAft>
                      </a:pPr>
                      <a:r>
                        <a:rPr lang="en-GB" sz="1000" b="0" dirty="0" err="1">
                          <a:solidFill>
                            <a:schemeClr val="tx1"/>
                          </a:solidFill>
                          <a:effectLst/>
                          <a:latin typeface="+mn-lt"/>
                        </a:rPr>
                        <a:t>Invid</a:t>
                      </a:r>
                      <a:r>
                        <a:rPr lang="en-GB" sz="1000" b="0" dirty="0">
                          <a:solidFill>
                            <a:schemeClr val="tx1"/>
                          </a:solidFill>
                          <a:effectLst/>
                          <a:latin typeface="+mn-lt"/>
                        </a:rPr>
                        <a:t> DC</a:t>
                      </a:r>
                      <a:endParaRPr lang="en-GB" sz="1000" b="0" dirty="0">
                        <a:solidFill>
                          <a:schemeClr val="tx1"/>
                        </a:solidFill>
                        <a:effectLst/>
                        <a:latin typeface="+mn-lt"/>
                        <a:ea typeface="Calibri" panose="020F0502020204030204" pitchFamily="34" charset="0"/>
                      </a:endParaRPr>
                    </a:p>
                  </a:txBody>
                  <a:tcPr marL="108000" marR="44450" marT="0" marB="0" anchor="ctr">
                    <a:solidFill>
                      <a:srgbClr val="CDCED2"/>
                    </a:solidFill>
                  </a:tcPr>
                </a:tc>
                <a:tc>
                  <a:txBody>
                    <a:bodyPr/>
                    <a:lstStyle/>
                    <a:p>
                      <a:pPr algn="l">
                        <a:spcAft>
                          <a:spcPts val="0"/>
                        </a:spcAft>
                      </a:pPr>
                      <a:r>
                        <a:rPr lang="en-GB" sz="1000" b="0" dirty="0">
                          <a:solidFill>
                            <a:schemeClr val="tx1"/>
                          </a:solidFill>
                          <a:effectLst/>
                          <a:latin typeface="+mn-lt"/>
                        </a:rPr>
                        <a:t>INVID MPLS &amp; Internal Firewall</a:t>
                      </a:r>
                      <a:r>
                        <a:rPr lang="en-GB" sz="1000" b="0" baseline="0" dirty="0">
                          <a:solidFill>
                            <a:schemeClr val="tx1"/>
                          </a:solidFill>
                          <a:effectLst/>
                          <a:latin typeface="+mn-lt"/>
                        </a:rPr>
                        <a:t> Cutover</a:t>
                      </a:r>
                      <a:endParaRPr lang="en-GB" sz="1000" b="0" dirty="0">
                        <a:solidFill>
                          <a:schemeClr val="tx1"/>
                        </a:solidFill>
                        <a:effectLst/>
                        <a:latin typeface="+mn-lt"/>
                        <a:ea typeface="Calibri" panose="020F0502020204030204" pitchFamily="34" charset="0"/>
                      </a:endParaRPr>
                    </a:p>
                  </a:txBody>
                  <a:tcPr marL="72000" marR="44450" marT="0" marB="0" anchor="ctr">
                    <a:solidFill>
                      <a:srgbClr val="CDCED2"/>
                    </a:solidFill>
                  </a:tcPr>
                </a:tc>
                <a:tc>
                  <a:txBody>
                    <a:bodyPr/>
                    <a:lstStyle/>
                    <a:p>
                      <a:pPr algn="ctr">
                        <a:spcAft>
                          <a:spcPts val="0"/>
                        </a:spcAft>
                      </a:pPr>
                      <a:r>
                        <a:rPr lang="en-GB" sz="1000" b="0" dirty="0">
                          <a:solidFill>
                            <a:schemeClr val="tx1"/>
                          </a:solidFill>
                          <a:effectLst/>
                          <a:latin typeface="+mn-lt"/>
                        </a:rPr>
                        <a:t>Nov 25, 2017</a:t>
                      </a:r>
                    </a:p>
                    <a:p>
                      <a:pPr algn="ctr">
                        <a:spcAft>
                          <a:spcPts val="0"/>
                        </a:spcAft>
                      </a:pPr>
                      <a:r>
                        <a:rPr lang="en-GB" sz="1000" b="0" dirty="0">
                          <a:solidFill>
                            <a:schemeClr val="tx1"/>
                          </a:solidFill>
                          <a:effectLst/>
                          <a:latin typeface="+mn-lt"/>
                          <a:ea typeface="Calibri" panose="020F0502020204030204" pitchFamily="34" charset="0"/>
                        </a:rPr>
                        <a:t>16:00 CET</a:t>
                      </a:r>
                    </a:p>
                  </a:txBody>
                  <a:tcPr marL="44450" marR="44450" marT="0" marB="0" anchor="ctr">
                    <a:solidFill>
                      <a:srgbClr val="CDCED2"/>
                    </a:solidFill>
                  </a:tcPr>
                </a:tc>
                <a:tc>
                  <a:txBody>
                    <a:bodyPr/>
                    <a:lstStyle/>
                    <a:p>
                      <a:pPr algn="ctr">
                        <a:spcAft>
                          <a:spcPts val="0"/>
                        </a:spcAft>
                      </a:pPr>
                      <a:r>
                        <a:rPr lang="en-GB" sz="1000" b="0" dirty="0">
                          <a:solidFill>
                            <a:schemeClr val="tx1"/>
                          </a:solidFill>
                          <a:effectLst/>
                          <a:latin typeface="+mn-lt"/>
                        </a:rPr>
                        <a:t>Nov 26, 2017</a:t>
                      </a:r>
                    </a:p>
                    <a:p>
                      <a:pPr algn="ctr">
                        <a:spcAft>
                          <a:spcPts val="0"/>
                        </a:spcAft>
                      </a:pPr>
                      <a:r>
                        <a:rPr lang="en-GB" sz="1000" b="0" dirty="0">
                          <a:solidFill>
                            <a:schemeClr val="tx1"/>
                          </a:solidFill>
                          <a:effectLst/>
                          <a:latin typeface="+mn-lt"/>
                          <a:ea typeface="Calibri" panose="020F0502020204030204" pitchFamily="34" charset="0"/>
                        </a:rPr>
                        <a:t>02:00 CET</a:t>
                      </a:r>
                    </a:p>
                  </a:txBody>
                  <a:tcPr marL="44450" marR="44450" marT="0" marB="0" anchor="ctr">
                    <a:solidFill>
                      <a:srgbClr val="CDCED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effectLst/>
                          <a:latin typeface="+mn-lt"/>
                          <a:ea typeface="Calibri" panose="020F0502020204030204" pitchFamily="34" charset="0"/>
                        </a:rPr>
                        <a:t>10 Hours</a:t>
                      </a:r>
                    </a:p>
                  </a:txBody>
                  <a:tcPr marL="44450" marR="44450" marT="0" marB="0" anchor="ctr">
                    <a:solidFill>
                      <a:srgbClr val="CDCED2"/>
                    </a:solidFill>
                  </a:tcPr>
                </a:tc>
                <a:tc>
                  <a:txBody>
                    <a:bodyPr/>
                    <a:lstStyle/>
                    <a:p>
                      <a:pPr algn="ctr">
                        <a:spcAft>
                          <a:spcPts val="0"/>
                        </a:spcAft>
                      </a:pPr>
                      <a:r>
                        <a:rPr lang="en-GB" sz="1000" b="0" kern="1200" noProof="0">
                          <a:solidFill>
                            <a:schemeClr val="tx1"/>
                          </a:solidFill>
                          <a:effectLst/>
                          <a:latin typeface="+mn-lt"/>
                          <a:ea typeface="+mn-ea"/>
                          <a:cs typeface="+mn-cs"/>
                        </a:rPr>
                        <a:t>4</a:t>
                      </a:r>
                      <a:r>
                        <a:rPr lang="en-GB" sz="1000" b="0" kern="1200">
                          <a:solidFill>
                            <a:schemeClr val="tx1"/>
                          </a:solidFill>
                          <a:effectLst/>
                          <a:latin typeface="+mn-lt"/>
                          <a:ea typeface="+mn-ea"/>
                          <a:cs typeface="+mn-cs"/>
                        </a:rPr>
                        <a:t> Hours </a:t>
                      </a:r>
                    </a:p>
                    <a:p>
                      <a:pPr algn="ctr">
                        <a:spcAft>
                          <a:spcPts val="0"/>
                        </a:spcAft>
                      </a:pPr>
                      <a:r>
                        <a:rPr lang="en-GB" sz="1000" b="0">
                          <a:solidFill>
                            <a:schemeClr val="tx1"/>
                          </a:solidFill>
                          <a:effectLst/>
                          <a:latin typeface="+mn-lt"/>
                        </a:rPr>
                        <a:t>(</a:t>
                      </a:r>
                      <a:r>
                        <a:rPr lang="en-GB" sz="1000" b="0" kern="1200">
                          <a:solidFill>
                            <a:schemeClr val="tx1"/>
                          </a:solidFill>
                          <a:effectLst/>
                          <a:latin typeface="+mn-lt"/>
                          <a:ea typeface="+mn-ea"/>
                          <a:cs typeface="+mn-cs"/>
                        </a:rPr>
                        <a:t>Including roll </a:t>
                      </a:r>
                      <a:r>
                        <a:rPr lang="en-GB" sz="1000" b="0">
                          <a:solidFill>
                            <a:schemeClr val="tx1"/>
                          </a:solidFill>
                          <a:effectLst/>
                          <a:latin typeface="+mn-lt"/>
                        </a:rPr>
                        <a:t>back)</a:t>
                      </a:r>
                      <a:endParaRPr kumimoji="0" lang="en-GB" sz="1000" b="0" i="0" u="none" strike="noStrike" kern="1200" cap="none" spc="0" normalizeH="0" baseline="0" noProof="0" dirty="0">
                        <a:ln>
                          <a:noFill/>
                        </a:ln>
                        <a:solidFill>
                          <a:schemeClr val="tx1"/>
                        </a:solidFill>
                        <a:effectLst/>
                        <a:uLnTx/>
                        <a:uFillTx/>
                        <a:latin typeface="+mn-lt"/>
                        <a:ea typeface="+mn-ea"/>
                        <a:cs typeface="+mn-cs"/>
                      </a:endParaRPr>
                    </a:p>
                  </a:txBody>
                  <a:tcPr marL="44450" marR="44450" marT="0" marB="0" anchor="ctr">
                    <a:solidFill>
                      <a:srgbClr val="CDCED2"/>
                    </a:solidFill>
                  </a:tcPr>
                </a:tc>
                <a:tc>
                  <a:txBody>
                    <a:bodyPr/>
                    <a:lstStyle/>
                    <a:p>
                      <a:pPr algn="l">
                        <a:spcAft>
                          <a:spcPts val="0"/>
                        </a:spcAft>
                      </a:pPr>
                      <a:r>
                        <a:rPr kumimoji="0" lang="en-GB" sz="1000" b="0" i="0" u="none" strike="noStrike" kern="1200" cap="none" spc="0" normalizeH="0" baseline="0" noProof="0" dirty="0">
                          <a:ln>
                            <a:noFill/>
                          </a:ln>
                          <a:solidFill>
                            <a:schemeClr val="tx1"/>
                          </a:solidFill>
                          <a:effectLst/>
                          <a:uLnTx/>
                          <a:uFillTx/>
                          <a:latin typeface="+mn-lt"/>
                          <a:ea typeface="+mn-ea"/>
                          <a:cs typeface="+mn-cs"/>
                        </a:rPr>
                        <a:t>Confirmed</a:t>
                      </a:r>
                    </a:p>
                  </a:txBody>
                  <a:tcPr marL="72000" marR="44450" marT="0" marB="0" anchor="ctr">
                    <a:solidFill>
                      <a:srgbClr val="CDCED2"/>
                    </a:solidFill>
                  </a:tcPr>
                </a:tc>
                <a:extLst>
                  <a:ext uri="{0D108BD9-81ED-4DB2-BD59-A6C34878D82A}">
                    <a16:rowId xmlns:a16="http://schemas.microsoft.com/office/drawing/2014/main" val="3603924181"/>
                  </a:ext>
                </a:extLst>
              </a:tr>
              <a:tr h="468000">
                <a:tc vMerge="1">
                  <a:txBody>
                    <a:bodyPr/>
                    <a:lstStyle/>
                    <a:p>
                      <a:pPr algn="ctr">
                        <a:spcAft>
                          <a:spcPts val="0"/>
                        </a:spcAft>
                      </a:pPr>
                      <a:endParaRPr lang="en-GB" sz="800" dirty="0">
                        <a:effectLst/>
                        <a:latin typeface="+mn-lt"/>
                        <a:ea typeface="Calibri" panose="020F0502020204030204" pitchFamily="34" charset="0"/>
                      </a:endParaRPr>
                    </a:p>
                  </a:txBody>
                  <a:tcPr marL="44450" marR="44450" marT="0" marB="0" anchor="ctr"/>
                </a:tc>
                <a:tc>
                  <a:txBody>
                    <a:bodyPr/>
                    <a:lstStyle/>
                    <a:p>
                      <a:pPr marL="0" algn="ctr" defTabSz="914400" rtl="0" eaLnBrk="1" latinLnBrk="0" hangingPunct="1">
                        <a:spcAft>
                          <a:spcPts val="0"/>
                        </a:spcAft>
                      </a:pPr>
                      <a:r>
                        <a:rPr lang="en-GB" sz="1000" b="0" kern="1200" dirty="0">
                          <a:solidFill>
                            <a:schemeClr val="tx1"/>
                          </a:solidFill>
                          <a:effectLst/>
                          <a:latin typeface="+mn-lt"/>
                          <a:ea typeface="+mn-ea"/>
                          <a:cs typeface="+mn-cs"/>
                        </a:rPr>
                        <a:t>2</a:t>
                      </a:r>
                    </a:p>
                  </a:txBody>
                  <a:tcPr marL="36000" marR="44450" marT="0" marB="0" anchor="ctr">
                    <a:solidFill>
                      <a:srgbClr val="E8E8EA"/>
                    </a:solidFill>
                  </a:tcPr>
                </a:tc>
                <a:tc>
                  <a:txBody>
                    <a:bodyPr/>
                    <a:lstStyle/>
                    <a:p>
                      <a:pPr marL="0" algn="l" defTabSz="914400" rtl="0" eaLnBrk="1" latinLnBrk="0" hangingPunct="1">
                        <a:spcAft>
                          <a:spcPts val="0"/>
                        </a:spcAft>
                      </a:pPr>
                      <a:r>
                        <a:rPr lang="en-GB" sz="1000" b="0" kern="1200" dirty="0" err="1">
                          <a:solidFill>
                            <a:schemeClr val="tx1"/>
                          </a:solidFill>
                          <a:effectLst/>
                          <a:latin typeface="+mn-lt"/>
                          <a:ea typeface="+mn-ea"/>
                          <a:cs typeface="+mn-cs"/>
                        </a:rPr>
                        <a:t>Invid</a:t>
                      </a:r>
                      <a:r>
                        <a:rPr lang="en-GB" sz="1000" b="0" kern="1200" dirty="0">
                          <a:solidFill>
                            <a:schemeClr val="tx1"/>
                          </a:solidFill>
                          <a:effectLst/>
                          <a:latin typeface="+mn-lt"/>
                          <a:ea typeface="+mn-ea"/>
                          <a:cs typeface="+mn-cs"/>
                        </a:rPr>
                        <a:t> DC &amp;</a:t>
                      </a:r>
                      <a:br>
                        <a:rPr lang="en-GB" sz="1000" b="0" kern="1200" dirty="0">
                          <a:solidFill>
                            <a:schemeClr val="tx1"/>
                          </a:solidFill>
                          <a:effectLst/>
                          <a:latin typeface="+mn-lt"/>
                          <a:ea typeface="+mn-ea"/>
                          <a:cs typeface="+mn-cs"/>
                        </a:rPr>
                      </a:br>
                      <a:r>
                        <a:rPr lang="en-GB" sz="1000" b="0" kern="1200" dirty="0" err="1">
                          <a:solidFill>
                            <a:schemeClr val="tx1"/>
                          </a:solidFill>
                          <a:effectLst/>
                          <a:latin typeface="+mn-lt"/>
                          <a:ea typeface="+mn-ea"/>
                          <a:cs typeface="+mn-cs"/>
                        </a:rPr>
                        <a:t>Huskvarna</a:t>
                      </a:r>
                      <a:r>
                        <a:rPr lang="en-GB" sz="1000" b="0" kern="1200" dirty="0">
                          <a:solidFill>
                            <a:schemeClr val="tx1"/>
                          </a:solidFill>
                          <a:effectLst/>
                          <a:latin typeface="+mn-lt"/>
                          <a:ea typeface="+mn-ea"/>
                          <a:cs typeface="+mn-cs"/>
                        </a:rPr>
                        <a:t> DC</a:t>
                      </a:r>
                    </a:p>
                  </a:txBody>
                  <a:tcPr marL="108000" marR="44450" marT="0" marB="0" anchor="ctr">
                    <a:solidFill>
                      <a:srgbClr val="E8E8EA"/>
                    </a:solidFill>
                  </a:tcPr>
                </a:tc>
                <a:tc>
                  <a:txBody>
                    <a:bodyPr/>
                    <a:lstStyle/>
                    <a:p>
                      <a:pPr algn="l">
                        <a:spcAft>
                          <a:spcPts val="0"/>
                        </a:spcAft>
                      </a:pPr>
                      <a:r>
                        <a:rPr lang="en-GB" sz="1000" b="0" dirty="0">
                          <a:solidFill>
                            <a:schemeClr val="tx1"/>
                          </a:solidFill>
                          <a:effectLst/>
                          <a:latin typeface="+mn-lt"/>
                        </a:rPr>
                        <a:t>INVID &amp; </a:t>
                      </a:r>
                      <a:r>
                        <a:rPr lang="en-GB" sz="1000" b="0" dirty="0" err="1">
                          <a:solidFill>
                            <a:schemeClr val="tx1"/>
                          </a:solidFill>
                          <a:effectLst/>
                          <a:latin typeface="+mn-lt"/>
                        </a:rPr>
                        <a:t>Huskvarna</a:t>
                      </a:r>
                      <a:r>
                        <a:rPr lang="en-GB" sz="1000" b="0" baseline="0" dirty="0">
                          <a:solidFill>
                            <a:schemeClr val="tx1"/>
                          </a:solidFill>
                          <a:effectLst/>
                          <a:latin typeface="+mn-lt"/>
                        </a:rPr>
                        <a:t> </a:t>
                      </a:r>
                      <a:r>
                        <a:rPr lang="en-GB" sz="1000" b="0" dirty="0">
                          <a:solidFill>
                            <a:schemeClr val="tx1"/>
                          </a:solidFill>
                          <a:effectLst/>
                          <a:latin typeface="+mn-lt"/>
                        </a:rPr>
                        <a:t>Perimeter</a:t>
                      </a:r>
                      <a:r>
                        <a:rPr lang="en-GB" sz="1000" b="0" baseline="0" dirty="0">
                          <a:solidFill>
                            <a:schemeClr val="tx1"/>
                          </a:solidFill>
                          <a:effectLst/>
                          <a:latin typeface="+mn-lt"/>
                        </a:rPr>
                        <a:t> External Firewall Cutover</a:t>
                      </a:r>
                      <a:endParaRPr lang="en-GB" sz="1000" b="0" dirty="0">
                        <a:solidFill>
                          <a:schemeClr val="tx1"/>
                        </a:solidFill>
                        <a:effectLst/>
                        <a:latin typeface="+mn-lt"/>
                        <a:ea typeface="Calibri" panose="020F0502020204030204" pitchFamily="34" charset="0"/>
                      </a:endParaRPr>
                    </a:p>
                  </a:txBody>
                  <a:tcPr marL="72000" marR="44450" marT="0" marB="0" anchor="ctr">
                    <a:solidFill>
                      <a:srgbClr val="E8E8EA"/>
                    </a:solidFill>
                  </a:tcPr>
                </a:tc>
                <a:tc>
                  <a:txBody>
                    <a:bodyPr/>
                    <a:lstStyle/>
                    <a:p>
                      <a:pPr algn="ctr">
                        <a:spcAft>
                          <a:spcPts val="0"/>
                        </a:spcAft>
                      </a:pPr>
                      <a:r>
                        <a:rPr lang="en-GB" sz="1000" b="0" dirty="0">
                          <a:solidFill>
                            <a:schemeClr val="tx1"/>
                          </a:solidFill>
                          <a:effectLst/>
                          <a:latin typeface="+mn-lt"/>
                        </a:rPr>
                        <a:t>Dec 9, 2017</a:t>
                      </a:r>
                    </a:p>
                    <a:p>
                      <a:pPr algn="ctr">
                        <a:spcAft>
                          <a:spcPts val="0"/>
                        </a:spcAft>
                      </a:pPr>
                      <a:r>
                        <a:rPr lang="en-GB" sz="1000" b="0" dirty="0">
                          <a:solidFill>
                            <a:schemeClr val="tx1"/>
                          </a:solidFill>
                          <a:effectLst/>
                          <a:latin typeface="+mn-lt"/>
                          <a:ea typeface="Calibri" panose="020F0502020204030204" pitchFamily="34" charset="0"/>
                        </a:rPr>
                        <a:t>03:00 CET </a:t>
                      </a:r>
                    </a:p>
                    <a:p>
                      <a:pPr algn="ctr">
                        <a:spcAft>
                          <a:spcPts val="0"/>
                        </a:spcAft>
                      </a:pPr>
                      <a:r>
                        <a:rPr lang="en-GB" sz="1000" b="0" i="1" dirty="0">
                          <a:solidFill>
                            <a:schemeClr val="tx1"/>
                          </a:solidFill>
                          <a:effectLst/>
                          <a:latin typeface="+mn-lt"/>
                          <a:ea typeface="Calibri" panose="020F0502020204030204" pitchFamily="34" charset="0"/>
                        </a:rPr>
                        <a:t>(Dec 8, 6:00 PM PST)</a:t>
                      </a:r>
                    </a:p>
                  </a:txBody>
                  <a:tcPr marL="44450" marR="44450" marT="0" marB="0" anchor="ctr">
                    <a:solidFill>
                      <a:srgbClr val="E8E8EA"/>
                    </a:solidFill>
                  </a:tcPr>
                </a:tc>
                <a:tc>
                  <a:txBody>
                    <a:bodyPr/>
                    <a:lstStyle/>
                    <a:p>
                      <a:pPr algn="ctr">
                        <a:spcAft>
                          <a:spcPts val="0"/>
                        </a:spcAft>
                      </a:pPr>
                      <a:r>
                        <a:rPr lang="en-GB" sz="1000" b="0" dirty="0">
                          <a:solidFill>
                            <a:schemeClr val="tx1"/>
                          </a:solidFill>
                          <a:effectLst/>
                          <a:latin typeface="+mn-lt"/>
                        </a:rPr>
                        <a:t>Dec 9, 2017</a:t>
                      </a:r>
                    </a:p>
                    <a:p>
                      <a:pPr algn="ctr">
                        <a:spcAft>
                          <a:spcPts val="0"/>
                        </a:spcAft>
                      </a:pPr>
                      <a:r>
                        <a:rPr lang="en-GB" sz="1000" b="0" dirty="0">
                          <a:solidFill>
                            <a:schemeClr val="tx1"/>
                          </a:solidFill>
                          <a:effectLst/>
                          <a:latin typeface="+mn-lt"/>
                          <a:ea typeface="Calibri" panose="020F0502020204030204" pitchFamily="34" charset="0"/>
                        </a:rPr>
                        <a:t>08:00 CET </a:t>
                      </a:r>
                    </a:p>
                    <a:p>
                      <a:pPr algn="ctr">
                        <a:spcAft>
                          <a:spcPts val="0"/>
                        </a:spcAft>
                      </a:pPr>
                      <a:r>
                        <a:rPr lang="en-GB" sz="1000" b="0" i="1" dirty="0">
                          <a:solidFill>
                            <a:schemeClr val="tx1"/>
                          </a:solidFill>
                          <a:effectLst/>
                          <a:latin typeface="+mn-lt"/>
                          <a:ea typeface="Calibri" panose="020F0502020204030204" pitchFamily="34" charset="0"/>
                        </a:rPr>
                        <a:t>(Dec 8, 11:00 PM PST)</a:t>
                      </a:r>
                    </a:p>
                  </a:txBody>
                  <a:tcPr marL="44450" marR="44450" marT="0" marB="0" anchor="ctr">
                    <a:solidFill>
                      <a:srgbClr val="E8E8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effectLst/>
                          <a:latin typeface="+mn-lt"/>
                          <a:ea typeface="Calibri" panose="020F0502020204030204" pitchFamily="34" charset="0"/>
                        </a:rPr>
                        <a:t>5 Hours</a:t>
                      </a:r>
                    </a:p>
                  </a:txBody>
                  <a:tcPr marL="44450" marR="44450" marT="0" marB="0" anchor="ctr">
                    <a:solidFill>
                      <a:srgbClr val="E8E8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kern="1200" dirty="0">
                          <a:solidFill>
                            <a:schemeClr val="tx1"/>
                          </a:solidFill>
                          <a:effectLst/>
                          <a:latin typeface="+mn-lt"/>
                          <a:ea typeface="+mn-ea"/>
                          <a:cs typeface="+mn-cs"/>
                        </a:rPr>
                        <a:t>5 Hours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kern="1200" dirty="0">
                          <a:solidFill>
                            <a:schemeClr val="tx1"/>
                          </a:solidFill>
                          <a:effectLst/>
                          <a:latin typeface="+mn-lt"/>
                          <a:ea typeface="+mn-ea"/>
                          <a:cs typeface="+mn-cs"/>
                        </a:rPr>
                        <a:t>(Including roll back)</a:t>
                      </a:r>
                    </a:p>
                  </a:txBody>
                  <a:tcPr marL="44450" marR="44450" marT="0" marB="0" anchor="ctr">
                    <a:solidFill>
                      <a:srgbClr val="E8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err="1">
                          <a:ln>
                            <a:noFill/>
                          </a:ln>
                          <a:solidFill>
                            <a:schemeClr val="tx1"/>
                          </a:solidFill>
                          <a:effectLst/>
                          <a:uLnTx/>
                          <a:uFillTx/>
                          <a:latin typeface="+mn-lt"/>
                          <a:ea typeface="+mn-ea"/>
                          <a:cs typeface="+mn-cs"/>
                        </a:rPr>
                        <a:t>Weborder</a:t>
                      </a:r>
                      <a:r>
                        <a:rPr kumimoji="0" lang="en-GB" sz="1000" b="0" i="0" u="none" strike="noStrike" kern="1200" cap="none" spc="0" normalizeH="0" baseline="0" noProof="0" dirty="0">
                          <a:ln>
                            <a:noFill/>
                          </a:ln>
                          <a:solidFill>
                            <a:schemeClr val="tx1"/>
                          </a:solidFill>
                          <a:effectLst/>
                          <a:uLnTx/>
                          <a:uFillTx/>
                          <a:latin typeface="+mn-lt"/>
                          <a:ea typeface="+mn-ea"/>
                          <a:cs typeface="+mn-cs"/>
                        </a:rPr>
                        <a:t> is affected, Vancouver (-9H). Coordination with sales team, notification on service windows.</a:t>
                      </a:r>
                    </a:p>
                  </a:txBody>
                  <a:tcPr marL="72000" marR="44450" marT="0" marB="0" anchor="ctr">
                    <a:solidFill>
                      <a:srgbClr val="E8E8EA"/>
                    </a:solidFill>
                  </a:tcPr>
                </a:tc>
                <a:extLst>
                  <a:ext uri="{0D108BD9-81ED-4DB2-BD59-A6C34878D82A}">
                    <a16:rowId xmlns:a16="http://schemas.microsoft.com/office/drawing/2014/main" val="3147504074"/>
                  </a:ext>
                </a:extLst>
              </a:tr>
              <a:tr h="432000">
                <a:tc vMerge="1">
                  <a:txBody>
                    <a:bodyPr/>
                    <a:lstStyle/>
                    <a:p>
                      <a:pPr algn="ctr">
                        <a:spcAft>
                          <a:spcPts val="0"/>
                        </a:spcAft>
                      </a:pPr>
                      <a:endParaRPr lang="en-GB" sz="800" dirty="0">
                        <a:effectLst/>
                        <a:latin typeface="+mn-lt"/>
                        <a:ea typeface="Calibri" panose="020F0502020204030204" pitchFamily="34" charset="0"/>
                      </a:endParaRPr>
                    </a:p>
                  </a:txBody>
                  <a:tcPr marL="44450" marR="44450" marT="0" marB="0" anchor="ctr"/>
                </a:tc>
                <a:tc rowSpan="2">
                  <a:txBody>
                    <a:bodyPr/>
                    <a:lstStyle/>
                    <a:p>
                      <a:pPr algn="ctr">
                        <a:spcAft>
                          <a:spcPts val="0"/>
                        </a:spcAft>
                      </a:pPr>
                      <a:r>
                        <a:rPr lang="en-GB" sz="1000" b="0">
                          <a:solidFill>
                            <a:schemeClr val="tx1"/>
                          </a:solidFill>
                          <a:effectLst/>
                          <a:latin typeface="+mn-lt"/>
                          <a:ea typeface="Calibri" panose="020F0502020204030204" pitchFamily="34" charset="0"/>
                        </a:rPr>
                        <a:t>3</a:t>
                      </a:r>
                      <a:endParaRPr lang="en-GB" sz="1000" b="0" dirty="0">
                        <a:solidFill>
                          <a:schemeClr val="tx1"/>
                        </a:solidFill>
                        <a:effectLst/>
                        <a:latin typeface="+mn-lt"/>
                        <a:ea typeface="Calibri" panose="020F0502020204030204" pitchFamily="34" charset="0"/>
                      </a:endParaRPr>
                    </a:p>
                  </a:txBody>
                  <a:tcPr marL="36000" marR="44450" marT="0" marB="0" anchor="ctr"/>
                </a:tc>
                <a:tc rowSpan="2">
                  <a:txBody>
                    <a:bodyPr/>
                    <a:lstStyle/>
                    <a:p>
                      <a:pPr algn="l">
                        <a:spcAft>
                          <a:spcPts val="0"/>
                        </a:spcAft>
                      </a:pPr>
                      <a:r>
                        <a:rPr lang="en-GB" sz="1000" b="0">
                          <a:solidFill>
                            <a:schemeClr val="tx1"/>
                          </a:solidFill>
                          <a:effectLst/>
                          <a:latin typeface="+mn-lt"/>
                        </a:rPr>
                        <a:t>Huskvarna DC</a:t>
                      </a:r>
                      <a:endParaRPr lang="en-GB" sz="1000" b="0" dirty="0">
                        <a:solidFill>
                          <a:schemeClr val="tx1"/>
                        </a:solidFill>
                        <a:effectLst/>
                        <a:latin typeface="+mn-lt"/>
                        <a:ea typeface="Calibri" panose="020F0502020204030204" pitchFamily="34" charset="0"/>
                      </a:endParaRPr>
                    </a:p>
                  </a:txBody>
                  <a:tcPr marL="108000" marR="44450" marT="0" marB="0" anchor="ctr"/>
                </a:tc>
                <a:tc>
                  <a:txBody>
                    <a:bodyPr/>
                    <a:lstStyle/>
                    <a:p>
                      <a:pPr algn="l">
                        <a:spcAft>
                          <a:spcPts val="0"/>
                        </a:spcAft>
                      </a:pPr>
                      <a:r>
                        <a:rPr lang="en-GB" sz="1000" b="0" dirty="0" err="1">
                          <a:effectLst/>
                          <a:latin typeface="+mn-lt"/>
                        </a:rPr>
                        <a:t>Huskvarna</a:t>
                      </a:r>
                      <a:r>
                        <a:rPr lang="en-GB" sz="1000" b="0" dirty="0">
                          <a:effectLst/>
                          <a:latin typeface="+mn-lt"/>
                        </a:rPr>
                        <a:t> DC LAN Cutover</a:t>
                      </a:r>
                      <a:endParaRPr lang="en-GB" sz="1000" b="0" dirty="0">
                        <a:effectLst/>
                        <a:latin typeface="+mn-lt"/>
                        <a:ea typeface="Calibri" panose="020F0502020204030204" pitchFamily="34" charset="0"/>
                      </a:endParaRPr>
                    </a:p>
                  </a:txBody>
                  <a:tcPr marL="72000" marR="44450" marT="0" marB="0" anchor="ctr"/>
                </a:tc>
                <a:tc>
                  <a:txBody>
                    <a:bodyPr/>
                    <a:lstStyle/>
                    <a:p>
                      <a:pPr algn="ctr">
                        <a:spcAft>
                          <a:spcPts val="0"/>
                        </a:spcAft>
                      </a:pPr>
                      <a:r>
                        <a:rPr lang="en-GB" sz="1000" b="0" dirty="0">
                          <a:effectLst/>
                          <a:latin typeface="+mn-lt"/>
                        </a:rPr>
                        <a:t>Dec 9, 2017</a:t>
                      </a:r>
                    </a:p>
                    <a:p>
                      <a:pPr algn="ctr">
                        <a:spcAft>
                          <a:spcPts val="0"/>
                        </a:spcAft>
                      </a:pPr>
                      <a:r>
                        <a:rPr lang="en-GB" sz="1000" b="0" dirty="0">
                          <a:effectLst/>
                          <a:latin typeface="+mn-lt"/>
                          <a:ea typeface="Calibri" panose="020F0502020204030204" pitchFamily="34" charset="0"/>
                        </a:rPr>
                        <a:t>16:00 CET</a:t>
                      </a:r>
                    </a:p>
                  </a:txBody>
                  <a:tcPr marL="44450" marR="44450" marT="0" marB="0" anchor="ctr"/>
                </a:tc>
                <a:tc>
                  <a:txBody>
                    <a:bodyPr/>
                    <a:lstStyle/>
                    <a:p>
                      <a:pPr algn="ctr">
                        <a:spcAft>
                          <a:spcPts val="0"/>
                        </a:spcAft>
                      </a:pPr>
                      <a:r>
                        <a:rPr lang="en-GB" sz="1000" b="0" dirty="0">
                          <a:effectLst/>
                          <a:latin typeface="+mn-lt"/>
                        </a:rPr>
                        <a:t>Dec 10, 2017</a:t>
                      </a:r>
                    </a:p>
                    <a:p>
                      <a:pPr algn="ctr">
                        <a:spcAft>
                          <a:spcPts val="0"/>
                        </a:spcAft>
                      </a:pPr>
                      <a:r>
                        <a:rPr lang="en-GB" sz="1000" b="0" dirty="0">
                          <a:effectLst/>
                          <a:latin typeface="+mn-lt"/>
                          <a:ea typeface="Calibri" panose="020F0502020204030204" pitchFamily="34" charset="0"/>
                        </a:rPr>
                        <a:t>02:00 CET</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effectLst/>
                          <a:latin typeface="+mn-lt"/>
                          <a:ea typeface="Calibri" panose="020F0502020204030204" pitchFamily="34" charset="0"/>
                        </a:rPr>
                        <a:t>8 Hours</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effectLst/>
                          <a:latin typeface="+mn-lt"/>
                        </a:rPr>
                        <a:t>4 Hours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effectLst/>
                          <a:latin typeface="+mn-lt"/>
                        </a:rPr>
                        <a:t>(Including roll back)</a:t>
                      </a:r>
                      <a:endParaRPr kumimoji="0" lang="en-GB" sz="1000" b="0" i="0" u="none" strike="noStrike" kern="1200" cap="none" spc="0" normalizeH="0" baseline="0" noProof="0" dirty="0">
                        <a:ln>
                          <a:noFill/>
                        </a:ln>
                        <a:solidFill>
                          <a:prstClr val="black"/>
                        </a:solidFill>
                        <a:effectLst/>
                        <a:uLnTx/>
                        <a:uFillTx/>
                        <a:latin typeface="+mn-lt"/>
                        <a:ea typeface="+mn-ea"/>
                        <a:cs typeface="+mn-cs"/>
                      </a:endParaRPr>
                    </a:p>
                  </a:txBody>
                  <a:tcPr marL="44450" marR="4445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mn-lt"/>
                        <a:ea typeface="+mn-ea"/>
                        <a:cs typeface="+mn-cs"/>
                      </a:endParaRPr>
                    </a:p>
                  </a:txBody>
                  <a:tcPr marL="72000" marR="44450" marT="0" marB="0" anchor="ctr"/>
                </a:tc>
                <a:extLst>
                  <a:ext uri="{0D108BD9-81ED-4DB2-BD59-A6C34878D82A}">
                    <a16:rowId xmlns:a16="http://schemas.microsoft.com/office/drawing/2014/main" val="3356008965"/>
                  </a:ext>
                </a:extLst>
              </a:tr>
              <a:tr h="46800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a:spcAft>
                          <a:spcPts val="0"/>
                        </a:spcAft>
                      </a:pPr>
                      <a:r>
                        <a:rPr lang="en-GB" sz="1000" b="0" dirty="0">
                          <a:effectLst/>
                          <a:latin typeface="+mn-lt"/>
                        </a:rPr>
                        <a:t>Husqvarna MPLS &amp; </a:t>
                      </a:r>
                    </a:p>
                    <a:p>
                      <a:pPr algn="l">
                        <a:spcAft>
                          <a:spcPts val="0"/>
                        </a:spcAft>
                      </a:pPr>
                      <a:r>
                        <a:rPr lang="en-GB" sz="1000" b="0" dirty="0">
                          <a:effectLst/>
                          <a:latin typeface="+mn-lt"/>
                        </a:rPr>
                        <a:t>Internal Firewall</a:t>
                      </a:r>
                      <a:r>
                        <a:rPr lang="en-GB" sz="1000" b="0" baseline="0" dirty="0">
                          <a:effectLst/>
                          <a:latin typeface="+mn-lt"/>
                        </a:rPr>
                        <a:t> Cutover</a:t>
                      </a:r>
                      <a:endParaRPr lang="en-GB" sz="1000" b="0" dirty="0">
                        <a:effectLst/>
                        <a:latin typeface="+mn-lt"/>
                        <a:ea typeface="Calibri" panose="020F0502020204030204" pitchFamily="34" charset="0"/>
                      </a:endParaRPr>
                    </a:p>
                  </a:txBody>
                  <a:tcPr marL="72000" marR="44450" marT="0" marB="0" anchor="ctr"/>
                </a:tc>
                <a:tc>
                  <a:txBody>
                    <a:bodyPr/>
                    <a:lstStyle/>
                    <a:p>
                      <a:pPr algn="ctr">
                        <a:spcAft>
                          <a:spcPts val="0"/>
                        </a:spcAft>
                      </a:pPr>
                      <a:r>
                        <a:rPr lang="en-GB" sz="1000" b="0" dirty="0">
                          <a:effectLst/>
                          <a:latin typeface="+mn-lt"/>
                        </a:rPr>
                        <a:t>Dec 10, 2017</a:t>
                      </a:r>
                    </a:p>
                    <a:p>
                      <a:pPr algn="ctr">
                        <a:spcAft>
                          <a:spcPts val="0"/>
                        </a:spcAft>
                      </a:pPr>
                      <a:r>
                        <a:rPr lang="en-GB" sz="1000" b="0" dirty="0">
                          <a:effectLst/>
                          <a:latin typeface="+mn-lt"/>
                          <a:ea typeface="Calibri" panose="020F0502020204030204" pitchFamily="34" charset="0"/>
                        </a:rPr>
                        <a:t>16:00 CET</a:t>
                      </a:r>
                    </a:p>
                  </a:txBody>
                  <a:tcPr marL="44450" marR="44450" marT="0" marB="0" anchor="ctr"/>
                </a:tc>
                <a:tc>
                  <a:txBody>
                    <a:bodyPr/>
                    <a:lstStyle/>
                    <a:p>
                      <a:pPr algn="ctr">
                        <a:spcAft>
                          <a:spcPts val="0"/>
                        </a:spcAft>
                      </a:pPr>
                      <a:r>
                        <a:rPr lang="en-GB" sz="1000" b="0" dirty="0">
                          <a:effectLst/>
                          <a:latin typeface="+mn-lt"/>
                        </a:rPr>
                        <a:t>Dec 10, 2017</a:t>
                      </a:r>
                    </a:p>
                    <a:p>
                      <a:pPr algn="ctr">
                        <a:spcAft>
                          <a:spcPts val="0"/>
                        </a:spcAft>
                      </a:pPr>
                      <a:r>
                        <a:rPr lang="en-GB" sz="1000" b="0" dirty="0">
                          <a:effectLst/>
                          <a:latin typeface="+mn-lt"/>
                          <a:ea typeface="Calibri" panose="020F0502020204030204" pitchFamily="34" charset="0"/>
                        </a:rPr>
                        <a:t>23:00 CET</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effectLst/>
                          <a:latin typeface="+mn-lt"/>
                          <a:ea typeface="Calibri" panose="020F0502020204030204" pitchFamily="34" charset="0"/>
                        </a:rPr>
                        <a:t>7 Hours</a:t>
                      </a:r>
                    </a:p>
                  </a:txBody>
                  <a:tcPr marL="44450" marR="44450" marT="0" marB="0" anchor="ctr"/>
                </a:tc>
                <a:tc>
                  <a:txBody>
                    <a:bodyPr/>
                    <a:lstStyle/>
                    <a:p>
                      <a:pPr algn="ctr">
                        <a:spcAft>
                          <a:spcPts val="0"/>
                        </a:spcAft>
                      </a:pPr>
                      <a:r>
                        <a:rPr lang="en-GB" sz="1000" b="0" dirty="0">
                          <a:effectLst/>
                          <a:latin typeface="+mn-lt"/>
                        </a:rPr>
                        <a:t>5 Hours </a:t>
                      </a:r>
                    </a:p>
                    <a:p>
                      <a:pPr algn="ctr">
                        <a:spcAft>
                          <a:spcPts val="0"/>
                        </a:spcAft>
                      </a:pPr>
                      <a:r>
                        <a:rPr lang="en-GB" sz="1000" b="0" dirty="0">
                          <a:effectLst/>
                          <a:latin typeface="+mn-lt"/>
                        </a:rPr>
                        <a:t>(Including roll back)</a:t>
                      </a:r>
                      <a:endParaRPr kumimoji="0" lang="en-GB" sz="1000" b="0" i="0" u="none" strike="noStrike" kern="1200" cap="none" spc="0" normalizeH="0" baseline="0" noProof="0" dirty="0">
                        <a:ln>
                          <a:noFill/>
                        </a:ln>
                        <a:solidFill>
                          <a:prstClr val="black"/>
                        </a:solidFill>
                        <a:effectLst/>
                        <a:uLnTx/>
                        <a:uFillTx/>
                        <a:latin typeface="+mn-lt"/>
                        <a:ea typeface="+mn-ea"/>
                        <a:cs typeface="+mn-cs"/>
                      </a:endParaRPr>
                    </a:p>
                  </a:txBody>
                  <a:tcPr marL="44450" marR="44450" marT="0" marB="0" anchor="ctr"/>
                </a:tc>
                <a:tc>
                  <a:txBody>
                    <a:bodyPr/>
                    <a:lstStyle/>
                    <a:p>
                      <a:pPr algn="l">
                        <a:spcAft>
                          <a:spcPts val="0"/>
                        </a:spcAft>
                      </a:pPr>
                      <a:r>
                        <a:rPr kumimoji="0" lang="en-GB" sz="1000" b="0" i="0" u="none" strike="noStrike" kern="1200" cap="none" spc="0" normalizeH="0" baseline="0" noProof="0" dirty="0">
                          <a:ln>
                            <a:noFill/>
                          </a:ln>
                          <a:solidFill>
                            <a:prstClr val="black"/>
                          </a:solidFill>
                          <a:effectLst/>
                          <a:uLnTx/>
                          <a:uFillTx/>
                          <a:latin typeface="+mn-lt"/>
                          <a:ea typeface="+mn-ea"/>
                          <a:cs typeface="+mn-cs"/>
                        </a:rPr>
                        <a:t>REX availability critical in NZ (+12H), Australia (+10H) and Japan (+8H), mitigation activities are required. Production availability in Sweden</a:t>
                      </a:r>
                    </a:p>
                  </a:txBody>
                  <a:tcPr marL="72000" marR="44450" marT="0" marB="0" anchor="ctr"/>
                </a:tc>
                <a:extLst>
                  <a:ext uri="{0D108BD9-81ED-4DB2-BD59-A6C34878D82A}">
                    <a16:rowId xmlns:a16="http://schemas.microsoft.com/office/drawing/2014/main" val="3883294869"/>
                  </a:ext>
                </a:extLst>
              </a:tr>
              <a:tr h="540000">
                <a:tc vMerge="1">
                  <a:txBody>
                    <a:bodyPr/>
                    <a:lstStyle/>
                    <a:p>
                      <a:pPr marL="0" algn="l" defTabSz="914400" rtl="0" eaLnBrk="1" latinLnBrk="0" hangingPunct="1">
                        <a:spcAft>
                          <a:spcPts val="0"/>
                        </a:spcAft>
                      </a:pPr>
                      <a:endParaRPr lang="en-GB" sz="1000" b="1" kern="1200" dirty="0">
                        <a:solidFill>
                          <a:schemeClr val="lt1"/>
                        </a:solidFill>
                        <a:effectLst/>
                        <a:latin typeface="+mn-lt"/>
                        <a:ea typeface="+mn-ea"/>
                        <a:cs typeface="+mn-cs"/>
                      </a:endParaRPr>
                    </a:p>
                  </a:txBody>
                  <a:tcPr marL="44450" marR="44450" marT="0" marB="0" anchor="ctr"/>
                </a:tc>
                <a:tc>
                  <a:txBody>
                    <a:bodyPr/>
                    <a:lstStyle/>
                    <a:p>
                      <a:pPr marL="0" algn="ctr" defTabSz="914400" rtl="0" eaLnBrk="1" latinLnBrk="0" hangingPunct="1">
                        <a:spcAft>
                          <a:spcPts val="0"/>
                        </a:spcAft>
                      </a:pPr>
                      <a:r>
                        <a:rPr lang="en-GB" sz="1000" b="0" kern="1200" dirty="0">
                          <a:solidFill>
                            <a:schemeClr val="tx1"/>
                          </a:solidFill>
                          <a:effectLst/>
                          <a:latin typeface="+mn-lt"/>
                          <a:ea typeface="+mn-ea"/>
                          <a:cs typeface="+mn-cs"/>
                        </a:rPr>
                        <a:t>4</a:t>
                      </a:r>
                    </a:p>
                  </a:txBody>
                  <a:tcPr marL="36000" marR="44450" marT="0" marB="0" anchor="ctr">
                    <a:solidFill>
                      <a:srgbClr val="CDCED2"/>
                    </a:solidFill>
                  </a:tcPr>
                </a:tc>
                <a:tc>
                  <a:txBody>
                    <a:bodyPr/>
                    <a:lstStyle/>
                    <a:p>
                      <a:pPr marL="0" algn="l" defTabSz="914400" rtl="0" eaLnBrk="1" latinLnBrk="0" hangingPunct="1">
                        <a:spcAft>
                          <a:spcPts val="0"/>
                        </a:spcAft>
                      </a:pPr>
                      <a:r>
                        <a:rPr lang="en-GB" sz="1000" b="0" kern="1200" dirty="0" err="1">
                          <a:solidFill>
                            <a:schemeClr val="tx1"/>
                          </a:solidFill>
                          <a:effectLst/>
                          <a:latin typeface="+mn-lt"/>
                          <a:ea typeface="+mn-ea"/>
                          <a:cs typeface="+mn-cs"/>
                        </a:rPr>
                        <a:t>Invid</a:t>
                      </a:r>
                      <a:r>
                        <a:rPr lang="en-GB" sz="1000" b="0" kern="1200" dirty="0">
                          <a:solidFill>
                            <a:schemeClr val="tx1"/>
                          </a:solidFill>
                          <a:effectLst/>
                          <a:latin typeface="+mn-lt"/>
                          <a:ea typeface="+mn-ea"/>
                          <a:cs typeface="+mn-cs"/>
                        </a:rPr>
                        <a:t> DC &amp;</a:t>
                      </a:r>
                      <a:br>
                        <a:rPr lang="en-GB" sz="1000" b="0" kern="1200" dirty="0">
                          <a:solidFill>
                            <a:schemeClr val="tx1"/>
                          </a:solidFill>
                          <a:effectLst/>
                          <a:latin typeface="+mn-lt"/>
                          <a:ea typeface="+mn-ea"/>
                          <a:cs typeface="+mn-cs"/>
                        </a:rPr>
                      </a:br>
                      <a:r>
                        <a:rPr lang="en-GB" sz="1000" b="0" kern="1200" dirty="0" err="1">
                          <a:solidFill>
                            <a:schemeClr val="tx1"/>
                          </a:solidFill>
                          <a:effectLst/>
                          <a:latin typeface="+mn-lt"/>
                          <a:ea typeface="+mn-ea"/>
                          <a:cs typeface="+mn-cs"/>
                        </a:rPr>
                        <a:t>Huskvarna</a:t>
                      </a:r>
                      <a:r>
                        <a:rPr lang="en-GB" sz="1000" b="0" kern="1200" dirty="0">
                          <a:solidFill>
                            <a:schemeClr val="tx1"/>
                          </a:solidFill>
                          <a:effectLst/>
                          <a:latin typeface="+mn-lt"/>
                          <a:ea typeface="+mn-ea"/>
                          <a:cs typeface="+mn-cs"/>
                        </a:rPr>
                        <a:t> DC</a:t>
                      </a:r>
                    </a:p>
                  </a:txBody>
                  <a:tcPr marL="108000" marR="44450" marT="0" marB="0" anchor="ctr">
                    <a:solidFill>
                      <a:srgbClr val="CDCED2"/>
                    </a:solidFill>
                  </a:tcPr>
                </a:tc>
                <a:tc>
                  <a:txBody>
                    <a:bodyPr/>
                    <a:lstStyle/>
                    <a:p>
                      <a:pPr algn="l">
                        <a:spcAft>
                          <a:spcPts val="0"/>
                        </a:spcAft>
                      </a:pPr>
                      <a:r>
                        <a:rPr lang="en-GB" sz="1000" b="0" dirty="0">
                          <a:solidFill>
                            <a:schemeClr val="tx1"/>
                          </a:solidFill>
                          <a:effectLst/>
                          <a:latin typeface="+mn-lt"/>
                        </a:rPr>
                        <a:t>INVID &amp; </a:t>
                      </a:r>
                      <a:r>
                        <a:rPr lang="en-GB" sz="1000" b="0" dirty="0" err="1">
                          <a:solidFill>
                            <a:schemeClr val="tx1"/>
                          </a:solidFill>
                          <a:effectLst/>
                          <a:latin typeface="+mn-lt"/>
                        </a:rPr>
                        <a:t>Huskvarna</a:t>
                      </a:r>
                      <a:r>
                        <a:rPr lang="en-GB" sz="1000" b="0" baseline="0" dirty="0">
                          <a:solidFill>
                            <a:schemeClr val="tx1"/>
                          </a:solidFill>
                          <a:effectLst/>
                          <a:latin typeface="+mn-lt"/>
                        </a:rPr>
                        <a:t> DR Testing</a:t>
                      </a:r>
                      <a:endParaRPr lang="en-GB" sz="1000" b="0" dirty="0">
                        <a:solidFill>
                          <a:schemeClr val="tx1"/>
                        </a:solidFill>
                        <a:effectLst/>
                        <a:latin typeface="+mn-lt"/>
                        <a:ea typeface="Calibri" panose="020F0502020204030204" pitchFamily="34" charset="0"/>
                      </a:endParaRPr>
                    </a:p>
                  </a:txBody>
                  <a:tcPr marL="72000" marR="44450" marT="0" marB="0" anchor="ctr">
                    <a:solidFill>
                      <a:srgbClr val="CDCED2"/>
                    </a:solidFill>
                  </a:tcPr>
                </a:tc>
                <a:tc>
                  <a:txBody>
                    <a:bodyPr/>
                    <a:lstStyle/>
                    <a:p>
                      <a:pPr marL="0" algn="ctr" defTabSz="914400" rtl="0" eaLnBrk="1" latinLnBrk="0" hangingPunct="1">
                        <a:spcAft>
                          <a:spcPts val="0"/>
                        </a:spcAft>
                      </a:pPr>
                      <a:r>
                        <a:rPr lang="en-GB" sz="1000" b="0" i="0" kern="1200" dirty="0">
                          <a:solidFill>
                            <a:schemeClr val="tx1"/>
                          </a:solidFill>
                          <a:effectLst/>
                          <a:latin typeface="+mn-lt"/>
                          <a:ea typeface="+mn-ea"/>
                          <a:cs typeface="+mn-cs"/>
                        </a:rPr>
                        <a:t>Dec 27, 2017</a:t>
                      </a:r>
                    </a:p>
                    <a:p>
                      <a:pPr marL="0" algn="ctr" defTabSz="914400" rtl="0" eaLnBrk="1" latinLnBrk="0" hangingPunct="1">
                        <a:spcAft>
                          <a:spcPts val="0"/>
                        </a:spcAft>
                      </a:pPr>
                      <a:r>
                        <a:rPr lang="en-GB" sz="1000" b="0" i="0" kern="1200" dirty="0">
                          <a:solidFill>
                            <a:schemeClr val="tx1"/>
                          </a:solidFill>
                          <a:effectLst/>
                          <a:latin typeface="+mn-lt"/>
                          <a:ea typeface="+mn-ea"/>
                          <a:cs typeface="+mn-cs"/>
                        </a:rPr>
                        <a:t>18</a:t>
                      </a:r>
                      <a:r>
                        <a:rPr lang="en-GB" sz="1000" b="0" kern="1200" dirty="0">
                          <a:solidFill>
                            <a:schemeClr val="tx1"/>
                          </a:solidFill>
                          <a:effectLst/>
                          <a:latin typeface="+mn-lt"/>
                          <a:ea typeface="+mn-ea"/>
                          <a:cs typeface="+mn-cs"/>
                        </a:rPr>
                        <a:t>:00 CET</a:t>
                      </a:r>
                    </a:p>
                  </a:txBody>
                  <a:tcPr marL="44450" marR="44450" marT="0" marB="0" anchor="ctr">
                    <a:solidFill>
                      <a:srgbClr val="CDCED2"/>
                    </a:solidFill>
                  </a:tcPr>
                </a:tc>
                <a:tc>
                  <a:txBody>
                    <a:bodyPr/>
                    <a:lstStyle/>
                    <a:p>
                      <a:pPr marL="0" algn="ctr" defTabSz="914400" rtl="0" eaLnBrk="1" latinLnBrk="0" hangingPunct="1">
                        <a:spcAft>
                          <a:spcPts val="0"/>
                        </a:spcAft>
                      </a:pPr>
                      <a:r>
                        <a:rPr lang="en-GB" sz="1000" b="0" i="0" kern="1200" dirty="0">
                          <a:solidFill>
                            <a:schemeClr val="tx1"/>
                          </a:solidFill>
                          <a:effectLst/>
                          <a:latin typeface="+mn-lt"/>
                          <a:ea typeface="+mn-ea"/>
                          <a:cs typeface="+mn-cs"/>
                        </a:rPr>
                        <a:t>Dec 28, 2017</a:t>
                      </a:r>
                    </a:p>
                    <a:p>
                      <a:pPr marL="0" algn="ctr" defTabSz="914400" rtl="0" eaLnBrk="1" latinLnBrk="0" hangingPunct="1">
                        <a:spcAft>
                          <a:spcPts val="0"/>
                        </a:spcAft>
                      </a:pPr>
                      <a:r>
                        <a:rPr lang="en-GB" sz="1000" b="0" kern="1200" dirty="0">
                          <a:solidFill>
                            <a:schemeClr val="tx1"/>
                          </a:solidFill>
                          <a:effectLst/>
                          <a:latin typeface="+mn-lt"/>
                          <a:ea typeface="+mn-ea"/>
                          <a:cs typeface="+mn-cs"/>
                        </a:rPr>
                        <a:t>02:00 CET</a:t>
                      </a:r>
                    </a:p>
                  </a:txBody>
                  <a:tcPr marL="44450" marR="44450" marT="0" marB="0" anchor="ctr">
                    <a:solidFill>
                      <a:srgbClr val="CDCED2"/>
                    </a:solidFill>
                  </a:tcPr>
                </a:tc>
                <a:tc>
                  <a:txBody>
                    <a:bodyPr/>
                    <a:lstStyle/>
                    <a:p>
                      <a:pPr algn="ctr">
                        <a:spcAft>
                          <a:spcPts val="0"/>
                        </a:spcAft>
                      </a:pPr>
                      <a:r>
                        <a:rPr lang="en-GB" sz="1000" b="0" dirty="0">
                          <a:solidFill>
                            <a:schemeClr val="tx1"/>
                          </a:solidFill>
                          <a:effectLst/>
                          <a:latin typeface="+mn-lt"/>
                          <a:ea typeface="Calibri" panose="020F0502020204030204" pitchFamily="34" charset="0"/>
                        </a:rPr>
                        <a:t>8 Hours</a:t>
                      </a:r>
                    </a:p>
                  </a:txBody>
                  <a:tcPr marL="44450" marR="44450" marT="0" marB="0" anchor="ctr">
                    <a:solidFill>
                      <a:srgbClr val="CDCED2"/>
                    </a:solidFill>
                  </a:tcPr>
                </a:tc>
                <a:tc>
                  <a:txBody>
                    <a:bodyPr/>
                    <a:lstStyle/>
                    <a:p>
                      <a:pPr algn="ctr">
                        <a:spcAft>
                          <a:spcPts val="0"/>
                        </a:spcAft>
                      </a:pPr>
                      <a:r>
                        <a:rPr lang="en-GB" sz="1000" b="0" dirty="0">
                          <a:solidFill>
                            <a:schemeClr val="tx1"/>
                          </a:solidFill>
                          <a:effectLst/>
                          <a:latin typeface="+mn-lt"/>
                        </a:rPr>
                        <a:t>3 Hours</a:t>
                      </a:r>
                    </a:p>
                  </a:txBody>
                  <a:tcPr marL="44450" marR="44450" marT="0" marB="0" anchor="ctr">
                    <a:solidFill>
                      <a:srgbClr val="CDCED2"/>
                    </a:solidFill>
                  </a:tcPr>
                </a:tc>
                <a:tc>
                  <a:txBody>
                    <a:bodyPr/>
                    <a:lstStyle/>
                    <a:p>
                      <a:pPr algn="l">
                        <a:spcAft>
                          <a:spcPts val="0"/>
                        </a:spcAft>
                      </a:pPr>
                      <a:r>
                        <a:rPr lang="en-GB" sz="1000" b="0" dirty="0">
                          <a:solidFill>
                            <a:schemeClr val="tx1"/>
                          </a:solidFill>
                          <a:effectLst/>
                          <a:latin typeface="+mn-lt"/>
                        </a:rPr>
                        <a:t>Confirmed by Finance and Production </a:t>
                      </a:r>
                      <a:r>
                        <a:rPr lang="en-GB" sz="1000" b="0" dirty="0" err="1">
                          <a:solidFill>
                            <a:schemeClr val="tx1"/>
                          </a:solidFill>
                          <a:effectLst/>
                          <a:latin typeface="+mn-lt"/>
                        </a:rPr>
                        <a:t>Huskvarna</a:t>
                      </a:r>
                      <a:endParaRPr lang="en-GB" sz="1000" b="0" dirty="0">
                        <a:solidFill>
                          <a:schemeClr val="tx1"/>
                        </a:solidFill>
                        <a:effectLst/>
                        <a:latin typeface="+mn-lt"/>
                      </a:endParaRPr>
                    </a:p>
                  </a:txBody>
                  <a:tcPr marL="72000" marR="44450" marT="0" marB="0" anchor="ctr">
                    <a:solidFill>
                      <a:srgbClr val="CDCED2"/>
                    </a:solidFill>
                  </a:tcPr>
                </a:tc>
                <a:extLst>
                  <a:ext uri="{0D108BD9-81ED-4DB2-BD59-A6C34878D82A}">
                    <a16:rowId xmlns:a16="http://schemas.microsoft.com/office/drawing/2014/main" val="3087440652"/>
                  </a:ext>
                </a:extLst>
              </a:tr>
              <a:tr h="432000">
                <a:tc vMerge="1">
                  <a:txBody>
                    <a:bodyPr/>
                    <a:lstStyle/>
                    <a:p>
                      <a:pPr algn="ctr">
                        <a:spcAft>
                          <a:spcPts val="0"/>
                        </a:spcAft>
                      </a:pPr>
                      <a:endParaRPr lang="en-GB" sz="800" dirty="0">
                        <a:effectLst/>
                        <a:latin typeface="+mn-lt"/>
                        <a:ea typeface="Calibri" panose="020F0502020204030204" pitchFamily="34" charset="0"/>
                      </a:endParaRPr>
                    </a:p>
                  </a:txBody>
                  <a:tcPr marL="44450" marR="44450" marT="0" marB="0" anchor="ctr"/>
                </a:tc>
                <a:tc>
                  <a:txBody>
                    <a:bodyPr/>
                    <a:lstStyle/>
                    <a:p>
                      <a:pPr marL="0" algn="ctr" defTabSz="914400" rtl="0" eaLnBrk="1" latinLnBrk="0" hangingPunct="1">
                        <a:spcAft>
                          <a:spcPts val="0"/>
                        </a:spcAft>
                      </a:pPr>
                      <a:r>
                        <a:rPr lang="en-GB" sz="1000" b="0" kern="1200">
                          <a:solidFill>
                            <a:schemeClr val="tx1"/>
                          </a:solidFill>
                          <a:effectLst/>
                          <a:latin typeface="+mn-lt"/>
                          <a:ea typeface="+mn-ea"/>
                          <a:cs typeface="+mn-cs"/>
                        </a:rPr>
                        <a:t>5</a:t>
                      </a:r>
                      <a:endParaRPr lang="en-GB" sz="1000" b="0" kern="1200" dirty="0">
                        <a:solidFill>
                          <a:schemeClr val="tx1"/>
                        </a:solidFill>
                        <a:effectLst/>
                        <a:latin typeface="+mn-lt"/>
                        <a:ea typeface="+mn-ea"/>
                        <a:cs typeface="+mn-cs"/>
                      </a:endParaRPr>
                    </a:p>
                  </a:txBody>
                  <a:tcPr marL="36000" marR="44450" marT="0" marB="0" anchor="ctr"/>
                </a:tc>
                <a:tc>
                  <a:txBody>
                    <a:bodyPr/>
                    <a:lstStyle/>
                    <a:p>
                      <a:pPr marL="0" algn="l" defTabSz="914400" rtl="0" eaLnBrk="1" latinLnBrk="0" hangingPunct="1">
                        <a:spcAft>
                          <a:spcPts val="0"/>
                        </a:spcAft>
                      </a:pPr>
                      <a:r>
                        <a:rPr lang="en-GB" sz="1000" b="0" kern="1200">
                          <a:solidFill>
                            <a:schemeClr val="tx1"/>
                          </a:solidFill>
                          <a:effectLst/>
                          <a:latin typeface="+mn-lt"/>
                          <a:ea typeface="+mn-ea"/>
                          <a:cs typeface="+mn-cs"/>
                        </a:rPr>
                        <a:t>Huskvarna site</a:t>
                      </a:r>
                      <a:endParaRPr lang="en-GB" sz="1000" b="0" kern="1200" dirty="0">
                        <a:solidFill>
                          <a:schemeClr val="tx1"/>
                        </a:solidFill>
                        <a:effectLst/>
                        <a:latin typeface="+mn-lt"/>
                        <a:ea typeface="+mn-ea"/>
                        <a:cs typeface="+mn-cs"/>
                      </a:endParaRPr>
                    </a:p>
                  </a:txBody>
                  <a:tcPr marL="108000" marR="44450" marT="0" marB="0" anchor="ctr"/>
                </a:tc>
                <a:tc>
                  <a:txBody>
                    <a:bodyPr/>
                    <a:lstStyle/>
                    <a:p>
                      <a:pPr algn="l">
                        <a:spcAft>
                          <a:spcPts val="0"/>
                        </a:spcAft>
                      </a:pPr>
                      <a:r>
                        <a:rPr lang="en-GB" sz="1000" b="0" dirty="0">
                          <a:effectLst/>
                          <a:latin typeface="+mn-lt"/>
                          <a:ea typeface="Calibri" panose="020F0502020204030204" pitchFamily="34" charset="0"/>
                        </a:rPr>
                        <a:t>Replacement of core layer, HKV remote site</a:t>
                      </a:r>
                    </a:p>
                  </a:txBody>
                  <a:tcPr marL="72000" marR="44450" marT="0" marB="0" anchor="ctr"/>
                </a:tc>
                <a:tc>
                  <a:txBody>
                    <a:bodyPr/>
                    <a:lstStyle/>
                    <a:p>
                      <a:pPr algn="ctr">
                        <a:spcAft>
                          <a:spcPts val="0"/>
                        </a:spcAft>
                      </a:pPr>
                      <a:r>
                        <a:rPr lang="en-GB" sz="1000" b="0" dirty="0">
                          <a:solidFill>
                            <a:schemeClr val="tx1"/>
                          </a:solidFill>
                          <a:effectLst/>
                          <a:latin typeface="+mn-lt"/>
                        </a:rPr>
                        <a:t>Dec 2, 2017</a:t>
                      </a:r>
                    </a:p>
                    <a:p>
                      <a:pPr algn="ctr">
                        <a:spcAft>
                          <a:spcPts val="0"/>
                        </a:spcAft>
                      </a:pPr>
                      <a:r>
                        <a:rPr lang="en-GB" sz="1000" b="0" dirty="0">
                          <a:solidFill>
                            <a:schemeClr val="tx1"/>
                          </a:solidFill>
                          <a:effectLst/>
                          <a:latin typeface="+mn-lt"/>
                          <a:ea typeface="Calibri" panose="020F0502020204030204" pitchFamily="34" charset="0"/>
                        </a:rPr>
                        <a:t>18:00 CET</a:t>
                      </a:r>
                    </a:p>
                  </a:txBody>
                  <a:tcPr marL="44450" marR="44450" marT="0" marB="0" anchor="ctr"/>
                </a:tc>
                <a:tc>
                  <a:txBody>
                    <a:bodyPr/>
                    <a:lstStyle/>
                    <a:p>
                      <a:pPr algn="ctr">
                        <a:spcAft>
                          <a:spcPts val="0"/>
                        </a:spcAft>
                      </a:pPr>
                      <a:r>
                        <a:rPr lang="en-GB" sz="1000" b="0" dirty="0">
                          <a:solidFill>
                            <a:schemeClr val="tx1"/>
                          </a:solidFill>
                          <a:effectLst/>
                          <a:latin typeface="+mn-lt"/>
                        </a:rPr>
                        <a:t>Dec 2, 2017</a:t>
                      </a:r>
                    </a:p>
                    <a:p>
                      <a:pPr algn="ctr">
                        <a:spcAft>
                          <a:spcPts val="0"/>
                        </a:spcAft>
                      </a:pPr>
                      <a:r>
                        <a:rPr lang="en-GB" sz="1000" b="0" dirty="0">
                          <a:solidFill>
                            <a:schemeClr val="tx1"/>
                          </a:solidFill>
                          <a:effectLst/>
                          <a:latin typeface="+mn-lt"/>
                          <a:ea typeface="Calibri" panose="020F0502020204030204" pitchFamily="34" charset="0"/>
                        </a:rPr>
                        <a:t>23:00 CET</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effectLst/>
                          <a:latin typeface="+mn-lt"/>
                          <a:ea typeface="Calibri" panose="020F0502020204030204" pitchFamily="34" charset="0"/>
                        </a:rPr>
                        <a:t>5 Hours</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effectLst/>
                          <a:latin typeface="+mn-lt"/>
                          <a:ea typeface="Calibri" panose="020F0502020204030204" pitchFamily="34" charset="0"/>
                        </a:rPr>
                        <a:t>3 Hours</a:t>
                      </a:r>
                      <a:endParaRPr lang="en-GB" sz="1000" b="0" dirty="0">
                        <a:solidFill>
                          <a:schemeClr val="tx1"/>
                        </a:solidFill>
                        <a:effectLst/>
                        <a:latin typeface="+mn-lt"/>
                      </a:endParaRPr>
                    </a:p>
                  </a:txBody>
                  <a:tcPr marL="44450" marR="44450" marT="0" marB="0" anchor="ctr"/>
                </a:tc>
                <a:tc>
                  <a:txBody>
                    <a:bodyPr/>
                    <a:lstStyle/>
                    <a:p>
                      <a:pPr algn="l">
                        <a:spcAft>
                          <a:spcPts val="0"/>
                        </a:spcAft>
                      </a:pPr>
                      <a:r>
                        <a:rPr lang="en-GB" sz="1000" b="0" dirty="0">
                          <a:solidFill>
                            <a:schemeClr val="tx1"/>
                          </a:solidFill>
                          <a:effectLst/>
                          <a:latin typeface="+mn-lt"/>
                        </a:rPr>
                        <a:t>Impact network from inside </a:t>
                      </a:r>
                      <a:r>
                        <a:rPr lang="en-GB" sz="1000" b="0" dirty="0" err="1">
                          <a:solidFill>
                            <a:schemeClr val="tx1"/>
                          </a:solidFill>
                          <a:effectLst/>
                          <a:latin typeface="+mn-lt"/>
                        </a:rPr>
                        <a:t>Huskvarna</a:t>
                      </a:r>
                      <a:r>
                        <a:rPr lang="en-GB" sz="1000" b="0" dirty="0">
                          <a:solidFill>
                            <a:schemeClr val="tx1"/>
                          </a:solidFill>
                          <a:effectLst/>
                          <a:latin typeface="+mn-lt"/>
                        </a:rPr>
                        <a:t> location</a:t>
                      </a:r>
                    </a:p>
                  </a:txBody>
                  <a:tcPr marL="72000" marR="44450" marT="0" marB="0" anchor="ctr"/>
                </a:tc>
                <a:extLst>
                  <a:ext uri="{0D108BD9-81ED-4DB2-BD59-A6C34878D82A}">
                    <a16:rowId xmlns:a16="http://schemas.microsoft.com/office/drawing/2014/main" val="953841247"/>
                  </a:ext>
                </a:extLst>
              </a:tr>
              <a:tr h="432000">
                <a:tc vMerge="1">
                  <a:txBody>
                    <a:bodyPr/>
                    <a:lstStyle/>
                    <a:p>
                      <a:endParaRPr lang="sv-SE"/>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kern="1200">
                          <a:solidFill>
                            <a:schemeClr val="tx1"/>
                          </a:solidFill>
                          <a:effectLst/>
                          <a:latin typeface="+mn-lt"/>
                          <a:ea typeface="+mn-ea"/>
                          <a:cs typeface="+mn-cs"/>
                        </a:rPr>
                        <a:t>6</a:t>
                      </a:r>
                      <a:endParaRPr lang="en-GB" sz="1000" b="0" kern="1200" dirty="0">
                        <a:solidFill>
                          <a:schemeClr val="tx1"/>
                        </a:solidFill>
                        <a:effectLst/>
                        <a:latin typeface="+mn-lt"/>
                        <a:ea typeface="+mn-ea"/>
                        <a:cs typeface="+mn-cs"/>
                      </a:endParaRPr>
                    </a:p>
                  </a:txBody>
                  <a:tcPr marL="36000" marR="4445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kern="1200">
                          <a:solidFill>
                            <a:schemeClr val="tx1"/>
                          </a:solidFill>
                          <a:effectLst/>
                          <a:latin typeface="+mn-lt"/>
                          <a:ea typeface="+mn-ea"/>
                          <a:cs typeface="+mn-cs"/>
                        </a:rPr>
                        <a:t>Huskvarna site</a:t>
                      </a:r>
                      <a:endParaRPr lang="en-GB" sz="1000" b="0" kern="1200" dirty="0">
                        <a:solidFill>
                          <a:schemeClr val="tx1"/>
                        </a:solidFill>
                        <a:effectLst/>
                        <a:latin typeface="+mn-lt"/>
                        <a:ea typeface="+mn-ea"/>
                        <a:cs typeface="+mn-cs"/>
                      </a:endParaRPr>
                    </a:p>
                  </a:txBody>
                  <a:tcPr marL="108000" marR="44450" marT="0" marB="0" anchor="ctr"/>
                </a:tc>
                <a:tc>
                  <a:txBody>
                    <a:bodyPr/>
                    <a:lstStyle/>
                    <a:p>
                      <a:pPr algn="l">
                        <a:spcAft>
                          <a:spcPts val="0"/>
                        </a:spcAft>
                      </a:pPr>
                      <a:r>
                        <a:rPr lang="sv-SE" sz="1000" b="0" kern="1200">
                          <a:solidFill>
                            <a:schemeClr val="dk1"/>
                          </a:solidFill>
                          <a:effectLst/>
                          <a:latin typeface="+mn-lt"/>
                          <a:ea typeface="+mn-ea"/>
                          <a:cs typeface="+mn-cs"/>
                        </a:rPr>
                        <a:t>Building 601 floor 3, refresh distribution and access layer</a:t>
                      </a:r>
                      <a:endParaRPr lang="en-GB" sz="1000" b="0" kern="1200" dirty="0">
                        <a:solidFill>
                          <a:schemeClr val="dk1"/>
                        </a:solidFill>
                        <a:effectLst/>
                        <a:latin typeface="+mn-lt"/>
                        <a:ea typeface="Calibri" panose="020F0502020204030204" pitchFamily="34" charset="0"/>
                        <a:cs typeface="+mn-cs"/>
                      </a:endParaRPr>
                    </a:p>
                  </a:txBody>
                  <a:tcPr marL="72000" marR="44450" marT="0" marB="0" anchor="ctr"/>
                </a:tc>
                <a:tc>
                  <a:txBody>
                    <a:bodyPr/>
                    <a:lstStyle/>
                    <a:p>
                      <a:pPr algn="ctr">
                        <a:spcAft>
                          <a:spcPts val="0"/>
                        </a:spcAft>
                      </a:pPr>
                      <a:r>
                        <a:rPr lang="en-GB" sz="1000" b="0">
                          <a:solidFill>
                            <a:schemeClr val="tx1"/>
                          </a:solidFill>
                          <a:effectLst/>
                          <a:latin typeface="+mn-lt"/>
                        </a:rPr>
                        <a:t>Dec 11, 2017</a:t>
                      </a:r>
                    </a:p>
                    <a:p>
                      <a:pPr algn="ctr">
                        <a:spcAft>
                          <a:spcPts val="0"/>
                        </a:spcAft>
                      </a:pPr>
                      <a:r>
                        <a:rPr lang="en-GB" sz="1000" b="0">
                          <a:solidFill>
                            <a:schemeClr val="tx1"/>
                          </a:solidFill>
                          <a:effectLst/>
                          <a:latin typeface="+mn-lt"/>
                          <a:ea typeface="Calibri" panose="020F0502020204030204" pitchFamily="34" charset="0"/>
                        </a:rPr>
                        <a:t>18:00 CET</a:t>
                      </a:r>
                      <a:endParaRPr lang="en-GB" sz="1000" b="0" dirty="0">
                        <a:solidFill>
                          <a:schemeClr val="tx1"/>
                        </a:solidFill>
                        <a:effectLst/>
                        <a:latin typeface="+mn-lt"/>
                        <a:ea typeface="Calibri" panose="020F0502020204030204" pitchFamily="34" charset="0"/>
                      </a:endParaRPr>
                    </a:p>
                  </a:txBody>
                  <a:tcPr marL="44450" marR="44450" marT="0" marB="0" anchor="ctr"/>
                </a:tc>
                <a:tc>
                  <a:txBody>
                    <a:bodyPr/>
                    <a:lstStyle/>
                    <a:p>
                      <a:pPr algn="ctr">
                        <a:spcAft>
                          <a:spcPts val="0"/>
                        </a:spcAft>
                      </a:pPr>
                      <a:r>
                        <a:rPr lang="en-GB" sz="1000" b="0" dirty="0">
                          <a:solidFill>
                            <a:schemeClr val="tx1"/>
                          </a:solidFill>
                          <a:effectLst/>
                          <a:latin typeface="+mn-lt"/>
                        </a:rPr>
                        <a:t>Dec 11, 2017</a:t>
                      </a:r>
                    </a:p>
                    <a:p>
                      <a:pPr algn="ctr">
                        <a:spcAft>
                          <a:spcPts val="0"/>
                        </a:spcAft>
                      </a:pPr>
                      <a:r>
                        <a:rPr lang="en-GB" sz="1000" b="0" dirty="0">
                          <a:solidFill>
                            <a:schemeClr val="tx1"/>
                          </a:solidFill>
                          <a:effectLst/>
                          <a:latin typeface="+mn-lt"/>
                          <a:ea typeface="Calibri" panose="020F0502020204030204" pitchFamily="34" charset="0"/>
                        </a:rPr>
                        <a:t>22:00 CET</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a:solidFill>
                            <a:schemeClr val="tx1"/>
                          </a:solidFill>
                          <a:effectLst/>
                          <a:latin typeface="+mn-lt"/>
                          <a:ea typeface="Calibri" panose="020F0502020204030204" pitchFamily="34" charset="0"/>
                        </a:rPr>
                        <a:t>5 Hours</a:t>
                      </a:r>
                      <a:endParaRPr lang="en-GB" sz="1000" b="0" dirty="0">
                        <a:solidFill>
                          <a:schemeClr val="tx1"/>
                        </a:solidFill>
                        <a:effectLst/>
                        <a:latin typeface="+mn-lt"/>
                        <a:ea typeface="Calibri" panose="020F0502020204030204" pitchFamily="34" charset="0"/>
                      </a:endParaRP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a:solidFill>
                            <a:schemeClr val="tx1"/>
                          </a:solidFill>
                          <a:effectLst/>
                          <a:latin typeface="+mn-lt"/>
                          <a:ea typeface="Calibri" panose="020F0502020204030204" pitchFamily="34" charset="0"/>
                        </a:rPr>
                        <a:t>3 Hours</a:t>
                      </a:r>
                      <a:endParaRPr lang="en-GB" sz="1000" b="0" dirty="0">
                        <a:solidFill>
                          <a:schemeClr val="tx1"/>
                        </a:solidFill>
                        <a:effectLst/>
                        <a:latin typeface="+mn-lt"/>
                        <a:ea typeface="Calibri" panose="020F0502020204030204" pitchFamily="34" charset="0"/>
                      </a:endParaRPr>
                    </a:p>
                  </a:txBody>
                  <a:tcPr marL="44450" marR="4445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effectLst/>
                          <a:latin typeface="+mn-lt"/>
                          <a:ea typeface="Calibri" panose="020F0502020204030204" pitchFamily="34" charset="0"/>
                        </a:rPr>
                        <a:t>Check if room 604 (high storage) is affected</a:t>
                      </a:r>
                    </a:p>
                  </a:txBody>
                  <a:tcPr marL="72000" marR="44450" marT="0" marB="0" anchor="ctr"/>
                </a:tc>
                <a:extLst>
                  <a:ext uri="{0D108BD9-81ED-4DB2-BD59-A6C34878D82A}">
                    <a16:rowId xmlns:a16="http://schemas.microsoft.com/office/drawing/2014/main" val="1218021931"/>
                  </a:ext>
                </a:extLst>
              </a:tr>
              <a:tr h="432000">
                <a:tc vMerge="1">
                  <a:txBody>
                    <a:bodyPr/>
                    <a:lstStyle/>
                    <a:p>
                      <a:endParaRPr lang="sv-SE"/>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kern="1200">
                          <a:solidFill>
                            <a:schemeClr val="tx1"/>
                          </a:solidFill>
                          <a:effectLst/>
                          <a:latin typeface="+mn-lt"/>
                          <a:ea typeface="+mn-ea"/>
                          <a:cs typeface="+mn-cs"/>
                        </a:rPr>
                        <a:t>7</a:t>
                      </a:r>
                      <a:endParaRPr lang="en-GB" sz="1000" b="0" kern="1200" dirty="0">
                        <a:solidFill>
                          <a:schemeClr val="tx1"/>
                        </a:solidFill>
                        <a:effectLst/>
                        <a:latin typeface="+mn-lt"/>
                        <a:ea typeface="+mn-ea"/>
                        <a:cs typeface="+mn-cs"/>
                      </a:endParaRPr>
                    </a:p>
                  </a:txBody>
                  <a:tcPr marL="36000" marR="4445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kern="1200">
                          <a:solidFill>
                            <a:schemeClr val="tx1"/>
                          </a:solidFill>
                          <a:effectLst/>
                          <a:latin typeface="+mn-lt"/>
                          <a:ea typeface="+mn-ea"/>
                          <a:cs typeface="+mn-cs"/>
                        </a:rPr>
                        <a:t>Huskvarna site</a:t>
                      </a:r>
                      <a:endParaRPr lang="en-GB" sz="1000" b="0" kern="1200" dirty="0">
                        <a:solidFill>
                          <a:schemeClr val="tx1"/>
                        </a:solidFill>
                        <a:effectLst/>
                        <a:latin typeface="+mn-lt"/>
                        <a:ea typeface="+mn-ea"/>
                        <a:cs typeface="+mn-cs"/>
                      </a:endParaRPr>
                    </a:p>
                  </a:txBody>
                  <a:tcPr marL="108000" marR="44450" marT="0" marB="0" anchor="ctr"/>
                </a:tc>
                <a:tc>
                  <a:txBody>
                    <a:bodyPr/>
                    <a:lstStyle/>
                    <a:p>
                      <a:pPr marL="0" algn="l" defTabSz="914400" rtl="0" eaLnBrk="1" latinLnBrk="0" hangingPunct="1">
                        <a:spcAft>
                          <a:spcPts val="0"/>
                        </a:spcAft>
                      </a:pPr>
                      <a:r>
                        <a:rPr lang="sv-SE" sz="1000" b="0" kern="1200">
                          <a:solidFill>
                            <a:schemeClr val="dk1"/>
                          </a:solidFill>
                          <a:effectLst/>
                          <a:latin typeface="+mn-lt"/>
                          <a:ea typeface="+mn-ea"/>
                          <a:cs typeface="+mn-cs"/>
                        </a:rPr>
                        <a:t>Building 601 remaining, refresh distribution and access layer</a:t>
                      </a:r>
                      <a:endParaRPr lang="en-GB" sz="1000" b="0" kern="1200" dirty="0">
                        <a:solidFill>
                          <a:schemeClr val="dk1"/>
                        </a:solidFill>
                        <a:effectLst/>
                        <a:latin typeface="+mn-lt"/>
                        <a:ea typeface="+mn-ea"/>
                        <a:cs typeface="+mn-cs"/>
                      </a:endParaRPr>
                    </a:p>
                  </a:txBody>
                  <a:tcPr marL="72000" marR="44450" marT="0" marB="0" anchor="ctr"/>
                </a:tc>
                <a:tc>
                  <a:txBody>
                    <a:bodyPr/>
                    <a:lstStyle/>
                    <a:p>
                      <a:pPr algn="ctr">
                        <a:spcAft>
                          <a:spcPts val="0"/>
                        </a:spcAft>
                      </a:pPr>
                      <a:r>
                        <a:rPr lang="en-GB" sz="1000" b="0">
                          <a:solidFill>
                            <a:schemeClr val="tx1"/>
                          </a:solidFill>
                          <a:effectLst/>
                          <a:latin typeface="+mn-lt"/>
                        </a:rPr>
                        <a:t>Dec 13, 2017</a:t>
                      </a:r>
                    </a:p>
                    <a:p>
                      <a:pPr algn="ctr">
                        <a:spcAft>
                          <a:spcPts val="0"/>
                        </a:spcAft>
                      </a:pPr>
                      <a:r>
                        <a:rPr lang="en-GB" sz="1000" b="0">
                          <a:solidFill>
                            <a:schemeClr val="tx1"/>
                          </a:solidFill>
                          <a:effectLst/>
                          <a:latin typeface="+mn-lt"/>
                          <a:ea typeface="Calibri" panose="020F0502020204030204" pitchFamily="34" charset="0"/>
                        </a:rPr>
                        <a:t>18:00 CET</a:t>
                      </a:r>
                      <a:endParaRPr lang="en-GB" sz="1000" b="0" dirty="0">
                        <a:solidFill>
                          <a:schemeClr val="tx1"/>
                        </a:solidFill>
                        <a:effectLst/>
                        <a:latin typeface="+mn-lt"/>
                        <a:ea typeface="Calibri" panose="020F0502020204030204" pitchFamily="34" charset="0"/>
                      </a:endParaRPr>
                    </a:p>
                  </a:txBody>
                  <a:tcPr marL="44450" marR="44450" marT="0" marB="0" anchor="ctr"/>
                </a:tc>
                <a:tc>
                  <a:txBody>
                    <a:bodyPr/>
                    <a:lstStyle/>
                    <a:p>
                      <a:pPr algn="ctr">
                        <a:spcAft>
                          <a:spcPts val="0"/>
                        </a:spcAft>
                      </a:pPr>
                      <a:r>
                        <a:rPr lang="en-GB" sz="1000" b="0" dirty="0">
                          <a:solidFill>
                            <a:schemeClr val="tx1"/>
                          </a:solidFill>
                          <a:effectLst/>
                          <a:latin typeface="+mn-lt"/>
                        </a:rPr>
                        <a:t>Dec 13, 2017</a:t>
                      </a:r>
                    </a:p>
                    <a:p>
                      <a:pPr algn="ctr">
                        <a:spcAft>
                          <a:spcPts val="0"/>
                        </a:spcAft>
                      </a:pPr>
                      <a:r>
                        <a:rPr lang="en-GB" sz="1000" b="0" dirty="0">
                          <a:solidFill>
                            <a:schemeClr val="tx1"/>
                          </a:solidFill>
                          <a:effectLst/>
                          <a:latin typeface="+mn-lt"/>
                          <a:ea typeface="Calibri" panose="020F0502020204030204" pitchFamily="34" charset="0"/>
                        </a:rPr>
                        <a:t>22:00 CET</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a:solidFill>
                            <a:schemeClr val="tx1"/>
                          </a:solidFill>
                          <a:effectLst/>
                          <a:latin typeface="+mn-lt"/>
                          <a:ea typeface="Calibri" panose="020F0502020204030204" pitchFamily="34" charset="0"/>
                        </a:rPr>
                        <a:t>5 Hours</a:t>
                      </a:r>
                      <a:endParaRPr lang="en-GB" sz="1000" b="0" dirty="0">
                        <a:solidFill>
                          <a:schemeClr val="tx1"/>
                        </a:solidFill>
                        <a:effectLst/>
                        <a:latin typeface="+mn-lt"/>
                        <a:ea typeface="Calibri" panose="020F0502020204030204" pitchFamily="34" charset="0"/>
                      </a:endParaRP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a:solidFill>
                            <a:schemeClr val="tx1"/>
                          </a:solidFill>
                          <a:effectLst/>
                          <a:latin typeface="+mn-lt"/>
                          <a:ea typeface="Calibri" panose="020F0502020204030204" pitchFamily="34" charset="0"/>
                        </a:rPr>
                        <a:t>3 Hours</a:t>
                      </a:r>
                      <a:endParaRPr lang="en-GB" sz="1000" b="0" dirty="0">
                        <a:solidFill>
                          <a:schemeClr val="tx1"/>
                        </a:solidFill>
                        <a:effectLst/>
                        <a:latin typeface="+mn-lt"/>
                        <a:ea typeface="Calibri" panose="020F0502020204030204" pitchFamily="34" charset="0"/>
                      </a:endParaRPr>
                    </a:p>
                  </a:txBody>
                  <a:tcPr marL="44450" marR="4445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effectLst/>
                          <a:latin typeface="+mn-lt"/>
                          <a:ea typeface="Calibri" panose="020F0502020204030204" pitchFamily="34" charset="0"/>
                        </a:rPr>
                        <a:t>Check if room 604 (high storage) is affected</a:t>
                      </a:r>
                    </a:p>
                  </a:txBody>
                  <a:tcPr marL="72000" marR="44450" marT="0" marB="0" anchor="ctr"/>
                </a:tc>
                <a:extLst>
                  <a:ext uri="{0D108BD9-81ED-4DB2-BD59-A6C34878D82A}">
                    <a16:rowId xmlns:a16="http://schemas.microsoft.com/office/drawing/2014/main" val="92683529"/>
                  </a:ext>
                </a:extLst>
              </a:tr>
              <a:tr h="360000">
                <a:tc vMerge="1">
                  <a:txBody>
                    <a:bodyPr/>
                    <a:lstStyle/>
                    <a:p>
                      <a:pPr algn="ctr">
                        <a:spcAft>
                          <a:spcPts val="0"/>
                        </a:spcAft>
                      </a:pPr>
                      <a:endParaRPr lang="en-GB" sz="800" dirty="0">
                        <a:effectLst/>
                        <a:latin typeface="+mn-lt"/>
                        <a:ea typeface="Calibri" panose="020F0502020204030204" pitchFamily="34" charset="0"/>
                      </a:endParaRP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kern="1200">
                          <a:solidFill>
                            <a:schemeClr val="tx1"/>
                          </a:solidFill>
                          <a:effectLst/>
                          <a:latin typeface="+mn-lt"/>
                          <a:ea typeface="+mn-ea"/>
                          <a:cs typeface="+mn-cs"/>
                        </a:rPr>
                        <a:t>8</a:t>
                      </a:r>
                      <a:endParaRPr lang="en-GB" sz="1000" b="0" kern="1200" dirty="0">
                        <a:solidFill>
                          <a:schemeClr val="tx1"/>
                        </a:solidFill>
                        <a:effectLst/>
                        <a:latin typeface="+mn-lt"/>
                        <a:ea typeface="+mn-ea"/>
                        <a:cs typeface="+mn-cs"/>
                      </a:endParaRPr>
                    </a:p>
                  </a:txBody>
                  <a:tcPr marL="36000" marR="44450" marT="0" marB="0" anchor="ctr">
                    <a:solidFill>
                      <a:srgbClr val="CDCE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kern="1200">
                          <a:solidFill>
                            <a:schemeClr val="tx1"/>
                          </a:solidFill>
                          <a:effectLst/>
                          <a:latin typeface="+mn-lt"/>
                          <a:ea typeface="+mn-ea"/>
                          <a:cs typeface="+mn-cs"/>
                        </a:rPr>
                        <a:t>Huskvarna DC</a:t>
                      </a:r>
                      <a:endParaRPr lang="en-GB" sz="1000" b="0" kern="1200" dirty="0">
                        <a:solidFill>
                          <a:schemeClr val="tx1"/>
                        </a:solidFill>
                        <a:effectLst/>
                        <a:latin typeface="+mn-lt"/>
                        <a:ea typeface="+mn-ea"/>
                        <a:cs typeface="+mn-cs"/>
                      </a:endParaRPr>
                    </a:p>
                  </a:txBody>
                  <a:tcPr marL="108000" marR="44450" marT="0" marB="0" anchor="ctr">
                    <a:solidFill>
                      <a:srgbClr val="CDCED2"/>
                    </a:solidFill>
                  </a:tcPr>
                </a:tc>
                <a:tc>
                  <a:txBody>
                    <a:bodyPr/>
                    <a:lstStyle/>
                    <a:p>
                      <a:pPr marL="0" algn="l" defTabSz="914400" rtl="0" eaLnBrk="1" latinLnBrk="0" hangingPunct="1">
                        <a:spcAft>
                          <a:spcPts val="0"/>
                        </a:spcAft>
                      </a:pPr>
                      <a:r>
                        <a:rPr lang="en-GB" sz="1000" b="0" kern="1200" dirty="0">
                          <a:solidFill>
                            <a:schemeClr val="tx1"/>
                          </a:solidFill>
                          <a:effectLst/>
                          <a:latin typeface="+mn-lt"/>
                          <a:ea typeface="+mn-ea"/>
                          <a:cs typeface="+mn-cs"/>
                        </a:rPr>
                        <a:t>Dry run JDE EMEA/APAC</a:t>
                      </a:r>
                    </a:p>
                  </a:txBody>
                  <a:tcPr marL="72000" marR="44450" marT="0" marB="0" anchor="ctr">
                    <a:solidFill>
                      <a:srgbClr val="CDCED2"/>
                    </a:solidFill>
                  </a:tcPr>
                </a:tc>
                <a:tc>
                  <a:txBody>
                    <a:bodyPr/>
                    <a:lstStyle/>
                    <a:p>
                      <a:pPr algn="ctr">
                        <a:spcAft>
                          <a:spcPts val="0"/>
                        </a:spcAft>
                      </a:pPr>
                      <a:r>
                        <a:rPr lang="en-GB" sz="1000" b="0" dirty="0">
                          <a:solidFill>
                            <a:schemeClr val="tx1"/>
                          </a:solidFill>
                          <a:effectLst/>
                          <a:latin typeface="+mn-lt"/>
                        </a:rPr>
                        <a:t>Dec 15, 2017</a:t>
                      </a:r>
                    </a:p>
                    <a:p>
                      <a:pPr algn="ctr">
                        <a:spcAft>
                          <a:spcPts val="0"/>
                        </a:spcAft>
                      </a:pPr>
                      <a:r>
                        <a:rPr lang="en-GB" sz="1000" b="0" dirty="0">
                          <a:solidFill>
                            <a:schemeClr val="tx1"/>
                          </a:solidFill>
                          <a:effectLst/>
                          <a:latin typeface="+mn-lt"/>
                          <a:ea typeface="Calibri" panose="020F0502020204030204" pitchFamily="34" charset="0"/>
                        </a:rPr>
                        <a:t>17:00 CET</a:t>
                      </a:r>
                    </a:p>
                  </a:txBody>
                  <a:tcPr marL="44450" marR="44450" marT="0" marB="0" anchor="ctr">
                    <a:solidFill>
                      <a:srgbClr val="CDCED2"/>
                    </a:solidFill>
                  </a:tcPr>
                </a:tc>
                <a:tc>
                  <a:txBody>
                    <a:bodyPr/>
                    <a:lstStyle/>
                    <a:p>
                      <a:pPr algn="ctr">
                        <a:spcAft>
                          <a:spcPts val="0"/>
                        </a:spcAft>
                      </a:pPr>
                      <a:r>
                        <a:rPr lang="en-GB" sz="1000" b="0" dirty="0">
                          <a:solidFill>
                            <a:schemeClr val="tx1"/>
                          </a:solidFill>
                          <a:effectLst/>
                          <a:latin typeface="+mn-lt"/>
                        </a:rPr>
                        <a:t>Dec 17, 2017</a:t>
                      </a:r>
                    </a:p>
                    <a:p>
                      <a:pPr algn="ctr">
                        <a:spcAft>
                          <a:spcPts val="0"/>
                        </a:spcAft>
                      </a:pPr>
                      <a:r>
                        <a:rPr lang="en-GB" sz="1000" b="0" dirty="0">
                          <a:solidFill>
                            <a:schemeClr val="tx1"/>
                          </a:solidFill>
                          <a:effectLst/>
                          <a:latin typeface="+mn-lt"/>
                          <a:ea typeface="Calibri" panose="020F0502020204030204" pitchFamily="34" charset="0"/>
                        </a:rPr>
                        <a:t>18:00 CET</a:t>
                      </a:r>
                    </a:p>
                  </a:txBody>
                  <a:tcPr marL="44450" marR="44450" marT="0" marB="0" anchor="ctr">
                    <a:solidFill>
                      <a:srgbClr val="CDCED2"/>
                    </a:solidFill>
                  </a:tcPr>
                </a:tc>
                <a:tc>
                  <a:txBody>
                    <a:bodyPr/>
                    <a:lstStyle/>
                    <a:p>
                      <a:pPr algn="ctr">
                        <a:spcAft>
                          <a:spcPts val="0"/>
                        </a:spcAft>
                      </a:pPr>
                      <a:r>
                        <a:rPr lang="en-GB" sz="1000" b="0">
                          <a:solidFill>
                            <a:schemeClr val="tx1"/>
                          </a:solidFill>
                          <a:effectLst/>
                          <a:latin typeface="+mn-lt"/>
                          <a:ea typeface="Calibri" panose="020F0502020204030204" pitchFamily="34" charset="0"/>
                        </a:rPr>
                        <a:t>49 hours</a:t>
                      </a:r>
                      <a:endParaRPr lang="en-GB" sz="1000" b="0" dirty="0">
                        <a:solidFill>
                          <a:schemeClr val="tx1"/>
                        </a:solidFill>
                        <a:effectLst/>
                        <a:latin typeface="+mn-lt"/>
                        <a:ea typeface="Calibri" panose="020F0502020204030204" pitchFamily="34" charset="0"/>
                      </a:endParaRPr>
                    </a:p>
                  </a:txBody>
                  <a:tcPr marL="44450" marR="44450" marT="0" marB="0" anchor="ctr">
                    <a:solidFill>
                      <a:srgbClr val="CDCED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a:solidFill>
                            <a:schemeClr val="tx1"/>
                          </a:solidFill>
                          <a:effectLst/>
                          <a:latin typeface="+mn-lt"/>
                          <a:ea typeface="Calibri" panose="020F0502020204030204" pitchFamily="34" charset="0"/>
                        </a:rPr>
                        <a:t>49 hours</a:t>
                      </a:r>
                      <a:endParaRPr lang="en-GB" sz="1000" b="0" dirty="0">
                        <a:solidFill>
                          <a:schemeClr val="tx1"/>
                        </a:solidFill>
                        <a:effectLst/>
                        <a:latin typeface="+mn-lt"/>
                        <a:ea typeface="Calibri" panose="020F0502020204030204" pitchFamily="34" charset="0"/>
                      </a:endParaRPr>
                    </a:p>
                  </a:txBody>
                  <a:tcPr marL="44450" marR="44450" marT="0" marB="0" anchor="ctr">
                    <a:solidFill>
                      <a:srgbClr val="CDCE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b="0" dirty="0">
                        <a:solidFill>
                          <a:schemeClr val="tx1"/>
                        </a:solidFill>
                        <a:effectLst/>
                        <a:latin typeface="+mn-lt"/>
                        <a:ea typeface="Calibri" panose="020F0502020204030204" pitchFamily="34" charset="0"/>
                      </a:endParaRPr>
                    </a:p>
                  </a:txBody>
                  <a:tcPr marL="72000" marR="44450" marT="0" marB="0" anchor="ctr">
                    <a:solidFill>
                      <a:srgbClr val="CDCED2"/>
                    </a:solidFill>
                  </a:tcPr>
                </a:tc>
                <a:extLst>
                  <a:ext uri="{0D108BD9-81ED-4DB2-BD59-A6C34878D82A}">
                    <a16:rowId xmlns:a16="http://schemas.microsoft.com/office/drawing/2014/main" val="557565241"/>
                  </a:ext>
                </a:extLst>
              </a:tr>
              <a:tr h="360000">
                <a:tc vMerge="1">
                  <a:txBody>
                    <a:bodyPr/>
                    <a:lstStyle/>
                    <a:p>
                      <a:pPr algn="ctr">
                        <a:spcAft>
                          <a:spcPts val="0"/>
                        </a:spcAft>
                      </a:pPr>
                      <a:endParaRPr lang="en-GB" sz="1000" dirty="0">
                        <a:effectLst/>
                        <a:latin typeface="+mn-lt"/>
                        <a:ea typeface="Calibri" panose="020F0502020204030204" pitchFamily="34" charset="0"/>
                      </a:endParaRP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kern="1200">
                          <a:solidFill>
                            <a:schemeClr val="tx1"/>
                          </a:solidFill>
                          <a:effectLst/>
                          <a:latin typeface="+mn-lt"/>
                          <a:ea typeface="+mn-ea"/>
                          <a:cs typeface="+mn-cs"/>
                        </a:rPr>
                        <a:t>9</a:t>
                      </a:r>
                      <a:endParaRPr lang="en-GB" sz="1000" b="0" kern="1200" dirty="0">
                        <a:solidFill>
                          <a:schemeClr val="tx1"/>
                        </a:solidFill>
                        <a:effectLst/>
                        <a:latin typeface="+mn-lt"/>
                        <a:ea typeface="+mn-ea"/>
                        <a:cs typeface="+mn-cs"/>
                      </a:endParaRPr>
                    </a:p>
                  </a:txBody>
                  <a:tcPr marL="36000" marR="44450" marT="0" marB="0" anchor="ctr">
                    <a:solidFill>
                      <a:srgbClr val="CDCE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kern="1200">
                          <a:solidFill>
                            <a:schemeClr val="tx1"/>
                          </a:solidFill>
                          <a:effectLst/>
                          <a:latin typeface="+mn-lt"/>
                          <a:ea typeface="+mn-ea"/>
                          <a:cs typeface="+mn-cs"/>
                        </a:rPr>
                        <a:t>Huskvarna DC</a:t>
                      </a:r>
                      <a:endParaRPr lang="en-GB" sz="1000" b="0" kern="1200" dirty="0">
                        <a:solidFill>
                          <a:schemeClr val="tx1"/>
                        </a:solidFill>
                        <a:effectLst/>
                        <a:latin typeface="+mn-lt"/>
                        <a:ea typeface="+mn-ea"/>
                        <a:cs typeface="+mn-cs"/>
                      </a:endParaRPr>
                    </a:p>
                  </a:txBody>
                  <a:tcPr marL="108000" marR="44450" marT="0" marB="0" anchor="ctr">
                    <a:solidFill>
                      <a:srgbClr val="CDCED2"/>
                    </a:solidFill>
                  </a:tcPr>
                </a:tc>
                <a:tc>
                  <a:txBody>
                    <a:bodyPr/>
                    <a:lstStyle/>
                    <a:p>
                      <a:pPr marL="0" algn="l" defTabSz="914400" rtl="0" eaLnBrk="1" latinLnBrk="0" hangingPunct="1">
                        <a:spcAft>
                          <a:spcPts val="0"/>
                        </a:spcAft>
                      </a:pPr>
                      <a:r>
                        <a:rPr lang="en-GB" sz="1000" b="0" kern="1200">
                          <a:solidFill>
                            <a:schemeClr val="tx1"/>
                          </a:solidFill>
                          <a:effectLst/>
                          <a:latin typeface="+mn-lt"/>
                          <a:ea typeface="+mn-ea"/>
                          <a:cs typeface="+mn-cs"/>
                        </a:rPr>
                        <a:t>Go Live JDE EMEA/APAC</a:t>
                      </a:r>
                      <a:endParaRPr lang="en-GB" sz="1000" b="0" kern="1200" dirty="0">
                        <a:solidFill>
                          <a:schemeClr val="tx1"/>
                        </a:solidFill>
                        <a:effectLst/>
                        <a:latin typeface="+mn-lt"/>
                        <a:ea typeface="+mn-ea"/>
                        <a:cs typeface="+mn-cs"/>
                      </a:endParaRPr>
                    </a:p>
                  </a:txBody>
                  <a:tcPr marL="72000" marR="44450" marT="0" marB="0" anchor="ctr">
                    <a:solidFill>
                      <a:srgbClr val="CDCED2"/>
                    </a:solidFill>
                  </a:tcPr>
                </a:tc>
                <a:tc>
                  <a:txBody>
                    <a:bodyPr/>
                    <a:lstStyle/>
                    <a:p>
                      <a:pPr algn="ctr">
                        <a:spcAft>
                          <a:spcPts val="0"/>
                        </a:spcAft>
                      </a:pPr>
                      <a:r>
                        <a:rPr lang="en-GB" sz="1000" b="0" dirty="0">
                          <a:solidFill>
                            <a:schemeClr val="tx1"/>
                          </a:solidFill>
                          <a:effectLst/>
                          <a:latin typeface="+mn-lt"/>
                          <a:ea typeface="Calibri" panose="020F0502020204030204" pitchFamily="34" charset="0"/>
                        </a:rPr>
                        <a:t>Jan 12</a:t>
                      </a:r>
                    </a:p>
                    <a:p>
                      <a:pPr algn="ctr">
                        <a:spcAft>
                          <a:spcPts val="0"/>
                        </a:spcAft>
                      </a:pPr>
                      <a:r>
                        <a:rPr lang="en-GB" sz="1000" b="0" dirty="0">
                          <a:solidFill>
                            <a:schemeClr val="tx1"/>
                          </a:solidFill>
                          <a:effectLst/>
                          <a:latin typeface="+mn-lt"/>
                          <a:ea typeface="Calibri" panose="020F0502020204030204" pitchFamily="34" charset="0"/>
                        </a:rPr>
                        <a:t>XX CET</a:t>
                      </a:r>
                    </a:p>
                  </a:txBody>
                  <a:tcPr marL="44450" marR="44450" marT="0" marB="0" anchor="ctr">
                    <a:solidFill>
                      <a:srgbClr val="CDCED2"/>
                    </a:solidFill>
                  </a:tcPr>
                </a:tc>
                <a:tc>
                  <a:txBody>
                    <a:bodyPr/>
                    <a:lstStyle/>
                    <a:p>
                      <a:pPr algn="ctr">
                        <a:spcAft>
                          <a:spcPts val="0"/>
                        </a:spcAft>
                      </a:pPr>
                      <a:r>
                        <a:rPr lang="en-GB" sz="1000" b="0" dirty="0">
                          <a:solidFill>
                            <a:schemeClr val="tx1"/>
                          </a:solidFill>
                          <a:effectLst/>
                          <a:latin typeface="+mn-lt"/>
                          <a:ea typeface="Calibri" panose="020F0502020204030204" pitchFamily="34" charset="0"/>
                        </a:rPr>
                        <a:t>Jan 14</a:t>
                      </a:r>
                    </a:p>
                    <a:p>
                      <a:pPr algn="ctr">
                        <a:spcAft>
                          <a:spcPts val="0"/>
                        </a:spcAft>
                      </a:pPr>
                      <a:r>
                        <a:rPr lang="en-GB" sz="1000" b="0" dirty="0">
                          <a:solidFill>
                            <a:schemeClr val="tx1"/>
                          </a:solidFill>
                          <a:effectLst/>
                          <a:latin typeface="+mn-lt"/>
                          <a:ea typeface="Calibri" panose="020F0502020204030204" pitchFamily="34" charset="0"/>
                        </a:rPr>
                        <a:t>XX CET</a:t>
                      </a:r>
                    </a:p>
                  </a:txBody>
                  <a:tcPr marL="44450" marR="44450" marT="0" marB="0" anchor="ctr">
                    <a:solidFill>
                      <a:srgbClr val="CDCED2"/>
                    </a:solidFill>
                  </a:tcPr>
                </a:tc>
                <a:tc>
                  <a:txBody>
                    <a:bodyPr/>
                    <a:lstStyle/>
                    <a:p>
                      <a:pPr algn="ctr">
                        <a:spcAft>
                          <a:spcPts val="0"/>
                        </a:spcAft>
                      </a:pPr>
                      <a:r>
                        <a:rPr lang="en-GB" sz="1000" b="0">
                          <a:solidFill>
                            <a:schemeClr val="tx1"/>
                          </a:solidFill>
                          <a:effectLst/>
                          <a:latin typeface="+mn-lt"/>
                          <a:ea typeface="Calibri" panose="020F0502020204030204" pitchFamily="34" charset="0"/>
                        </a:rPr>
                        <a:t>50 Hours</a:t>
                      </a:r>
                      <a:endParaRPr lang="en-GB" sz="1000" b="0" dirty="0">
                        <a:solidFill>
                          <a:schemeClr val="tx1"/>
                        </a:solidFill>
                        <a:effectLst/>
                        <a:latin typeface="+mn-lt"/>
                        <a:ea typeface="Calibri" panose="020F0502020204030204" pitchFamily="34" charset="0"/>
                      </a:endParaRPr>
                    </a:p>
                  </a:txBody>
                  <a:tcPr marL="44450" marR="44450" marT="0" marB="0" anchor="ctr">
                    <a:solidFill>
                      <a:srgbClr val="CDCED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a:solidFill>
                            <a:schemeClr val="tx1"/>
                          </a:solidFill>
                          <a:effectLst/>
                          <a:latin typeface="+mn-lt"/>
                          <a:ea typeface="Calibri" panose="020F0502020204030204" pitchFamily="34" charset="0"/>
                        </a:rPr>
                        <a:t>50 Hours</a:t>
                      </a:r>
                      <a:endParaRPr lang="en-GB" sz="1000" b="0" dirty="0">
                        <a:solidFill>
                          <a:schemeClr val="tx1"/>
                        </a:solidFill>
                        <a:effectLst/>
                        <a:latin typeface="+mn-lt"/>
                        <a:ea typeface="Calibri" panose="020F0502020204030204" pitchFamily="34" charset="0"/>
                      </a:endParaRPr>
                    </a:p>
                  </a:txBody>
                  <a:tcPr marL="44450" marR="44450" marT="0" marB="0" anchor="ctr">
                    <a:solidFill>
                      <a:srgbClr val="CDCE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b="0" dirty="0">
                        <a:solidFill>
                          <a:schemeClr val="tx1"/>
                        </a:solidFill>
                        <a:effectLst/>
                        <a:latin typeface="+mn-lt"/>
                        <a:ea typeface="Calibri" panose="020F0502020204030204" pitchFamily="34" charset="0"/>
                      </a:endParaRPr>
                    </a:p>
                  </a:txBody>
                  <a:tcPr marL="72000" marR="44450" marT="0" marB="0" anchor="ctr">
                    <a:solidFill>
                      <a:srgbClr val="CDCED2"/>
                    </a:solidFill>
                  </a:tcPr>
                </a:tc>
                <a:extLst>
                  <a:ext uri="{0D108BD9-81ED-4DB2-BD59-A6C34878D82A}">
                    <a16:rowId xmlns:a16="http://schemas.microsoft.com/office/drawing/2014/main" val="171602257"/>
                  </a:ext>
                </a:extLst>
              </a:tr>
            </a:tbl>
          </a:graphicData>
        </a:graphic>
      </p:graphicFrame>
      <p:sp>
        <p:nvSpPr>
          <p:cNvPr id="8" name="TextBox 4">
            <a:extLst>
              <a:ext uri="{FF2B5EF4-FFF2-40B4-BE49-F238E27FC236}">
                <a16:creationId xmlns:a16="http://schemas.microsoft.com/office/drawing/2014/main" id="{ED4B8314-9CF7-410D-9A08-C48617075881}"/>
              </a:ext>
            </a:extLst>
          </p:cNvPr>
          <p:cNvSpPr txBox="1"/>
          <p:nvPr/>
        </p:nvSpPr>
        <p:spPr>
          <a:xfrm>
            <a:off x="591610" y="6345551"/>
            <a:ext cx="3215945" cy="253146"/>
          </a:xfrm>
          <a:prstGeom prst="rect">
            <a:avLst/>
          </a:prstGeom>
          <a:noFill/>
        </p:spPr>
        <p:txBody>
          <a:bodyPr wrap="none" rtlCol="0">
            <a:spAutoFit/>
          </a:bodyPr>
          <a:lstStyle>
            <a:defPPr>
              <a:defRPr lang="sv-SE"/>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nSpc>
                <a:spcPct val="95000"/>
              </a:lnSpc>
              <a:spcBef>
                <a:spcPts val="600"/>
              </a:spcBef>
            </a:pPr>
            <a:r>
              <a:rPr lang="en-GB" sz="1100" dirty="0">
                <a:solidFill>
                  <a:schemeClr val="accent2">
                    <a:lumMod val="75000"/>
                  </a:schemeClr>
                </a:solidFill>
                <a:cs typeface="Arial" pitchFamily="34" charset="0"/>
              </a:rPr>
              <a:t>* include execution, test and roll-back, if needed</a:t>
            </a:r>
          </a:p>
        </p:txBody>
      </p:sp>
    </p:spTree>
    <p:extLst>
      <p:ext uri="{BB962C8B-B14F-4D97-AF65-F5344CB8AC3E}">
        <p14:creationId xmlns:p14="http://schemas.microsoft.com/office/powerpoint/2010/main" val="235314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0CFD-2ED6-4B25-88A7-A493F620D572}"/>
              </a:ext>
            </a:extLst>
          </p:cNvPr>
          <p:cNvSpPr>
            <a:spLocks noGrp="1"/>
          </p:cNvSpPr>
          <p:nvPr>
            <p:ph type="title"/>
          </p:nvPr>
        </p:nvSpPr>
        <p:spPr>
          <a:xfrm>
            <a:off x="620185" y="-33338"/>
            <a:ext cx="9353548" cy="1143001"/>
          </a:xfrm>
        </p:spPr>
        <p:txBody>
          <a:bodyPr/>
          <a:lstStyle/>
          <a:p>
            <a:r>
              <a:rPr lang="en-GB" dirty="0"/>
              <a:t>Draft Cutover Planning Nov - Jan USA &amp; Germany</a:t>
            </a:r>
          </a:p>
        </p:txBody>
      </p:sp>
      <p:sp>
        <p:nvSpPr>
          <p:cNvPr id="3" name="Slide Number Placeholder 2">
            <a:extLst>
              <a:ext uri="{FF2B5EF4-FFF2-40B4-BE49-F238E27FC236}">
                <a16:creationId xmlns:a16="http://schemas.microsoft.com/office/drawing/2014/main" id="{4F5BD00C-1342-473E-9BC8-0A427AA8C179}"/>
              </a:ext>
            </a:extLst>
          </p:cNvPr>
          <p:cNvSpPr>
            <a:spLocks noGrp="1"/>
          </p:cNvSpPr>
          <p:nvPr>
            <p:ph type="sldNum" sz="quarter" idx="12"/>
          </p:nvPr>
        </p:nvSpPr>
        <p:spPr/>
        <p:txBody>
          <a:bodyPr/>
          <a:lstStyle/>
          <a:p>
            <a:fld id="{3061C417-425E-47A0-9BF1-6AEBFB777570}" type="slidenum">
              <a:rPr lang="sv-SE" smtClean="0"/>
              <a:pPr/>
              <a:t>3</a:t>
            </a:fld>
            <a:endParaRPr lang="sv-SE"/>
          </a:p>
        </p:txBody>
      </p:sp>
      <p:graphicFrame>
        <p:nvGraphicFramePr>
          <p:cNvPr id="7" name="Table 6">
            <a:extLst>
              <a:ext uri="{FF2B5EF4-FFF2-40B4-BE49-F238E27FC236}">
                <a16:creationId xmlns:a16="http://schemas.microsoft.com/office/drawing/2014/main" id="{0F258C92-78C5-4E06-85DB-F99D44370979}"/>
              </a:ext>
            </a:extLst>
          </p:cNvPr>
          <p:cNvGraphicFramePr>
            <a:graphicFrameLocks noGrp="1"/>
          </p:cNvGraphicFramePr>
          <p:nvPr>
            <p:extLst>
              <p:ext uri="{D42A27DB-BD31-4B8C-83A1-F6EECF244321}">
                <p14:modId xmlns:p14="http://schemas.microsoft.com/office/powerpoint/2010/main" val="2004861921"/>
              </p:ext>
            </p:extLst>
          </p:nvPr>
        </p:nvGraphicFramePr>
        <p:xfrm>
          <a:off x="620185" y="1229909"/>
          <a:ext cx="10307987" cy="4667746"/>
        </p:xfrm>
        <a:graphic>
          <a:graphicData uri="http://schemas.openxmlformats.org/drawingml/2006/table">
            <a:tbl>
              <a:tblPr firstRow="1" firstCol="1" bandRow="1">
                <a:tableStyleId>{21E4AEA4-8DFA-4A89-87EB-49C32662AFE0}</a:tableStyleId>
              </a:tblPr>
              <a:tblGrid>
                <a:gridCol w="542985">
                  <a:extLst>
                    <a:ext uri="{9D8B030D-6E8A-4147-A177-3AD203B41FA5}">
                      <a16:colId xmlns:a16="http://schemas.microsoft.com/office/drawing/2014/main" val="174121072"/>
                    </a:ext>
                  </a:extLst>
                </a:gridCol>
                <a:gridCol w="419718">
                  <a:extLst>
                    <a:ext uri="{9D8B030D-6E8A-4147-A177-3AD203B41FA5}">
                      <a16:colId xmlns:a16="http://schemas.microsoft.com/office/drawing/2014/main" val="2368002875"/>
                    </a:ext>
                  </a:extLst>
                </a:gridCol>
                <a:gridCol w="1189167">
                  <a:extLst>
                    <a:ext uri="{9D8B030D-6E8A-4147-A177-3AD203B41FA5}">
                      <a16:colId xmlns:a16="http://schemas.microsoft.com/office/drawing/2014/main" val="1015704220"/>
                    </a:ext>
                  </a:extLst>
                </a:gridCol>
                <a:gridCol w="2016000">
                  <a:extLst>
                    <a:ext uri="{9D8B030D-6E8A-4147-A177-3AD203B41FA5}">
                      <a16:colId xmlns:a16="http://schemas.microsoft.com/office/drawing/2014/main" val="2880959611"/>
                    </a:ext>
                  </a:extLst>
                </a:gridCol>
                <a:gridCol w="1224000">
                  <a:extLst>
                    <a:ext uri="{9D8B030D-6E8A-4147-A177-3AD203B41FA5}">
                      <a16:colId xmlns:a16="http://schemas.microsoft.com/office/drawing/2014/main" val="418599043"/>
                    </a:ext>
                  </a:extLst>
                </a:gridCol>
                <a:gridCol w="1224000">
                  <a:extLst>
                    <a:ext uri="{9D8B030D-6E8A-4147-A177-3AD203B41FA5}">
                      <a16:colId xmlns:a16="http://schemas.microsoft.com/office/drawing/2014/main" val="968442318"/>
                    </a:ext>
                  </a:extLst>
                </a:gridCol>
                <a:gridCol w="1014293">
                  <a:extLst>
                    <a:ext uri="{9D8B030D-6E8A-4147-A177-3AD203B41FA5}">
                      <a16:colId xmlns:a16="http://schemas.microsoft.com/office/drawing/2014/main" val="1675180026"/>
                    </a:ext>
                  </a:extLst>
                </a:gridCol>
                <a:gridCol w="1201824">
                  <a:extLst>
                    <a:ext uri="{9D8B030D-6E8A-4147-A177-3AD203B41FA5}">
                      <a16:colId xmlns:a16="http://schemas.microsoft.com/office/drawing/2014/main" val="3340186260"/>
                    </a:ext>
                  </a:extLst>
                </a:gridCol>
                <a:gridCol w="1476000">
                  <a:extLst>
                    <a:ext uri="{9D8B030D-6E8A-4147-A177-3AD203B41FA5}">
                      <a16:colId xmlns:a16="http://schemas.microsoft.com/office/drawing/2014/main" val="347107740"/>
                    </a:ext>
                  </a:extLst>
                </a:gridCol>
              </a:tblGrid>
              <a:tr h="455746">
                <a:tc>
                  <a:txBody>
                    <a:bodyPr/>
                    <a:lstStyle/>
                    <a:p>
                      <a:pPr algn="ctr">
                        <a:spcAft>
                          <a:spcPts val="0"/>
                        </a:spcAft>
                      </a:pPr>
                      <a:r>
                        <a:rPr lang="en-GB" sz="1100" dirty="0">
                          <a:effectLst/>
                          <a:latin typeface="+mn-lt"/>
                          <a:ea typeface="Calibri" panose="020F0502020204030204" pitchFamily="34" charset="0"/>
                        </a:rPr>
                        <a:t>DC</a:t>
                      </a:r>
                    </a:p>
                  </a:txBody>
                  <a:tcPr marL="44450" marR="44450" marT="0" marB="0" anchor="ctr"/>
                </a:tc>
                <a:tc>
                  <a:txBody>
                    <a:bodyPr/>
                    <a:lstStyle/>
                    <a:p>
                      <a:pPr algn="ctr">
                        <a:spcAft>
                          <a:spcPts val="0"/>
                        </a:spcAft>
                      </a:pPr>
                      <a:r>
                        <a:rPr lang="en-GB" sz="1100" dirty="0">
                          <a:effectLst/>
                          <a:latin typeface="+mn-lt"/>
                          <a:ea typeface="Calibri" panose="020F0502020204030204" pitchFamily="34" charset="0"/>
                        </a:rPr>
                        <a:t>No</a:t>
                      </a:r>
                    </a:p>
                  </a:txBody>
                  <a:tcPr marL="44450" marR="44450" marT="0" marB="0" anchor="ctr"/>
                </a:tc>
                <a:tc>
                  <a:txBody>
                    <a:bodyPr/>
                    <a:lstStyle/>
                    <a:p>
                      <a:pPr algn="ctr">
                        <a:spcAft>
                          <a:spcPts val="0"/>
                        </a:spcAft>
                      </a:pPr>
                      <a:r>
                        <a:rPr lang="en-GB" sz="1100" dirty="0">
                          <a:effectLst/>
                          <a:latin typeface="+mn-lt"/>
                        </a:rPr>
                        <a:t>Location</a:t>
                      </a:r>
                      <a:endParaRPr lang="en-GB" sz="1100" dirty="0">
                        <a:effectLst/>
                        <a:latin typeface="+mn-lt"/>
                        <a:ea typeface="Calibri" panose="020F0502020204030204" pitchFamily="34" charset="0"/>
                      </a:endParaRPr>
                    </a:p>
                  </a:txBody>
                  <a:tcPr marL="44450" marR="44450" marT="0" marB="0" anchor="ctr"/>
                </a:tc>
                <a:tc>
                  <a:txBody>
                    <a:bodyPr/>
                    <a:lstStyle/>
                    <a:p>
                      <a:pPr algn="ctr">
                        <a:spcAft>
                          <a:spcPts val="0"/>
                        </a:spcAft>
                      </a:pPr>
                      <a:r>
                        <a:rPr lang="en-GB" sz="1100" dirty="0">
                          <a:effectLst/>
                          <a:latin typeface="+mn-lt"/>
                        </a:rPr>
                        <a:t>Service Cutover</a:t>
                      </a:r>
                      <a:endParaRPr lang="en-GB" sz="1100" dirty="0">
                        <a:effectLst/>
                        <a:latin typeface="+mn-lt"/>
                        <a:ea typeface="Calibri" panose="020F0502020204030204" pitchFamily="34" charset="0"/>
                      </a:endParaRPr>
                    </a:p>
                  </a:txBody>
                  <a:tcPr marL="44450" marR="44450" marT="0" marB="0" anchor="ctr"/>
                </a:tc>
                <a:tc>
                  <a:txBody>
                    <a:bodyPr/>
                    <a:lstStyle/>
                    <a:p>
                      <a:pPr algn="ctr">
                        <a:spcAft>
                          <a:spcPts val="0"/>
                        </a:spcAft>
                      </a:pPr>
                      <a:r>
                        <a:rPr lang="en-GB" sz="1100" dirty="0">
                          <a:effectLst/>
                          <a:latin typeface="+mn-lt"/>
                        </a:rPr>
                        <a:t>Start Time (Local)</a:t>
                      </a:r>
                      <a:endParaRPr lang="en-GB" sz="1100" dirty="0">
                        <a:effectLst/>
                        <a:latin typeface="+mn-lt"/>
                        <a:ea typeface="Calibri" panose="020F0502020204030204" pitchFamily="34" charset="0"/>
                      </a:endParaRPr>
                    </a:p>
                  </a:txBody>
                  <a:tcPr marL="44450" marR="44450" marT="0" marB="0" anchor="ctr"/>
                </a:tc>
                <a:tc>
                  <a:txBody>
                    <a:bodyPr/>
                    <a:lstStyle/>
                    <a:p>
                      <a:pPr algn="ctr">
                        <a:spcAft>
                          <a:spcPts val="0"/>
                        </a:spcAft>
                      </a:pPr>
                      <a:r>
                        <a:rPr lang="en-GB" sz="1100" dirty="0">
                          <a:effectLst/>
                          <a:latin typeface="+mn-lt"/>
                        </a:rPr>
                        <a:t>End Time </a:t>
                      </a:r>
                    </a:p>
                    <a:p>
                      <a:pPr algn="ctr">
                        <a:spcAft>
                          <a:spcPts val="0"/>
                        </a:spcAft>
                      </a:pPr>
                      <a:r>
                        <a:rPr lang="en-GB" sz="1100" dirty="0">
                          <a:effectLst/>
                          <a:latin typeface="+mn-lt"/>
                        </a:rPr>
                        <a:t>(Local)</a:t>
                      </a:r>
                      <a:endParaRPr lang="en-GB" sz="1100" dirty="0">
                        <a:effectLst/>
                        <a:latin typeface="+mn-lt"/>
                        <a:ea typeface="Calibri" panose="020F0502020204030204" pitchFamily="34" charset="0"/>
                      </a:endParaRPr>
                    </a:p>
                  </a:txBody>
                  <a:tcPr marL="44450" marR="44450" marT="0" marB="0" anchor="ctr"/>
                </a:tc>
                <a:tc>
                  <a:txBody>
                    <a:bodyPr/>
                    <a:lstStyle/>
                    <a:p>
                      <a:pPr algn="ctr">
                        <a:spcAft>
                          <a:spcPts val="0"/>
                        </a:spcAft>
                      </a:pPr>
                      <a:r>
                        <a:rPr lang="en-GB" sz="1100" dirty="0">
                          <a:effectLst/>
                          <a:latin typeface="+mn-lt"/>
                          <a:ea typeface="Calibri" panose="020F0502020204030204" pitchFamily="34" charset="0"/>
                        </a:rPr>
                        <a:t>Service Window*</a:t>
                      </a:r>
                    </a:p>
                  </a:txBody>
                  <a:tcPr marL="44450" marR="44450" marT="0" marB="0" anchor="ctr"/>
                </a:tc>
                <a:tc>
                  <a:txBody>
                    <a:bodyPr/>
                    <a:lstStyle/>
                    <a:p>
                      <a:pPr algn="ctr">
                        <a:spcAft>
                          <a:spcPts val="0"/>
                        </a:spcAft>
                      </a:pPr>
                      <a:r>
                        <a:rPr lang="en-GB" sz="1100" dirty="0">
                          <a:effectLst/>
                          <a:latin typeface="+mn-lt"/>
                        </a:rPr>
                        <a:t>Downtime </a:t>
                      </a:r>
                      <a:br>
                        <a:rPr lang="en-GB" sz="1100" dirty="0">
                          <a:effectLst/>
                          <a:latin typeface="+mn-lt"/>
                        </a:rPr>
                      </a:br>
                      <a:r>
                        <a:rPr lang="en-GB" sz="1100" dirty="0">
                          <a:effectLst/>
                          <a:latin typeface="+mn-lt"/>
                        </a:rPr>
                        <a:t>Required</a:t>
                      </a:r>
                      <a:endParaRPr lang="en-GB" sz="1100" dirty="0">
                        <a:effectLst/>
                        <a:latin typeface="+mn-lt"/>
                        <a:ea typeface="Calibri" panose="020F0502020204030204" pitchFamily="34" charset="0"/>
                      </a:endParaRPr>
                    </a:p>
                  </a:txBody>
                  <a:tcPr marL="44450" marR="44450" marT="0" marB="0" anchor="ctr"/>
                </a:tc>
                <a:tc>
                  <a:txBody>
                    <a:bodyPr/>
                    <a:lstStyle/>
                    <a:p>
                      <a:pPr algn="ctr">
                        <a:spcAft>
                          <a:spcPts val="0"/>
                        </a:spcAft>
                      </a:pPr>
                      <a:r>
                        <a:rPr lang="en-GB" sz="1100" dirty="0">
                          <a:effectLst/>
                          <a:latin typeface="+mn-lt"/>
                          <a:ea typeface="Calibri" panose="020F0502020204030204" pitchFamily="34" charset="0"/>
                        </a:rPr>
                        <a:t>Remark</a:t>
                      </a:r>
                    </a:p>
                  </a:txBody>
                  <a:tcPr marL="44450" marR="44450" marT="0" marB="0" anchor="ctr"/>
                </a:tc>
                <a:extLst>
                  <a:ext uri="{0D108BD9-81ED-4DB2-BD59-A6C34878D82A}">
                    <a16:rowId xmlns:a16="http://schemas.microsoft.com/office/drawing/2014/main" val="1644786957"/>
                  </a:ext>
                </a:extLst>
              </a:tr>
              <a:tr h="576000">
                <a:tc rowSpan="5">
                  <a:txBody>
                    <a:bodyPr/>
                    <a:lstStyle/>
                    <a:p>
                      <a:pPr algn="ctr">
                        <a:spcAft>
                          <a:spcPts val="0"/>
                        </a:spcAft>
                      </a:pPr>
                      <a:r>
                        <a:rPr lang="en-GB" sz="1100" dirty="0">
                          <a:effectLst/>
                          <a:latin typeface="+mn-lt"/>
                          <a:ea typeface="Calibri" panose="020F0502020204030204" pitchFamily="34" charset="0"/>
                        </a:rPr>
                        <a:t>USA</a:t>
                      </a:r>
                    </a:p>
                  </a:txBody>
                  <a:tcPr marL="44450" marR="44450" marT="0" marB="0" vert="vert27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kern="1200" dirty="0">
                          <a:solidFill>
                            <a:schemeClr val="tx1"/>
                          </a:solidFill>
                          <a:effectLst/>
                          <a:latin typeface="+mn-lt"/>
                          <a:ea typeface="+mn-ea"/>
                          <a:cs typeface="+mn-cs"/>
                        </a:rPr>
                        <a:t>10</a:t>
                      </a:r>
                    </a:p>
                  </a:txBody>
                  <a:tcPr marL="36000" marR="4445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effectLst/>
                          <a:latin typeface="+mn-lt"/>
                        </a:rPr>
                        <a:t>Winston-Salem</a:t>
                      </a:r>
                      <a:br>
                        <a:rPr lang="en-GB" sz="1000" b="0" dirty="0">
                          <a:solidFill>
                            <a:schemeClr val="tx1"/>
                          </a:solidFill>
                          <a:effectLst/>
                          <a:latin typeface="+mn-lt"/>
                        </a:rPr>
                      </a:br>
                      <a:r>
                        <a:rPr lang="en-GB" sz="1000" b="0" dirty="0">
                          <a:solidFill>
                            <a:schemeClr val="tx1"/>
                          </a:solidFill>
                          <a:effectLst/>
                          <a:latin typeface="+mn-lt"/>
                        </a:rPr>
                        <a:t>&amp; Kannapolis</a:t>
                      </a:r>
                      <a:endParaRPr lang="en-GB" sz="1000" b="0" dirty="0">
                        <a:solidFill>
                          <a:schemeClr val="tx1"/>
                        </a:solidFill>
                        <a:effectLst/>
                        <a:latin typeface="+mn-lt"/>
                        <a:ea typeface="Calibri" panose="020F0502020204030204" pitchFamily="34" charset="0"/>
                      </a:endParaRPr>
                    </a:p>
                  </a:txBody>
                  <a:tcPr marL="108000" marR="44450" marT="0" marB="0" anchor="ctr"/>
                </a:tc>
                <a:tc>
                  <a:txBody>
                    <a:bodyPr/>
                    <a:lstStyle/>
                    <a:p>
                      <a:pPr algn="l">
                        <a:spcAft>
                          <a:spcPts val="0"/>
                        </a:spcAft>
                      </a:pPr>
                      <a:r>
                        <a:rPr lang="en-GB" sz="1000" b="0" dirty="0">
                          <a:effectLst/>
                          <a:latin typeface="+mn-lt"/>
                          <a:ea typeface="Calibri" panose="020F0502020204030204" pitchFamily="34" charset="0"/>
                        </a:rPr>
                        <a:t>DC Inter-link cutover (WS-KNP) for LPAR (Huskey) replication </a:t>
                      </a:r>
                    </a:p>
                  </a:txBody>
                  <a:tcPr marL="72000" marR="44450" marT="0" marB="0" anchor="ctr"/>
                </a:tc>
                <a:tc>
                  <a:txBody>
                    <a:bodyPr/>
                    <a:lstStyle/>
                    <a:p>
                      <a:pPr algn="ctr">
                        <a:spcAft>
                          <a:spcPts val="0"/>
                        </a:spcAft>
                      </a:pPr>
                      <a:r>
                        <a:rPr lang="en-GB" sz="1000" b="0" dirty="0">
                          <a:solidFill>
                            <a:schemeClr val="tx1"/>
                          </a:solidFill>
                          <a:effectLst/>
                          <a:latin typeface="+mn-lt"/>
                          <a:ea typeface="Calibri" panose="020F0502020204030204" pitchFamily="34" charset="0"/>
                        </a:rPr>
                        <a:t>Nov 18, 2017</a:t>
                      </a:r>
                    </a:p>
                    <a:p>
                      <a:pPr algn="ctr">
                        <a:spcAft>
                          <a:spcPts val="0"/>
                        </a:spcAft>
                      </a:pPr>
                      <a:r>
                        <a:rPr lang="en-GB" sz="1000" b="0" dirty="0">
                          <a:solidFill>
                            <a:schemeClr val="tx1"/>
                          </a:solidFill>
                          <a:effectLst/>
                          <a:latin typeface="+mn-lt"/>
                          <a:ea typeface="Calibri" panose="020F0502020204030204" pitchFamily="34" charset="0"/>
                        </a:rPr>
                        <a:t>XX:XX AM EST</a:t>
                      </a:r>
                    </a:p>
                  </a:txBody>
                  <a:tcPr marL="44450" marR="44450" marT="0" marB="0" anchor="ctr"/>
                </a:tc>
                <a:tc>
                  <a:txBody>
                    <a:bodyPr/>
                    <a:lstStyle/>
                    <a:p>
                      <a:pPr algn="ctr">
                        <a:spcAft>
                          <a:spcPts val="0"/>
                        </a:spcAft>
                      </a:pPr>
                      <a:r>
                        <a:rPr lang="en-GB" sz="1000" b="0" dirty="0">
                          <a:solidFill>
                            <a:schemeClr val="tx1"/>
                          </a:solidFill>
                          <a:effectLst/>
                          <a:latin typeface="+mn-lt"/>
                          <a:ea typeface="Calibri" panose="020F0502020204030204" pitchFamily="34" charset="0"/>
                        </a:rPr>
                        <a:t>Nov 18, 2017</a:t>
                      </a:r>
                    </a:p>
                    <a:p>
                      <a:pPr algn="ctr">
                        <a:spcAft>
                          <a:spcPts val="0"/>
                        </a:spcAft>
                      </a:pPr>
                      <a:r>
                        <a:rPr lang="en-GB" sz="1000" b="0" dirty="0">
                          <a:solidFill>
                            <a:schemeClr val="tx1"/>
                          </a:solidFill>
                          <a:effectLst/>
                          <a:latin typeface="+mn-lt"/>
                          <a:ea typeface="Calibri" panose="020F0502020204030204" pitchFamily="34" charset="0"/>
                        </a:rPr>
                        <a:t>XX:XX PM EST</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baseline="0" dirty="0">
                          <a:effectLst/>
                          <a:latin typeface="+mn-lt"/>
                          <a:ea typeface="Calibri" panose="020F0502020204030204" pitchFamily="34" charset="0"/>
                        </a:rPr>
                        <a:t>3 Hours</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effectLst/>
                          <a:latin typeface="+mn-lt"/>
                          <a:ea typeface="Calibri" panose="020F0502020204030204" pitchFamily="34" charset="0"/>
                        </a:rPr>
                        <a:t>1 Hours                     (including roll back)</a:t>
                      </a:r>
                    </a:p>
                  </a:txBody>
                  <a:tcPr marL="44450" marR="4445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effectLst/>
                          <a:latin typeface="+mn-lt"/>
                          <a:ea typeface="Calibri" panose="020F0502020204030204" pitchFamily="34" charset="0"/>
                        </a:rPr>
                        <a:t>iSeries project</a:t>
                      </a:r>
                    </a:p>
                  </a:txBody>
                  <a:tcPr marL="72000" marR="44450" marT="0" marB="0" anchor="ctr"/>
                </a:tc>
                <a:extLst>
                  <a:ext uri="{0D108BD9-81ED-4DB2-BD59-A6C34878D82A}">
                    <a16:rowId xmlns:a16="http://schemas.microsoft.com/office/drawing/2014/main" val="2479901547"/>
                  </a:ext>
                </a:extLst>
              </a:tr>
              <a:tr h="576000">
                <a:tc vMerge="1">
                  <a:txBody>
                    <a:bodyPr/>
                    <a:lstStyle/>
                    <a:p>
                      <a:pPr algn="ctr">
                        <a:spcAft>
                          <a:spcPts val="0"/>
                        </a:spcAft>
                      </a:pPr>
                      <a:endParaRPr lang="en-GB" sz="1000" dirty="0">
                        <a:effectLst/>
                        <a:latin typeface="+mn-lt"/>
                        <a:ea typeface="Calibri" panose="020F0502020204030204" pitchFamily="34" charset="0"/>
                      </a:endParaRP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kern="1200" dirty="0">
                          <a:solidFill>
                            <a:schemeClr val="tx1"/>
                          </a:solidFill>
                          <a:effectLst/>
                          <a:latin typeface="+mn-lt"/>
                          <a:ea typeface="+mn-ea"/>
                          <a:cs typeface="+mn-cs"/>
                        </a:rPr>
                        <a:t>11</a:t>
                      </a:r>
                    </a:p>
                  </a:txBody>
                  <a:tcPr marL="36000" marR="44450" marT="0" marB="0" anchor="ctr"/>
                </a:tc>
                <a:tc>
                  <a:txBody>
                    <a:bodyPr/>
                    <a:lstStyle/>
                    <a:p>
                      <a:pPr algn="l">
                        <a:spcAft>
                          <a:spcPts val="0"/>
                        </a:spcAft>
                      </a:pPr>
                      <a:r>
                        <a:rPr lang="en-GB" sz="1000" b="0" dirty="0">
                          <a:solidFill>
                            <a:schemeClr val="tx1"/>
                          </a:solidFill>
                          <a:effectLst/>
                          <a:latin typeface="+mn-lt"/>
                        </a:rPr>
                        <a:t>Winston-Salem</a:t>
                      </a:r>
                      <a:endParaRPr lang="en-GB" sz="1000" b="0" dirty="0">
                        <a:solidFill>
                          <a:schemeClr val="tx1"/>
                        </a:solidFill>
                        <a:effectLst/>
                        <a:latin typeface="+mn-lt"/>
                        <a:ea typeface="Calibri" panose="020F0502020204030204" pitchFamily="34" charset="0"/>
                      </a:endParaRPr>
                    </a:p>
                  </a:txBody>
                  <a:tcPr marL="108000" marR="44450" marT="0" marB="0" anchor="ctr"/>
                </a:tc>
                <a:tc>
                  <a:txBody>
                    <a:bodyPr/>
                    <a:lstStyle/>
                    <a:p>
                      <a:pPr algn="l">
                        <a:spcAft>
                          <a:spcPts val="0"/>
                        </a:spcAft>
                      </a:pPr>
                      <a:r>
                        <a:rPr lang="en-GB" sz="1000" b="0" dirty="0">
                          <a:effectLst/>
                          <a:latin typeface="+mn-lt"/>
                          <a:ea typeface="Calibri" panose="020F0502020204030204" pitchFamily="34" charset="0"/>
                        </a:rPr>
                        <a:t>Huskey migration from P7 to P8 and V7K to V9K</a:t>
                      </a:r>
                    </a:p>
                  </a:txBody>
                  <a:tcPr marL="72000" marR="44450" marT="0" marB="0" anchor="ctr"/>
                </a:tc>
                <a:tc>
                  <a:txBody>
                    <a:bodyPr/>
                    <a:lstStyle/>
                    <a:p>
                      <a:pPr algn="ctr">
                        <a:spcAft>
                          <a:spcPts val="0"/>
                        </a:spcAft>
                      </a:pPr>
                      <a:r>
                        <a:rPr lang="en-GB" sz="1000" b="0" dirty="0">
                          <a:solidFill>
                            <a:schemeClr val="tx1"/>
                          </a:solidFill>
                          <a:effectLst/>
                          <a:latin typeface="+mn-lt"/>
                          <a:ea typeface="Calibri" panose="020F0502020204030204" pitchFamily="34" charset="0"/>
                        </a:rPr>
                        <a:t>Nov 19, 2017</a:t>
                      </a:r>
                    </a:p>
                    <a:p>
                      <a:pPr algn="ctr">
                        <a:spcAft>
                          <a:spcPts val="0"/>
                        </a:spcAft>
                      </a:pPr>
                      <a:r>
                        <a:rPr lang="en-GB" sz="1000" b="0" dirty="0">
                          <a:solidFill>
                            <a:schemeClr val="tx1"/>
                          </a:solidFill>
                          <a:effectLst/>
                          <a:latin typeface="+mn-lt"/>
                          <a:ea typeface="Calibri" panose="020F0502020204030204" pitchFamily="34" charset="0"/>
                        </a:rPr>
                        <a:t>00:00 AM EST</a:t>
                      </a:r>
                    </a:p>
                  </a:txBody>
                  <a:tcPr marL="44450" marR="44450" marT="0" marB="0" anchor="ctr"/>
                </a:tc>
                <a:tc>
                  <a:txBody>
                    <a:bodyPr/>
                    <a:lstStyle/>
                    <a:p>
                      <a:pPr algn="ctr">
                        <a:spcAft>
                          <a:spcPts val="0"/>
                        </a:spcAft>
                      </a:pPr>
                      <a:r>
                        <a:rPr lang="en-GB" sz="1000" b="0" dirty="0">
                          <a:solidFill>
                            <a:schemeClr val="tx1"/>
                          </a:solidFill>
                          <a:effectLst/>
                          <a:latin typeface="+mn-lt"/>
                          <a:ea typeface="Calibri" panose="020F0502020204030204" pitchFamily="34" charset="0"/>
                        </a:rPr>
                        <a:t>Nov 19, 2017</a:t>
                      </a:r>
                    </a:p>
                    <a:p>
                      <a:pPr algn="ctr">
                        <a:spcAft>
                          <a:spcPts val="0"/>
                        </a:spcAft>
                      </a:pPr>
                      <a:r>
                        <a:rPr lang="en-GB" sz="1000" b="0" dirty="0">
                          <a:solidFill>
                            <a:schemeClr val="tx1"/>
                          </a:solidFill>
                          <a:effectLst/>
                          <a:latin typeface="+mn-lt"/>
                          <a:ea typeface="Calibri" panose="020F0502020204030204" pitchFamily="34" charset="0"/>
                        </a:rPr>
                        <a:t>05:00 PM EST</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effectLst/>
                          <a:latin typeface="+mn-lt"/>
                          <a:ea typeface="Calibri" panose="020F0502020204030204" pitchFamily="34" charset="0"/>
                        </a:rPr>
                        <a:t>17 Hours</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effectLst/>
                          <a:latin typeface="+mn-lt"/>
                        </a:rPr>
                        <a:t>15 Hours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effectLst/>
                          <a:latin typeface="+mn-lt"/>
                        </a:rPr>
                        <a:t>(Including roll back)</a:t>
                      </a:r>
                      <a:endParaRPr kumimoji="0" lang="en-GB" sz="1000" b="0" i="0" u="none" strike="noStrike" kern="1200" cap="none" spc="0" normalizeH="0" baseline="0" noProof="0" dirty="0">
                        <a:ln>
                          <a:noFill/>
                        </a:ln>
                        <a:solidFill>
                          <a:prstClr val="black"/>
                        </a:solidFill>
                        <a:effectLst/>
                        <a:uLnTx/>
                        <a:uFillTx/>
                        <a:latin typeface="+mn-lt"/>
                        <a:ea typeface="+mn-ea"/>
                        <a:cs typeface="+mn-cs"/>
                      </a:endParaRPr>
                    </a:p>
                  </a:txBody>
                  <a:tcPr marL="44450" marR="4445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mn-lt"/>
                          <a:ea typeface="+mn-ea"/>
                          <a:cs typeface="+mn-cs"/>
                        </a:rPr>
                        <a:t>iSeries project</a:t>
                      </a:r>
                    </a:p>
                  </a:txBody>
                  <a:tcPr marL="72000" marR="44450" marT="0" marB="0" anchor="ctr"/>
                </a:tc>
                <a:extLst>
                  <a:ext uri="{0D108BD9-81ED-4DB2-BD59-A6C34878D82A}">
                    <a16:rowId xmlns:a16="http://schemas.microsoft.com/office/drawing/2014/main" val="926319663"/>
                  </a:ext>
                </a:extLst>
              </a:tr>
              <a:tr h="576000">
                <a:tc vMerge="1">
                  <a:txBody>
                    <a:bodyPr/>
                    <a:lstStyle/>
                    <a:p>
                      <a:pPr algn="ctr">
                        <a:spcAft>
                          <a:spcPts val="0"/>
                        </a:spcAft>
                      </a:pPr>
                      <a:endParaRPr lang="en-GB" sz="1000" dirty="0">
                        <a:effectLst/>
                        <a:latin typeface="+mn-lt"/>
                        <a:ea typeface="Calibri" panose="020F0502020204030204" pitchFamily="34" charset="0"/>
                      </a:endParaRPr>
                    </a:p>
                  </a:txBody>
                  <a:tcPr marL="44450" marR="44450" marT="0" marB="0" anchor="ctr"/>
                </a:tc>
                <a:tc>
                  <a:txBody>
                    <a:bodyPr/>
                    <a:lstStyle/>
                    <a:p>
                      <a:pPr algn="ctr">
                        <a:spcAft>
                          <a:spcPts val="0"/>
                        </a:spcAft>
                      </a:pPr>
                      <a:r>
                        <a:rPr lang="en-GB" sz="1000" b="0" dirty="0">
                          <a:solidFill>
                            <a:schemeClr val="tx1"/>
                          </a:solidFill>
                          <a:effectLst/>
                          <a:latin typeface="+mn-lt"/>
                          <a:ea typeface="Calibri" panose="020F0502020204030204" pitchFamily="34" charset="0"/>
                        </a:rPr>
                        <a:t>12</a:t>
                      </a:r>
                    </a:p>
                  </a:txBody>
                  <a:tcPr marL="36000" marR="44450" marT="0" marB="0" anchor="ctr"/>
                </a:tc>
                <a:tc>
                  <a:txBody>
                    <a:bodyPr/>
                    <a:lstStyle/>
                    <a:p>
                      <a:pPr algn="l">
                        <a:spcAft>
                          <a:spcPts val="0"/>
                        </a:spcAft>
                      </a:pPr>
                      <a:r>
                        <a:rPr lang="en-GB" sz="1000" b="0" dirty="0">
                          <a:solidFill>
                            <a:schemeClr val="tx1"/>
                          </a:solidFill>
                          <a:effectLst/>
                          <a:latin typeface="+mn-lt"/>
                        </a:rPr>
                        <a:t>Winston-Salem</a:t>
                      </a:r>
                      <a:endParaRPr lang="en-GB" sz="1000" b="0" dirty="0">
                        <a:solidFill>
                          <a:schemeClr val="tx1"/>
                        </a:solidFill>
                        <a:effectLst/>
                        <a:latin typeface="+mn-lt"/>
                        <a:ea typeface="Calibri" panose="020F0502020204030204" pitchFamily="34" charset="0"/>
                      </a:endParaRPr>
                    </a:p>
                  </a:txBody>
                  <a:tcPr marL="108000" marR="44450" marT="0" marB="0" anchor="ctr"/>
                </a:tc>
                <a:tc>
                  <a:txBody>
                    <a:bodyPr/>
                    <a:lstStyle/>
                    <a:p>
                      <a:pPr algn="l">
                        <a:spcAft>
                          <a:spcPts val="0"/>
                        </a:spcAft>
                      </a:pPr>
                      <a:r>
                        <a:rPr lang="en-GB" sz="1000" b="0" dirty="0">
                          <a:effectLst/>
                          <a:latin typeface="+mn-lt"/>
                        </a:rPr>
                        <a:t>Winston-Salem</a:t>
                      </a:r>
                      <a:r>
                        <a:rPr lang="en-GB" sz="1000" b="0" baseline="0" dirty="0">
                          <a:effectLst/>
                          <a:latin typeface="+mn-lt"/>
                        </a:rPr>
                        <a:t> </a:t>
                      </a:r>
                      <a:r>
                        <a:rPr lang="en-GB" sz="1000" b="0" dirty="0">
                          <a:effectLst/>
                          <a:latin typeface="+mn-lt"/>
                        </a:rPr>
                        <a:t>DC LAN Cutover</a:t>
                      </a:r>
                      <a:endParaRPr lang="en-GB" sz="1000" b="0" dirty="0">
                        <a:effectLst/>
                        <a:latin typeface="+mn-lt"/>
                        <a:ea typeface="Calibri" panose="020F0502020204030204" pitchFamily="34" charset="0"/>
                      </a:endParaRPr>
                    </a:p>
                  </a:txBody>
                  <a:tcPr marL="72000" marR="44450" marT="0" marB="0" anchor="ctr"/>
                </a:tc>
                <a:tc>
                  <a:txBody>
                    <a:bodyPr/>
                    <a:lstStyle/>
                    <a:p>
                      <a:pPr algn="ctr">
                        <a:spcAft>
                          <a:spcPts val="0"/>
                        </a:spcAft>
                      </a:pPr>
                      <a:r>
                        <a:rPr lang="en-GB" sz="1000" b="0" dirty="0">
                          <a:effectLst/>
                          <a:latin typeface="+mn-lt"/>
                        </a:rPr>
                        <a:t>Dec 2, 2017</a:t>
                      </a:r>
                    </a:p>
                    <a:p>
                      <a:pPr algn="ctr">
                        <a:spcAft>
                          <a:spcPts val="0"/>
                        </a:spcAft>
                      </a:pPr>
                      <a:r>
                        <a:rPr lang="en-GB" sz="1000" b="0" dirty="0">
                          <a:solidFill>
                            <a:schemeClr val="tx1"/>
                          </a:solidFill>
                          <a:effectLst/>
                          <a:latin typeface="+mn-lt"/>
                          <a:ea typeface="Calibri" panose="020F0502020204030204" pitchFamily="34" charset="0"/>
                        </a:rPr>
                        <a:t>1:00 PM EST</a:t>
                      </a:r>
                    </a:p>
                  </a:txBody>
                  <a:tcPr marL="44450" marR="44450" marT="0" marB="0" anchor="ctr"/>
                </a:tc>
                <a:tc>
                  <a:txBody>
                    <a:bodyPr/>
                    <a:lstStyle/>
                    <a:p>
                      <a:pPr algn="ctr">
                        <a:spcAft>
                          <a:spcPts val="0"/>
                        </a:spcAft>
                      </a:pPr>
                      <a:r>
                        <a:rPr lang="en-GB" sz="1000" b="0" dirty="0">
                          <a:solidFill>
                            <a:schemeClr val="tx1"/>
                          </a:solidFill>
                          <a:effectLst/>
                          <a:latin typeface="+mn-lt"/>
                        </a:rPr>
                        <a:t>Dec 3, 2017</a:t>
                      </a:r>
                    </a:p>
                    <a:p>
                      <a:pPr algn="ctr">
                        <a:spcAft>
                          <a:spcPts val="0"/>
                        </a:spcAft>
                      </a:pPr>
                      <a:r>
                        <a:rPr lang="en-GB" sz="1000" b="0" dirty="0">
                          <a:solidFill>
                            <a:schemeClr val="tx1"/>
                          </a:solidFill>
                          <a:effectLst/>
                          <a:latin typeface="+mn-lt"/>
                          <a:ea typeface="Calibri" panose="020F0502020204030204" pitchFamily="34" charset="0"/>
                        </a:rPr>
                        <a:t>00.30 AM EST</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effectLst/>
                          <a:latin typeface="+mn-lt"/>
                          <a:ea typeface="Calibri" panose="020F0502020204030204" pitchFamily="34" charset="0"/>
                        </a:rPr>
                        <a:t>11,5 Hours</a:t>
                      </a:r>
                    </a:p>
                  </a:txBody>
                  <a:tcPr marL="44450" marR="44450" marT="0" marB="0" anchor="ctr"/>
                </a:tc>
                <a:tc>
                  <a:txBody>
                    <a:bodyPr/>
                    <a:lstStyle/>
                    <a:p>
                      <a:pPr algn="ctr">
                        <a:spcAft>
                          <a:spcPts val="0"/>
                        </a:spcAft>
                      </a:pPr>
                      <a:r>
                        <a:rPr lang="en-GB" sz="1000" b="0" dirty="0">
                          <a:solidFill>
                            <a:schemeClr val="tx1"/>
                          </a:solidFill>
                          <a:effectLst/>
                          <a:latin typeface="+mn-lt"/>
                          <a:ea typeface="Calibri" panose="020F0502020204030204" pitchFamily="34" charset="0"/>
                        </a:rPr>
                        <a:t>4,5 Hours</a:t>
                      </a:r>
                    </a:p>
                    <a:p>
                      <a:pPr algn="ctr">
                        <a:spcAft>
                          <a:spcPts val="0"/>
                        </a:spcAft>
                      </a:pPr>
                      <a:r>
                        <a:rPr lang="en-GB" sz="1000" b="0" dirty="0">
                          <a:solidFill>
                            <a:schemeClr val="tx1"/>
                          </a:solidFill>
                          <a:effectLst/>
                          <a:latin typeface="+mn-lt"/>
                          <a:ea typeface="Calibri" panose="020F0502020204030204" pitchFamily="34" charset="0"/>
                        </a:rPr>
                        <a:t> (including roll back)</a:t>
                      </a:r>
                    </a:p>
                  </a:txBody>
                  <a:tcPr marL="44450" marR="44450" marT="0" marB="0" anchor="ctr"/>
                </a:tc>
                <a:tc>
                  <a:txBody>
                    <a:bodyPr/>
                    <a:lstStyle/>
                    <a:p>
                      <a:pPr algn="l">
                        <a:spcAft>
                          <a:spcPts val="0"/>
                        </a:spcAft>
                      </a:pPr>
                      <a:r>
                        <a:rPr lang="en-GB" sz="1000" b="0" dirty="0">
                          <a:solidFill>
                            <a:schemeClr val="tx1"/>
                          </a:solidFill>
                          <a:effectLst/>
                          <a:latin typeface="+mn-lt"/>
                          <a:ea typeface="Calibri" panose="020F0502020204030204" pitchFamily="34" charset="0"/>
                        </a:rPr>
                        <a:t>Confirmed by Finance</a:t>
                      </a:r>
                    </a:p>
                  </a:txBody>
                  <a:tcPr marL="72000" marR="44450" marT="0" marB="0" anchor="ctr"/>
                </a:tc>
                <a:extLst>
                  <a:ext uri="{0D108BD9-81ED-4DB2-BD59-A6C34878D82A}">
                    <a16:rowId xmlns:a16="http://schemas.microsoft.com/office/drawing/2014/main" val="4079132324"/>
                  </a:ext>
                </a:extLst>
              </a:tr>
              <a:tr h="576000">
                <a:tc vMerge="1">
                  <a:txBody>
                    <a:bodyPr/>
                    <a:lstStyle/>
                    <a:p>
                      <a:pPr algn="ctr">
                        <a:spcAft>
                          <a:spcPts val="0"/>
                        </a:spcAft>
                      </a:pPr>
                      <a:endParaRPr lang="en-GB" sz="1100" dirty="0">
                        <a:effectLst/>
                        <a:latin typeface="+mn-lt"/>
                        <a:ea typeface="Calibri" panose="020F0502020204030204" pitchFamily="34" charset="0"/>
                      </a:endParaRPr>
                    </a:p>
                  </a:txBody>
                  <a:tcPr marL="44450" marR="44450" marT="0" marB="0" anchor="ctr"/>
                </a:tc>
                <a:tc>
                  <a:txBody>
                    <a:bodyPr/>
                    <a:lstStyle/>
                    <a:p>
                      <a:pPr marL="0" algn="ctr" defTabSz="914400" rtl="0" eaLnBrk="1" latinLnBrk="0" hangingPunct="1">
                        <a:spcAft>
                          <a:spcPts val="0"/>
                        </a:spcAft>
                      </a:pPr>
                      <a:r>
                        <a:rPr lang="en-GB" sz="1000" b="0" kern="1200" dirty="0">
                          <a:solidFill>
                            <a:schemeClr val="tx1"/>
                          </a:solidFill>
                          <a:effectLst/>
                          <a:latin typeface="+mn-lt"/>
                          <a:ea typeface="+mn-ea"/>
                          <a:cs typeface="+mn-cs"/>
                        </a:rPr>
                        <a:t>13</a:t>
                      </a:r>
                    </a:p>
                  </a:txBody>
                  <a:tcPr marL="36000" marR="44450" marT="0" marB="0" anchor="ctr"/>
                </a:tc>
                <a:tc>
                  <a:txBody>
                    <a:bodyPr/>
                    <a:lstStyle/>
                    <a:p>
                      <a:pPr algn="l">
                        <a:spcAft>
                          <a:spcPts val="0"/>
                        </a:spcAft>
                      </a:pPr>
                      <a:r>
                        <a:rPr lang="en-GB" sz="1000" b="0" dirty="0">
                          <a:solidFill>
                            <a:schemeClr val="tx1"/>
                          </a:solidFill>
                          <a:effectLst/>
                          <a:latin typeface="+mn-lt"/>
                        </a:rPr>
                        <a:t>Winston-Salem</a:t>
                      </a:r>
                      <a:endParaRPr lang="en-GB" sz="1000" b="0" dirty="0">
                        <a:solidFill>
                          <a:schemeClr val="tx1"/>
                        </a:solidFill>
                        <a:effectLst/>
                        <a:latin typeface="+mn-lt"/>
                        <a:ea typeface="Calibri" panose="020F0502020204030204" pitchFamily="34" charset="0"/>
                      </a:endParaRPr>
                    </a:p>
                  </a:txBody>
                  <a:tcPr marL="108000" marR="44450" marT="0" marB="0" anchor="ctr">
                    <a:solidFill>
                      <a:srgbClr val="E8E8EA"/>
                    </a:solidFill>
                  </a:tcPr>
                </a:tc>
                <a:tc>
                  <a:txBody>
                    <a:bodyPr/>
                    <a:lstStyle/>
                    <a:p>
                      <a:pPr algn="l">
                        <a:spcAft>
                          <a:spcPts val="0"/>
                        </a:spcAft>
                      </a:pPr>
                      <a:r>
                        <a:rPr lang="en-GB" sz="1000" b="0" dirty="0">
                          <a:effectLst/>
                          <a:latin typeface="+mn-lt"/>
                        </a:rPr>
                        <a:t>Winston-Salem</a:t>
                      </a:r>
                      <a:r>
                        <a:rPr lang="en-GB" sz="1000" b="0" baseline="0" dirty="0">
                          <a:effectLst/>
                          <a:latin typeface="+mn-lt"/>
                        </a:rPr>
                        <a:t> </a:t>
                      </a:r>
                      <a:r>
                        <a:rPr lang="en-GB" sz="1000" b="0" dirty="0">
                          <a:effectLst/>
                          <a:latin typeface="+mn-lt"/>
                        </a:rPr>
                        <a:t>DC MPLS WAN &amp; Internal Firewall</a:t>
                      </a:r>
                      <a:r>
                        <a:rPr lang="en-GB" sz="1000" b="0" baseline="0" dirty="0">
                          <a:effectLst/>
                          <a:latin typeface="+mn-lt"/>
                        </a:rPr>
                        <a:t> cutover</a:t>
                      </a:r>
                      <a:endParaRPr lang="en-GB" sz="1000" b="0" dirty="0">
                        <a:effectLst/>
                        <a:latin typeface="+mn-lt"/>
                        <a:ea typeface="Calibri" panose="020F0502020204030204" pitchFamily="34" charset="0"/>
                      </a:endParaRPr>
                    </a:p>
                  </a:txBody>
                  <a:tcPr marL="72000" marR="44450" marT="0" marB="0" anchor="ctr"/>
                </a:tc>
                <a:tc>
                  <a:txBody>
                    <a:bodyPr/>
                    <a:lstStyle/>
                    <a:p>
                      <a:pPr algn="ctr">
                        <a:spcAft>
                          <a:spcPts val="0"/>
                        </a:spcAft>
                      </a:pPr>
                      <a:r>
                        <a:rPr lang="en-GB" sz="1000" b="0" dirty="0">
                          <a:effectLst/>
                          <a:latin typeface="+mn-lt"/>
                        </a:rPr>
                        <a:t>Dec 3, 2017</a:t>
                      </a:r>
                    </a:p>
                    <a:p>
                      <a:pPr algn="ctr">
                        <a:spcAft>
                          <a:spcPts val="0"/>
                        </a:spcAft>
                      </a:pPr>
                      <a:r>
                        <a:rPr lang="en-GB" sz="1000" b="0" dirty="0">
                          <a:solidFill>
                            <a:schemeClr val="tx1"/>
                          </a:solidFill>
                          <a:effectLst/>
                          <a:latin typeface="+mn-lt"/>
                          <a:ea typeface="Calibri" panose="020F0502020204030204" pitchFamily="34" charset="0"/>
                        </a:rPr>
                        <a:t>11:00 AM EST</a:t>
                      </a:r>
                    </a:p>
                  </a:txBody>
                  <a:tcPr marL="44450" marR="44450" marT="0" marB="0" anchor="ctr"/>
                </a:tc>
                <a:tc>
                  <a:txBody>
                    <a:bodyPr/>
                    <a:lstStyle/>
                    <a:p>
                      <a:pPr algn="ctr">
                        <a:spcAft>
                          <a:spcPts val="0"/>
                        </a:spcAft>
                      </a:pPr>
                      <a:r>
                        <a:rPr lang="en-GB" sz="1000" b="0" dirty="0">
                          <a:solidFill>
                            <a:schemeClr val="tx1"/>
                          </a:solidFill>
                          <a:effectLst/>
                          <a:latin typeface="+mn-lt"/>
                        </a:rPr>
                        <a:t>Dec 4, 2017</a:t>
                      </a:r>
                    </a:p>
                    <a:p>
                      <a:pPr algn="ctr">
                        <a:spcAft>
                          <a:spcPts val="0"/>
                        </a:spcAft>
                      </a:pPr>
                      <a:r>
                        <a:rPr lang="en-GB" sz="1000" b="0" dirty="0">
                          <a:solidFill>
                            <a:schemeClr val="tx1"/>
                          </a:solidFill>
                          <a:effectLst/>
                          <a:latin typeface="+mn-lt"/>
                          <a:ea typeface="Calibri" panose="020F0502020204030204" pitchFamily="34" charset="0"/>
                        </a:rPr>
                        <a:t>00:30 AM EST</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effectLst/>
                          <a:latin typeface="+mn-lt"/>
                          <a:ea typeface="Calibri" panose="020F0502020204030204" pitchFamily="34" charset="0"/>
                        </a:rPr>
                        <a:t>13,5 Hours</a:t>
                      </a:r>
                    </a:p>
                  </a:txBody>
                  <a:tcPr marL="44450" marR="44450" marT="0" marB="0" anchor="ctr"/>
                </a:tc>
                <a:tc>
                  <a:txBody>
                    <a:bodyPr/>
                    <a:lstStyle/>
                    <a:p>
                      <a:pPr algn="ctr">
                        <a:spcAft>
                          <a:spcPts val="0"/>
                        </a:spcAft>
                      </a:pPr>
                      <a:r>
                        <a:rPr kumimoji="0" lang="en-GB" sz="1000" b="0" i="0" u="none" strike="noStrike" kern="1200" cap="none" spc="0" normalizeH="0" baseline="0" noProof="0" dirty="0">
                          <a:ln>
                            <a:noFill/>
                          </a:ln>
                          <a:solidFill>
                            <a:schemeClr val="tx1"/>
                          </a:solidFill>
                          <a:effectLst/>
                          <a:uLnTx/>
                          <a:uFillTx/>
                          <a:latin typeface="+mn-lt"/>
                          <a:ea typeface="Calibri" panose="020F0502020204030204" pitchFamily="34" charset="0"/>
                          <a:cs typeface="+mn-cs"/>
                        </a:rPr>
                        <a:t>5,5</a:t>
                      </a:r>
                      <a:r>
                        <a:rPr lang="en-GB" sz="1000" b="0" dirty="0">
                          <a:solidFill>
                            <a:schemeClr val="tx1"/>
                          </a:solidFill>
                          <a:effectLst/>
                          <a:latin typeface="+mn-lt"/>
                          <a:ea typeface="Calibri" panose="020F0502020204030204" pitchFamily="34" charset="0"/>
                        </a:rPr>
                        <a:t> Hours </a:t>
                      </a:r>
                    </a:p>
                    <a:p>
                      <a:pPr algn="ctr">
                        <a:spcAft>
                          <a:spcPts val="0"/>
                        </a:spcAft>
                      </a:pPr>
                      <a:r>
                        <a:rPr lang="en-GB" sz="1000" b="0" dirty="0">
                          <a:solidFill>
                            <a:schemeClr val="tx1"/>
                          </a:solidFill>
                          <a:effectLst/>
                          <a:latin typeface="+mn-lt"/>
                          <a:ea typeface="Calibri" panose="020F0502020204030204" pitchFamily="34" charset="0"/>
                        </a:rPr>
                        <a:t>(including roll back)</a:t>
                      </a:r>
                      <a:endParaRPr lang="en-GB" sz="1000" b="0" dirty="0">
                        <a:effectLst/>
                        <a:latin typeface="+mn-lt"/>
                        <a:ea typeface="Calibri" panose="020F0502020204030204" pitchFamily="34" charset="0"/>
                      </a:endParaRPr>
                    </a:p>
                  </a:txBody>
                  <a:tcPr marL="44450" marR="4445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effectLst/>
                          <a:latin typeface="+mn-lt"/>
                          <a:ea typeface="Calibri" panose="020F0502020204030204" pitchFamily="34" charset="0"/>
                        </a:rPr>
                        <a:t>Confirmed by Finance</a:t>
                      </a:r>
                    </a:p>
                  </a:txBody>
                  <a:tcPr marL="72000" marR="44450" marT="0" marB="0" anchor="ctr"/>
                </a:tc>
                <a:extLst>
                  <a:ext uri="{0D108BD9-81ED-4DB2-BD59-A6C34878D82A}">
                    <a16:rowId xmlns:a16="http://schemas.microsoft.com/office/drawing/2014/main" val="2284947861"/>
                  </a:ext>
                </a:extLst>
              </a:tr>
              <a:tr h="756000">
                <a:tc vMerge="1">
                  <a:txBody>
                    <a:bodyPr/>
                    <a:lstStyle/>
                    <a:p>
                      <a:pPr algn="ctr">
                        <a:spcAft>
                          <a:spcPts val="0"/>
                        </a:spcAft>
                      </a:pPr>
                      <a:endParaRPr lang="en-GB" sz="1100" dirty="0">
                        <a:effectLst/>
                        <a:latin typeface="+mn-lt"/>
                        <a:ea typeface="Calibri" panose="020F0502020204030204" pitchFamily="34" charset="0"/>
                      </a:endParaRPr>
                    </a:p>
                  </a:txBody>
                  <a:tcPr marL="44450" marR="44450" marT="0" marB="0" anchor="ctr"/>
                </a:tc>
                <a:tc>
                  <a:txBody>
                    <a:bodyPr/>
                    <a:lstStyle/>
                    <a:p>
                      <a:pPr marL="0" algn="ctr" defTabSz="914400" rtl="0" eaLnBrk="1" latinLnBrk="0" hangingPunct="1">
                        <a:spcAft>
                          <a:spcPts val="0"/>
                        </a:spcAft>
                      </a:pPr>
                      <a:r>
                        <a:rPr lang="en-GB" sz="1000" b="0" kern="1200" dirty="0">
                          <a:solidFill>
                            <a:schemeClr val="tx2"/>
                          </a:solidFill>
                          <a:effectLst/>
                          <a:latin typeface="+mn-lt"/>
                          <a:ea typeface="+mn-ea"/>
                          <a:cs typeface="+mn-cs"/>
                        </a:rPr>
                        <a:t>14</a:t>
                      </a:r>
                    </a:p>
                  </a:txBody>
                  <a:tcPr marL="36000" marR="44450" marT="0" marB="0" anchor="ctr">
                    <a:solidFill>
                      <a:srgbClr val="68C49F"/>
                    </a:solidFill>
                  </a:tcPr>
                </a:tc>
                <a:tc>
                  <a:txBody>
                    <a:bodyPr/>
                    <a:lstStyle/>
                    <a:p>
                      <a:pPr algn="l">
                        <a:spcAft>
                          <a:spcPts val="0"/>
                        </a:spcAft>
                      </a:pPr>
                      <a:r>
                        <a:rPr lang="en-GB" sz="1000" b="0" dirty="0">
                          <a:solidFill>
                            <a:schemeClr val="tx2"/>
                          </a:solidFill>
                          <a:effectLst/>
                          <a:latin typeface="+mn-lt"/>
                        </a:rPr>
                        <a:t>Winston-Salem</a:t>
                      </a:r>
                      <a:br>
                        <a:rPr lang="en-GB" sz="1000" b="0" dirty="0">
                          <a:solidFill>
                            <a:schemeClr val="tx2"/>
                          </a:solidFill>
                          <a:effectLst/>
                          <a:latin typeface="+mn-lt"/>
                        </a:rPr>
                      </a:br>
                      <a:r>
                        <a:rPr lang="en-GB" sz="1000" b="0" dirty="0">
                          <a:solidFill>
                            <a:schemeClr val="tx2"/>
                          </a:solidFill>
                          <a:effectLst/>
                          <a:latin typeface="+mn-lt"/>
                        </a:rPr>
                        <a:t>&amp; Kannapolis</a:t>
                      </a:r>
                      <a:endParaRPr lang="en-GB" sz="1000" b="0" dirty="0">
                        <a:solidFill>
                          <a:schemeClr val="tx2"/>
                        </a:solidFill>
                        <a:effectLst/>
                        <a:latin typeface="+mn-lt"/>
                        <a:ea typeface="Calibri" panose="020F0502020204030204" pitchFamily="34" charset="0"/>
                      </a:endParaRPr>
                    </a:p>
                  </a:txBody>
                  <a:tcPr marL="108000" marR="44450" marT="0" marB="0" anchor="ctr">
                    <a:solidFill>
                      <a:srgbClr val="68C49F"/>
                    </a:solidFill>
                  </a:tcPr>
                </a:tc>
                <a:tc>
                  <a:txBody>
                    <a:bodyPr/>
                    <a:lstStyle/>
                    <a:p>
                      <a:pPr algn="l">
                        <a:spcAft>
                          <a:spcPts val="0"/>
                        </a:spcAft>
                      </a:pPr>
                      <a:r>
                        <a:rPr lang="en-GB" sz="1000" b="0" dirty="0">
                          <a:solidFill>
                            <a:schemeClr val="tx2"/>
                          </a:solidFill>
                          <a:effectLst/>
                          <a:latin typeface="+mn-lt"/>
                        </a:rPr>
                        <a:t>Winston-Salem DC Internet &amp; </a:t>
                      </a:r>
                    </a:p>
                    <a:p>
                      <a:pPr algn="l">
                        <a:spcAft>
                          <a:spcPts val="0"/>
                        </a:spcAft>
                      </a:pPr>
                      <a:r>
                        <a:rPr lang="en-GB" sz="1000" b="0" dirty="0">
                          <a:solidFill>
                            <a:schemeClr val="tx2"/>
                          </a:solidFill>
                          <a:effectLst/>
                          <a:latin typeface="+mn-lt"/>
                        </a:rPr>
                        <a:t>Perimeter Firewall cutover</a:t>
                      </a:r>
                      <a:endParaRPr lang="en-GB" sz="1000" b="0" dirty="0">
                        <a:solidFill>
                          <a:schemeClr val="tx2"/>
                        </a:solidFill>
                        <a:effectLst/>
                        <a:latin typeface="+mn-lt"/>
                        <a:ea typeface="Calibri" panose="020F0502020204030204" pitchFamily="34" charset="0"/>
                      </a:endParaRPr>
                    </a:p>
                  </a:txBody>
                  <a:tcPr marL="72000" marR="44450" marT="0" marB="0" anchor="ctr">
                    <a:solidFill>
                      <a:srgbClr val="68C49F"/>
                    </a:solidFill>
                  </a:tcPr>
                </a:tc>
                <a:tc>
                  <a:txBody>
                    <a:bodyPr/>
                    <a:lstStyle/>
                    <a:p>
                      <a:pPr algn="ctr">
                        <a:spcAft>
                          <a:spcPts val="0"/>
                        </a:spcAft>
                      </a:pPr>
                      <a:r>
                        <a:rPr lang="en-GB" sz="1000" b="0" dirty="0">
                          <a:solidFill>
                            <a:schemeClr val="tx2"/>
                          </a:solidFill>
                          <a:effectLst/>
                          <a:latin typeface="+mn-lt"/>
                        </a:rPr>
                        <a:t>Dec 4, 2017 </a:t>
                      </a:r>
                    </a:p>
                    <a:p>
                      <a:pPr algn="ctr">
                        <a:spcAft>
                          <a:spcPts val="0"/>
                        </a:spcAft>
                      </a:pPr>
                      <a:r>
                        <a:rPr lang="en-GB" sz="1000" b="0" dirty="0">
                          <a:solidFill>
                            <a:schemeClr val="tx2"/>
                          </a:solidFill>
                          <a:effectLst/>
                          <a:latin typeface="+mn-lt"/>
                        </a:rPr>
                        <a:t>8:00 PM EST</a:t>
                      </a:r>
                    </a:p>
                    <a:p>
                      <a:pPr algn="ctr">
                        <a:spcAft>
                          <a:spcPts val="0"/>
                        </a:spcAft>
                      </a:pPr>
                      <a:r>
                        <a:rPr lang="en-GB" sz="1000" b="0" dirty="0">
                          <a:solidFill>
                            <a:schemeClr val="tx2"/>
                          </a:solidFill>
                          <a:effectLst/>
                          <a:latin typeface="+mn-lt"/>
                          <a:ea typeface="Calibri" panose="020F0502020204030204" pitchFamily="34" charset="0"/>
                        </a:rPr>
                        <a:t>Dec 22, 2017</a:t>
                      </a:r>
                    </a:p>
                    <a:p>
                      <a:pPr algn="ctr">
                        <a:spcAft>
                          <a:spcPts val="0"/>
                        </a:spcAft>
                      </a:pPr>
                      <a:r>
                        <a:rPr lang="en-GB" sz="1000" b="0" dirty="0">
                          <a:solidFill>
                            <a:schemeClr val="tx2"/>
                          </a:solidFill>
                          <a:effectLst/>
                          <a:latin typeface="+mn-lt"/>
                          <a:ea typeface="Calibri" panose="020F0502020204030204" pitchFamily="34" charset="0"/>
                        </a:rPr>
                        <a:t>00:00 EST</a:t>
                      </a:r>
                    </a:p>
                  </a:txBody>
                  <a:tcPr marL="44450" marR="44450" marT="0" marB="0" anchor="ctr">
                    <a:solidFill>
                      <a:srgbClr val="68C49F"/>
                    </a:solidFill>
                  </a:tcPr>
                </a:tc>
                <a:tc>
                  <a:txBody>
                    <a:bodyPr/>
                    <a:lstStyle/>
                    <a:p>
                      <a:pPr algn="ctr">
                        <a:spcAft>
                          <a:spcPts val="0"/>
                        </a:spcAft>
                      </a:pPr>
                      <a:r>
                        <a:rPr lang="en-GB" sz="1000" b="0" dirty="0">
                          <a:solidFill>
                            <a:schemeClr val="tx2"/>
                          </a:solidFill>
                          <a:effectLst/>
                          <a:latin typeface="+mn-lt"/>
                        </a:rPr>
                        <a:t>Dec 5, 2017</a:t>
                      </a:r>
                    </a:p>
                    <a:p>
                      <a:pPr algn="ctr">
                        <a:spcAft>
                          <a:spcPts val="0"/>
                        </a:spcAft>
                      </a:pPr>
                      <a:r>
                        <a:rPr lang="en-GB" sz="1000" b="0" dirty="0">
                          <a:solidFill>
                            <a:schemeClr val="tx2"/>
                          </a:solidFill>
                          <a:effectLst/>
                          <a:latin typeface="+mn-lt"/>
                        </a:rPr>
                        <a:t>5:00 AM EST</a:t>
                      </a:r>
                    </a:p>
                    <a:p>
                      <a:pPr algn="ctr">
                        <a:spcAft>
                          <a:spcPts val="0"/>
                        </a:spcAft>
                      </a:pPr>
                      <a:r>
                        <a:rPr lang="en-GB" sz="1000" b="0" dirty="0">
                          <a:solidFill>
                            <a:schemeClr val="tx2"/>
                          </a:solidFill>
                          <a:effectLst/>
                          <a:latin typeface="+mn-lt"/>
                          <a:ea typeface="Calibri" panose="020F0502020204030204" pitchFamily="34" charset="0"/>
                        </a:rPr>
                        <a:t>Dec 23, 2017</a:t>
                      </a:r>
                    </a:p>
                    <a:p>
                      <a:pPr algn="ctr">
                        <a:spcAft>
                          <a:spcPts val="0"/>
                        </a:spcAft>
                      </a:pPr>
                      <a:r>
                        <a:rPr lang="en-GB" sz="1000" b="0" dirty="0">
                          <a:solidFill>
                            <a:schemeClr val="tx2"/>
                          </a:solidFill>
                          <a:effectLst/>
                          <a:latin typeface="+mn-lt"/>
                          <a:ea typeface="Calibri" panose="020F0502020204030204" pitchFamily="34" charset="0"/>
                        </a:rPr>
                        <a:t>9:00 AM EST</a:t>
                      </a:r>
                    </a:p>
                  </a:txBody>
                  <a:tcPr marL="44450" marR="44450" marT="0" marB="0" anchor="ctr">
                    <a:solidFill>
                      <a:srgbClr val="68C49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solidFill>
                            <a:schemeClr val="tx2"/>
                          </a:solidFill>
                          <a:effectLst/>
                          <a:latin typeface="+mn-lt"/>
                          <a:ea typeface="Calibri" panose="020F0502020204030204" pitchFamily="34" charset="0"/>
                        </a:rPr>
                        <a:t>9 Hours</a:t>
                      </a:r>
                    </a:p>
                  </a:txBody>
                  <a:tcPr marL="44450" marR="44450" marT="0" marB="0" anchor="ctr">
                    <a:solidFill>
                      <a:srgbClr val="68C49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solidFill>
                            <a:schemeClr val="tx2"/>
                          </a:solidFill>
                          <a:effectLst/>
                          <a:latin typeface="+mn-lt"/>
                        </a:rPr>
                        <a:t>5 Hours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solidFill>
                            <a:schemeClr val="tx2"/>
                          </a:solidFill>
                          <a:effectLst/>
                          <a:latin typeface="+mn-lt"/>
                        </a:rPr>
                        <a:t>(Including roll back)</a:t>
                      </a:r>
                      <a:endParaRPr kumimoji="0" lang="en-GB" sz="1000" b="0" i="0" u="none" strike="noStrike" kern="1200" cap="none" spc="0" normalizeH="0" baseline="0" noProof="0" dirty="0">
                        <a:ln>
                          <a:noFill/>
                        </a:ln>
                        <a:solidFill>
                          <a:schemeClr val="tx2"/>
                        </a:solidFill>
                        <a:effectLst/>
                        <a:uLnTx/>
                        <a:uFillTx/>
                        <a:latin typeface="+mn-lt"/>
                        <a:ea typeface="+mn-ea"/>
                        <a:cs typeface="+mn-cs"/>
                      </a:endParaRPr>
                    </a:p>
                  </a:txBody>
                  <a:tcPr marL="44450" marR="44450" marT="0" marB="0" anchor="ctr">
                    <a:solidFill>
                      <a:srgbClr val="68C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chemeClr val="tx2"/>
                          </a:solidFill>
                          <a:effectLst/>
                          <a:uLnTx/>
                          <a:uFillTx/>
                          <a:latin typeface="+mn-lt"/>
                          <a:ea typeface="+mn-ea"/>
                          <a:cs typeface="+mn-cs"/>
                        </a:rPr>
                        <a:t>.</a:t>
                      </a:r>
                    </a:p>
                  </a:txBody>
                  <a:tcPr marL="72000" marR="44450" marT="0" marB="0" anchor="ctr">
                    <a:solidFill>
                      <a:srgbClr val="68C49F"/>
                    </a:solidFill>
                  </a:tcPr>
                </a:tc>
                <a:extLst>
                  <a:ext uri="{0D108BD9-81ED-4DB2-BD59-A6C34878D82A}">
                    <a16:rowId xmlns:a16="http://schemas.microsoft.com/office/drawing/2014/main" val="1188803608"/>
                  </a:ext>
                </a:extLst>
              </a:tr>
              <a:tr h="576000">
                <a:tc rowSpan="2">
                  <a:txBody>
                    <a:bodyPr/>
                    <a:lstStyle/>
                    <a:p>
                      <a:pPr algn="ctr">
                        <a:spcAft>
                          <a:spcPts val="0"/>
                        </a:spcAft>
                      </a:pPr>
                      <a:r>
                        <a:rPr lang="en-GB" sz="1100" dirty="0">
                          <a:effectLst/>
                          <a:latin typeface="+mn-lt"/>
                        </a:rPr>
                        <a:t>Germany</a:t>
                      </a:r>
                      <a:endParaRPr lang="en-GB" sz="1100" dirty="0">
                        <a:effectLst/>
                        <a:latin typeface="+mn-lt"/>
                        <a:ea typeface="Calibri" panose="020F0502020204030204" pitchFamily="34" charset="0"/>
                      </a:endParaRPr>
                    </a:p>
                  </a:txBody>
                  <a:tcPr marL="44450" marR="44450" marT="0" marB="0" vert="vert27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effectLst/>
                          <a:latin typeface="+mn-lt"/>
                          <a:ea typeface="Calibri" panose="020F0502020204030204" pitchFamily="34" charset="0"/>
                        </a:rPr>
                        <a:t>15</a:t>
                      </a:r>
                    </a:p>
                  </a:txBody>
                  <a:tcPr marL="36000" marR="44450" marT="0" marB="0" anchor="ctr">
                    <a:solidFill>
                      <a:srgbClr val="E8E8EA"/>
                    </a:solidFill>
                  </a:tcPr>
                </a:tc>
                <a:tc>
                  <a:txBody>
                    <a:bodyPr/>
                    <a:lstStyle/>
                    <a:p>
                      <a:pPr algn="l">
                        <a:spcAft>
                          <a:spcPts val="0"/>
                        </a:spcAft>
                      </a:pPr>
                      <a:r>
                        <a:rPr lang="en-GB" sz="1000" b="0" dirty="0">
                          <a:solidFill>
                            <a:schemeClr val="tx1"/>
                          </a:solidFill>
                          <a:effectLst/>
                          <a:latin typeface="+mn-lt"/>
                          <a:ea typeface="Calibri" panose="020F0502020204030204" pitchFamily="34" charset="0"/>
                        </a:rPr>
                        <a:t>ULM DC</a:t>
                      </a:r>
                    </a:p>
                  </a:txBody>
                  <a:tcPr marL="108000" marR="44450" marT="0" marB="0" anchor="ctr">
                    <a:solidFill>
                      <a:srgbClr val="E8E8EA"/>
                    </a:solidFill>
                  </a:tcPr>
                </a:tc>
                <a:tc>
                  <a:txBody>
                    <a:bodyPr/>
                    <a:lstStyle/>
                    <a:p>
                      <a:pPr algn="l">
                        <a:spcAft>
                          <a:spcPts val="0"/>
                        </a:spcAft>
                      </a:pPr>
                      <a:r>
                        <a:rPr lang="en-GB" sz="1000" b="0" dirty="0">
                          <a:effectLst/>
                          <a:latin typeface="+mn-lt"/>
                          <a:ea typeface="Calibri" panose="020F0502020204030204" pitchFamily="34" charset="0"/>
                        </a:rPr>
                        <a:t>ULM DC LAN &amp; Internal firewall cutover</a:t>
                      </a:r>
                    </a:p>
                  </a:txBody>
                  <a:tcPr marL="72000" marR="44450" marT="0" marB="0" anchor="ctr">
                    <a:solidFill>
                      <a:srgbClr val="E8E8EA"/>
                    </a:solidFill>
                  </a:tcPr>
                </a:tc>
                <a:tc>
                  <a:txBody>
                    <a:bodyPr/>
                    <a:lstStyle/>
                    <a:p>
                      <a:pPr algn="ctr">
                        <a:spcAft>
                          <a:spcPts val="0"/>
                        </a:spcAft>
                      </a:pPr>
                      <a:r>
                        <a:rPr lang="en-GB" sz="1000" b="0" dirty="0">
                          <a:solidFill>
                            <a:schemeClr val="tx1"/>
                          </a:solidFill>
                          <a:effectLst/>
                          <a:latin typeface="+mn-lt"/>
                          <a:ea typeface="Calibri" panose="020F0502020204030204" pitchFamily="34" charset="0"/>
                        </a:rPr>
                        <a:t>Nov 18, 2017</a:t>
                      </a:r>
                    </a:p>
                    <a:p>
                      <a:pPr algn="ctr">
                        <a:spcAft>
                          <a:spcPts val="0"/>
                        </a:spcAft>
                      </a:pPr>
                      <a:r>
                        <a:rPr lang="en-GB" sz="1000" b="0" dirty="0">
                          <a:solidFill>
                            <a:schemeClr val="tx1"/>
                          </a:solidFill>
                          <a:effectLst/>
                          <a:latin typeface="+mn-lt"/>
                          <a:ea typeface="Calibri" panose="020F0502020204030204" pitchFamily="34" charset="0"/>
                        </a:rPr>
                        <a:t>14:30 CET</a:t>
                      </a:r>
                    </a:p>
                  </a:txBody>
                  <a:tcPr marL="44450" marR="44450" marT="0" marB="0" anchor="ctr">
                    <a:solidFill>
                      <a:srgbClr val="E8E8EA"/>
                    </a:solidFill>
                  </a:tcPr>
                </a:tc>
                <a:tc>
                  <a:txBody>
                    <a:bodyPr/>
                    <a:lstStyle/>
                    <a:p>
                      <a:pPr algn="ctr">
                        <a:spcAft>
                          <a:spcPts val="0"/>
                        </a:spcAft>
                      </a:pPr>
                      <a:r>
                        <a:rPr lang="en-GB" sz="1000" b="0" dirty="0">
                          <a:solidFill>
                            <a:schemeClr val="tx1"/>
                          </a:solidFill>
                          <a:effectLst/>
                          <a:latin typeface="+mn-lt"/>
                          <a:ea typeface="Calibri" panose="020F0502020204030204" pitchFamily="34" charset="0"/>
                        </a:rPr>
                        <a:t>Nov 18, 2017</a:t>
                      </a:r>
                    </a:p>
                    <a:p>
                      <a:pPr algn="ctr">
                        <a:spcAft>
                          <a:spcPts val="0"/>
                        </a:spcAft>
                      </a:pPr>
                      <a:r>
                        <a:rPr lang="en-GB" sz="1000" b="0" dirty="0">
                          <a:solidFill>
                            <a:schemeClr val="tx1"/>
                          </a:solidFill>
                          <a:effectLst/>
                          <a:latin typeface="+mn-lt"/>
                          <a:ea typeface="Calibri" panose="020F0502020204030204" pitchFamily="34" charset="0"/>
                        </a:rPr>
                        <a:t>17:30 CET</a:t>
                      </a:r>
                    </a:p>
                  </a:txBody>
                  <a:tcPr marL="44450" marR="44450" marT="0" marB="0" anchor="ctr">
                    <a:solidFill>
                      <a:srgbClr val="E8E8EA"/>
                    </a:solidFill>
                  </a:tcPr>
                </a:tc>
                <a:tc>
                  <a:txBody>
                    <a:bodyPr/>
                    <a:lstStyle/>
                    <a:p>
                      <a:pPr algn="ctr">
                        <a:spcAft>
                          <a:spcPts val="0"/>
                        </a:spcAft>
                      </a:pPr>
                      <a:r>
                        <a:rPr lang="en-GB" sz="1000" b="0" baseline="0" dirty="0">
                          <a:effectLst/>
                          <a:latin typeface="+mn-lt"/>
                          <a:ea typeface="Calibri" panose="020F0502020204030204" pitchFamily="34" charset="0"/>
                        </a:rPr>
                        <a:t>3 Hours</a:t>
                      </a:r>
                    </a:p>
                  </a:txBody>
                  <a:tcPr marL="44450" marR="44450" marT="0" marB="0" anchor="ctr">
                    <a:solidFill>
                      <a:srgbClr val="E8E8EA"/>
                    </a:solidFill>
                  </a:tcPr>
                </a:tc>
                <a:tc>
                  <a:txBody>
                    <a:bodyPr/>
                    <a:lstStyle/>
                    <a:p>
                      <a:pPr algn="ctr">
                        <a:spcAft>
                          <a:spcPts val="0"/>
                        </a:spcAft>
                      </a:pPr>
                      <a:r>
                        <a:rPr lang="en-GB" sz="1000" b="0" dirty="0">
                          <a:effectLst/>
                          <a:latin typeface="+mn-lt"/>
                          <a:ea typeface="Calibri" panose="020F0502020204030204" pitchFamily="34" charset="0"/>
                        </a:rPr>
                        <a:t>3 Hours                     (including roll back)</a:t>
                      </a:r>
                    </a:p>
                  </a:txBody>
                  <a:tcPr marL="44450" marR="44450" marT="0" marB="0" anchor="ctr">
                    <a:solidFill>
                      <a:srgbClr val="E8E8EA"/>
                    </a:solidFill>
                  </a:tcPr>
                </a:tc>
                <a:tc>
                  <a:txBody>
                    <a:bodyPr/>
                    <a:lstStyle/>
                    <a:p>
                      <a:pPr algn="l">
                        <a:spcAft>
                          <a:spcPts val="0"/>
                        </a:spcAft>
                      </a:pPr>
                      <a:r>
                        <a:rPr lang="en-GB" sz="1000" b="0" dirty="0">
                          <a:effectLst/>
                          <a:latin typeface="+mn-lt"/>
                          <a:ea typeface="Calibri" panose="020F0502020204030204" pitchFamily="34" charset="0"/>
                        </a:rPr>
                        <a:t>Confirmed</a:t>
                      </a:r>
                    </a:p>
                  </a:txBody>
                  <a:tcPr marL="72000" marR="44450" marT="0" marB="0" anchor="ctr">
                    <a:solidFill>
                      <a:srgbClr val="E8E8EA"/>
                    </a:solidFill>
                  </a:tcPr>
                </a:tc>
                <a:extLst>
                  <a:ext uri="{0D108BD9-81ED-4DB2-BD59-A6C34878D82A}">
                    <a16:rowId xmlns:a16="http://schemas.microsoft.com/office/drawing/2014/main" val="2026010513"/>
                  </a:ext>
                </a:extLst>
              </a:tr>
              <a:tr h="576000">
                <a:tc vMerge="1">
                  <a:txBody>
                    <a:bodyPr/>
                    <a:lstStyle/>
                    <a:p>
                      <a:pPr algn="ctr">
                        <a:spcAft>
                          <a:spcPts val="0"/>
                        </a:spcAft>
                      </a:pPr>
                      <a:endParaRPr lang="en-GB" sz="1000" dirty="0">
                        <a:effectLst/>
                        <a:latin typeface="+mn-lt"/>
                        <a:ea typeface="Calibri" panose="020F0502020204030204" pitchFamily="34" charset="0"/>
                      </a:endParaRP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kern="1200" dirty="0">
                          <a:solidFill>
                            <a:schemeClr val="tx1"/>
                          </a:solidFill>
                          <a:effectLst/>
                          <a:latin typeface="+mn-lt"/>
                          <a:cs typeface="+mn-cs"/>
                        </a:rPr>
                        <a:t>16</a:t>
                      </a:r>
                    </a:p>
                  </a:txBody>
                  <a:tcPr marL="36000" marR="44450" marT="0" marB="0" anchor="ctr">
                    <a:solidFill>
                      <a:srgbClr val="CDCED2"/>
                    </a:solidFill>
                  </a:tcPr>
                </a:tc>
                <a:tc>
                  <a:txBody>
                    <a:bodyPr/>
                    <a:lstStyle/>
                    <a:p>
                      <a:pPr algn="l">
                        <a:spcAft>
                          <a:spcPts val="0"/>
                        </a:spcAft>
                      </a:pPr>
                      <a:r>
                        <a:rPr lang="en-GB" sz="1000" b="0" dirty="0">
                          <a:solidFill>
                            <a:schemeClr val="tx1"/>
                          </a:solidFill>
                          <a:effectLst/>
                          <a:latin typeface="+mn-lt"/>
                        </a:rPr>
                        <a:t>ULM DC</a:t>
                      </a:r>
                      <a:endParaRPr lang="en-GB" sz="1000" b="0" dirty="0">
                        <a:solidFill>
                          <a:schemeClr val="tx1"/>
                        </a:solidFill>
                        <a:effectLst/>
                        <a:latin typeface="+mn-lt"/>
                        <a:ea typeface="Calibri" panose="020F0502020204030204" pitchFamily="34" charset="0"/>
                      </a:endParaRPr>
                    </a:p>
                  </a:txBody>
                  <a:tcPr marL="108000" marR="44450" marT="0" marB="0" anchor="ctr">
                    <a:solidFill>
                      <a:srgbClr val="CDCED2"/>
                    </a:solidFill>
                  </a:tcPr>
                </a:tc>
                <a:tc>
                  <a:txBody>
                    <a:bodyPr/>
                    <a:lstStyle/>
                    <a:p>
                      <a:pPr algn="l">
                        <a:spcAft>
                          <a:spcPts val="0"/>
                        </a:spcAft>
                      </a:pPr>
                      <a:r>
                        <a:rPr lang="en-GB" sz="1000" b="0" dirty="0">
                          <a:effectLst/>
                          <a:latin typeface="+mn-lt"/>
                        </a:rPr>
                        <a:t>Internet &amp; DMZ Service (external perimeter cutover)</a:t>
                      </a:r>
                      <a:endParaRPr lang="en-GB" sz="1000" b="0" dirty="0">
                        <a:effectLst/>
                        <a:latin typeface="+mn-lt"/>
                        <a:ea typeface="Calibri" panose="020F0502020204030204" pitchFamily="34" charset="0"/>
                      </a:endParaRPr>
                    </a:p>
                  </a:txBody>
                  <a:tcPr marL="72000" marR="44450" marT="0" marB="0" anchor="ctr">
                    <a:solidFill>
                      <a:srgbClr val="CDCED2"/>
                    </a:solidFill>
                  </a:tcPr>
                </a:tc>
                <a:tc>
                  <a:txBody>
                    <a:bodyPr/>
                    <a:lstStyle/>
                    <a:p>
                      <a:pPr algn="ctr">
                        <a:spcAft>
                          <a:spcPts val="0"/>
                        </a:spcAft>
                      </a:pPr>
                      <a:r>
                        <a:rPr lang="en-GB" sz="1000" b="0" dirty="0">
                          <a:solidFill>
                            <a:schemeClr val="tx1"/>
                          </a:solidFill>
                          <a:effectLst/>
                          <a:latin typeface="+mn-lt"/>
                          <a:ea typeface="Calibri" panose="020F0502020204030204" pitchFamily="34" charset="0"/>
                        </a:rPr>
                        <a:t>Nov 18, 2017</a:t>
                      </a:r>
                    </a:p>
                    <a:p>
                      <a:pPr algn="ctr">
                        <a:spcAft>
                          <a:spcPts val="0"/>
                        </a:spcAft>
                      </a:pPr>
                      <a:r>
                        <a:rPr lang="en-GB" sz="1000" b="0" dirty="0">
                          <a:solidFill>
                            <a:schemeClr val="tx1"/>
                          </a:solidFill>
                          <a:effectLst/>
                          <a:latin typeface="+mn-lt"/>
                          <a:ea typeface="Calibri" panose="020F0502020204030204" pitchFamily="34" charset="0"/>
                        </a:rPr>
                        <a:t>17:30 CET</a:t>
                      </a:r>
                    </a:p>
                  </a:txBody>
                  <a:tcPr marL="44450" marR="44450" marT="0" marB="0" anchor="ctr">
                    <a:solidFill>
                      <a:srgbClr val="CDCED2"/>
                    </a:solidFill>
                  </a:tcPr>
                </a:tc>
                <a:tc>
                  <a:txBody>
                    <a:bodyPr/>
                    <a:lstStyle/>
                    <a:p>
                      <a:pPr algn="ctr">
                        <a:spcAft>
                          <a:spcPts val="0"/>
                        </a:spcAft>
                      </a:pPr>
                      <a:r>
                        <a:rPr lang="en-GB" sz="1000" b="0" dirty="0">
                          <a:solidFill>
                            <a:schemeClr val="tx1"/>
                          </a:solidFill>
                          <a:effectLst/>
                          <a:latin typeface="+mn-lt"/>
                          <a:ea typeface="Calibri" panose="020F0502020204030204" pitchFamily="34" charset="0"/>
                        </a:rPr>
                        <a:t>Nov 18, 2017</a:t>
                      </a:r>
                    </a:p>
                    <a:p>
                      <a:pPr algn="ctr">
                        <a:spcAft>
                          <a:spcPts val="0"/>
                        </a:spcAft>
                      </a:pPr>
                      <a:r>
                        <a:rPr lang="en-GB" sz="1000" b="0" dirty="0">
                          <a:solidFill>
                            <a:schemeClr val="tx1"/>
                          </a:solidFill>
                          <a:effectLst/>
                          <a:latin typeface="+mn-lt"/>
                          <a:ea typeface="Calibri" panose="020F0502020204030204" pitchFamily="34" charset="0"/>
                        </a:rPr>
                        <a:t>22:30 CET</a:t>
                      </a:r>
                    </a:p>
                  </a:txBody>
                  <a:tcPr marL="44450" marR="44450" marT="0" marB="0" anchor="ctr">
                    <a:solidFill>
                      <a:srgbClr val="CDCED2"/>
                    </a:solidFill>
                  </a:tcPr>
                </a:tc>
                <a:tc>
                  <a:txBody>
                    <a:bodyPr/>
                    <a:lstStyle/>
                    <a:p>
                      <a:pPr algn="ctr">
                        <a:spcAft>
                          <a:spcPts val="0"/>
                        </a:spcAft>
                      </a:pPr>
                      <a:r>
                        <a:rPr lang="en-US" sz="1000" b="0" dirty="0">
                          <a:effectLst/>
                          <a:latin typeface="+mn-lt"/>
                        </a:rPr>
                        <a:t>5 Hours</a:t>
                      </a:r>
                      <a:endParaRPr lang="en-GB" sz="1000" b="0" dirty="0">
                        <a:effectLst/>
                        <a:latin typeface="+mn-lt"/>
                        <a:ea typeface="Calibri" panose="020F0502020204030204" pitchFamily="34" charset="0"/>
                      </a:endParaRPr>
                    </a:p>
                  </a:txBody>
                  <a:tcPr marL="44450" marR="44450" marT="0" marB="0" anchor="ctr">
                    <a:solidFill>
                      <a:srgbClr val="CDCED2"/>
                    </a:solidFill>
                  </a:tcPr>
                </a:tc>
                <a:tc>
                  <a:txBody>
                    <a:bodyPr/>
                    <a:lstStyle/>
                    <a:p>
                      <a:pPr algn="ctr">
                        <a:spcAft>
                          <a:spcPts val="0"/>
                        </a:spcAft>
                      </a:pPr>
                      <a:r>
                        <a:rPr lang="en-GB" sz="1000" b="0" dirty="0">
                          <a:effectLst/>
                          <a:latin typeface="+mn-lt"/>
                        </a:rPr>
                        <a:t>3 Hours </a:t>
                      </a:r>
                    </a:p>
                    <a:p>
                      <a:pPr algn="ctr">
                        <a:spcAft>
                          <a:spcPts val="0"/>
                        </a:spcAft>
                      </a:pPr>
                      <a:r>
                        <a:rPr lang="en-GB" sz="1000" b="0" dirty="0">
                          <a:effectLst/>
                          <a:latin typeface="+mn-lt"/>
                        </a:rPr>
                        <a:t>(incl. roll back)</a:t>
                      </a:r>
                      <a:endParaRPr lang="en-GB" sz="1000" b="0" dirty="0">
                        <a:effectLst/>
                        <a:latin typeface="+mn-lt"/>
                        <a:ea typeface="Calibri" panose="020F0502020204030204" pitchFamily="34" charset="0"/>
                      </a:endParaRPr>
                    </a:p>
                  </a:txBody>
                  <a:tcPr marL="44450" marR="44450" marT="0" marB="0" anchor="ctr">
                    <a:solidFill>
                      <a:srgbClr val="CDCED2"/>
                    </a:solidFill>
                  </a:tcPr>
                </a:tc>
                <a:tc>
                  <a:txBody>
                    <a:bodyPr/>
                    <a:lstStyle/>
                    <a:p>
                      <a:pPr algn="l">
                        <a:spcAft>
                          <a:spcPts val="0"/>
                        </a:spcAft>
                      </a:pPr>
                      <a:r>
                        <a:rPr lang="en-GB" sz="1000" b="0" dirty="0">
                          <a:effectLst/>
                          <a:latin typeface="+mn-lt"/>
                          <a:ea typeface="Calibri" panose="020F0502020204030204" pitchFamily="34" charset="0"/>
                        </a:rPr>
                        <a:t>Confirmed</a:t>
                      </a:r>
                    </a:p>
                  </a:txBody>
                  <a:tcPr marL="72000" marR="44450" marT="0" marB="0" anchor="ctr">
                    <a:solidFill>
                      <a:srgbClr val="CDCED2"/>
                    </a:solidFill>
                  </a:tcPr>
                </a:tc>
                <a:extLst>
                  <a:ext uri="{0D108BD9-81ED-4DB2-BD59-A6C34878D82A}">
                    <a16:rowId xmlns:a16="http://schemas.microsoft.com/office/drawing/2014/main" val="964367181"/>
                  </a:ext>
                </a:extLst>
              </a:tr>
            </a:tbl>
          </a:graphicData>
        </a:graphic>
      </p:graphicFrame>
      <p:sp>
        <p:nvSpPr>
          <p:cNvPr id="8" name="TextBox 4">
            <a:extLst>
              <a:ext uri="{FF2B5EF4-FFF2-40B4-BE49-F238E27FC236}">
                <a16:creationId xmlns:a16="http://schemas.microsoft.com/office/drawing/2014/main" id="{ED4B8314-9CF7-410D-9A08-C48617075881}"/>
              </a:ext>
            </a:extLst>
          </p:cNvPr>
          <p:cNvSpPr txBox="1"/>
          <p:nvPr/>
        </p:nvSpPr>
        <p:spPr>
          <a:xfrm>
            <a:off x="620185" y="6096843"/>
            <a:ext cx="3175869" cy="253146"/>
          </a:xfrm>
          <a:prstGeom prst="rect">
            <a:avLst/>
          </a:prstGeom>
          <a:noFill/>
        </p:spPr>
        <p:txBody>
          <a:bodyPr wrap="none" rtlCol="0">
            <a:spAutoFit/>
          </a:bodyPr>
          <a:lstStyle>
            <a:defPPr>
              <a:defRPr lang="sv-SE"/>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nSpc>
                <a:spcPct val="95000"/>
              </a:lnSpc>
              <a:spcBef>
                <a:spcPts val="600"/>
              </a:spcBef>
            </a:pPr>
            <a:r>
              <a:rPr lang="en-GB" sz="1100" dirty="0">
                <a:solidFill>
                  <a:schemeClr val="accent2">
                    <a:lumMod val="75000"/>
                  </a:schemeClr>
                </a:solidFill>
                <a:cs typeface="Arial" pitchFamily="34" charset="0"/>
              </a:rPr>
              <a:t>* include execution, test and roll-back, if needed</a:t>
            </a:r>
          </a:p>
        </p:txBody>
      </p:sp>
    </p:spTree>
    <p:extLst>
      <p:ext uri="{BB962C8B-B14F-4D97-AF65-F5344CB8AC3E}">
        <p14:creationId xmlns:p14="http://schemas.microsoft.com/office/powerpoint/2010/main" val="288399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40CA-3A6F-49DD-A6C7-6D7EF4834F8E}"/>
              </a:ext>
            </a:extLst>
          </p:cNvPr>
          <p:cNvSpPr>
            <a:spLocks noGrp="1"/>
          </p:cNvSpPr>
          <p:nvPr>
            <p:ph type="title"/>
          </p:nvPr>
        </p:nvSpPr>
        <p:spPr>
          <a:xfrm>
            <a:off x="620184" y="-33338"/>
            <a:ext cx="10080000" cy="1143001"/>
          </a:xfrm>
        </p:spPr>
        <p:txBody>
          <a:bodyPr/>
          <a:lstStyle/>
          <a:p>
            <a:r>
              <a:rPr lang="en-GB" dirty="0"/>
              <a:t>Global Cutover Timeline – Activities &amp; Available Windows</a:t>
            </a:r>
          </a:p>
        </p:txBody>
      </p:sp>
      <p:sp>
        <p:nvSpPr>
          <p:cNvPr id="3" name="Slide Number Placeholder 2">
            <a:extLst>
              <a:ext uri="{FF2B5EF4-FFF2-40B4-BE49-F238E27FC236}">
                <a16:creationId xmlns:a16="http://schemas.microsoft.com/office/drawing/2014/main" id="{FD16474C-E168-4128-8FC1-B9A84926B6FA}"/>
              </a:ext>
            </a:extLst>
          </p:cNvPr>
          <p:cNvSpPr>
            <a:spLocks noGrp="1"/>
          </p:cNvSpPr>
          <p:nvPr>
            <p:ph type="sldNum" sz="quarter" idx="12"/>
          </p:nvPr>
        </p:nvSpPr>
        <p:spPr>
          <a:xfrm>
            <a:off x="11981241" y="6680915"/>
            <a:ext cx="125034" cy="123111"/>
          </a:xfrm>
        </p:spPr>
        <p:txBody>
          <a:bodyPr/>
          <a:lstStyle/>
          <a:p>
            <a:fld id="{3061C417-425E-47A0-9BF1-6AEBFB777570}" type="slidenum">
              <a:rPr lang="sv-SE" smtClean="0"/>
              <a:pPr/>
              <a:t>4</a:t>
            </a:fld>
            <a:endParaRPr lang="sv-SE"/>
          </a:p>
        </p:txBody>
      </p:sp>
      <p:cxnSp>
        <p:nvCxnSpPr>
          <p:cNvPr id="5" name="Straight Arrow Connector 4">
            <a:extLst>
              <a:ext uri="{FF2B5EF4-FFF2-40B4-BE49-F238E27FC236}">
                <a16:creationId xmlns:a16="http://schemas.microsoft.com/office/drawing/2014/main" id="{F7771763-7C3D-4F1F-8173-128303268749}"/>
              </a:ext>
            </a:extLst>
          </p:cNvPr>
          <p:cNvCxnSpPr>
            <a:cxnSpLocks/>
          </p:cNvCxnSpPr>
          <p:nvPr/>
        </p:nvCxnSpPr>
        <p:spPr>
          <a:xfrm>
            <a:off x="186258" y="3900223"/>
            <a:ext cx="1188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5FC65559-1D0C-4AEC-9989-4CE654D8ADF8}"/>
              </a:ext>
            </a:extLst>
          </p:cNvPr>
          <p:cNvSpPr/>
          <p:nvPr/>
        </p:nvSpPr>
        <p:spPr>
          <a:xfrm>
            <a:off x="1866258" y="2314854"/>
            <a:ext cx="396000" cy="396000"/>
          </a:xfrm>
          <a:prstGeom prst="ellipse">
            <a:avLst/>
          </a:prstGeom>
          <a:solidFill>
            <a:schemeClr val="accent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1</a:t>
            </a:r>
          </a:p>
        </p:txBody>
      </p:sp>
      <p:sp>
        <p:nvSpPr>
          <p:cNvPr id="14" name="Oval 13">
            <a:extLst>
              <a:ext uri="{FF2B5EF4-FFF2-40B4-BE49-F238E27FC236}">
                <a16:creationId xmlns:a16="http://schemas.microsoft.com/office/drawing/2014/main" id="{22098F81-3AF8-43E9-92F8-ED5A2A316585}"/>
              </a:ext>
            </a:extLst>
          </p:cNvPr>
          <p:cNvSpPr/>
          <p:nvPr/>
        </p:nvSpPr>
        <p:spPr>
          <a:xfrm>
            <a:off x="4089418" y="2314854"/>
            <a:ext cx="396000" cy="396000"/>
          </a:xfrm>
          <a:prstGeom prst="ellipse">
            <a:avLst/>
          </a:prstGeom>
          <a:solidFill>
            <a:schemeClr val="accent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2</a:t>
            </a:r>
          </a:p>
        </p:txBody>
      </p:sp>
      <p:sp>
        <p:nvSpPr>
          <p:cNvPr id="15" name="Oval 14">
            <a:extLst>
              <a:ext uri="{FF2B5EF4-FFF2-40B4-BE49-F238E27FC236}">
                <a16:creationId xmlns:a16="http://schemas.microsoft.com/office/drawing/2014/main" id="{A4FFB290-0F85-4CD0-896C-3113F73AD26F}"/>
              </a:ext>
            </a:extLst>
          </p:cNvPr>
          <p:cNvSpPr/>
          <p:nvPr/>
        </p:nvSpPr>
        <p:spPr>
          <a:xfrm>
            <a:off x="4532093" y="2314854"/>
            <a:ext cx="396000" cy="396000"/>
          </a:xfrm>
          <a:prstGeom prst="ellipse">
            <a:avLst/>
          </a:prstGeom>
          <a:solidFill>
            <a:schemeClr val="accent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3</a:t>
            </a:r>
          </a:p>
        </p:txBody>
      </p:sp>
      <p:sp>
        <p:nvSpPr>
          <p:cNvPr id="16" name="Oval 15">
            <a:extLst>
              <a:ext uri="{FF2B5EF4-FFF2-40B4-BE49-F238E27FC236}">
                <a16:creationId xmlns:a16="http://schemas.microsoft.com/office/drawing/2014/main" id="{81828C64-AFEC-4928-91D2-33CEE35C48EB}"/>
              </a:ext>
            </a:extLst>
          </p:cNvPr>
          <p:cNvSpPr/>
          <p:nvPr/>
        </p:nvSpPr>
        <p:spPr>
          <a:xfrm>
            <a:off x="7001194" y="5500722"/>
            <a:ext cx="396000" cy="396000"/>
          </a:xfrm>
          <a:prstGeom prst="ellipse">
            <a:avLst/>
          </a:prstGeom>
          <a:solidFill>
            <a:schemeClr val="accent2">
              <a:lumMod val="75000"/>
            </a:schemeClr>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4</a:t>
            </a:r>
          </a:p>
        </p:txBody>
      </p:sp>
      <p:sp>
        <p:nvSpPr>
          <p:cNvPr id="17" name="Oval 16">
            <a:extLst>
              <a:ext uri="{FF2B5EF4-FFF2-40B4-BE49-F238E27FC236}">
                <a16:creationId xmlns:a16="http://schemas.microsoft.com/office/drawing/2014/main" id="{AE6F4307-38E5-43CC-A6A2-40AC5CCAD8CD}"/>
              </a:ext>
            </a:extLst>
          </p:cNvPr>
          <p:cNvSpPr/>
          <p:nvPr/>
        </p:nvSpPr>
        <p:spPr>
          <a:xfrm>
            <a:off x="3118747" y="4538697"/>
            <a:ext cx="396000" cy="396000"/>
          </a:xfrm>
          <a:prstGeom prst="ellipse">
            <a:avLst/>
          </a:prstGeom>
          <a:solidFill>
            <a:schemeClr val="accent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5</a:t>
            </a:r>
          </a:p>
        </p:txBody>
      </p:sp>
      <p:sp>
        <p:nvSpPr>
          <p:cNvPr id="18" name="Oval 17">
            <a:extLst>
              <a:ext uri="{FF2B5EF4-FFF2-40B4-BE49-F238E27FC236}">
                <a16:creationId xmlns:a16="http://schemas.microsoft.com/office/drawing/2014/main" id="{D44455B1-EADE-406D-8C4D-D581E0FE1F7D}"/>
              </a:ext>
            </a:extLst>
          </p:cNvPr>
          <p:cNvSpPr/>
          <p:nvPr/>
        </p:nvSpPr>
        <p:spPr>
          <a:xfrm>
            <a:off x="4711991" y="4538697"/>
            <a:ext cx="396000" cy="396000"/>
          </a:xfrm>
          <a:prstGeom prst="ellipse">
            <a:avLst/>
          </a:prstGeom>
          <a:solidFill>
            <a:schemeClr val="accent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6</a:t>
            </a:r>
          </a:p>
        </p:txBody>
      </p:sp>
      <p:sp>
        <p:nvSpPr>
          <p:cNvPr id="19" name="Oval 18">
            <a:extLst>
              <a:ext uri="{FF2B5EF4-FFF2-40B4-BE49-F238E27FC236}">
                <a16:creationId xmlns:a16="http://schemas.microsoft.com/office/drawing/2014/main" id="{6CB862AD-7930-46D2-9BA0-E9E96A1076A6}"/>
              </a:ext>
            </a:extLst>
          </p:cNvPr>
          <p:cNvSpPr/>
          <p:nvPr/>
        </p:nvSpPr>
        <p:spPr>
          <a:xfrm>
            <a:off x="5137492" y="4538697"/>
            <a:ext cx="396000" cy="396000"/>
          </a:xfrm>
          <a:prstGeom prst="ellipse">
            <a:avLst/>
          </a:prstGeom>
          <a:solidFill>
            <a:schemeClr val="accent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7</a:t>
            </a:r>
          </a:p>
        </p:txBody>
      </p:sp>
      <p:sp>
        <p:nvSpPr>
          <p:cNvPr id="20" name="Oval 19">
            <a:extLst>
              <a:ext uri="{FF2B5EF4-FFF2-40B4-BE49-F238E27FC236}">
                <a16:creationId xmlns:a16="http://schemas.microsoft.com/office/drawing/2014/main" id="{8D1EE2E7-EFBA-4BC9-9346-4F61140BED92}"/>
              </a:ext>
            </a:extLst>
          </p:cNvPr>
          <p:cNvSpPr/>
          <p:nvPr/>
        </p:nvSpPr>
        <p:spPr>
          <a:xfrm>
            <a:off x="5618489" y="1390690"/>
            <a:ext cx="396000" cy="396000"/>
          </a:xfrm>
          <a:prstGeom prst="ellipse">
            <a:avLst/>
          </a:prstGeom>
          <a:solidFill>
            <a:schemeClr val="accent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8</a:t>
            </a:r>
          </a:p>
        </p:txBody>
      </p:sp>
      <p:sp>
        <p:nvSpPr>
          <p:cNvPr id="21" name="Oval 20">
            <a:extLst>
              <a:ext uri="{FF2B5EF4-FFF2-40B4-BE49-F238E27FC236}">
                <a16:creationId xmlns:a16="http://schemas.microsoft.com/office/drawing/2014/main" id="{89641A89-F871-4042-BED3-AFE4B08AD1D8}"/>
              </a:ext>
            </a:extLst>
          </p:cNvPr>
          <p:cNvSpPr/>
          <p:nvPr/>
        </p:nvSpPr>
        <p:spPr>
          <a:xfrm>
            <a:off x="386568" y="3716059"/>
            <a:ext cx="864000" cy="360000"/>
          </a:xfrm>
          <a:prstGeom prst="ellipse">
            <a:avLst/>
          </a:prstGeom>
          <a:solidFill>
            <a:srgbClr val="00A3B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000" b="1" dirty="0"/>
              <a:t>Nov 18-19</a:t>
            </a:r>
          </a:p>
        </p:txBody>
      </p:sp>
      <p:sp>
        <p:nvSpPr>
          <p:cNvPr id="22" name="Oval 21">
            <a:extLst>
              <a:ext uri="{FF2B5EF4-FFF2-40B4-BE49-F238E27FC236}">
                <a16:creationId xmlns:a16="http://schemas.microsoft.com/office/drawing/2014/main" id="{07D43C2A-F710-41F6-97BF-9A627CFA4163}"/>
              </a:ext>
            </a:extLst>
          </p:cNvPr>
          <p:cNvSpPr/>
          <p:nvPr/>
        </p:nvSpPr>
        <p:spPr>
          <a:xfrm>
            <a:off x="1624417" y="3716059"/>
            <a:ext cx="864000" cy="360000"/>
          </a:xfrm>
          <a:prstGeom prst="ellipse">
            <a:avLst/>
          </a:prstGeom>
          <a:solidFill>
            <a:srgbClr val="00A3B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000" b="1" dirty="0"/>
              <a:t>Nov 25-26</a:t>
            </a:r>
          </a:p>
        </p:txBody>
      </p:sp>
      <p:sp>
        <p:nvSpPr>
          <p:cNvPr id="23" name="Oval 22">
            <a:extLst>
              <a:ext uri="{FF2B5EF4-FFF2-40B4-BE49-F238E27FC236}">
                <a16:creationId xmlns:a16="http://schemas.microsoft.com/office/drawing/2014/main" id="{EBE9D443-53C8-404D-808D-B105279760EE}"/>
              </a:ext>
            </a:extLst>
          </p:cNvPr>
          <p:cNvSpPr/>
          <p:nvPr/>
        </p:nvSpPr>
        <p:spPr>
          <a:xfrm>
            <a:off x="2862266" y="3716059"/>
            <a:ext cx="864000" cy="360000"/>
          </a:xfrm>
          <a:prstGeom prst="ellipse">
            <a:avLst/>
          </a:prstGeom>
          <a:solidFill>
            <a:srgbClr val="00A3B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000" b="1" dirty="0"/>
              <a:t>Dec 2-3</a:t>
            </a:r>
          </a:p>
        </p:txBody>
      </p:sp>
      <p:sp>
        <p:nvSpPr>
          <p:cNvPr id="24" name="Oval 23">
            <a:extLst>
              <a:ext uri="{FF2B5EF4-FFF2-40B4-BE49-F238E27FC236}">
                <a16:creationId xmlns:a16="http://schemas.microsoft.com/office/drawing/2014/main" id="{9CC73207-F143-4FB8-98FD-881704D9F90E}"/>
              </a:ext>
            </a:extLst>
          </p:cNvPr>
          <p:cNvSpPr/>
          <p:nvPr/>
        </p:nvSpPr>
        <p:spPr>
          <a:xfrm>
            <a:off x="4100115" y="3716059"/>
            <a:ext cx="864000" cy="360000"/>
          </a:xfrm>
          <a:prstGeom prst="ellipse">
            <a:avLst/>
          </a:prstGeom>
          <a:solidFill>
            <a:srgbClr val="00A3B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000" b="1" dirty="0"/>
              <a:t>Dec 9-10</a:t>
            </a:r>
          </a:p>
        </p:txBody>
      </p:sp>
      <p:sp>
        <p:nvSpPr>
          <p:cNvPr id="25" name="Oval 24">
            <a:extLst>
              <a:ext uri="{FF2B5EF4-FFF2-40B4-BE49-F238E27FC236}">
                <a16:creationId xmlns:a16="http://schemas.microsoft.com/office/drawing/2014/main" id="{A399C9E6-86B4-426F-8A21-89797FF830DC}"/>
              </a:ext>
            </a:extLst>
          </p:cNvPr>
          <p:cNvSpPr/>
          <p:nvPr/>
        </p:nvSpPr>
        <p:spPr>
          <a:xfrm>
            <a:off x="5337964" y="3716059"/>
            <a:ext cx="864000" cy="360000"/>
          </a:xfrm>
          <a:prstGeom prst="ellipse">
            <a:avLst/>
          </a:prstGeom>
          <a:solidFill>
            <a:srgbClr val="00A3B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000" b="1" dirty="0"/>
              <a:t>Dec 16-17</a:t>
            </a:r>
          </a:p>
        </p:txBody>
      </p:sp>
      <p:sp>
        <p:nvSpPr>
          <p:cNvPr id="27" name="Oval 26">
            <a:extLst>
              <a:ext uri="{FF2B5EF4-FFF2-40B4-BE49-F238E27FC236}">
                <a16:creationId xmlns:a16="http://schemas.microsoft.com/office/drawing/2014/main" id="{2CD72B83-C3A3-45DE-9B7F-596734CF5212}"/>
              </a:ext>
            </a:extLst>
          </p:cNvPr>
          <p:cNvSpPr/>
          <p:nvPr/>
        </p:nvSpPr>
        <p:spPr>
          <a:xfrm>
            <a:off x="6309113" y="3682159"/>
            <a:ext cx="972000" cy="432000"/>
          </a:xfrm>
          <a:prstGeom prst="ellipse">
            <a:avLst/>
          </a:prstGeom>
          <a:solidFill>
            <a:srgbClr val="00964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72000" numCol="1" spcCol="0" rtlCol="0" fromWordArt="0" anchor="ctr" anchorCtr="0" forceAA="0" compatLnSpc="1">
            <a:prstTxWarp prst="textNoShape">
              <a:avLst/>
            </a:prstTxWarp>
            <a:noAutofit/>
          </a:bodyPr>
          <a:lstStyle/>
          <a:p>
            <a:pPr algn="ctr"/>
            <a:r>
              <a:rPr lang="en-GB" sz="1000" b="1" dirty="0"/>
              <a:t>Dec Holidays</a:t>
            </a:r>
          </a:p>
        </p:txBody>
      </p:sp>
      <p:sp>
        <p:nvSpPr>
          <p:cNvPr id="28" name="Oval 27">
            <a:extLst>
              <a:ext uri="{FF2B5EF4-FFF2-40B4-BE49-F238E27FC236}">
                <a16:creationId xmlns:a16="http://schemas.microsoft.com/office/drawing/2014/main" id="{078F1776-B4AD-4A77-A25D-DB65EC83BA04}"/>
              </a:ext>
            </a:extLst>
          </p:cNvPr>
          <p:cNvSpPr/>
          <p:nvPr/>
        </p:nvSpPr>
        <p:spPr>
          <a:xfrm>
            <a:off x="7407312" y="3716059"/>
            <a:ext cx="864000" cy="360000"/>
          </a:xfrm>
          <a:prstGeom prst="ellipse">
            <a:avLst/>
          </a:prstGeom>
          <a:solidFill>
            <a:srgbClr val="7030A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000" b="1" dirty="0"/>
              <a:t>Jan 6-7</a:t>
            </a:r>
          </a:p>
        </p:txBody>
      </p:sp>
      <p:sp>
        <p:nvSpPr>
          <p:cNvPr id="29" name="Oval 28">
            <a:extLst>
              <a:ext uri="{FF2B5EF4-FFF2-40B4-BE49-F238E27FC236}">
                <a16:creationId xmlns:a16="http://schemas.microsoft.com/office/drawing/2014/main" id="{79859514-3983-43C3-ADE6-28B7E00A0FF2}"/>
              </a:ext>
            </a:extLst>
          </p:cNvPr>
          <p:cNvSpPr/>
          <p:nvPr/>
        </p:nvSpPr>
        <p:spPr>
          <a:xfrm>
            <a:off x="8594361" y="3716059"/>
            <a:ext cx="864000" cy="360000"/>
          </a:xfrm>
          <a:prstGeom prst="ellipse">
            <a:avLst/>
          </a:prstGeom>
          <a:solidFill>
            <a:srgbClr val="00A3B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000" b="1" dirty="0"/>
              <a:t>Jan 13-14</a:t>
            </a:r>
          </a:p>
        </p:txBody>
      </p:sp>
      <p:sp>
        <p:nvSpPr>
          <p:cNvPr id="30" name="Oval 29">
            <a:extLst>
              <a:ext uri="{FF2B5EF4-FFF2-40B4-BE49-F238E27FC236}">
                <a16:creationId xmlns:a16="http://schemas.microsoft.com/office/drawing/2014/main" id="{91AC1073-0778-446E-8C04-A643E1F37B85}"/>
              </a:ext>
            </a:extLst>
          </p:cNvPr>
          <p:cNvSpPr/>
          <p:nvPr/>
        </p:nvSpPr>
        <p:spPr>
          <a:xfrm>
            <a:off x="9781410" y="3716059"/>
            <a:ext cx="864000" cy="360000"/>
          </a:xfrm>
          <a:prstGeom prst="ellipse">
            <a:avLst/>
          </a:prstGeom>
          <a:solidFill>
            <a:srgbClr val="7030A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000" b="1" dirty="0"/>
              <a:t>Jan 20-21</a:t>
            </a:r>
          </a:p>
        </p:txBody>
      </p:sp>
      <p:sp>
        <p:nvSpPr>
          <p:cNvPr id="31" name="Oval 30">
            <a:extLst>
              <a:ext uri="{FF2B5EF4-FFF2-40B4-BE49-F238E27FC236}">
                <a16:creationId xmlns:a16="http://schemas.microsoft.com/office/drawing/2014/main" id="{CF65555E-AEAF-4DE7-B4F7-0BF902877FB4}"/>
              </a:ext>
            </a:extLst>
          </p:cNvPr>
          <p:cNvSpPr/>
          <p:nvPr/>
        </p:nvSpPr>
        <p:spPr>
          <a:xfrm>
            <a:off x="10968458" y="3716059"/>
            <a:ext cx="864000" cy="360000"/>
          </a:xfrm>
          <a:prstGeom prst="ellipse">
            <a:avLst/>
          </a:prstGeom>
          <a:solidFill>
            <a:srgbClr val="00A3B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000" b="1" dirty="0"/>
              <a:t>Jan 27-28</a:t>
            </a:r>
          </a:p>
        </p:txBody>
      </p:sp>
      <p:sp>
        <p:nvSpPr>
          <p:cNvPr id="32" name="Oval 31">
            <a:extLst>
              <a:ext uri="{FF2B5EF4-FFF2-40B4-BE49-F238E27FC236}">
                <a16:creationId xmlns:a16="http://schemas.microsoft.com/office/drawing/2014/main" id="{5FD0B559-30D3-42CA-BCB4-9C6D786A73BC}"/>
              </a:ext>
            </a:extLst>
          </p:cNvPr>
          <p:cNvSpPr/>
          <p:nvPr/>
        </p:nvSpPr>
        <p:spPr>
          <a:xfrm>
            <a:off x="386568" y="1390690"/>
            <a:ext cx="396000" cy="396000"/>
          </a:xfrm>
          <a:prstGeom prst="ellipse">
            <a:avLst/>
          </a:prstGeom>
          <a:solidFill>
            <a:schemeClr val="accent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10</a:t>
            </a:r>
          </a:p>
        </p:txBody>
      </p:sp>
      <p:sp>
        <p:nvSpPr>
          <p:cNvPr id="33" name="Oval 32">
            <a:extLst>
              <a:ext uri="{FF2B5EF4-FFF2-40B4-BE49-F238E27FC236}">
                <a16:creationId xmlns:a16="http://schemas.microsoft.com/office/drawing/2014/main" id="{3BF173FC-FF9D-4D48-B350-66CEBA9291C0}"/>
              </a:ext>
            </a:extLst>
          </p:cNvPr>
          <p:cNvSpPr/>
          <p:nvPr/>
        </p:nvSpPr>
        <p:spPr>
          <a:xfrm>
            <a:off x="822818" y="1390690"/>
            <a:ext cx="396000" cy="396000"/>
          </a:xfrm>
          <a:prstGeom prst="ellipse">
            <a:avLst/>
          </a:prstGeom>
          <a:solidFill>
            <a:schemeClr val="accent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11</a:t>
            </a:r>
          </a:p>
        </p:txBody>
      </p:sp>
      <p:sp>
        <p:nvSpPr>
          <p:cNvPr id="34" name="Oval 33">
            <a:extLst>
              <a:ext uri="{FF2B5EF4-FFF2-40B4-BE49-F238E27FC236}">
                <a16:creationId xmlns:a16="http://schemas.microsoft.com/office/drawing/2014/main" id="{0A28F375-9855-4CCA-8314-69006D0CF00E}"/>
              </a:ext>
            </a:extLst>
          </p:cNvPr>
          <p:cNvSpPr/>
          <p:nvPr/>
        </p:nvSpPr>
        <p:spPr>
          <a:xfrm>
            <a:off x="2881777" y="1390690"/>
            <a:ext cx="396000" cy="396000"/>
          </a:xfrm>
          <a:prstGeom prst="ellipse">
            <a:avLst/>
          </a:prstGeom>
          <a:solidFill>
            <a:schemeClr val="accent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12</a:t>
            </a:r>
          </a:p>
        </p:txBody>
      </p:sp>
      <p:sp>
        <p:nvSpPr>
          <p:cNvPr id="35" name="Oval 34">
            <a:extLst>
              <a:ext uri="{FF2B5EF4-FFF2-40B4-BE49-F238E27FC236}">
                <a16:creationId xmlns:a16="http://schemas.microsoft.com/office/drawing/2014/main" id="{60B2C783-5783-4EA4-AD64-757D1C78F3DE}"/>
              </a:ext>
            </a:extLst>
          </p:cNvPr>
          <p:cNvSpPr/>
          <p:nvPr/>
        </p:nvSpPr>
        <p:spPr>
          <a:xfrm>
            <a:off x="386568" y="4538697"/>
            <a:ext cx="396000" cy="396000"/>
          </a:xfrm>
          <a:prstGeom prst="ellipse">
            <a:avLst/>
          </a:prstGeom>
          <a:solidFill>
            <a:schemeClr val="accent2">
              <a:lumMod val="75000"/>
            </a:schemeClr>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15</a:t>
            </a:r>
          </a:p>
        </p:txBody>
      </p:sp>
      <p:sp>
        <p:nvSpPr>
          <p:cNvPr id="36" name="Oval 35">
            <a:extLst>
              <a:ext uri="{FF2B5EF4-FFF2-40B4-BE49-F238E27FC236}">
                <a16:creationId xmlns:a16="http://schemas.microsoft.com/office/drawing/2014/main" id="{EA92D3E2-AE6E-4A1D-83AB-38E3C36229BB}"/>
              </a:ext>
            </a:extLst>
          </p:cNvPr>
          <p:cNvSpPr/>
          <p:nvPr/>
        </p:nvSpPr>
        <p:spPr>
          <a:xfrm>
            <a:off x="6182202" y="4538697"/>
            <a:ext cx="396000" cy="396000"/>
          </a:xfrm>
          <a:prstGeom prst="ellipse">
            <a:avLst/>
          </a:prstGeom>
          <a:solidFill>
            <a:srgbClr val="68C49F"/>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14</a:t>
            </a:r>
          </a:p>
        </p:txBody>
      </p:sp>
      <p:sp>
        <p:nvSpPr>
          <p:cNvPr id="37" name="Oval 36">
            <a:extLst>
              <a:ext uri="{FF2B5EF4-FFF2-40B4-BE49-F238E27FC236}">
                <a16:creationId xmlns:a16="http://schemas.microsoft.com/office/drawing/2014/main" id="{419F870B-7247-4E92-B6AB-5370C5766677}"/>
              </a:ext>
            </a:extLst>
          </p:cNvPr>
          <p:cNvSpPr/>
          <p:nvPr/>
        </p:nvSpPr>
        <p:spPr>
          <a:xfrm>
            <a:off x="3332061" y="1390690"/>
            <a:ext cx="396000" cy="396000"/>
          </a:xfrm>
          <a:prstGeom prst="ellipse">
            <a:avLst/>
          </a:prstGeom>
          <a:solidFill>
            <a:schemeClr val="accent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13</a:t>
            </a:r>
          </a:p>
        </p:txBody>
      </p:sp>
      <p:sp>
        <p:nvSpPr>
          <p:cNvPr id="38" name="Oval 37">
            <a:extLst>
              <a:ext uri="{FF2B5EF4-FFF2-40B4-BE49-F238E27FC236}">
                <a16:creationId xmlns:a16="http://schemas.microsoft.com/office/drawing/2014/main" id="{EFDFD8CD-0332-4BEE-A214-C7A9A88CCE79}"/>
              </a:ext>
            </a:extLst>
          </p:cNvPr>
          <p:cNvSpPr/>
          <p:nvPr/>
        </p:nvSpPr>
        <p:spPr>
          <a:xfrm>
            <a:off x="822818" y="4538697"/>
            <a:ext cx="396000" cy="396000"/>
          </a:xfrm>
          <a:prstGeom prst="ellipse">
            <a:avLst/>
          </a:prstGeom>
          <a:solidFill>
            <a:schemeClr val="accent2">
              <a:lumMod val="75000"/>
            </a:schemeClr>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16</a:t>
            </a:r>
          </a:p>
        </p:txBody>
      </p:sp>
      <p:sp>
        <p:nvSpPr>
          <p:cNvPr id="4" name="TextBox 3">
            <a:extLst>
              <a:ext uri="{FF2B5EF4-FFF2-40B4-BE49-F238E27FC236}">
                <a16:creationId xmlns:a16="http://schemas.microsoft.com/office/drawing/2014/main" id="{2042A863-89D4-4365-89A4-4C8B58C0F4DD}"/>
              </a:ext>
            </a:extLst>
          </p:cNvPr>
          <p:cNvSpPr txBox="1"/>
          <p:nvPr/>
        </p:nvSpPr>
        <p:spPr>
          <a:xfrm>
            <a:off x="1534103" y="2710854"/>
            <a:ext cx="1180131" cy="552844"/>
          </a:xfrm>
          <a:prstGeom prst="rect">
            <a:avLst/>
          </a:prstGeom>
          <a:noFill/>
        </p:spPr>
        <p:txBody>
          <a:bodyPr wrap="none" rtlCol="0">
            <a:spAutoFit/>
          </a:bodyPr>
          <a:lstStyle>
            <a:defPPr>
              <a:defRPr lang="sv-SE"/>
            </a:defPPr>
            <a:lvl1pPr>
              <a:lnSpc>
                <a:spcPct val="95000"/>
              </a:lnSpc>
              <a:spcBef>
                <a:spcPts val="200"/>
              </a:spcBef>
              <a:defRPr sz="1050">
                <a:cs typeface="Arial" pitchFamily="34" charset="0"/>
              </a:defRPr>
            </a:lvl1pPr>
          </a:lstStyle>
          <a:p>
            <a:pPr>
              <a:spcBef>
                <a:spcPts val="0"/>
              </a:spcBef>
            </a:pPr>
            <a:r>
              <a:rPr lang="en-GB" dirty="0" err="1"/>
              <a:t>Invid</a:t>
            </a:r>
            <a:r>
              <a:rPr lang="en-GB" dirty="0"/>
              <a:t> (Sweden)</a:t>
            </a:r>
          </a:p>
          <a:p>
            <a:pPr marL="85725" indent="-85725">
              <a:spcBef>
                <a:spcPts val="0"/>
              </a:spcBef>
              <a:buFont typeface="Arial" panose="020B0604020202020204" pitchFamily="34" charset="0"/>
              <a:buChar char="•"/>
            </a:pPr>
            <a:r>
              <a:rPr lang="en-GB" dirty="0"/>
              <a:t>MPLS</a:t>
            </a:r>
          </a:p>
          <a:p>
            <a:pPr marL="85725" indent="-85725">
              <a:spcBef>
                <a:spcPts val="0"/>
              </a:spcBef>
              <a:buFont typeface="Arial" panose="020B0604020202020204" pitchFamily="34" charset="0"/>
              <a:buChar char="•"/>
            </a:pPr>
            <a:r>
              <a:rPr lang="en-GB" dirty="0"/>
              <a:t>Internal firewall</a:t>
            </a:r>
          </a:p>
        </p:txBody>
      </p:sp>
      <p:sp>
        <p:nvSpPr>
          <p:cNvPr id="39" name="TextBox 38">
            <a:extLst>
              <a:ext uri="{FF2B5EF4-FFF2-40B4-BE49-F238E27FC236}">
                <a16:creationId xmlns:a16="http://schemas.microsoft.com/office/drawing/2014/main" id="{B6254014-2E14-4DA0-94E9-F86160A18E4E}"/>
              </a:ext>
            </a:extLst>
          </p:cNvPr>
          <p:cNvSpPr txBox="1"/>
          <p:nvPr/>
        </p:nvSpPr>
        <p:spPr>
          <a:xfrm>
            <a:off x="178736" y="1803507"/>
            <a:ext cx="1332416" cy="552844"/>
          </a:xfrm>
          <a:prstGeom prst="rect">
            <a:avLst/>
          </a:prstGeom>
          <a:noFill/>
        </p:spPr>
        <p:txBody>
          <a:bodyPr wrap="none" rtlCol="0">
            <a:spAutoFit/>
          </a:bodyPr>
          <a:lstStyle>
            <a:defPPr>
              <a:defRPr lang="sv-SE"/>
            </a:defPPr>
            <a:lvl1pPr>
              <a:lnSpc>
                <a:spcPct val="95000"/>
              </a:lnSpc>
              <a:spcBef>
                <a:spcPts val="200"/>
              </a:spcBef>
              <a:defRPr sz="1050">
                <a:cs typeface="Arial" pitchFamily="34" charset="0"/>
              </a:defRPr>
            </a:lvl1pPr>
          </a:lstStyle>
          <a:p>
            <a:pPr>
              <a:spcBef>
                <a:spcPts val="0"/>
              </a:spcBef>
            </a:pPr>
            <a:r>
              <a:rPr lang="en-GB" dirty="0"/>
              <a:t>Winston-Salem DC</a:t>
            </a:r>
          </a:p>
          <a:p>
            <a:pPr marL="85725" indent="-85725">
              <a:spcBef>
                <a:spcPts val="0"/>
              </a:spcBef>
              <a:buFont typeface="Arial" panose="020B0604020202020204" pitchFamily="34" charset="0"/>
              <a:buChar char="•"/>
            </a:pPr>
            <a:r>
              <a:rPr lang="en-GB" dirty="0"/>
              <a:t>LPAR replication</a:t>
            </a:r>
          </a:p>
          <a:p>
            <a:pPr marL="85725" indent="-85725">
              <a:spcBef>
                <a:spcPts val="0"/>
              </a:spcBef>
              <a:buFont typeface="Arial" panose="020B0604020202020204" pitchFamily="34" charset="0"/>
              <a:buChar char="•"/>
            </a:pPr>
            <a:r>
              <a:rPr lang="en-GB" dirty="0"/>
              <a:t>Husky migration</a:t>
            </a:r>
          </a:p>
        </p:txBody>
      </p:sp>
      <p:sp>
        <p:nvSpPr>
          <p:cNvPr id="40" name="TextBox 39">
            <a:extLst>
              <a:ext uri="{FF2B5EF4-FFF2-40B4-BE49-F238E27FC236}">
                <a16:creationId xmlns:a16="http://schemas.microsoft.com/office/drawing/2014/main" id="{D97EF582-A80A-4418-8A59-A63DDFB77298}"/>
              </a:ext>
            </a:extLst>
          </p:cNvPr>
          <p:cNvSpPr txBox="1"/>
          <p:nvPr/>
        </p:nvSpPr>
        <p:spPr>
          <a:xfrm>
            <a:off x="187552" y="4969104"/>
            <a:ext cx="1314784" cy="552844"/>
          </a:xfrm>
          <a:prstGeom prst="rect">
            <a:avLst/>
          </a:prstGeom>
          <a:noFill/>
        </p:spPr>
        <p:txBody>
          <a:bodyPr wrap="none" rtlCol="0">
            <a:spAutoFit/>
          </a:bodyPr>
          <a:lstStyle/>
          <a:p>
            <a:pPr>
              <a:lnSpc>
                <a:spcPct val="95000"/>
              </a:lnSpc>
              <a:spcBef>
                <a:spcPts val="0"/>
              </a:spcBef>
            </a:pPr>
            <a:r>
              <a:rPr lang="en-GB" sz="1050" dirty="0">
                <a:cs typeface="Arial" pitchFamily="34" charset="0"/>
              </a:rPr>
              <a:t>Ulm DC</a:t>
            </a:r>
          </a:p>
          <a:p>
            <a:pPr marL="85725" indent="-85725">
              <a:lnSpc>
                <a:spcPct val="95000"/>
              </a:lnSpc>
              <a:spcBef>
                <a:spcPts val="0"/>
              </a:spcBef>
              <a:buFont typeface="Arial" panose="020B0604020202020204" pitchFamily="34" charset="0"/>
              <a:buChar char="•"/>
            </a:pPr>
            <a:r>
              <a:rPr lang="en-GB" sz="1050" dirty="0">
                <a:cs typeface="Arial" pitchFamily="34" charset="0"/>
              </a:rPr>
              <a:t>Internal firewall</a:t>
            </a:r>
          </a:p>
          <a:p>
            <a:pPr marL="85725" indent="-85725">
              <a:lnSpc>
                <a:spcPct val="95000"/>
              </a:lnSpc>
              <a:spcBef>
                <a:spcPts val="0"/>
              </a:spcBef>
              <a:buFont typeface="Arial" panose="020B0604020202020204" pitchFamily="34" charset="0"/>
              <a:buChar char="•"/>
            </a:pPr>
            <a:r>
              <a:rPr lang="en-GB" sz="1050" dirty="0">
                <a:cs typeface="Arial" pitchFamily="34" charset="0"/>
              </a:rPr>
              <a:t>Perimeter firewall</a:t>
            </a:r>
          </a:p>
        </p:txBody>
      </p:sp>
      <p:sp>
        <p:nvSpPr>
          <p:cNvPr id="41" name="TextBox 40">
            <a:extLst>
              <a:ext uri="{FF2B5EF4-FFF2-40B4-BE49-F238E27FC236}">
                <a16:creationId xmlns:a16="http://schemas.microsoft.com/office/drawing/2014/main" id="{3370801F-E260-4501-A2F0-56B732D9ED53}"/>
              </a:ext>
            </a:extLst>
          </p:cNvPr>
          <p:cNvSpPr txBox="1"/>
          <p:nvPr/>
        </p:nvSpPr>
        <p:spPr>
          <a:xfrm>
            <a:off x="3909448" y="2710854"/>
            <a:ext cx="1314784" cy="569002"/>
          </a:xfrm>
          <a:prstGeom prst="rect">
            <a:avLst/>
          </a:prstGeom>
          <a:noFill/>
        </p:spPr>
        <p:txBody>
          <a:bodyPr wrap="none" rtlCol="0">
            <a:spAutoFit/>
          </a:bodyPr>
          <a:lstStyle/>
          <a:p>
            <a:pPr>
              <a:lnSpc>
                <a:spcPct val="95000"/>
              </a:lnSpc>
              <a:spcBef>
                <a:spcPts val="0"/>
              </a:spcBef>
            </a:pPr>
            <a:r>
              <a:rPr lang="en-GB" sz="1050" dirty="0" err="1">
                <a:cs typeface="Arial" pitchFamily="34" charset="0"/>
              </a:rPr>
              <a:t>Huskvarna</a:t>
            </a:r>
            <a:r>
              <a:rPr lang="en-GB" sz="1050" dirty="0">
                <a:cs typeface="Arial" pitchFamily="34" charset="0"/>
              </a:rPr>
              <a:t> DC</a:t>
            </a:r>
          </a:p>
          <a:p>
            <a:pPr marL="85725" indent="-85725">
              <a:spcBef>
                <a:spcPts val="0"/>
              </a:spcBef>
              <a:buFont typeface="Arial" panose="020B0604020202020204" pitchFamily="34" charset="0"/>
              <a:buChar char="•"/>
            </a:pPr>
            <a:r>
              <a:rPr lang="en-GB" sz="1050" dirty="0"/>
              <a:t>Internal firewall</a:t>
            </a:r>
          </a:p>
          <a:p>
            <a:pPr marL="85725" indent="-85725">
              <a:spcBef>
                <a:spcPts val="0"/>
              </a:spcBef>
              <a:buFont typeface="Arial" panose="020B0604020202020204" pitchFamily="34" charset="0"/>
              <a:buChar char="•"/>
            </a:pPr>
            <a:r>
              <a:rPr lang="en-GB" sz="1050" dirty="0"/>
              <a:t>Perimeter firewall</a:t>
            </a:r>
          </a:p>
        </p:txBody>
      </p:sp>
      <p:sp>
        <p:nvSpPr>
          <p:cNvPr id="42" name="TextBox 41">
            <a:extLst>
              <a:ext uri="{FF2B5EF4-FFF2-40B4-BE49-F238E27FC236}">
                <a16:creationId xmlns:a16="http://schemas.microsoft.com/office/drawing/2014/main" id="{63D3C8EC-F941-4D8D-A05C-884A0886D3F8}"/>
              </a:ext>
            </a:extLst>
          </p:cNvPr>
          <p:cNvSpPr txBox="1"/>
          <p:nvPr/>
        </p:nvSpPr>
        <p:spPr>
          <a:xfrm>
            <a:off x="6791463" y="5931129"/>
            <a:ext cx="1063112" cy="569002"/>
          </a:xfrm>
          <a:prstGeom prst="rect">
            <a:avLst/>
          </a:prstGeom>
          <a:noFill/>
        </p:spPr>
        <p:txBody>
          <a:bodyPr wrap="none" rtlCol="0">
            <a:spAutoFit/>
          </a:bodyPr>
          <a:lstStyle/>
          <a:p>
            <a:pPr>
              <a:spcBef>
                <a:spcPts val="0"/>
              </a:spcBef>
            </a:pPr>
            <a:r>
              <a:rPr lang="en-GB" sz="1050" dirty="0">
                <a:cs typeface="Arial" pitchFamily="34" charset="0"/>
              </a:rPr>
              <a:t>Dec 27 </a:t>
            </a:r>
            <a:endParaRPr lang="en-GB" sz="1050" dirty="0"/>
          </a:p>
          <a:p>
            <a:pPr>
              <a:lnSpc>
                <a:spcPct val="95000"/>
              </a:lnSpc>
              <a:spcBef>
                <a:spcPts val="0"/>
              </a:spcBef>
            </a:pPr>
            <a:r>
              <a:rPr lang="en-GB" sz="1050" dirty="0" err="1">
                <a:cs typeface="Arial" pitchFamily="34" charset="0"/>
              </a:rPr>
              <a:t>Huskvarna</a:t>
            </a:r>
            <a:r>
              <a:rPr lang="en-GB" sz="1050" dirty="0">
                <a:cs typeface="Arial" pitchFamily="34" charset="0"/>
              </a:rPr>
              <a:t> DC</a:t>
            </a:r>
          </a:p>
          <a:p>
            <a:pPr marL="85725" indent="-85725">
              <a:spcBef>
                <a:spcPts val="0"/>
              </a:spcBef>
              <a:buFont typeface="Arial" panose="020B0604020202020204" pitchFamily="34" charset="0"/>
              <a:buChar char="•"/>
            </a:pPr>
            <a:r>
              <a:rPr lang="en-GB" sz="1050" dirty="0"/>
              <a:t>DR Testing</a:t>
            </a:r>
          </a:p>
        </p:txBody>
      </p:sp>
      <p:sp>
        <p:nvSpPr>
          <p:cNvPr id="47" name="TextBox 46">
            <a:extLst>
              <a:ext uri="{FF2B5EF4-FFF2-40B4-BE49-F238E27FC236}">
                <a16:creationId xmlns:a16="http://schemas.microsoft.com/office/drawing/2014/main" id="{1EE7AE25-667E-43A4-A4DA-0E8E621C7CAE}"/>
              </a:ext>
            </a:extLst>
          </p:cNvPr>
          <p:cNvSpPr txBox="1"/>
          <p:nvPr/>
        </p:nvSpPr>
        <p:spPr>
          <a:xfrm>
            <a:off x="2725633" y="1803507"/>
            <a:ext cx="1332416" cy="552844"/>
          </a:xfrm>
          <a:prstGeom prst="rect">
            <a:avLst/>
          </a:prstGeom>
          <a:noFill/>
        </p:spPr>
        <p:txBody>
          <a:bodyPr wrap="none" rtlCol="0">
            <a:spAutoFit/>
          </a:bodyPr>
          <a:lstStyle>
            <a:defPPr>
              <a:defRPr lang="sv-SE"/>
            </a:defPPr>
            <a:lvl1pPr>
              <a:lnSpc>
                <a:spcPct val="95000"/>
              </a:lnSpc>
              <a:spcBef>
                <a:spcPts val="200"/>
              </a:spcBef>
              <a:defRPr sz="1050">
                <a:cs typeface="Arial" pitchFamily="34" charset="0"/>
              </a:defRPr>
            </a:lvl1pPr>
          </a:lstStyle>
          <a:p>
            <a:pPr>
              <a:spcBef>
                <a:spcPts val="0"/>
              </a:spcBef>
            </a:pPr>
            <a:r>
              <a:rPr lang="en-GB" dirty="0"/>
              <a:t>Winston-Salem DC</a:t>
            </a:r>
          </a:p>
          <a:p>
            <a:pPr marL="85725" indent="-85725">
              <a:spcBef>
                <a:spcPts val="0"/>
              </a:spcBef>
              <a:buFont typeface="Arial" panose="020B0604020202020204" pitchFamily="34" charset="0"/>
              <a:buChar char="•"/>
            </a:pPr>
            <a:r>
              <a:rPr lang="en-GB" dirty="0"/>
              <a:t>LAN</a:t>
            </a:r>
          </a:p>
          <a:p>
            <a:pPr marL="85725" indent="-85725">
              <a:spcBef>
                <a:spcPts val="0"/>
              </a:spcBef>
              <a:buFont typeface="Arial" panose="020B0604020202020204" pitchFamily="34" charset="0"/>
              <a:buChar char="•"/>
            </a:pPr>
            <a:r>
              <a:rPr lang="en-GB" dirty="0"/>
              <a:t>Internal firewall</a:t>
            </a:r>
          </a:p>
        </p:txBody>
      </p:sp>
      <p:sp>
        <p:nvSpPr>
          <p:cNvPr id="50" name="TextBox 49">
            <a:extLst>
              <a:ext uri="{FF2B5EF4-FFF2-40B4-BE49-F238E27FC236}">
                <a16:creationId xmlns:a16="http://schemas.microsoft.com/office/drawing/2014/main" id="{F6C1A21E-B173-4675-BAA1-881DC94FBB91}"/>
              </a:ext>
            </a:extLst>
          </p:cNvPr>
          <p:cNvSpPr txBox="1"/>
          <p:nvPr/>
        </p:nvSpPr>
        <p:spPr>
          <a:xfrm>
            <a:off x="2824917" y="4969104"/>
            <a:ext cx="1099981" cy="407419"/>
          </a:xfrm>
          <a:prstGeom prst="rect">
            <a:avLst/>
          </a:prstGeom>
          <a:noFill/>
        </p:spPr>
        <p:txBody>
          <a:bodyPr wrap="none" rtlCol="0">
            <a:spAutoFit/>
          </a:bodyPr>
          <a:lstStyle/>
          <a:p>
            <a:pPr>
              <a:lnSpc>
                <a:spcPct val="95000"/>
              </a:lnSpc>
              <a:spcBef>
                <a:spcPts val="0"/>
              </a:spcBef>
            </a:pPr>
            <a:r>
              <a:rPr lang="en-GB" sz="1050" dirty="0" err="1">
                <a:cs typeface="Arial" pitchFamily="34" charset="0"/>
              </a:rPr>
              <a:t>Huskvarna</a:t>
            </a:r>
            <a:r>
              <a:rPr lang="en-GB" sz="1050" dirty="0">
                <a:cs typeface="Arial" pitchFamily="34" charset="0"/>
              </a:rPr>
              <a:t> Site</a:t>
            </a:r>
          </a:p>
          <a:p>
            <a:pPr marL="85725" indent="-85725">
              <a:spcBef>
                <a:spcPts val="0"/>
              </a:spcBef>
              <a:buFont typeface="Arial" panose="020B0604020202020204" pitchFamily="34" charset="0"/>
              <a:buChar char="•"/>
            </a:pPr>
            <a:r>
              <a:rPr lang="en-GB" sz="1050" dirty="0"/>
              <a:t>LAN</a:t>
            </a:r>
          </a:p>
        </p:txBody>
      </p:sp>
      <p:sp>
        <p:nvSpPr>
          <p:cNvPr id="51" name="TextBox 50">
            <a:extLst>
              <a:ext uri="{FF2B5EF4-FFF2-40B4-BE49-F238E27FC236}">
                <a16:creationId xmlns:a16="http://schemas.microsoft.com/office/drawing/2014/main" id="{6CA6FEF6-1FEB-44EA-B505-510647127443}"/>
              </a:ext>
            </a:extLst>
          </p:cNvPr>
          <p:cNvSpPr txBox="1"/>
          <p:nvPr/>
        </p:nvSpPr>
        <p:spPr>
          <a:xfrm>
            <a:off x="4583418" y="4969104"/>
            <a:ext cx="1099981" cy="560923"/>
          </a:xfrm>
          <a:prstGeom prst="rect">
            <a:avLst/>
          </a:prstGeom>
          <a:noFill/>
        </p:spPr>
        <p:txBody>
          <a:bodyPr wrap="none" rtlCol="0">
            <a:spAutoFit/>
          </a:bodyPr>
          <a:lstStyle/>
          <a:p>
            <a:pPr>
              <a:lnSpc>
                <a:spcPct val="95000"/>
              </a:lnSpc>
              <a:spcBef>
                <a:spcPts val="0"/>
              </a:spcBef>
            </a:pPr>
            <a:r>
              <a:rPr lang="en-GB" sz="1050" dirty="0">
                <a:cs typeface="Arial" pitchFamily="34" charset="0"/>
              </a:rPr>
              <a:t>Dec 11 &amp; 13</a:t>
            </a:r>
          </a:p>
          <a:p>
            <a:pPr>
              <a:lnSpc>
                <a:spcPct val="95000"/>
              </a:lnSpc>
              <a:spcBef>
                <a:spcPts val="0"/>
              </a:spcBef>
            </a:pPr>
            <a:r>
              <a:rPr lang="en-GB" sz="1050" dirty="0" err="1">
                <a:cs typeface="Arial" pitchFamily="34" charset="0"/>
              </a:rPr>
              <a:t>Huskvarna</a:t>
            </a:r>
            <a:r>
              <a:rPr lang="en-GB" sz="1050" dirty="0">
                <a:cs typeface="Arial" pitchFamily="34" charset="0"/>
              </a:rPr>
              <a:t> Site</a:t>
            </a:r>
          </a:p>
          <a:p>
            <a:pPr marL="85725" indent="-85725">
              <a:spcBef>
                <a:spcPts val="0"/>
              </a:spcBef>
              <a:buFont typeface="Arial" panose="020B0604020202020204" pitchFamily="34" charset="0"/>
              <a:buChar char="•"/>
            </a:pPr>
            <a:r>
              <a:rPr lang="en-GB" sz="1050" dirty="0"/>
              <a:t>LAN</a:t>
            </a:r>
          </a:p>
        </p:txBody>
      </p:sp>
      <p:sp>
        <p:nvSpPr>
          <p:cNvPr id="54" name="TextBox 53">
            <a:extLst>
              <a:ext uri="{FF2B5EF4-FFF2-40B4-BE49-F238E27FC236}">
                <a16:creationId xmlns:a16="http://schemas.microsoft.com/office/drawing/2014/main" id="{FF2D1C88-C80F-45EA-98AE-D4A18B5E91F6}"/>
              </a:ext>
            </a:extLst>
          </p:cNvPr>
          <p:cNvSpPr txBox="1"/>
          <p:nvPr/>
        </p:nvSpPr>
        <p:spPr>
          <a:xfrm>
            <a:off x="5297495" y="1803507"/>
            <a:ext cx="1063112" cy="407419"/>
          </a:xfrm>
          <a:prstGeom prst="rect">
            <a:avLst/>
          </a:prstGeom>
          <a:noFill/>
        </p:spPr>
        <p:txBody>
          <a:bodyPr wrap="none" rtlCol="0">
            <a:spAutoFit/>
          </a:bodyPr>
          <a:lstStyle/>
          <a:p>
            <a:pPr>
              <a:lnSpc>
                <a:spcPct val="95000"/>
              </a:lnSpc>
              <a:spcBef>
                <a:spcPts val="0"/>
              </a:spcBef>
            </a:pPr>
            <a:r>
              <a:rPr lang="en-GB" sz="1050" dirty="0" err="1">
                <a:cs typeface="Arial" pitchFamily="34" charset="0"/>
              </a:rPr>
              <a:t>Huskvarna</a:t>
            </a:r>
            <a:r>
              <a:rPr lang="en-GB" sz="1050" dirty="0">
                <a:cs typeface="Arial" pitchFamily="34" charset="0"/>
              </a:rPr>
              <a:t> DC</a:t>
            </a:r>
          </a:p>
          <a:p>
            <a:pPr marL="85725" indent="-85725">
              <a:spcBef>
                <a:spcPts val="0"/>
              </a:spcBef>
              <a:buFont typeface="Arial" panose="020B0604020202020204" pitchFamily="34" charset="0"/>
              <a:buChar char="•"/>
            </a:pPr>
            <a:r>
              <a:rPr lang="en-GB" sz="1050" dirty="0"/>
              <a:t>Dry run JDE</a:t>
            </a:r>
          </a:p>
        </p:txBody>
      </p:sp>
      <p:sp>
        <p:nvSpPr>
          <p:cNvPr id="58" name="Oval 57">
            <a:extLst>
              <a:ext uri="{FF2B5EF4-FFF2-40B4-BE49-F238E27FC236}">
                <a16:creationId xmlns:a16="http://schemas.microsoft.com/office/drawing/2014/main" id="{A39DC7CE-2ED8-4806-A2A6-81A66A12471E}"/>
              </a:ext>
            </a:extLst>
          </p:cNvPr>
          <p:cNvSpPr/>
          <p:nvPr/>
        </p:nvSpPr>
        <p:spPr>
          <a:xfrm>
            <a:off x="8852630" y="1390690"/>
            <a:ext cx="396000" cy="396000"/>
          </a:xfrm>
          <a:prstGeom prst="ellipse">
            <a:avLst/>
          </a:prstGeom>
          <a:solidFill>
            <a:schemeClr val="accent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9</a:t>
            </a:r>
          </a:p>
        </p:txBody>
      </p:sp>
      <p:sp>
        <p:nvSpPr>
          <p:cNvPr id="59" name="TextBox 58">
            <a:extLst>
              <a:ext uri="{FF2B5EF4-FFF2-40B4-BE49-F238E27FC236}">
                <a16:creationId xmlns:a16="http://schemas.microsoft.com/office/drawing/2014/main" id="{AAA066C7-F17A-48F7-B035-27F4F634FB90}"/>
              </a:ext>
            </a:extLst>
          </p:cNvPr>
          <p:cNvSpPr txBox="1"/>
          <p:nvPr/>
        </p:nvSpPr>
        <p:spPr>
          <a:xfrm>
            <a:off x="8618630" y="1803507"/>
            <a:ext cx="1063112" cy="407419"/>
          </a:xfrm>
          <a:prstGeom prst="rect">
            <a:avLst/>
          </a:prstGeom>
          <a:noFill/>
        </p:spPr>
        <p:txBody>
          <a:bodyPr wrap="none" rtlCol="0">
            <a:spAutoFit/>
          </a:bodyPr>
          <a:lstStyle/>
          <a:p>
            <a:pPr>
              <a:lnSpc>
                <a:spcPct val="95000"/>
              </a:lnSpc>
              <a:spcBef>
                <a:spcPts val="0"/>
              </a:spcBef>
            </a:pPr>
            <a:r>
              <a:rPr lang="en-GB" sz="1050" dirty="0" err="1">
                <a:cs typeface="Arial" pitchFamily="34" charset="0"/>
              </a:rPr>
              <a:t>Huskvarna</a:t>
            </a:r>
            <a:r>
              <a:rPr lang="en-GB" sz="1050" dirty="0">
                <a:cs typeface="Arial" pitchFamily="34" charset="0"/>
              </a:rPr>
              <a:t> DC</a:t>
            </a:r>
          </a:p>
          <a:p>
            <a:pPr marL="85725" indent="-85725">
              <a:spcBef>
                <a:spcPts val="0"/>
              </a:spcBef>
              <a:buFont typeface="Arial" panose="020B0604020202020204" pitchFamily="34" charset="0"/>
              <a:buChar char="•"/>
            </a:pPr>
            <a:r>
              <a:rPr lang="en-GB" sz="1050" dirty="0"/>
              <a:t>Go live JDE</a:t>
            </a:r>
          </a:p>
        </p:txBody>
      </p:sp>
      <p:sp>
        <p:nvSpPr>
          <p:cNvPr id="60" name="TextBox 59">
            <a:extLst>
              <a:ext uri="{FF2B5EF4-FFF2-40B4-BE49-F238E27FC236}">
                <a16:creationId xmlns:a16="http://schemas.microsoft.com/office/drawing/2014/main" id="{9CA48392-BB6D-4C71-8FAB-1694E041D93E}"/>
              </a:ext>
            </a:extLst>
          </p:cNvPr>
          <p:cNvSpPr txBox="1"/>
          <p:nvPr/>
        </p:nvSpPr>
        <p:spPr>
          <a:xfrm>
            <a:off x="5773263" y="4969104"/>
            <a:ext cx="1332416" cy="552844"/>
          </a:xfrm>
          <a:prstGeom prst="rect">
            <a:avLst/>
          </a:prstGeom>
          <a:noFill/>
        </p:spPr>
        <p:txBody>
          <a:bodyPr wrap="none" rtlCol="0">
            <a:spAutoFit/>
          </a:bodyPr>
          <a:lstStyle>
            <a:defPPr>
              <a:defRPr lang="sv-SE"/>
            </a:defPPr>
            <a:lvl1pPr>
              <a:lnSpc>
                <a:spcPct val="95000"/>
              </a:lnSpc>
              <a:spcBef>
                <a:spcPts val="200"/>
              </a:spcBef>
              <a:defRPr sz="1050">
                <a:cs typeface="Arial" pitchFamily="34" charset="0"/>
              </a:defRPr>
            </a:lvl1pPr>
          </a:lstStyle>
          <a:p>
            <a:pPr>
              <a:spcBef>
                <a:spcPts val="0"/>
              </a:spcBef>
            </a:pPr>
            <a:r>
              <a:rPr lang="en-GB" dirty="0"/>
              <a:t>Winston-Salem DC</a:t>
            </a:r>
          </a:p>
          <a:p>
            <a:pPr marL="85725" indent="-85725">
              <a:spcBef>
                <a:spcPts val="0"/>
              </a:spcBef>
              <a:buFont typeface="Arial" panose="020B0604020202020204" pitchFamily="34" charset="0"/>
              <a:buChar char="•"/>
            </a:pPr>
            <a:r>
              <a:rPr lang="en-GB" dirty="0"/>
              <a:t>DC Internet</a:t>
            </a:r>
          </a:p>
          <a:p>
            <a:pPr marL="85725" indent="-85725">
              <a:spcBef>
                <a:spcPts val="0"/>
              </a:spcBef>
              <a:buFont typeface="Arial" panose="020B0604020202020204" pitchFamily="34" charset="0"/>
              <a:buChar char="•"/>
            </a:pPr>
            <a:r>
              <a:rPr lang="en-GB" dirty="0"/>
              <a:t>Perimeter firewall</a:t>
            </a:r>
          </a:p>
        </p:txBody>
      </p:sp>
      <p:cxnSp>
        <p:nvCxnSpPr>
          <p:cNvPr id="10" name="Straight Arrow Connector 9">
            <a:extLst>
              <a:ext uri="{FF2B5EF4-FFF2-40B4-BE49-F238E27FC236}">
                <a16:creationId xmlns:a16="http://schemas.microsoft.com/office/drawing/2014/main" id="{1D8A9B04-CD1C-4B1F-912C-78B20FFEE3BB}"/>
              </a:ext>
            </a:extLst>
          </p:cNvPr>
          <p:cNvCxnSpPr/>
          <p:nvPr/>
        </p:nvCxnSpPr>
        <p:spPr>
          <a:xfrm flipH="1">
            <a:off x="803380" y="2358084"/>
            <a:ext cx="0" cy="1260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98506A8-426C-4708-8A67-65743AF775D4}"/>
              </a:ext>
            </a:extLst>
          </p:cNvPr>
          <p:cNvCxnSpPr/>
          <p:nvPr/>
        </p:nvCxnSpPr>
        <p:spPr>
          <a:xfrm flipH="1">
            <a:off x="3312200" y="2358084"/>
            <a:ext cx="0" cy="1260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315D8E0-F3E9-44D1-92F8-9B4FEF7EC4DF}"/>
              </a:ext>
            </a:extLst>
          </p:cNvPr>
          <p:cNvCxnSpPr>
            <a:cxnSpLocks/>
          </p:cNvCxnSpPr>
          <p:nvPr/>
        </p:nvCxnSpPr>
        <p:spPr>
          <a:xfrm>
            <a:off x="2054438" y="3258084"/>
            <a:ext cx="0" cy="360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A132FB0-F1B2-449B-A0CE-34C805087B95}"/>
              </a:ext>
            </a:extLst>
          </p:cNvPr>
          <p:cNvCxnSpPr>
            <a:cxnSpLocks/>
          </p:cNvCxnSpPr>
          <p:nvPr/>
        </p:nvCxnSpPr>
        <p:spPr>
          <a:xfrm>
            <a:off x="4487341" y="3258084"/>
            <a:ext cx="0" cy="360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5659F1-2522-4F99-9756-40F5A6FD7BAF}"/>
              </a:ext>
            </a:extLst>
          </p:cNvPr>
          <p:cNvCxnSpPr>
            <a:cxnSpLocks/>
          </p:cNvCxnSpPr>
          <p:nvPr/>
        </p:nvCxnSpPr>
        <p:spPr>
          <a:xfrm>
            <a:off x="5782259" y="2358084"/>
            <a:ext cx="0" cy="1260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5A3A169-1FD0-444B-A751-CD7DCF580C9B}"/>
              </a:ext>
            </a:extLst>
          </p:cNvPr>
          <p:cNvCxnSpPr/>
          <p:nvPr/>
        </p:nvCxnSpPr>
        <p:spPr>
          <a:xfrm flipV="1">
            <a:off x="803380" y="4089966"/>
            <a:ext cx="0" cy="396000"/>
          </a:xfrm>
          <a:prstGeom prst="straightConnector1">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BA009B5-8851-4E49-B486-42076A0F0C55}"/>
              </a:ext>
            </a:extLst>
          </p:cNvPr>
          <p:cNvCxnSpPr/>
          <p:nvPr/>
        </p:nvCxnSpPr>
        <p:spPr>
          <a:xfrm flipV="1">
            <a:off x="3312200" y="4089966"/>
            <a:ext cx="0" cy="396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6603F57-8CDC-42E6-9B73-6B0D2A80E038}"/>
              </a:ext>
            </a:extLst>
          </p:cNvPr>
          <p:cNvCxnSpPr>
            <a:cxnSpLocks/>
          </p:cNvCxnSpPr>
          <p:nvPr/>
        </p:nvCxnSpPr>
        <p:spPr>
          <a:xfrm flipV="1">
            <a:off x="5137492" y="4089966"/>
            <a:ext cx="0" cy="396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8AAB29B-62C2-4C86-8D25-28B224874710}"/>
              </a:ext>
            </a:extLst>
          </p:cNvPr>
          <p:cNvCxnSpPr/>
          <p:nvPr/>
        </p:nvCxnSpPr>
        <p:spPr>
          <a:xfrm flipV="1">
            <a:off x="7199194" y="4089966"/>
            <a:ext cx="0" cy="1332000"/>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37743A1-1FEC-40FA-ADAE-C2B9CEBFD118}"/>
              </a:ext>
            </a:extLst>
          </p:cNvPr>
          <p:cNvCxnSpPr>
            <a:cxnSpLocks/>
          </p:cNvCxnSpPr>
          <p:nvPr/>
        </p:nvCxnSpPr>
        <p:spPr>
          <a:xfrm>
            <a:off x="9035120" y="2358084"/>
            <a:ext cx="0" cy="1260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C5248AC1-906B-446B-8484-B4A63646E835}"/>
              </a:ext>
            </a:extLst>
          </p:cNvPr>
          <p:cNvSpPr/>
          <p:nvPr/>
        </p:nvSpPr>
        <p:spPr>
          <a:xfrm>
            <a:off x="10333130" y="6255810"/>
            <a:ext cx="180000" cy="180000"/>
          </a:xfrm>
          <a:prstGeom prst="ellipse">
            <a:avLst/>
          </a:prstGeom>
          <a:solidFill>
            <a:srgbClr val="7030A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7" name="Oval 76">
            <a:extLst>
              <a:ext uri="{FF2B5EF4-FFF2-40B4-BE49-F238E27FC236}">
                <a16:creationId xmlns:a16="http://schemas.microsoft.com/office/drawing/2014/main" id="{7F4299AC-DDB5-4B08-BE2B-5AC67888E404}"/>
              </a:ext>
            </a:extLst>
          </p:cNvPr>
          <p:cNvSpPr/>
          <p:nvPr/>
        </p:nvSpPr>
        <p:spPr>
          <a:xfrm>
            <a:off x="10333130" y="6496156"/>
            <a:ext cx="180000" cy="180000"/>
          </a:xfrm>
          <a:prstGeom prst="ellipse">
            <a:avLst/>
          </a:prstGeom>
          <a:solidFill>
            <a:srgbClr val="68C49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9" name="TextBox 78">
            <a:extLst>
              <a:ext uri="{FF2B5EF4-FFF2-40B4-BE49-F238E27FC236}">
                <a16:creationId xmlns:a16="http://schemas.microsoft.com/office/drawing/2014/main" id="{E4269F87-E17E-4BDA-ABF9-EE39A3F29467}"/>
              </a:ext>
            </a:extLst>
          </p:cNvPr>
          <p:cNvSpPr txBox="1"/>
          <p:nvPr/>
        </p:nvSpPr>
        <p:spPr>
          <a:xfrm>
            <a:off x="10484555" y="6148229"/>
            <a:ext cx="1688283" cy="577081"/>
          </a:xfrm>
          <a:prstGeom prst="rect">
            <a:avLst/>
          </a:prstGeom>
          <a:noFill/>
        </p:spPr>
        <p:txBody>
          <a:bodyPr wrap="none" rtlCol="0">
            <a:spAutoFit/>
          </a:bodyPr>
          <a:lstStyle/>
          <a:p>
            <a:pPr>
              <a:lnSpc>
                <a:spcPct val="150000"/>
              </a:lnSpc>
              <a:spcBef>
                <a:spcPts val="0"/>
              </a:spcBef>
              <a:spcAft>
                <a:spcPts val="600"/>
              </a:spcAft>
            </a:pPr>
            <a:r>
              <a:rPr lang="en-GB" sz="1050" dirty="0">
                <a:cs typeface="Arial" pitchFamily="34" charset="0"/>
              </a:rPr>
              <a:t>Available service window</a:t>
            </a:r>
            <a:br>
              <a:rPr lang="en-GB" sz="1050" dirty="0">
                <a:cs typeface="Arial" pitchFamily="34" charset="0"/>
              </a:rPr>
            </a:br>
            <a:r>
              <a:rPr lang="en-GB" sz="1050" dirty="0">
                <a:cs typeface="Arial" pitchFamily="34" charset="0"/>
              </a:rPr>
              <a:t>Optional windows</a:t>
            </a:r>
            <a:endParaRPr lang="en-GB" sz="1050" dirty="0"/>
          </a:p>
        </p:txBody>
      </p:sp>
      <p:sp>
        <p:nvSpPr>
          <p:cNvPr id="56" name="Oval 55">
            <a:extLst>
              <a:ext uri="{FF2B5EF4-FFF2-40B4-BE49-F238E27FC236}">
                <a16:creationId xmlns:a16="http://schemas.microsoft.com/office/drawing/2014/main" id="{95BCB3CC-A6BD-4412-913F-705E8A4BC428}"/>
              </a:ext>
            </a:extLst>
          </p:cNvPr>
          <p:cNvSpPr/>
          <p:nvPr/>
        </p:nvSpPr>
        <p:spPr>
          <a:xfrm>
            <a:off x="3696465" y="4538697"/>
            <a:ext cx="396000" cy="396000"/>
          </a:xfrm>
          <a:prstGeom prst="ellipse">
            <a:avLst/>
          </a:prstGeom>
          <a:solidFill>
            <a:srgbClr val="68C49F"/>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600" b="1" dirty="0"/>
              <a:t>14</a:t>
            </a:r>
          </a:p>
        </p:txBody>
      </p:sp>
      <p:cxnSp>
        <p:nvCxnSpPr>
          <p:cNvPr id="65" name="Straight Arrow Connector 64">
            <a:extLst>
              <a:ext uri="{FF2B5EF4-FFF2-40B4-BE49-F238E27FC236}">
                <a16:creationId xmlns:a16="http://schemas.microsoft.com/office/drawing/2014/main" id="{CC889046-17A3-433A-B14F-6D8622ADACEB}"/>
              </a:ext>
            </a:extLst>
          </p:cNvPr>
          <p:cNvCxnSpPr>
            <a:cxnSpLocks/>
          </p:cNvCxnSpPr>
          <p:nvPr/>
        </p:nvCxnSpPr>
        <p:spPr>
          <a:xfrm flipV="1">
            <a:off x="6380202" y="4089966"/>
            <a:ext cx="0" cy="396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57E7413-0537-4415-A9A3-6FCA609E2319}"/>
              </a:ext>
            </a:extLst>
          </p:cNvPr>
          <p:cNvCxnSpPr/>
          <p:nvPr/>
        </p:nvCxnSpPr>
        <p:spPr>
          <a:xfrm flipV="1">
            <a:off x="3904865" y="4089966"/>
            <a:ext cx="0" cy="396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02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BE00-EF8A-46F0-94ED-FA9015F18D03}"/>
              </a:ext>
            </a:extLst>
          </p:cNvPr>
          <p:cNvSpPr>
            <a:spLocks noGrp="1"/>
          </p:cNvSpPr>
          <p:nvPr>
            <p:ph type="title"/>
          </p:nvPr>
        </p:nvSpPr>
        <p:spPr>
          <a:xfrm>
            <a:off x="620185" y="-33338"/>
            <a:ext cx="8865009" cy="1143001"/>
          </a:xfrm>
        </p:spPr>
        <p:txBody>
          <a:bodyPr/>
          <a:lstStyle/>
          <a:p>
            <a:r>
              <a:rPr lang="en-GB" dirty="0"/>
              <a:t>End User Impact in DC locations</a:t>
            </a:r>
          </a:p>
        </p:txBody>
      </p:sp>
      <p:sp>
        <p:nvSpPr>
          <p:cNvPr id="3" name="Slide Number Placeholder 2">
            <a:extLst>
              <a:ext uri="{FF2B5EF4-FFF2-40B4-BE49-F238E27FC236}">
                <a16:creationId xmlns:a16="http://schemas.microsoft.com/office/drawing/2014/main" id="{FA4E618D-379C-4656-A52F-215D595FBD97}"/>
              </a:ext>
            </a:extLst>
          </p:cNvPr>
          <p:cNvSpPr>
            <a:spLocks noGrp="1"/>
          </p:cNvSpPr>
          <p:nvPr>
            <p:ph type="sldNum" sz="quarter" idx="12"/>
          </p:nvPr>
        </p:nvSpPr>
        <p:spPr/>
        <p:txBody>
          <a:bodyPr/>
          <a:lstStyle/>
          <a:p>
            <a:fld id="{3061C417-425E-47A0-9BF1-6AEBFB777570}" type="slidenum">
              <a:rPr lang="sv-SE" smtClean="0"/>
              <a:pPr/>
              <a:t>5</a:t>
            </a:fld>
            <a:endParaRPr lang="sv-SE"/>
          </a:p>
        </p:txBody>
      </p:sp>
      <p:graphicFrame>
        <p:nvGraphicFramePr>
          <p:cNvPr id="6" name="Table 5">
            <a:extLst>
              <a:ext uri="{FF2B5EF4-FFF2-40B4-BE49-F238E27FC236}">
                <a16:creationId xmlns:a16="http://schemas.microsoft.com/office/drawing/2014/main" id="{46720173-E6CA-4C8C-8CB4-C9BEF6B08A08}"/>
              </a:ext>
            </a:extLst>
          </p:cNvPr>
          <p:cNvGraphicFramePr>
            <a:graphicFrameLocks noGrp="1"/>
          </p:cNvGraphicFramePr>
          <p:nvPr>
            <p:extLst>
              <p:ext uri="{D42A27DB-BD31-4B8C-83A1-F6EECF244321}">
                <p14:modId xmlns:p14="http://schemas.microsoft.com/office/powerpoint/2010/main" val="1953088244"/>
              </p:ext>
            </p:extLst>
          </p:nvPr>
        </p:nvGraphicFramePr>
        <p:xfrm>
          <a:off x="620185" y="1520092"/>
          <a:ext cx="10962215" cy="4561294"/>
        </p:xfrm>
        <a:graphic>
          <a:graphicData uri="http://schemas.openxmlformats.org/drawingml/2006/table">
            <a:tbl>
              <a:tblPr firstRow="1" firstCol="1" bandRow="1">
                <a:tableStyleId>{21E4AEA4-8DFA-4A89-87EB-49C32662AFE0}</a:tableStyleId>
              </a:tblPr>
              <a:tblGrid>
                <a:gridCol w="2833576">
                  <a:extLst>
                    <a:ext uri="{9D8B030D-6E8A-4147-A177-3AD203B41FA5}">
                      <a16:colId xmlns:a16="http://schemas.microsoft.com/office/drawing/2014/main" val="185428373"/>
                    </a:ext>
                  </a:extLst>
                </a:gridCol>
                <a:gridCol w="8128639">
                  <a:extLst>
                    <a:ext uri="{9D8B030D-6E8A-4147-A177-3AD203B41FA5}">
                      <a16:colId xmlns:a16="http://schemas.microsoft.com/office/drawing/2014/main" val="4116269698"/>
                    </a:ext>
                  </a:extLst>
                </a:gridCol>
              </a:tblGrid>
              <a:tr h="434866">
                <a:tc>
                  <a:txBody>
                    <a:bodyPr/>
                    <a:lstStyle/>
                    <a:p>
                      <a:pPr>
                        <a:lnSpc>
                          <a:spcPct val="107000"/>
                        </a:lnSpc>
                        <a:spcAft>
                          <a:spcPts val="0"/>
                        </a:spcAft>
                      </a:pPr>
                      <a:r>
                        <a:rPr lang="en-GB" sz="1400" dirty="0">
                          <a:effectLst/>
                        </a:rPr>
                        <a:t>Task</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tc>
                <a:tc>
                  <a:txBody>
                    <a:bodyPr/>
                    <a:lstStyle/>
                    <a:p>
                      <a:pPr>
                        <a:lnSpc>
                          <a:spcPct val="107000"/>
                        </a:lnSpc>
                        <a:spcAft>
                          <a:spcPts val="0"/>
                        </a:spcAft>
                      </a:pPr>
                      <a:r>
                        <a:rPr lang="en-GB" sz="1400" dirty="0">
                          <a:effectLst/>
                        </a:rPr>
                        <a:t>End User Impact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tc>
                <a:extLst>
                  <a:ext uri="{0D108BD9-81ED-4DB2-BD59-A6C34878D82A}">
                    <a16:rowId xmlns:a16="http://schemas.microsoft.com/office/drawing/2014/main" val="1001887076"/>
                  </a:ext>
                </a:extLst>
              </a:tr>
              <a:tr h="1194443">
                <a:tc>
                  <a:txBody>
                    <a:bodyPr/>
                    <a:lstStyle/>
                    <a:p>
                      <a:pPr>
                        <a:lnSpc>
                          <a:spcPct val="107000"/>
                        </a:lnSpc>
                        <a:spcAft>
                          <a:spcPts val="0"/>
                        </a:spcAft>
                      </a:pPr>
                      <a:r>
                        <a:rPr lang="en-GB" sz="1200" b="0" dirty="0" err="1">
                          <a:solidFill>
                            <a:schemeClr val="tx1"/>
                          </a:solidFill>
                          <a:effectLst/>
                        </a:rPr>
                        <a:t>Huskvarna</a:t>
                      </a:r>
                      <a:r>
                        <a:rPr lang="en-GB" sz="1200" b="0" dirty="0">
                          <a:solidFill>
                            <a:schemeClr val="tx1"/>
                          </a:solidFill>
                          <a:effectLst/>
                        </a:rPr>
                        <a:t> MPLS &amp; Internal Firewall Cutover</a:t>
                      </a:r>
                      <a:endParaRPr lang="en-GB"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solidFill>
                      <a:srgbClr val="CDCED2"/>
                    </a:solidFill>
                  </a:tcPr>
                </a:tc>
                <a:tc>
                  <a:txBody>
                    <a:bodyPr/>
                    <a:lstStyle/>
                    <a:p>
                      <a:pPr>
                        <a:lnSpc>
                          <a:spcPct val="107000"/>
                        </a:lnSpc>
                        <a:spcAft>
                          <a:spcPts val="0"/>
                        </a:spcAft>
                      </a:pPr>
                      <a:r>
                        <a:rPr lang="en-GB" sz="1200" dirty="0">
                          <a:effectLst/>
                        </a:rPr>
                        <a:t>All Services hosted in </a:t>
                      </a:r>
                      <a:r>
                        <a:rPr lang="en-GB" sz="1200" dirty="0" err="1">
                          <a:effectLst/>
                        </a:rPr>
                        <a:t>Huskvarna</a:t>
                      </a:r>
                      <a:r>
                        <a:rPr lang="en-GB" sz="1200" dirty="0">
                          <a:effectLst/>
                        </a:rPr>
                        <a:t> DC will be shut down or have intermittent disturbance in the Network during the maintenance window</a:t>
                      </a:r>
                      <a:endParaRPr lang="en-GB" sz="1600" dirty="0">
                        <a:effectLst/>
                      </a:endParaRPr>
                    </a:p>
                    <a:p>
                      <a:pPr>
                        <a:lnSpc>
                          <a:spcPct val="107000"/>
                        </a:lnSpc>
                        <a:spcBef>
                          <a:spcPts val="600"/>
                        </a:spcBef>
                        <a:spcAft>
                          <a:spcPts val="0"/>
                        </a:spcAft>
                      </a:pPr>
                      <a:r>
                        <a:rPr lang="en-GB" sz="1200" dirty="0">
                          <a:effectLst/>
                        </a:rPr>
                        <a:t>Direct Impacted services: REX, JDE (Europe, Asia, Australia, South Africa), PRISME (France), PRMS (UK), </a:t>
                      </a:r>
                      <a:r>
                        <a:rPr lang="en-GB" sz="1200" dirty="0" err="1">
                          <a:effectLst/>
                        </a:rPr>
                        <a:t>Weborder</a:t>
                      </a:r>
                      <a:r>
                        <a:rPr lang="en-GB" sz="1200" dirty="0">
                          <a:effectLst/>
                        </a:rPr>
                        <a:t> (Global), Local application (HQV) Domino (Global),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tc>
                <a:extLst>
                  <a:ext uri="{0D108BD9-81ED-4DB2-BD59-A6C34878D82A}">
                    <a16:rowId xmlns:a16="http://schemas.microsoft.com/office/drawing/2014/main" val="3082134365"/>
                  </a:ext>
                </a:extLst>
              </a:tr>
              <a:tr h="1411874">
                <a:tc>
                  <a:txBody>
                    <a:bodyPr/>
                    <a:lstStyle/>
                    <a:p>
                      <a:pPr>
                        <a:lnSpc>
                          <a:spcPct val="107000"/>
                        </a:lnSpc>
                        <a:spcAft>
                          <a:spcPts val="0"/>
                        </a:spcAft>
                      </a:pPr>
                      <a:r>
                        <a:rPr lang="en-US" sz="1200" b="0" dirty="0" err="1">
                          <a:solidFill>
                            <a:schemeClr val="tx1"/>
                          </a:solidFill>
                          <a:effectLst/>
                        </a:rPr>
                        <a:t>Invid</a:t>
                      </a:r>
                      <a:r>
                        <a:rPr lang="en-US" sz="1200" b="0" dirty="0">
                          <a:solidFill>
                            <a:schemeClr val="tx1"/>
                          </a:solidFill>
                          <a:effectLst/>
                        </a:rPr>
                        <a:t> MPLS &amp; Internal Firewall Cutover</a:t>
                      </a:r>
                      <a:endParaRPr lang="en-GB"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solidFill>
                      <a:srgbClr val="E8E8EA"/>
                    </a:solidFill>
                  </a:tcPr>
                </a:tc>
                <a:tc>
                  <a:txBody>
                    <a:bodyPr/>
                    <a:lstStyle/>
                    <a:p>
                      <a:pPr>
                        <a:lnSpc>
                          <a:spcPct val="107000"/>
                        </a:lnSpc>
                        <a:spcAft>
                          <a:spcPts val="0"/>
                        </a:spcAft>
                      </a:pPr>
                      <a:r>
                        <a:rPr lang="en-US" sz="1200" dirty="0">
                          <a:effectLst/>
                        </a:rPr>
                        <a:t>All Services hosted in </a:t>
                      </a:r>
                      <a:r>
                        <a:rPr lang="en-US" sz="1200" dirty="0" err="1">
                          <a:effectLst/>
                        </a:rPr>
                        <a:t>Invid</a:t>
                      </a:r>
                      <a:r>
                        <a:rPr lang="en-US" sz="1200" dirty="0">
                          <a:effectLst/>
                        </a:rPr>
                        <a:t> DC LAN will be shut down or have intermittent disturbance in the Network during this maintenance window</a:t>
                      </a:r>
                      <a:endParaRPr lang="en-GB" sz="1600" dirty="0">
                        <a:effectLst/>
                      </a:endParaRPr>
                    </a:p>
                    <a:p>
                      <a:pPr>
                        <a:lnSpc>
                          <a:spcPct val="107000"/>
                        </a:lnSpc>
                        <a:spcBef>
                          <a:spcPts val="600"/>
                        </a:spcBef>
                        <a:spcAft>
                          <a:spcPts val="0"/>
                        </a:spcAft>
                      </a:pPr>
                      <a:r>
                        <a:rPr lang="en-GB" sz="1200" dirty="0">
                          <a:effectLst/>
                        </a:rPr>
                        <a:t>Direct Impacted services: </a:t>
                      </a:r>
                      <a:r>
                        <a:rPr lang="en-US" sz="1200" dirty="0">
                          <a:effectLst/>
                        </a:rPr>
                        <a:t>Edge (Local), DW (Global), </a:t>
                      </a:r>
                      <a:r>
                        <a:rPr lang="en-US" sz="1200" dirty="0" err="1">
                          <a:effectLst/>
                        </a:rPr>
                        <a:t>Logility</a:t>
                      </a:r>
                      <a:r>
                        <a:rPr lang="en-US" sz="1200" dirty="0">
                          <a:effectLst/>
                        </a:rPr>
                        <a:t>, Smart plant, Local application (HQV), Smart-team (main site), Citrix (WP), </a:t>
                      </a:r>
                      <a:r>
                        <a:rPr lang="en-US" sz="1200" dirty="0" err="1">
                          <a:effectLst/>
                        </a:rPr>
                        <a:t>IScala</a:t>
                      </a:r>
                      <a:r>
                        <a:rPr lang="en-US" sz="1200" dirty="0">
                          <a:effectLst/>
                        </a:rPr>
                        <a:t> (Baltic), Finance Stockholm, University (Global), </a:t>
                      </a:r>
                      <a:r>
                        <a:rPr lang="en-US" sz="1200" dirty="0" err="1">
                          <a:effectLst/>
                        </a:rPr>
                        <a:t>LocalaIT</a:t>
                      </a:r>
                      <a:r>
                        <a:rPr lang="en-US" sz="1200" dirty="0">
                          <a:effectLst/>
                        </a:rPr>
                        <a:t> (UK), Dynamic CRM, Mapping/Showcase/IBS (France), CATIA (Global)</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solidFill>
                      <a:srgbClr val="E8E8EA"/>
                    </a:solidFill>
                  </a:tcPr>
                </a:tc>
                <a:extLst>
                  <a:ext uri="{0D108BD9-81ED-4DB2-BD59-A6C34878D82A}">
                    <a16:rowId xmlns:a16="http://schemas.microsoft.com/office/drawing/2014/main" val="3472228324"/>
                  </a:ext>
                </a:extLst>
              </a:tr>
              <a:tr h="651340">
                <a:tc>
                  <a:txBody>
                    <a:bodyPr/>
                    <a:lstStyle/>
                    <a:p>
                      <a:pPr>
                        <a:lnSpc>
                          <a:spcPct val="107000"/>
                        </a:lnSpc>
                        <a:spcAft>
                          <a:spcPts val="0"/>
                        </a:spcAft>
                      </a:pPr>
                      <a:r>
                        <a:rPr lang="en-GB" sz="1200" b="0" dirty="0" err="1">
                          <a:solidFill>
                            <a:schemeClr val="tx1"/>
                          </a:solidFill>
                          <a:effectLst/>
                        </a:rPr>
                        <a:t>Invid</a:t>
                      </a:r>
                      <a:r>
                        <a:rPr lang="en-GB" sz="1200" b="0" dirty="0">
                          <a:solidFill>
                            <a:schemeClr val="tx1"/>
                          </a:solidFill>
                          <a:effectLst/>
                        </a:rPr>
                        <a:t> &amp; </a:t>
                      </a:r>
                      <a:r>
                        <a:rPr lang="en-GB" sz="1200" b="0" dirty="0" err="1">
                          <a:solidFill>
                            <a:schemeClr val="tx1"/>
                          </a:solidFill>
                          <a:effectLst/>
                        </a:rPr>
                        <a:t>Huskvarna</a:t>
                      </a:r>
                      <a:r>
                        <a:rPr lang="en-GB" sz="1200" b="0" dirty="0">
                          <a:solidFill>
                            <a:schemeClr val="tx1"/>
                          </a:solidFill>
                          <a:effectLst/>
                        </a:rPr>
                        <a:t> Perimeter Firewall</a:t>
                      </a:r>
                      <a:endParaRPr lang="en-GB"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solidFill>
                      <a:srgbClr val="CDCED2"/>
                    </a:solidFill>
                  </a:tcPr>
                </a:tc>
                <a:tc>
                  <a:txBody>
                    <a:bodyPr/>
                    <a:lstStyle/>
                    <a:p>
                      <a:pPr>
                        <a:lnSpc>
                          <a:spcPct val="107000"/>
                        </a:lnSpc>
                        <a:spcAft>
                          <a:spcPts val="0"/>
                        </a:spcAft>
                      </a:pPr>
                      <a:r>
                        <a:rPr lang="en-US" sz="1200" dirty="0">
                          <a:effectLst/>
                        </a:rPr>
                        <a:t>Internet and DMZ services hosted in both </a:t>
                      </a:r>
                      <a:r>
                        <a:rPr lang="en-US" sz="1200" dirty="0" err="1">
                          <a:effectLst/>
                        </a:rPr>
                        <a:t>Invid</a:t>
                      </a:r>
                      <a:r>
                        <a:rPr lang="en-US" sz="1200" dirty="0">
                          <a:effectLst/>
                        </a:rPr>
                        <a:t> &amp; </a:t>
                      </a:r>
                      <a:r>
                        <a:rPr lang="en-US" sz="1200" dirty="0" err="1">
                          <a:effectLst/>
                        </a:rPr>
                        <a:t>Huskvarna</a:t>
                      </a:r>
                      <a:r>
                        <a:rPr lang="en-US" sz="1200" dirty="0">
                          <a:effectLst/>
                        </a:rPr>
                        <a:t> DC will be shut down or have , intermittent disturbance,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tc>
                <a:extLst>
                  <a:ext uri="{0D108BD9-81ED-4DB2-BD59-A6C34878D82A}">
                    <a16:rowId xmlns:a16="http://schemas.microsoft.com/office/drawing/2014/main" val="4113519757"/>
                  </a:ext>
                </a:extLst>
              </a:tr>
              <a:tr h="868771">
                <a:tc>
                  <a:txBody>
                    <a:bodyPr/>
                    <a:lstStyle/>
                    <a:p>
                      <a:pPr>
                        <a:lnSpc>
                          <a:spcPct val="107000"/>
                        </a:lnSpc>
                        <a:spcAft>
                          <a:spcPts val="0"/>
                        </a:spcAft>
                      </a:pPr>
                      <a:r>
                        <a:rPr lang="en-GB" sz="1200" b="0" dirty="0" err="1">
                          <a:solidFill>
                            <a:schemeClr val="tx1"/>
                          </a:solidFill>
                          <a:effectLst/>
                        </a:rPr>
                        <a:t>Invid</a:t>
                      </a:r>
                      <a:r>
                        <a:rPr lang="en-GB" sz="1200" b="0" dirty="0">
                          <a:solidFill>
                            <a:schemeClr val="tx1"/>
                          </a:solidFill>
                          <a:effectLst/>
                        </a:rPr>
                        <a:t>/</a:t>
                      </a:r>
                      <a:r>
                        <a:rPr lang="en-GB" sz="1200" b="0" dirty="0" err="1">
                          <a:solidFill>
                            <a:schemeClr val="tx1"/>
                          </a:solidFill>
                          <a:effectLst/>
                        </a:rPr>
                        <a:t>Huskarna</a:t>
                      </a:r>
                      <a:r>
                        <a:rPr lang="en-GB" sz="1200" b="0" dirty="0">
                          <a:solidFill>
                            <a:schemeClr val="tx1"/>
                          </a:solidFill>
                          <a:effectLst/>
                        </a:rPr>
                        <a:t> DR testing</a:t>
                      </a:r>
                      <a:endParaRPr lang="en-GB"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solidFill>
                      <a:srgbClr val="E8E8EA"/>
                    </a:solidFill>
                  </a:tcPr>
                </a:tc>
                <a:tc>
                  <a:txBody>
                    <a:bodyPr/>
                    <a:lstStyle/>
                    <a:p>
                      <a:pPr>
                        <a:lnSpc>
                          <a:spcPct val="107000"/>
                        </a:lnSpc>
                        <a:spcAft>
                          <a:spcPts val="0"/>
                        </a:spcAft>
                      </a:pPr>
                      <a:r>
                        <a:rPr lang="en-US" sz="1200" dirty="0">
                          <a:effectLst/>
                        </a:rPr>
                        <a:t>All services hosted in both </a:t>
                      </a:r>
                      <a:r>
                        <a:rPr lang="en-US" sz="1200" dirty="0" err="1">
                          <a:effectLst/>
                        </a:rPr>
                        <a:t>Invid</a:t>
                      </a:r>
                      <a:r>
                        <a:rPr lang="en-US" sz="1200" dirty="0">
                          <a:effectLst/>
                        </a:rPr>
                        <a:t> &amp; Husqvarna DC will be shut down or have intermittent disturbance</a:t>
                      </a:r>
                      <a:endParaRPr lang="en-GB" sz="1600" dirty="0">
                        <a:effectLst/>
                      </a:endParaRPr>
                    </a:p>
                    <a:p>
                      <a:pPr>
                        <a:lnSpc>
                          <a:spcPct val="107000"/>
                        </a:lnSpc>
                        <a:spcAft>
                          <a:spcPts val="0"/>
                        </a:spcAft>
                      </a:pPr>
                      <a:r>
                        <a:rPr lang="en-US" sz="1200" dirty="0">
                          <a:effectLst/>
                        </a:rPr>
                        <a:t>Direct Impacted services: All above in task 2 and 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tc>
                <a:extLst>
                  <a:ext uri="{0D108BD9-81ED-4DB2-BD59-A6C34878D82A}">
                    <a16:rowId xmlns:a16="http://schemas.microsoft.com/office/drawing/2014/main" val="2321262917"/>
                  </a:ext>
                </a:extLst>
              </a:tr>
            </a:tbl>
          </a:graphicData>
        </a:graphic>
      </p:graphicFrame>
      <p:sp>
        <p:nvSpPr>
          <p:cNvPr id="7" name="Rectangle 1">
            <a:extLst>
              <a:ext uri="{FF2B5EF4-FFF2-40B4-BE49-F238E27FC236}">
                <a16:creationId xmlns:a16="http://schemas.microsoft.com/office/drawing/2014/main" id="{C13A4261-64C0-4832-A278-E9EBCAC534BC}"/>
              </a:ext>
            </a:extLst>
          </p:cNvPr>
          <p:cNvSpPr>
            <a:spLocks noChangeArrowheads="1"/>
          </p:cNvSpPr>
          <p:nvPr/>
        </p:nvSpPr>
        <p:spPr bwMode="auto">
          <a:xfrm>
            <a:off x="2979738" y="1981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ea typeface="Calibri" panose="020F0502020204030204" pitchFamily="34" charset="0"/>
              </a:rPr>
              <a:t> </a:t>
            </a:r>
            <a:endParaRPr kumimoji="0" lang="en-GB" altLang="en-US" sz="1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462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BE00-EF8A-46F0-94ED-FA9015F18D03}"/>
              </a:ext>
            </a:extLst>
          </p:cNvPr>
          <p:cNvSpPr>
            <a:spLocks noGrp="1"/>
          </p:cNvSpPr>
          <p:nvPr>
            <p:ph type="title"/>
          </p:nvPr>
        </p:nvSpPr>
        <p:spPr>
          <a:xfrm>
            <a:off x="620185" y="-33338"/>
            <a:ext cx="8865009" cy="1143001"/>
          </a:xfrm>
        </p:spPr>
        <p:txBody>
          <a:bodyPr/>
          <a:lstStyle/>
          <a:p>
            <a:r>
              <a:rPr lang="en-GB" dirty="0"/>
              <a:t>End User Impact in  USA DC locations</a:t>
            </a:r>
          </a:p>
        </p:txBody>
      </p:sp>
      <p:sp>
        <p:nvSpPr>
          <p:cNvPr id="3" name="Slide Number Placeholder 2">
            <a:extLst>
              <a:ext uri="{FF2B5EF4-FFF2-40B4-BE49-F238E27FC236}">
                <a16:creationId xmlns:a16="http://schemas.microsoft.com/office/drawing/2014/main" id="{FA4E618D-379C-4656-A52F-215D595FBD97}"/>
              </a:ext>
            </a:extLst>
          </p:cNvPr>
          <p:cNvSpPr>
            <a:spLocks noGrp="1"/>
          </p:cNvSpPr>
          <p:nvPr>
            <p:ph type="sldNum" sz="quarter" idx="12"/>
          </p:nvPr>
        </p:nvSpPr>
        <p:spPr/>
        <p:txBody>
          <a:bodyPr/>
          <a:lstStyle/>
          <a:p>
            <a:fld id="{3061C417-425E-47A0-9BF1-6AEBFB777570}" type="slidenum">
              <a:rPr lang="sv-SE" smtClean="0"/>
              <a:pPr/>
              <a:t>6</a:t>
            </a:fld>
            <a:endParaRPr lang="sv-SE"/>
          </a:p>
        </p:txBody>
      </p:sp>
      <p:graphicFrame>
        <p:nvGraphicFramePr>
          <p:cNvPr id="6" name="Table 5">
            <a:extLst>
              <a:ext uri="{FF2B5EF4-FFF2-40B4-BE49-F238E27FC236}">
                <a16:creationId xmlns:a16="http://schemas.microsoft.com/office/drawing/2014/main" id="{46720173-E6CA-4C8C-8CB4-C9BEF6B08A08}"/>
              </a:ext>
            </a:extLst>
          </p:cNvPr>
          <p:cNvGraphicFramePr>
            <a:graphicFrameLocks noGrp="1"/>
          </p:cNvGraphicFramePr>
          <p:nvPr>
            <p:extLst>
              <p:ext uri="{D42A27DB-BD31-4B8C-83A1-F6EECF244321}">
                <p14:modId xmlns:p14="http://schemas.microsoft.com/office/powerpoint/2010/main" val="1012907134"/>
              </p:ext>
            </p:extLst>
          </p:nvPr>
        </p:nvGraphicFramePr>
        <p:xfrm>
          <a:off x="620185" y="1365666"/>
          <a:ext cx="10837181" cy="3842595"/>
        </p:xfrm>
        <a:graphic>
          <a:graphicData uri="http://schemas.openxmlformats.org/drawingml/2006/table">
            <a:tbl>
              <a:tblPr firstRow="1" firstCol="1" bandRow="1">
                <a:tableStyleId>{21E4AEA4-8DFA-4A89-87EB-49C32662AFE0}</a:tableStyleId>
              </a:tblPr>
              <a:tblGrid>
                <a:gridCol w="2801257">
                  <a:extLst>
                    <a:ext uri="{9D8B030D-6E8A-4147-A177-3AD203B41FA5}">
                      <a16:colId xmlns:a16="http://schemas.microsoft.com/office/drawing/2014/main" val="185428373"/>
                    </a:ext>
                  </a:extLst>
                </a:gridCol>
                <a:gridCol w="8035924">
                  <a:extLst>
                    <a:ext uri="{9D8B030D-6E8A-4147-A177-3AD203B41FA5}">
                      <a16:colId xmlns:a16="http://schemas.microsoft.com/office/drawing/2014/main" val="4116269698"/>
                    </a:ext>
                  </a:extLst>
                </a:gridCol>
              </a:tblGrid>
              <a:tr h="403590">
                <a:tc>
                  <a:txBody>
                    <a:bodyPr/>
                    <a:lstStyle/>
                    <a:p>
                      <a:pPr>
                        <a:lnSpc>
                          <a:spcPct val="107000"/>
                        </a:lnSpc>
                        <a:spcAft>
                          <a:spcPts val="0"/>
                        </a:spcAft>
                      </a:pPr>
                      <a:r>
                        <a:rPr lang="en-GB" sz="1400" dirty="0">
                          <a:effectLst/>
                        </a:rPr>
                        <a:t>Task</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tc>
                <a:tc>
                  <a:txBody>
                    <a:bodyPr/>
                    <a:lstStyle/>
                    <a:p>
                      <a:pPr>
                        <a:lnSpc>
                          <a:spcPct val="107000"/>
                        </a:lnSpc>
                        <a:spcAft>
                          <a:spcPts val="0"/>
                        </a:spcAft>
                      </a:pPr>
                      <a:r>
                        <a:rPr lang="en-GB" sz="1400" dirty="0">
                          <a:effectLst/>
                        </a:rPr>
                        <a:t>End User Impact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tc>
                <a:extLst>
                  <a:ext uri="{0D108BD9-81ED-4DB2-BD59-A6C34878D82A}">
                    <a16:rowId xmlns:a16="http://schemas.microsoft.com/office/drawing/2014/main" val="1001887076"/>
                  </a:ext>
                </a:extLst>
              </a:tr>
              <a:tr h="1497856">
                <a:tc>
                  <a:txBody>
                    <a:bodyPr/>
                    <a:lstStyle/>
                    <a:p>
                      <a:pPr>
                        <a:lnSpc>
                          <a:spcPct val="107000"/>
                        </a:lnSpc>
                        <a:spcAft>
                          <a:spcPts val="0"/>
                        </a:spcAft>
                      </a:pPr>
                      <a:r>
                        <a:rPr lang="en-GB" sz="1200" b="0" dirty="0">
                          <a:solidFill>
                            <a:schemeClr val="tx1"/>
                          </a:solidFill>
                          <a:effectLst/>
                        </a:rPr>
                        <a:t>Winston Salem DC LAN cutover</a:t>
                      </a:r>
                    </a:p>
                    <a:p>
                      <a:pPr>
                        <a:lnSpc>
                          <a:spcPct val="107000"/>
                        </a:lnSpc>
                        <a:spcAft>
                          <a:spcPts val="0"/>
                        </a:spcAft>
                      </a:pPr>
                      <a:endParaRPr lang="en-GB"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solidFill>
                      <a:srgbClr val="CDCED2"/>
                    </a:solidFill>
                  </a:tcPr>
                </a:tc>
                <a:tc>
                  <a:txBody>
                    <a:bodyPr/>
                    <a:lstStyle/>
                    <a:p>
                      <a:pPr>
                        <a:lnSpc>
                          <a:spcPct val="107000"/>
                        </a:lnSpc>
                        <a:spcAft>
                          <a:spcPts val="0"/>
                        </a:spcAft>
                      </a:pPr>
                      <a:r>
                        <a:rPr lang="en-US" sz="1200" dirty="0">
                          <a:effectLst/>
                        </a:rPr>
                        <a:t>All Services hosted in Winston Salem will have complete or intermittent </a:t>
                      </a:r>
                      <a:r>
                        <a:rPr lang="en-US" sz="1200" dirty="0" err="1">
                          <a:effectLst/>
                        </a:rPr>
                        <a:t>distrubtion</a:t>
                      </a:r>
                      <a:r>
                        <a:rPr lang="en-US" sz="1200" dirty="0">
                          <a:effectLst/>
                        </a:rPr>
                        <a:t> in the Network during this maintenance window.</a:t>
                      </a:r>
                    </a:p>
                    <a:p>
                      <a:pPr>
                        <a:lnSpc>
                          <a:spcPct val="107000"/>
                        </a:lnSpc>
                        <a:spcAft>
                          <a:spcPts val="0"/>
                        </a:spcAft>
                      </a:pPr>
                      <a:endParaRPr lang="en-US" sz="1200" dirty="0">
                        <a:effectLst/>
                      </a:endParaRPr>
                    </a:p>
                    <a:p>
                      <a:pPr>
                        <a:lnSpc>
                          <a:spcPct val="107000"/>
                        </a:lnSpc>
                        <a:spcAft>
                          <a:spcPts val="0"/>
                        </a:spcAft>
                      </a:pPr>
                      <a:r>
                        <a:rPr lang="en-US" sz="1200" dirty="0">
                          <a:effectLst/>
                        </a:rPr>
                        <a:t>Direct impacted </a:t>
                      </a:r>
                      <a:r>
                        <a:rPr lang="en-US" sz="1200" kern="1200" dirty="0">
                          <a:solidFill>
                            <a:schemeClr val="dk1"/>
                          </a:solidFill>
                          <a:effectLst/>
                          <a:latin typeface="+mn-lt"/>
                          <a:ea typeface="+mn-ea"/>
                          <a:cs typeface="+mn-cs"/>
                        </a:rPr>
                        <a:t>service :- Husky, CRM, SQL/Lotus, (WebSphere 6.1.27) </a:t>
                      </a:r>
                      <a:r>
                        <a:rPr lang="en-US" sz="1200" kern="1200" dirty="0" err="1">
                          <a:solidFill>
                            <a:schemeClr val="dk1"/>
                          </a:solidFill>
                          <a:effectLst/>
                          <a:latin typeface="+mn-lt"/>
                          <a:ea typeface="+mn-ea"/>
                          <a:cs typeface="+mn-cs"/>
                        </a:rPr>
                        <a:t>Nfe</a:t>
                      </a:r>
                      <a:r>
                        <a:rPr lang="en-US" sz="1200" kern="1200" dirty="0">
                          <a:solidFill>
                            <a:schemeClr val="dk1"/>
                          </a:solidFill>
                          <a:effectLst/>
                          <a:latin typeface="+mn-lt"/>
                          <a:ea typeface="+mn-ea"/>
                          <a:cs typeface="+mn-cs"/>
                        </a:rPr>
                        <a:t> Production, Sterling EDI server for Husky400, NFE Production, JDE 9.1 Production, </a:t>
                      </a:r>
                      <a:r>
                        <a:rPr lang="en-US" sz="1200" kern="1200" dirty="0" err="1">
                          <a:solidFill>
                            <a:schemeClr val="dk1"/>
                          </a:solidFill>
                          <a:effectLst/>
                          <a:latin typeface="+mn-lt"/>
                          <a:ea typeface="+mn-ea"/>
                          <a:cs typeface="+mn-cs"/>
                        </a:rPr>
                        <a:t>Becomex</a:t>
                      </a:r>
                      <a:r>
                        <a:rPr lang="en-US" sz="1200" kern="1200" dirty="0">
                          <a:solidFill>
                            <a:schemeClr val="dk1"/>
                          </a:solidFill>
                          <a:effectLst/>
                          <a:latin typeface="+mn-lt"/>
                          <a:ea typeface="+mn-ea"/>
                          <a:cs typeface="+mn-cs"/>
                        </a:rPr>
                        <a:t> Production, Citrix XD &amp; </a:t>
                      </a:r>
                      <a:r>
                        <a:rPr lang="en-US" sz="1200" kern="1200" dirty="0" err="1">
                          <a:solidFill>
                            <a:schemeClr val="dk1"/>
                          </a:solidFill>
                          <a:effectLst/>
                          <a:latin typeface="+mn-lt"/>
                          <a:ea typeface="+mn-ea"/>
                          <a:cs typeface="+mn-cs"/>
                        </a:rPr>
                        <a:t>StoreFron</a:t>
                      </a:r>
                      <a:endParaRPr lang="en-US" sz="1200" kern="1200" dirty="0">
                        <a:solidFill>
                          <a:schemeClr val="dk1"/>
                        </a:solidFill>
                        <a:effectLst/>
                        <a:latin typeface="+mn-lt"/>
                        <a:ea typeface="+mn-ea"/>
                        <a:cs typeface="+mn-cs"/>
                      </a:endParaRPr>
                    </a:p>
                    <a:p>
                      <a:pPr>
                        <a:lnSpc>
                          <a:spcPct val="107000"/>
                        </a:lnSpc>
                        <a:spcAft>
                          <a:spcPts val="0"/>
                        </a:spcAft>
                      </a:pPr>
                      <a:r>
                        <a:rPr lang="en-US" sz="1200" kern="1200" dirty="0">
                          <a:solidFill>
                            <a:schemeClr val="dk1"/>
                          </a:solidFill>
                          <a:effectLst/>
                          <a:latin typeface="+mn-lt"/>
                          <a:ea typeface="+mn-ea"/>
                          <a:cs typeface="+mn-cs"/>
                        </a:rPr>
                        <a:t>t, FedEx Production Ship, </a:t>
                      </a:r>
                      <a:r>
                        <a:rPr lang="en-US" sz="1200" kern="1200" dirty="0" err="1">
                          <a:solidFill>
                            <a:schemeClr val="dk1"/>
                          </a:solidFill>
                          <a:effectLst/>
                          <a:latin typeface="+mn-lt"/>
                          <a:ea typeface="+mn-ea"/>
                          <a:cs typeface="+mn-cs"/>
                        </a:rPr>
                        <a:t>Smartteam</a:t>
                      </a:r>
                      <a:r>
                        <a:rPr lang="en-US" sz="1200" kern="1200" dirty="0">
                          <a:solidFill>
                            <a:schemeClr val="dk1"/>
                          </a:solidFill>
                          <a:effectLst/>
                          <a:latin typeface="+mn-lt"/>
                          <a:ea typeface="+mn-ea"/>
                          <a:cs typeface="+mn-cs"/>
                        </a:rPr>
                        <a:t>, MAXLOAD PRO, </a:t>
                      </a:r>
                      <a:r>
                        <a:rPr lang="it-IT" sz="1200" kern="1200" dirty="0">
                          <a:solidFill>
                            <a:schemeClr val="dk1"/>
                          </a:solidFill>
                          <a:effectLst/>
                          <a:latin typeface="+mn-lt"/>
                          <a:ea typeface="+mn-ea"/>
                          <a:cs typeface="+mn-cs"/>
                        </a:rPr>
                        <a:t>API ECOMMERCE e DBMOTO Production, TST REX / VARSITY 1, Supplier EDI project, Infolox, </a:t>
                      </a:r>
                      <a:r>
                        <a:rPr lang="en-GB" sz="1200" kern="1200" dirty="0">
                          <a:solidFill>
                            <a:schemeClr val="dk1"/>
                          </a:solidFill>
                          <a:effectLst/>
                          <a:latin typeface="+mn-lt"/>
                          <a:ea typeface="+mn-ea"/>
                          <a:cs typeface="+mn-cs"/>
                        </a:rPr>
                        <a:t>AS400TGT, GRAFTON</a:t>
                      </a:r>
                    </a:p>
                  </a:txBody>
                  <a:tcPr marL="108000" marR="44450" marT="0" marB="0" anchor="ctr"/>
                </a:tc>
                <a:extLst>
                  <a:ext uri="{0D108BD9-81ED-4DB2-BD59-A6C34878D82A}">
                    <a16:rowId xmlns:a16="http://schemas.microsoft.com/office/drawing/2014/main" val="3082134365"/>
                  </a:ext>
                </a:extLst>
              </a:tr>
              <a:tr h="19411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Winston Salem MPLS &amp; Internal Firewall Cutover</a:t>
                      </a:r>
                      <a:endParaRPr lang="en-GB" sz="1200" b="0" kern="1200" dirty="0">
                        <a:solidFill>
                          <a:schemeClr val="tx1"/>
                        </a:solidFill>
                        <a:effectLst/>
                        <a:latin typeface="+mn-lt"/>
                        <a:ea typeface="+mn-ea"/>
                        <a:cs typeface="+mn-cs"/>
                      </a:endParaRPr>
                    </a:p>
                  </a:txBody>
                  <a:tcPr marL="108000" marR="44450" marT="0" marB="0" anchor="ctr">
                    <a:solidFill>
                      <a:srgbClr val="CDCED2"/>
                    </a:solidFill>
                  </a:tcPr>
                </a:tc>
                <a:tc>
                  <a:txBody>
                    <a:bodyPr/>
                    <a:lstStyle/>
                    <a:p>
                      <a:pPr>
                        <a:lnSpc>
                          <a:spcPct val="107000"/>
                        </a:lnSpc>
                        <a:spcAft>
                          <a:spcPts val="0"/>
                        </a:spcAft>
                      </a:pPr>
                      <a:endParaRPr lang="en-US" sz="1200" dirty="0">
                        <a:effectLst/>
                      </a:endParaRPr>
                    </a:p>
                    <a:p>
                      <a:pPr>
                        <a:lnSpc>
                          <a:spcPct val="107000"/>
                        </a:lnSpc>
                        <a:spcAft>
                          <a:spcPts val="0"/>
                        </a:spcAft>
                      </a:pPr>
                      <a:r>
                        <a:rPr lang="en-US" sz="1200" dirty="0">
                          <a:effectLst/>
                        </a:rPr>
                        <a:t>All Services hosted in Winston Salem will have complete or intermittent </a:t>
                      </a:r>
                      <a:r>
                        <a:rPr lang="en-US" sz="1200" dirty="0" err="1">
                          <a:effectLst/>
                        </a:rPr>
                        <a:t>distrubtion</a:t>
                      </a:r>
                      <a:r>
                        <a:rPr lang="en-US" sz="1200" dirty="0">
                          <a:effectLst/>
                        </a:rPr>
                        <a:t> in the Network during this maintenance window.</a:t>
                      </a:r>
                    </a:p>
                    <a:p>
                      <a:pPr>
                        <a:lnSpc>
                          <a:spcPct val="107000"/>
                        </a:lnSpc>
                        <a:spcAft>
                          <a:spcPts val="0"/>
                        </a:spcAft>
                      </a:pPr>
                      <a:endParaRPr lang="en-US" sz="1200" dirty="0">
                        <a:effectLst/>
                      </a:endParaRPr>
                    </a:p>
                    <a:p>
                      <a:pPr>
                        <a:lnSpc>
                          <a:spcPct val="107000"/>
                        </a:lnSpc>
                        <a:spcAft>
                          <a:spcPts val="0"/>
                        </a:spcAft>
                      </a:pPr>
                      <a:r>
                        <a:rPr lang="en-US" sz="1200" dirty="0">
                          <a:effectLst/>
                        </a:rPr>
                        <a:t>Direct impacted </a:t>
                      </a:r>
                      <a:r>
                        <a:rPr lang="en-US" sz="1200" kern="1200" dirty="0">
                          <a:solidFill>
                            <a:schemeClr val="dk1"/>
                          </a:solidFill>
                          <a:effectLst/>
                          <a:latin typeface="+mn-lt"/>
                          <a:ea typeface="+mn-ea"/>
                          <a:cs typeface="+mn-cs"/>
                        </a:rPr>
                        <a:t>service :- Husky, CRM, SQL/Lotus, (WebSphere 6.1.27) </a:t>
                      </a:r>
                      <a:r>
                        <a:rPr lang="en-US" sz="1200" kern="1200" dirty="0" err="1">
                          <a:solidFill>
                            <a:schemeClr val="dk1"/>
                          </a:solidFill>
                          <a:effectLst/>
                          <a:latin typeface="+mn-lt"/>
                          <a:ea typeface="+mn-ea"/>
                          <a:cs typeface="+mn-cs"/>
                        </a:rPr>
                        <a:t>Nfe</a:t>
                      </a:r>
                      <a:r>
                        <a:rPr lang="en-US" sz="1200" kern="1200" dirty="0">
                          <a:solidFill>
                            <a:schemeClr val="dk1"/>
                          </a:solidFill>
                          <a:effectLst/>
                          <a:latin typeface="+mn-lt"/>
                          <a:ea typeface="+mn-ea"/>
                          <a:cs typeface="+mn-cs"/>
                        </a:rPr>
                        <a:t> Production, Sterling EDI server for Husky400, NFE Production, JDE 9.1 Production, </a:t>
                      </a:r>
                      <a:r>
                        <a:rPr lang="en-US" sz="1200" kern="1200" dirty="0" err="1">
                          <a:solidFill>
                            <a:schemeClr val="dk1"/>
                          </a:solidFill>
                          <a:effectLst/>
                          <a:latin typeface="+mn-lt"/>
                          <a:ea typeface="+mn-ea"/>
                          <a:cs typeface="+mn-cs"/>
                        </a:rPr>
                        <a:t>Becomex</a:t>
                      </a:r>
                      <a:r>
                        <a:rPr lang="en-US" sz="1200" kern="1200" dirty="0">
                          <a:solidFill>
                            <a:schemeClr val="dk1"/>
                          </a:solidFill>
                          <a:effectLst/>
                          <a:latin typeface="+mn-lt"/>
                          <a:ea typeface="+mn-ea"/>
                          <a:cs typeface="+mn-cs"/>
                        </a:rPr>
                        <a:t> Production, Citrix XD &amp; </a:t>
                      </a:r>
                      <a:r>
                        <a:rPr lang="en-US" sz="1200" kern="1200" dirty="0" err="1">
                          <a:solidFill>
                            <a:schemeClr val="dk1"/>
                          </a:solidFill>
                          <a:effectLst/>
                          <a:latin typeface="+mn-lt"/>
                          <a:ea typeface="+mn-ea"/>
                          <a:cs typeface="+mn-cs"/>
                        </a:rPr>
                        <a:t>StoreFron</a:t>
                      </a:r>
                      <a:endParaRPr lang="en-US" sz="1200" kern="1200" dirty="0">
                        <a:solidFill>
                          <a:schemeClr val="dk1"/>
                        </a:solidFill>
                        <a:effectLst/>
                        <a:latin typeface="+mn-lt"/>
                        <a:ea typeface="+mn-ea"/>
                        <a:cs typeface="+mn-cs"/>
                      </a:endParaRPr>
                    </a:p>
                    <a:p>
                      <a:pPr>
                        <a:lnSpc>
                          <a:spcPct val="107000"/>
                        </a:lnSpc>
                        <a:spcAft>
                          <a:spcPts val="0"/>
                        </a:spcAft>
                      </a:pPr>
                      <a:r>
                        <a:rPr lang="en-US" sz="1200" kern="1200" dirty="0">
                          <a:solidFill>
                            <a:schemeClr val="dk1"/>
                          </a:solidFill>
                          <a:effectLst/>
                          <a:latin typeface="+mn-lt"/>
                          <a:ea typeface="+mn-ea"/>
                          <a:cs typeface="+mn-cs"/>
                        </a:rPr>
                        <a:t>t, FedEx Production Ship, </a:t>
                      </a:r>
                      <a:r>
                        <a:rPr lang="en-US" sz="1200" kern="1200" dirty="0" err="1">
                          <a:solidFill>
                            <a:schemeClr val="dk1"/>
                          </a:solidFill>
                          <a:effectLst/>
                          <a:latin typeface="+mn-lt"/>
                          <a:ea typeface="+mn-ea"/>
                          <a:cs typeface="+mn-cs"/>
                        </a:rPr>
                        <a:t>Smartteam</a:t>
                      </a:r>
                      <a:r>
                        <a:rPr lang="en-US" sz="1200" kern="1200" dirty="0">
                          <a:solidFill>
                            <a:schemeClr val="dk1"/>
                          </a:solidFill>
                          <a:effectLst/>
                          <a:latin typeface="+mn-lt"/>
                          <a:ea typeface="+mn-ea"/>
                          <a:cs typeface="+mn-cs"/>
                        </a:rPr>
                        <a:t>, MAXLOAD PRO, </a:t>
                      </a:r>
                      <a:r>
                        <a:rPr lang="it-IT" sz="1200" kern="1200" dirty="0">
                          <a:solidFill>
                            <a:schemeClr val="dk1"/>
                          </a:solidFill>
                          <a:effectLst/>
                          <a:latin typeface="+mn-lt"/>
                          <a:ea typeface="+mn-ea"/>
                          <a:cs typeface="+mn-cs"/>
                        </a:rPr>
                        <a:t>API ECOMMERCE e DBMOTO Production, TST REX / VARSITY 1, Supplier EDI project, Infolox, </a:t>
                      </a:r>
                      <a:r>
                        <a:rPr lang="en-GB" sz="1200" kern="1200" dirty="0">
                          <a:solidFill>
                            <a:schemeClr val="dk1"/>
                          </a:solidFill>
                          <a:effectLst/>
                          <a:latin typeface="+mn-lt"/>
                          <a:ea typeface="+mn-ea"/>
                          <a:cs typeface="+mn-cs"/>
                        </a:rPr>
                        <a:t>AS400TGT, GRAFTON</a:t>
                      </a:r>
                    </a:p>
                    <a:p>
                      <a:pPr>
                        <a:lnSpc>
                          <a:spcPct val="107000"/>
                        </a:lnSpc>
                        <a:spcAft>
                          <a:spcPts val="0"/>
                        </a:spcAf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8000" marR="44450" marT="0" marB="0" anchor="ctr"/>
                </a:tc>
                <a:extLst>
                  <a:ext uri="{0D108BD9-81ED-4DB2-BD59-A6C34878D82A}">
                    <a16:rowId xmlns:a16="http://schemas.microsoft.com/office/drawing/2014/main" val="113523811"/>
                  </a:ext>
                </a:extLst>
              </a:tr>
            </a:tbl>
          </a:graphicData>
        </a:graphic>
      </p:graphicFrame>
      <p:sp>
        <p:nvSpPr>
          <p:cNvPr id="7" name="Rectangle 1">
            <a:extLst>
              <a:ext uri="{FF2B5EF4-FFF2-40B4-BE49-F238E27FC236}">
                <a16:creationId xmlns:a16="http://schemas.microsoft.com/office/drawing/2014/main" id="{C13A4261-64C0-4832-A278-E9EBCAC534BC}"/>
              </a:ext>
            </a:extLst>
          </p:cNvPr>
          <p:cNvSpPr>
            <a:spLocks noChangeArrowheads="1"/>
          </p:cNvSpPr>
          <p:nvPr/>
        </p:nvSpPr>
        <p:spPr bwMode="auto">
          <a:xfrm>
            <a:off x="2979738" y="2040523"/>
            <a:ext cx="2423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a:t>
            </a:r>
            <a:endParaRPr kumimoji="0" lang="en-GB" altLang="en-US" sz="1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CD2BBDE-255A-45AE-AFA0-1C5ACABE1012}"/>
              </a:ext>
            </a:extLst>
          </p:cNvPr>
          <p:cNvSpPr txBox="1"/>
          <p:nvPr/>
        </p:nvSpPr>
        <p:spPr>
          <a:xfrm>
            <a:off x="620185" y="5649238"/>
            <a:ext cx="8419752" cy="355482"/>
          </a:xfrm>
          <a:prstGeom prst="rect">
            <a:avLst/>
          </a:prstGeom>
          <a:noFill/>
        </p:spPr>
        <p:txBody>
          <a:bodyPr wrap="square" rtlCol="0">
            <a:spAutoFit/>
          </a:bodyPr>
          <a:lstStyle/>
          <a:p>
            <a:pPr>
              <a:lnSpc>
                <a:spcPct val="95000"/>
              </a:lnSpc>
              <a:spcBef>
                <a:spcPts val="600"/>
              </a:spcBef>
            </a:pPr>
            <a:r>
              <a:rPr lang="en-GB" dirty="0">
                <a:cs typeface="Arial" pitchFamily="34" charset="0"/>
              </a:rPr>
              <a:t>Pls refer attached Application name, Server and owner list for impacted service.</a:t>
            </a:r>
          </a:p>
        </p:txBody>
      </p:sp>
      <p:graphicFrame>
        <p:nvGraphicFramePr>
          <p:cNvPr id="5" name="Object 4">
            <a:extLst>
              <a:ext uri="{FF2B5EF4-FFF2-40B4-BE49-F238E27FC236}">
                <a16:creationId xmlns:a16="http://schemas.microsoft.com/office/drawing/2014/main" id="{8BA07857-6289-438F-9858-3BD60DE0A2B3}"/>
              </a:ext>
            </a:extLst>
          </p:cNvPr>
          <p:cNvGraphicFramePr>
            <a:graphicFrameLocks noChangeAspect="1"/>
          </p:cNvGraphicFramePr>
          <p:nvPr>
            <p:extLst>
              <p:ext uri="{D42A27DB-BD31-4B8C-83A1-F6EECF244321}">
                <p14:modId xmlns:p14="http://schemas.microsoft.com/office/powerpoint/2010/main" val="1198870386"/>
              </p:ext>
            </p:extLst>
          </p:nvPr>
        </p:nvGraphicFramePr>
        <p:xfrm>
          <a:off x="9399740" y="5336262"/>
          <a:ext cx="1739029" cy="1121401"/>
        </p:xfrm>
        <a:graphic>
          <a:graphicData uri="http://schemas.openxmlformats.org/presentationml/2006/ole">
            <mc:AlternateContent xmlns:mc="http://schemas.openxmlformats.org/markup-compatibility/2006">
              <mc:Choice xmlns:v="urn:schemas-microsoft-com:vml" Requires="v">
                <p:oleObj spid="_x0000_s1033" name="Worksheet" showAsIcon="1" r:id="rId3" imgW="914400" imgH="788760" progId="Excel.Sheet.12">
                  <p:embed/>
                </p:oleObj>
              </mc:Choice>
              <mc:Fallback>
                <p:oleObj name="Worksheet" showAsIcon="1" r:id="rId3" imgW="914400" imgH="788760" progId="Excel.Sheet.12">
                  <p:embed/>
                  <p:pic>
                    <p:nvPicPr>
                      <p:cNvPr id="0" name=""/>
                      <p:cNvPicPr/>
                      <p:nvPr/>
                    </p:nvPicPr>
                    <p:blipFill>
                      <a:blip r:embed="rId4"/>
                      <a:stretch>
                        <a:fillRect/>
                      </a:stretch>
                    </p:blipFill>
                    <p:spPr>
                      <a:xfrm>
                        <a:off x="9399740" y="5336262"/>
                        <a:ext cx="1739029" cy="1121401"/>
                      </a:xfrm>
                      <a:prstGeom prst="rect">
                        <a:avLst/>
                      </a:prstGeom>
                    </p:spPr>
                  </p:pic>
                </p:oleObj>
              </mc:Fallback>
            </mc:AlternateContent>
          </a:graphicData>
        </a:graphic>
      </p:graphicFrame>
    </p:spTree>
    <p:extLst>
      <p:ext uri="{BB962C8B-B14F-4D97-AF65-F5344CB8AC3E}">
        <p14:creationId xmlns:p14="http://schemas.microsoft.com/office/powerpoint/2010/main" val="138235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4813-AB2F-4CA7-AEC4-CCF8598FAEFB}"/>
              </a:ext>
            </a:extLst>
          </p:cNvPr>
          <p:cNvSpPr>
            <a:spLocks noGrp="1"/>
          </p:cNvSpPr>
          <p:nvPr>
            <p:ph type="title"/>
          </p:nvPr>
        </p:nvSpPr>
        <p:spPr>
          <a:xfrm>
            <a:off x="620184" y="-33338"/>
            <a:ext cx="8964000" cy="1143001"/>
          </a:xfrm>
        </p:spPr>
        <p:txBody>
          <a:bodyPr/>
          <a:lstStyle/>
          <a:p>
            <a:r>
              <a:rPr lang="en-GB" dirty="0"/>
              <a:t>Network &amp; Security Cutover – Why &amp; What</a:t>
            </a:r>
          </a:p>
        </p:txBody>
      </p:sp>
      <p:sp>
        <p:nvSpPr>
          <p:cNvPr id="3" name="Content Placeholder 2">
            <a:extLst>
              <a:ext uri="{FF2B5EF4-FFF2-40B4-BE49-F238E27FC236}">
                <a16:creationId xmlns:a16="http://schemas.microsoft.com/office/drawing/2014/main" id="{845E26CE-E484-4B4C-BDAF-EAF28603BC1B}"/>
              </a:ext>
            </a:extLst>
          </p:cNvPr>
          <p:cNvSpPr>
            <a:spLocks noGrp="1"/>
          </p:cNvSpPr>
          <p:nvPr>
            <p:ph idx="1"/>
          </p:nvPr>
        </p:nvSpPr>
        <p:spPr>
          <a:xfrm>
            <a:off x="658284" y="1304925"/>
            <a:ext cx="10285941" cy="4751388"/>
          </a:xfrm>
        </p:spPr>
        <p:txBody>
          <a:bodyPr/>
          <a:lstStyle/>
          <a:p>
            <a:pPr marL="0" indent="0">
              <a:spcAft>
                <a:spcPts val="600"/>
              </a:spcAft>
              <a:buNone/>
            </a:pPr>
            <a:r>
              <a:rPr lang="en-US" altLang="en-US" sz="1800" b="1" dirty="0">
                <a:latin typeface="Arial" panose="020B0604020202020204" pitchFamily="34" charset="0"/>
                <a:ea typeface="Calibri" panose="020F0502020204030204" pitchFamily="34" charset="0"/>
              </a:rPr>
              <a:t>Why are we doing this?</a:t>
            </a:r>
          </a:p>
          <a:p>
            <a:pPr marL="180975" indent="-180975">
              <a:spcBef>
                <a:spcPts val="600"/>
              </a:spcBef>
              <a:spcAft>
                <a:spcPts val="300"/>
              </a:spcAft>
              <a:buFontTx/>
              <a:buChar char="•"/>
            </a:pPr>
            <a:r>
              <a:rPr lang="en-US" altLang="en-US" sz="1400" dirty="0">
                <a:latin typeface="Arial" panose="020B0604020202020204" pitchFamily="34" charset="0"/>
                <a:ea typeface="Calibri" panose="020F0502020204030204" pitchFamily="34" charset="0"/>
              </a:rPr>
              <a:t>Remove SPOF in the DC setup</a:t>
            </a:r>
          </a:p>
          <a:p>
            <a:pPr marL="180975" indent="-180975">
              <a:spcBef>
                <a:spcPts val="600"/>
              </a:spcBef>
              <a:spcAft>
                <a:spcPts val="300"/>
              </a:spcAft>
              <a:buFontTx/>
              <a:buChar char="•"/>
            </a:pPr>
            <a:r>
              <a:rPr lang="en-US" altLang="en-US" sz="1400" dirty="0">
                <a:latin typeface="Arial" panose="020B0604020202020204" pitchFamily="34" charset="0"/>
              </a:rPr>
              <a:t>Implement additional capacity and redundancy</a:t>
            </a:r>
          </a:p>
          <a:p>
            <a:pPr marL="180975" indent="-180975">
              <a:spcBef>
                <a:spcPts val="600"/>
              </a:spcBef>
              <a:spcAft>
                <a:spcPts val="300"/>
              </a:spcAft>
              <a:buFontTx/>
              <a:buChar char="•"/>
            </a:pPr>
            <a:r>
              <a:rPr lang="en-US" altLang="en-US" sz="1400" dirty="0">
                <a:latin typeface="Arial" panose="020B0604020202020204" pitchFamily="34" charset="0"/>
              </a:rPr>
              <a:t>Implement additional security services and prepare for additional security services</a:t>
            </a:r>
          </a:p>
          <a:p>
            <a:pPr marL="180975" indent="-180975">
              <a:spcBef>
                <a:spcPts val="600"/>
              </a:spcBef>
              <a:spcAft>
                <a:spcPts val="300"/>
              </a:spcAft>
              <a:buFontTx/>
              <a:buChar char="•"/>
            </a:pPr>
            <a:r>
              <a:rPr lang="en-US" altLang="en-US" sz="1400" dirty="0">
                <a:latin typeface="Arial" panose="020B0604020202020204" pitchFamily="34" charset="0"/>
              </a:rPr>
              <a:t>Prepare for a Disaster Recovery Solution for more applications</a:t>
            </a:r>
          </a:p>
          <a:p>
            <a:pPr marL="466725" lvl="1" indent="-285750">
              <a:spcAft>
                <a:spcPts val="600"/>
              </a:spcAft>
            </a:pPr>
            <a:r>
              <a:rPr lang="en-US" altLang="en-US" sz="1200" dirty="0">
                <a:latin typeface="Arial" panose="020B0604020202020204" pitchFamily="34" charset="0"/>
                <a:ea typeface="Calibri" panose="020F0502020204030204" pitchFamily="34" charset="0"/>
              </a:rPr>
              <a:t>In the case of a disaster, defined applications will have the possibility to run on a second setup of servers. This means the impact on the business will be minimized. On Gold level the recovery is done at the very instant of the outage or within minutes</a:t>
            </a:r>
            <a:endParaRPr lang="en-US" sz="1400" dirty="0"/>
          </a:p>
          <a:p>
            <a:pPr marL="0" lvl="0" indent="0">
              <a:spcBef>
                <a:spcPts val="600"/>
              </a:spcBef>
              <a:spcAft>
                <a:spcPts val="400"/>
              </a:spcAft>
              <a:buNone/>
            </a:pPr>
            <a:r>
              <a:rPr lang="en-GB" sz="1800" b="1" dirty="0"/>
              <a:t>What are we doing?</a:t>
            </a:r>
          </a:p>
          <a:p>
            <a:pPr marL="0" lvl="0" indent="0">
              <a:spcBef>
                <a:spcPts val="600"/>
              </a:spcBef>
              <a:spcAft>
                <a:spcPts val="400"/>
              </a:spcAft>
              <a:buNone/>
            </a:pPr>
            <a:r>
              <a:rPr lang="en-GB" sz="1600" dirty="0"/>
              <a:t>Network &amp; Security cutover includes task      -      and      -     . During the cutover the following will be connected:</a:t>
            </a:r>
            <a:endParaRPr lang="en-GB" altLang="en-US" sz="1600" dirty="0">
              <a:latin typeface="Arial" panose="020B0604020202020204" pitchFamily="34" charset="0"/>
              <a:ea typeface="Calibri" panose="020F0502020204030204" pitchFamily="34" charset="0"/>
            </a:endParaRPr>
          </a:p>
          <a:p>
            <a:pPr marL="180975" lvl="0" indent="-180975">
              <a:spcBef>
                <a:spcPts val="400"/>
              </a:spcBef>
              <a:spcAft>
                <a:spcPts val="600"/>
              </a:spcAft>
              <a:buFontTx/>
              <a:buChar char="•"/>
            </a:pPr>
            <a:r>
              <a:rPr lang="en-GB" altLang="en-US" sz="1400" dirty="0">
                <a:latin typeface="Arial" panose="020B0604020202020204" pitchFamily="34" charset="0"/>
                <a:ea typeface="Calibri" panose="020F0502020204030204" pitchFamily="34" charset="0"/>
              </a:rPr>
              <a:t>Multiprotocol Label Switching (</a:t>
            </a:r>
            <a:r>
              <a:rPr lang="en-US" altLang="en-US" sz="1400" dirty="0">
                <a:latin typeface="Arial" panose="020B0604020202020204" pitchFamily="34" charset="0"/>
                <a:ea typeface="Calibri" panose="020F0502020204030204" pitchFamily="34" charset="0"/>
              </a:rPr>
              <a:t>MPLS) – the communication between remotes sites and data </a:t>
            </a:r>
            <a:r>
              <a:rPr lang="en-US" altLang="en-US" sz="1400" dirty="0" err="1">
                <a:latin typeface="Arial" panose="020B0604020202020204" pitchFamily="34" charset="0"/>
                <a:ea typeface="Calibri" panose="020F0502020204030204" pitchFamily="34" charset="0"/>
              </a:rPr>
              <a:t>centre</a:t>
            </a:r>
            <a:endParaRPr lang="en-GB" altLang="en-US" sz="1400" dirty="0">
              <a:latin typeface="Arial" panose="020B0604020202020204" pitchFamily="34" charset="0"/>
            </a:endParaRPr>
          </a:p>
          <a:p>
            <a:pPr marL="180975" indent="-180975">
              <a:spcBef>
                <a:spcPts val="400"/>
              </a:spcBef>
              <a:spcAft>
                <a:spcPts val="600"/>
              </a:spcAft>
              <a:buFontTx/>
              <a:buChar char="•"/>
            </a:pPr>
            <a:r>
              <a:rPr lang="en-US" altLang="en-US" sz="1400" dirty="0">
                <a:latin typeface="Arial" panose="020B0604020202020204" pitchFamily="34" charset="0"/>
              </a:rPr>
              <a:t>Perimeter Firewall - our first line of defense against external attacks and also blocking access to inappropriate content from inside the organization</a:t>
            </a:r>
            <a:endParaRPr lang="en-GB" altLang="en-US" sz="1400" dirty="0">
              <a:latin typeface="Arial" panose="020B0604020202020204" pitchFamily="34" charset="0"/>
            </a:endParaRPr>
          </a:p>
          <a:p>
            <a:pPr marL="180975" indent="-180975">
              <a:spcBef>
                <a:spcPts val="400"/>
              </a:spcBef>
              <a:spcAft>
                <a:spcPts val="600"/>
              </a:spcAft>
              <a:buFontTx/>
              <a:buChar char="•"/>
            </a:pPr>
            <a:r>
              <a:rPr lang="en-US" altLang="en-US" sz="1400" dirty="0">
                <a:latin typeface="Arial" panose="020B0604020202020204" pitchFamily="34" charset="0"/>
              </a:rPr>
              <a:t>Internal firewall – the firewall to our internal network</a:t>
            </a:r>
            <a:endParaRPr lang="en-GB" altLang="en-US" sz="1400" dirty="0">
              <a:latin typeface="Arial" panose="020B0604020202020204" pitchFamily="34" charset="0"/>
            </a:endParaRPr>
          </a:p>
          <a:p>
            <a:pPr marL="180975" lvl="0" indent="-180975">
              <a:spcBef>
                <a:spcPts val="400"/>
              </a:spcBef>
              <a:spcAft>
                <a:spcPts val="600"/>
              </a:spcAft>
              <a:buFontTx/>
              <a:buChar char="•"/>
            </a:pPr>
            <a:r>
              <a:rPr lang="en-US" altLang="en-US" sz="1400" dirty="0">
                <a:latin typeface="Arial" panose="020B0604020202020204" pitchFamily="34" charset="0"/>
                <a:ea typeface="Calibri" panose="020F0502020204030204" pitchFamily="34" charset="0"/>
              </a:rPr>
              <a:t>Disaster Recovery Solution (DR)</a:t>
            </a:r>
          </a:p>
        </p:txBody>
      </p:sp>
      <p:sp>
        <p:nvSpPr>
          <p:cNvPr id="4" name="Slide Number Placeholder 3">
            <a:extLst>
              <a:ext uri="{FF2B5EF4-FFF2-40B4-BE49-F238E27FC236}">
                <a16:creationId xmlns:a16="http://schemas.microsoft.com/office/drawing/2014/main" id="{761BCCB3-1410-4379-A3B0-F5A5374E78AF}"/>
              </a:ext>
            </a:extLst>
          </p:cNvPr>
          <p:cNvSpPr>
            <a:spLocks noGrp="1"/>
          </p:cNvSpPr>
          <p:nvPr>
            <p:ph type="sldNum" sz="quarter" idx="12"/>
          </p:nvPr>
        </p:nvSpPr>
        <p:spPr>
          <a:xfrm>
            <a:off x="11609766" y="6585665"/>
            <a:ext cx="125034" cy="123111"/>
          </a:xfrm>
        </p:spPr>
        <p:txBody>
          <a:bodyPr/>
          <a:lstStyle/>
          <a:p>
            <a:fld id="{398706BD-660B-4CBF-965B-4F08DE462D48}" type="slidenum">
              <a:rPr lang="sv-SE" smtClean="0"/>
              <a:pPr/>
              <a:t>7</a:t>
            </a:fld>
            <a:endParaRPr lang="sv-SE"/>
          </a:p>
        </p:txBody>
      </p:sp>
      <p:sp>
        <p:nvSpPr>
          <p:cNvPr id="5" name="Oval 4">
            <a:extLst>
              <a:ext uri="{FF2B5EF4-FFF2-40B4-BE49-F238E27FC236}">
                <a16:creationId xmlns:a16="http://schemas.microsoft.com/office/drawing/2014/main" id="{C5F03BD8-CF50-400B-8842-7E950CC81965}"/>
              </a:ext>
            </a:extLst>
          </p:cNvPr>
          <p:cNvSpPr/>
          <p:nvPr/>
        </p:nvSpPr>
        <p:spPr>
          <a:xfrm>
            <a:off x="4382501" y="4123268"/>
            <a:ext cx="252000" cy="252000"/>
          </a:xfrm>
          <a:prstGeom prst="ellipse">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200" b="1" dirty="0"/>
              <a:t>1      </a:t>
            </a:r>
          </a:p>
        </p:txBody>
      </p:sp>
      <p:sp>
        <p:nvSpPr>
          <p:cNvPr id="6" name="Oval 5">
            <a:extLst>
              <a:ext uri="{FF2B5EF4-FFF2-40B4-BE49-F238E27FC236}">
                <a16:creationId xmlns:a16="http://schemas.microsoft.com/office/drawing/2014/main" id="{0537536F-B784-4208-8AE4-9E0057047FC3}"/>
              </a:ext>
            </a:extLst>
          </p:cNvPr>
          <p:cNvSpPr/>
          <p:nvPr/>
        </p:nvSpPr>
        <p:spPr>
          <a:xfrm>
            <a:off x="5484284" y="4123268"/>
            <a:ext cx="252000" cy="252000"/>
          </a:xfrm>
          <a:prstGeom prst="ellipse">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200" b="1" dirty="0"/>
              <a:t>10            </a:t>
            </a:r>
          </a:p>
        </p:txBody>
      </p:sp>
      <p:sp>
        <p:nvSpPr>
          <p:cNvPr id="7" name="Oval 6">
            <a:extLst>
              <a:ext uri="{FF2B5EF4-FFF2-40B4-BE49-F238E27FC236}">
                <a16:creationId xmlns:a16="http://schemas.microsoft.com/office/drawing/2014/main" id="{7810D18F-B3C2-4E7B-8B4B-A2AFC29A6D8A}"/>
              </a:ext>
            </a:extLst>
          </p:cNvPr>
          <p:cNvSpPr/>
          <p:nvPr/>
        </p:nvSpPr>
        <p:spPr>
          <a:xfrm>
            <a:off x="5872630" y="4123268"/>
            <a:ext cx="252000" cy="252000"/>
          </a:xfrm>
          <a:prstGeom prst="ellipse">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200" b="1" dirty="0"/>
              <a:t>16 </a:t>
            </a:r>
          </a:p>
        </p:txBody>
      </p:sp>
      <p:sp>
        <p:nvSpPr>
          <p:cNvPr id="8" name="Oval 7">
            <a:extLst>
              <a:ext uri="{FF2B5EF4-FFF2-40B4-BE49-F238E27FC236}">
                <a16:creationId xmlns:a16="http://schemas.microsoft.com/office/drawing/2014/main" id="{5DFAEF11-1974-41A6-A995-F1B13F855A42}"/>
              </a:ext>
            </a:extLst>
          </p:cNvPr>
          <p:cNvSpPr/>
          <p:nvPr/>
        </p:nvSpPr>
        <p:spPr>
          <a:xfrm>
            <a:off x="4791017" y="4123268"/>
            <a:ext cx="252000" cy="252000"/>
          </a:xfrm>
          <a:prstGeom prst="ellipse">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200" b="1" dirty="0"/>
              <a:t>4</a:t>
            </a:r>
          </a:p>
        </p:txBody>
      </p:sp>
    </p:spTree>
    <p:extLst>
      <p:ext uri="{BB962C8B-B14F-4D97-AF65-F5344CB8AC3E}">
        <p14:creationId xmlns:p14="http://schemas.microsoft.com/office/powerpoint/2010/main" val="1650155217"/>
      </p:ext>
    </p:extLst>
  </p:cSld>
  <p:clrMapOvr>
    <a:masterClrMapping/>
  </p:clrMapOvr>
</p:sld>
</file>

<file path=ppt/theme/theme1.xml><?xml version="1.0" encoding="utf-8"?>
<a:theme xmlns:a="http://schemas.openxmlformats.org/drawingml/2006/main" name="Husqvarna_2012">
  <a:themeElements>
    <a:clrScheme name="Husqvarna 2012">
      <a:dk1>
        <a:sysClr val="windowText" lastClr="000000"/>
      </a:dk1>
      <a:lt1>
        <a:sysClr val="window" lastClr="FFFFFF"/>
      </a:lt1>
      <a:dk2>
        <a:srgbClr val="D4021D"/>
      </a:dk2>
      <a:lt2>
        <a:srgbClr val="D0CFCE"/>
      </a:lt2>
      <a:accent1>
        <a:srgbClr val="EA632D"/>
      </a:accent1>
      <a:accent2>
        <a:srgbClr val="273A60"/>
      </a:accent2>
      <a:accent3>
        <a:srgbClr val="00A3B4"/>
      </a:accent3>
      <a:accent4>
        <a:srgbClr val="97BF0D"/>
      </a:accent4>
      <a:accent5>
        <a:srgbClr val="255E47"/>
      </a:accent5>
      <a:accent6>
        <a:srgbClr val="8C8A88"/>
      </a:accent6>
      <a:hlink>
        <a:srgbClr val="EA632D"/>
      </a:hlink>
      <a:folHlink>
        <a:srgbClr val="696765"/>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3175">
          <a:solidFill>
            <a:schemeClr val="accent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600"/>
          </a:spcBef>
          <a:defRPr dirty="0" err="1"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Husqvarna Project Document" ma:contentTypeID="0x010100C674BB6029894AEABA198F86E47CAD210011FC85F993592849B96B80F381AC7046" ma:contentTypeVersion="10" ma:contentTypeDescription="Standard Husqvarna Project Document" ma:contentTypeScope="" ma:versionID="dafab229fa18532c6763f0c9cba11905">
  <xsd:schema xmlns:xsd="http://www.w3.org/2001/XMLSchema" xmlns:xs="http://www.w3.org/2001/XMLSchema" xmlns:p="http://schemas.microsoft.com/office/2006/metadata/properties" xmlns:ns2="74cd4a42-4bd2-486b-8350-fefc41a4a9fd" xmlns:ns3="be88956a-69a6-4615-9b4d-9038f46d1fec" xmlns:ns4="9e5a38df-da81-4a62-90ad-cbdef00738d8" targetNamespace="http://schemas.microsoft.com/office/2006/metadata/properties" ma:root="true" ma:fieldsID="4b87f8ea4c9f4955d856f8e67e8b87c2" ns2:_="" ns3:_="" ns4:_="">
    <xsd:import namespace="74cd4a42-4bd2-486b-8350-fefc41a4a9fd"/>
    <xsd:import namespace="be88956a-69a6-4615-9b4d-9038f46d1fec"/>
    <xsd:import namespace="9e5a38df-da81-4a62-90ad-cbdef00738d8"/>
    <xsd:element name="properties">
      <xsd:complexType>
        <xsd:sequence>
          <xsd:element name="documentManagement">
            <xsd:complexType>
              <xsd:all>
                <xsd:element ref="ns2:cc0e01caf5e346b9b3a464ccaeebf7e7" minOccurs="0"/>
                <xsd:element ref="ns3:TaxCatchAll" minOccurs="0"/>
                <xsd:element ref="ns3:TaxCatchAllLabel" minOccurs="0"/>
                <xsd:element ref="ns3:TaxKeywordTaxHTField" minOccurs="0"/>
                <xsd:element ref="ns2:HusqvarnaProjectName"/>
                <xsd:element ref="ns2:cc0e01caf5e346b9b3a464ccaeebf7e9" minOccurs="0"/>
                <xsd:element ref="ns2:SharedWithUsers" minOccurs="0"/>
                <xsd:element ref="ns2:SharedWithDetails" minOccurs="0"/>
                <xsd:element ref="ns2:LastSharedByUser" minOccurs="0"/>
                <xsd:element ref="ns2:LastSharedByTime"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d4a42-4bd2-486b-8350-fefc41a4a9fd" elementFormDefault="qualified">
    <xsd:import namespace="http://schemas.microsoft.com/office/2006/documentManagement/types"/>
    <xsd:import namespace="http://schemas.microsoft.com/office/infopath/2007/PartnerControls"/>
    <xsd:element name="cc0e01caf5e346b9b3a464ccaeebf7e7" ma:index="8" ma:taxonomy="true" ma:internalName="cc0e01caf5e346b9b3a464ccaeebf7e7" ma:taxonomyFieldName="HusqvarnaClassification" ma:displayName="Classification" ma:default="-1;#Internal|5c46cf91-49fd-4359-b029-5c4ed4b5b75f" ma:fieldId="{cc0e01ca-f5e3-46b9-b3a4-64ccaeebf7e7}" ma:sspId="4a3cf861-1a37-4655-b50d-9ea7e102b6c1" ma:termSetId="b363f253-9781-4fc1-bee8-4a542a6ca31e" ma:anchorId="00000000-0000-0000-0000-000000000000" ma:open="false" ma:isKeyword="false">
      <xsd:complexType>
        <xsd:sequence>
          <xsd:element ref="pc:Terms" minOccurs="0" maxOccurs="1"/>
        </xsd:sequence>
      </xsd:complexType>
    </xsd:element>
    <xsd:element name="HusqvarnaProjectName" ma:index="14" ma:displayName="Project Name" ma:default="Helix SP2 Service delivery " ma:internalName="HusqvarnaProjectName">
      <xsd:simpleType>
        <xsd:restriction base="dms:Text"/>
      </xsd:simpleType>
    </xsd:element>
    <xsd:element name="cc0e01caf5e346b9b3a464ccaeebf7e9" ma:index="15" ma:taxonomy="true" ma:internalName="cc0e01caf5e346b9b3a464ccaeebf7e9" ma:taxonomyFieldName="HusqvarnaOrganization" ma:displayName="Organization" ma:default="-1;#Husqvarna|49aaa7d4-67ff-4863-9231-3e9b115a5490" ma:fieldId="{cc0e01ca-f5e3-46b9-b3a4-64ccaeebf7e9}" ma:sspId="4a3cf861-1a37-4655-b50d-9ea7e102b6c1" ma:termSetId="83eec9cb-f8e2-4f1d-9540-0397ce5491d3" ma:anchorId="00000000-0000-0000-0000-000000000000" ma:open="false" ma:isKeyword="false">
      <xsd:complexType>
        <xsd:sequence>
          <xsd:element ref="pc:Terms" minOccurs="0" maxOccurs="1"/>
        </xsd:sequence>
      </xsd:complexType>
    </xsd:element>
    <xsd:element name="SharedWithUsers" ma:index="1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description="" ma:internalName="SharedWithDetails" ma:readOnly="true">
      <xsd:simpleType>
        <xsd:restriction base="dms:Note">
          <xsd:maxLength value="255"/>
        </xsd:restriction>
      </xsd:simpleType>
    </xsd:element>
    <xsd:element name="LastSharedByUser" ma:index="19" nillable="true" ma:displayName="Last Shared By User" ma:description="" ma:internalName="LastSharedByUser" ma:readOnly="true">
      <xsd:simpleType>
        <xsd:restriction base="dms:Note">
          <xsd:maxLength value="255"/>
        </xsd:restriction>
      </xsd:simpleType>
    </xsd:element>
    <xsd:element name="LastSharedByTime" ma:index="2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e88956a-69a6-4615-9b4d-9038f46d1fec"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34aab307-e7a1-448a-aa7d-353e708dca37}" ma:internalName="TaxCatchAll" ma:showField="CatchAllData" ma:web="74cd4a42-4bd2-486b-8350-fefc41a4a9fd">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34aab307-e7a1-448a-aa7d-353e708dca37}" ma:internalName="TaxCatchAllLabel" ma:readOnly="true" ma:showField="CatchAllDataLabel" ma:web="74cd4a42-4bd2-486b-8350-fefc41a4a9fd">
      <xsd:complexType>
        <xsd:complexContent>
          <xsd:extension base="dms:MultiChoiceLookup">
            <xsd:sequence>
              <xsd:element name="Value" type="dms:Lookup" maxOccurs="unbounded" minOccurs="0" nillable="true"/>
            </xsd:sequence>
          </xsd:extension>
        </xsd:complexContent>
      </xsd:complexType>
    </xsd:element>
    <xsd:element name="TaxKeywordTaxHTField" ma:index="12" nillable="true" ma:taxonomy="true" ma:internalName="TaxKeywordTaxHTField" ma:taxonomyFieldName="TaxKeyword" ma:displayName="Enterprise Keywords" ma:fieldId="{23f27201-bee3-471e-b2e7-b64fd8b7ca38}" ma:taxonomyMulti="true" ma:sspId="4a3cf861-1a37-4655-b50d-9ea7e102b6c1"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e5a38df-da81-4a62-90ad-cbdef00738d8" elementFormDefault="qualified">
    <xsd:import namespace="http://schemas.microsoft.com/office/2006/documentManagement/types"/>
    <xsd:import namespace="http://schemas.microsoft.com/office/infopath/2007/PartnerControls"/>
    <xsd:element name="MediaServiceMetadata" ma:index="21" nillable="true" ma:displayName="MediaServiceMetadata" ma:description="" ma:hidden="true" ma:internalName="MediaServiceMetadata" ma:readOnly="true">
      <xsd:simpleType>
        <xsd:restriction base="dms:Note"/>
      </xsd:simpleType>
    </xsd:element>
    <xsd:element name="MediaServiceFastMetadata" ma:index="22" nillable="true" ma:displayName="MediaServiceFastMetadata" ma:description="" ma:hidden="true" ma:internalName="MediaServiceFastMetadata" ma:readOnly="true">
      <xsd:simpleType>
        <xsd:restriction base="dms:Note"/>
      </xsd:simpleType>
    </xsd:element>
    <xsd:element name="MediaServiceDateTaken" ma:index="23" nillable="true" ma:displayName="MediaServiceDateTaken" ma:description="" ma:hidden="true" ma:internalName="MediaServiceDateTaken" ma:readOnly="true">
      <xsd:simpleType>
        <xsd:restriction base="dms:Text"/>
      </xsd:simpleType>
    </xsd:element>
    <xsd:element name="MediaServiceAutoTags" ma:index="24"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e88956a-69a6-4615-9b4d-9038f46d1fec">
      <Value>2</Value>
      <Value>1</Value>
    </TaxCatchAll>
    <cc0e01caf5e346b9b3a464ccaeebf7e9 xmlns="74cd4a42-4bd2-486b-8350-fefc41a4a9fd">
      <Terms xmlns="http://schemas.microsoft.com/office/infopath/2007/PartnerControls">
        <TermInfo xmlns="http://schemas.microsoft.com/office/infopath/2007/PartnerControls">
          <TermName xmlns="http://schemas.microsoft.com/office/infopath/2007/PartnerControls">Husqvarna</TermName>
          <TermId xmlns="http://schemas.microsoft.com/office/infopath/2007/PartnerControls">49aaa7d4-67ff-4863-9231-3e9b115a5490</TermId>
        </TermInfo>
      </Terms>
    </cc0e01caf5e346b9b3a464ccaeebf7e9>
    <HusqvarnaProjectName xmlns="74cd4a42-4bd2-486b-8350-fefc41a4a9fd">Helix SP2 Service delivery </HusqvarnaProjectName>
    <cc0e01caf5e346b9b3a464ccaeebf7e7 xmlns="74cd4a42-4bd2-486b-8350-fefc41a4a9fd">
      <Terms xmlns="http://schemas.microsoft.com/office/infopath/2007/PartnerControls">
        <TermInfo xmlns="http://schemas.microsoft.com/office/infopath/2007/PartnerControls">
          <TermName xmlns="http://schemas.microsoft.com/office/infopath/2007/PartnerControls">Internal</TermName>
          <TermId xmlns="http://schemas.microsoft.com/office/infopath/2007/PartnerControls">5c46cf91-49fd-4359-b029-5c4ed4b5b75f</TermId>
        </TermInfo>
      </Terms>
    </cc0e01caf5e346b9b3a464ccaeebf7e7>
    <TaxKeywordTaxHTField xmlns="be88956a-69a6-4615-9b4d-9038f46d1fec">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538469-A238-4FDA-AA2A-41081BEEA8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d4a42-4bd2-486b-8350-fefc41a4a9fd"/>
    <ds:schemaRef ds:uri="be88956a-69a6-4615-9b4d-9038f46d1fec"/>
    <ds:schemaRef ds:uri="9e5a38df-da81-4a62-90ad-cbdef00738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DF4AAE-F79B-45F4-9782-0AFEB799314D}">
  <ds:schemaRefs>
    <ds:schemaRef ds:uri="http://schemas.microsoft.com/office/2006/documentManagement/types"/>
    <ds:schemaRef ds:uri="http://schemas.microsoft.com/office/2006/metadata/properties"/>
    <ds:schemaRef ds:uri="http://purl.org/dc/elements/1.1/"/>
    <ds:schemaRef ds:uri="http://schemas.microsoft.com/office/infopath/2007/PartnerControls"/>
    <ds:schemaRef ds:uri="74cd4a42-4bd2-486b-8350-fefc41a4a9fd"/>
    <ds:schemaRef ds:uri="http://purl.org/dc/terms/"/>
    <ds:schemaRef ds:uri="http://www.w3.org/XML/1998/namespace"/>
    <ds:schemaRef ds:uri="http://schemas.openxmlformats.org/package/2006/metadata/core-properties"/>
    <ds:schemaRef ds:uri="9e5a38df-da81-4a62-90ad-cbdef00738d8"/>
    <ds:schemaRef ds:uri="be88956a-69a6-4615-9b4d-9038f46d1fec"/>
    <ds:schemaRef ds:uri="http://purl.org/dc/dcmitype/"/>
  </ds:schemaRefs>
</ds:datastoreItem>
</file>

<file path=customXml/itemProps3.xml><?xml version="1.0" encoding="utf-8"?>
<ds:datastoreItem xmlns:ds="http://schemas.openxmlformats.org/officeDocument/2006/customXml" ds:itemID="{24A921FF-C4C3-422E-B807-C49EDE84A3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17019</TotalTime>
  <Words>1443</Words>
  <Application>Microsoft Office PowerPoint</Application>
  <PresentationFormat>Widescreen</PresentationFormat>
  <Paragraphs>326</Paragraphs>
  <Slides>7</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ＭＳ Ｐゴシック</vt:lpstr>
      <vt:lpstr>Arial</vt:lpstr>
      <vt:lpstr>Calibri</vt:lpstr>
      <vt:lpstr>Times New Roman</vt:lpstr>
      <vt:lpstr>Husqvarna_2012</vt:lpstr>
      <vt:lpstr>Worksheet</vt:lpstr>
      <vt:lpstr>PowerPoint Presentation</vt:lpstr>
      <vt:lpstr>Cutover Planning Nov - Jan Sweden</vt:lpstr>
      <vt:lpstr>Draft Cutover Planning Nov - Jan USA &amp; Germany</vt:lpstr>
      <vt:lpstr>Global Cutover Timeline – Activities &amp; Available Windows</vt:lpstr>
      <vt:lpstr>End User Impact in DC locations</vt:lpstr>
      <vt:lpstr>End User Impact in  USA DC locations</vt:lpstr>
      <vt:lpstr>Network &amp; Security Cutover – Why &amp; What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Ted Olandersson</dc:creator>
  <cp:lastModifiedBy>Dharmender Jangra</cp:lastModifiedBy>
  <cp:revision>149</cp:revision>
  <dcterms:modified xsi:type="dcterms:W3CDTF">2017-12-04T11:12:21Z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0x010100C674BB6029894AEABA198F86E47CAD210011FC85F993592849B96B80F381AC7046</vt:lpwstr>
  </property>
  <property fmtid="{D5CDD505-2E9C-101B-9397-08002B2CF9AE}" pid="3" name="HusqvarnaClassification">
    <vt:lpwstr>1;#Internal|5c46cf91-49fd-4359-b029-5c4ed4b5b75f</vt:lpwstr>
  </property>
  <property fmtid="{D5CDD505-2E9C-101B-9397-08002B2CF9AE}" pid="4" name="TaxKeyword">
    <vt:lpwstr/>
  </property>
  <property fmtid="{D5CDD505-2E9C-101B-9397-08002B2CF9AE}" pid="5" name="HusqvarnaOrganization">
    <vt:lpwstr>2;#Husqvarna|49aaa7d4-67ff-4863-9231-3e9b115a5490</vt:lpwstr>
  </property>
</Properties>
</file>