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7.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4"/>
    <p:sldMasterId id="2147483708" r:id="rId5"/>
    <p:sldMasterId id="2147483712" r:id="rId6"/>
    <p:sldMasterId id="2147483731" r:id="rId7"/>
  </p:sldMasterIdLst>
  <p:notesMasterIdLst>
    <p:notesMasterId r:id="rId38"/>
  </p:notesMasterIdLst>
  <p:sldIdLst>
    <p:sldId id="456" r:id="rId8"/>
    <p:sldId id="399" r:id="rId9"/>
    <p:sldId id="400" r:id="rId10"/>
    <p:sldId id="403" r:id="rId11"/>
    <p:sldId id="454" r:id="rId12"/>
    <p:sldId id="445" r:id="rId13"/>
    <p:sldId id="449" r:id="rId14"/>
    <p:sldId id="451" r:id="rId15"/>
    <p:sldId id="452" r:id="rId16"/>
    <p:sldId id="453" r:id="rId17"/>
    <p:sldId id="434" r:id="rId18"/>
    <p:sldId id="417" r:id="rId19"/>
    <p:sldId id="418" r:id="rId20"/>
    <p:sldId id="441" r:id="rId21"/>
    <p:sldId id="420" r:id="rId22"/>
    <p:sldId id="457" r:id="rId23"/>
    <p:sldId id="458" r:id="rId24"/>
    <p:sldId id="459" r:id="rId25"/>
    <p:sldId id="460" r:id="rId26"/>
    <p:sldId id="461" r:id="rId27"/>
    <p:sldId id="462" r:id="rId28"/>
    <p:sldId id="463" r:id="rId29"/>
    <p:sldId id="464" r:id="rId30"/>
    <p:sldId id="465" r:id="rId31"/>
    <p:sldId id="466" r:id="rId32"/>
    <p:sldId id="467" r:id="rId33"/>
    <p:sldId id="469" r:id="rId34"/>
    <p:sldId id="470" r:id="rId35"/>
    <p:sldId id="471" r:id="rId36"/>
    <p:sldId id="396" r:id="rId37"/>
  </p:sldIdLst>
  <p:sldSz cx="9144000" cy="5143500" type="screen16x9"/>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75072" autoAdjust="0"/>
  </p:normalViewPr>
  <p:slideViewPr>
    <p:cSldViewPr snapToGrid="0" snapToObjects="1">
      <p:cViewPr varScale="1">
        <p:scale>
          <a:sx n="121" d="100"/>
          <a:sy n="121" d="100"/>
        </p:scale>
        <p:origin x="-1116" y="-96"/>
      </p:cViewPr>
      <p:guideLst>
        <p:guide orient="horz" pos="2964"/>
        <p:guide orient="horz" pos="516"/>
        <p:guide orient="horz" pos="676"/>
        <p:guide pos="2880"/>
        <p:guide pos="240"/>
        <p:guide pos="552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55" d="100"/>
          <a:sy n="55" d="100"/>
        </p:scale>
        <p:origin x="-2514" y="-102"/>
      </p:cViewPr>
      <p:guideLst>
        <p:guide orient="horz" pos="2928"/>
        <p:guide pos="216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4820"/>
          </a:xfrm>
          <a:prstGeom prst="rect">
            <a:avLst/>
          </a:prstGeom>
        </p:spPr>
        <p:txBody>
          <a:bodyPr vert="horz" lIns="92446" tIns="46223" rIns="92446" bIns="46223" rtlCol="0"/>
          <a:lstStyle>
            <a:lvl1pPr algn="r">
              <a:defRPr sz="1200"/>
            </a:lvl1pPr>
          </a:lstStyle>
          <a:p>
            <a:fld id="{5C5A41F5-B6C2-40E5-9E65-A9AEEB8FD18F}" type="datetimeFigureOut">
              <a:rPr lang="en-US" smtClean="0"/>
              <a:t>7/2/2012</a:t>
            </a:fld>
            <a:endParaRPr lang="en-US"/>
          </a:p>
        </p:txBody>
      </p:sp>
      <p:sp>
        <p:nvSpPr>
          <p:cNvPr id="4" name="Slide Image Placeholder 3"/>
          <p:cNvSpPr>
            <a:spLocks noGrp="1" noRot="1" noChangeAspect="1"/>
          </p:cNvSpPr>
          <p:nvPr>
            <p:ph type="sldImg" idx="2"/>
          </p:nvPr>
        </p:nvSpPr>
        <p:spPr>
          <a:xfrm>
            <a:off x="342900" y="696913"/>
            <a:ext cx="6196013" cy="348615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46" tIns="46223" rIns="92446" bIns="4622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2446" tIns="46223" rIns="92446" bIns="46223" rtlCol="0" anchor="b"/>
          <a:lstStyle>
            <a:lvl1pPr algn="r">
              <a:defRPr sz="1200"/>
            </a:lvl1pPr>
          </a:lstStyle>
          <a:p>
            <a:fld id="{0110E035-3DF4-4A15-9272-486F21423BC9}" type="slidenum">
              <a:rPr lang="en-US" smtClean="0"/>
              <a:t>‹#›</a:t>
            </a:fld>
            <a:endParaRPr lang="en-US"/>
          </a:p>
        </p:txBody>
      </p:sp>
    </p:spTree>
    <p:extLst>
      <p:ext uri="{BB962C8B-B14F-4D97-AF65-F5344CB8AC3E}">
        <p14:creationId xmlns:p14="http://schemas.microsoft.com/office/powerpoint/2010/main" val="1888841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a:prstGeom prst="rect">
            <a:avLst/>
          </a:prstGeom>
        </p:spPr>
      </p:sp>
      <p:sp>
        <p:nvSpPr>
          <p:cNvPr id="3" name="Notes Placeholder 2"/>
          <p:cNvSpPr>
            <a:spLocks noGrp="1"/>
          </p:cNvSpPr>
          <p:nvPr>
            <p:ph type="body" idx="1"/>
          </p:nvPr>
        </p:nvSpPr>
        <p:spPr>
          <a:xfrm>
            <a:off x="688182" y="4415790"/>
            <a:ext cx="5505450" cy="4183380"/>
          </a:xfrm>
          <a:prstGeom prst="rect">
            <a:avLst/>
          </a:prstGeom>
        </p:spPr>
        <p:txBody>
          <a:bodyPr/>
          <a:lstStyle/>
          <a:p>
            <a:endParaRPr lang="en-US"/>
          </a:p>
        </p:txBody>
      </p:sp>
      <p:sp>
        <p:nvSpPr>
          <p:cNvPr id="8" name="Date Placeholder 7"/>
          <p:cNvSpPr>
            <a:spLocks noGrp="1"/>
          </p:cNvSpPr>
          <p:nvPr>
            <p:ph type="dt" idx="10"/>
          </p:nvPr>
        </p:nvSpPr>
        <p:spPr>
          <a:xfrm>
            <a:off x="3898102" y="0"/>
            <a:ext cx="2982119" cy="464820"/>
          </a:xfrm>
          <a:prstGeom prst="rect">
            <a:avLst/>
          </a:prstGeom>
        </p:spPr>
        <p:txBody>
          <a:bodyPr/>
          <a:lstStyle/>
          <a:p>
            <a:fld id="{D54BCB9A-E1C3-4BF3-85AA-C7FE76B15853}" type="datetime1">
              <a:rPr lang="en-US" smtClean="0">
                <a:solidFill>
                  <a:prstClr val="black"/>
                </a:solidFill>
              </a:rPr>
              <a:pPr/>
              <a:t>7/2/2012</a:t>
            </a:fld>
            <a:endParaRPr lang="en-US" dirty="0">
              <a:solidFill>
                <a:prstClr val="black"/>
              </a:solidFill>
            </a:endParaRPr>
          </a:p>
        </p:txBody>
      </p:sp>
      <p:sp>
        <p:nvSpPr>
          <p:cNvPr id="9" name="Footer Placeholder 8"/>
          <p:cNvSpPr>
            <a:spLocks noGrp="1"/>
          </p:cNvSpPr>
          <p:nvPr>
            <p:ph type="ftr" sz="quarter" idx="11"/>
          </p:nvPr>
        </p:nvSpPr>
        <p:spPr>
          <a:xfrm>
            <a:off x="0" y="8829967"/>
            <a:ext cx="6193632" cy="464820"/>
          </a:xfrm>
          <a:prstGeom prst="rect">
            <a:avLst/>
          </a:prstGeom>
        </p:spPr>
        <p:txBody>
          <a:bodyPr/>
          <a:lstStyle/>
          <a:p>
            <a:r>
              <a:rPr lang="en-US" smtClean="0">
                <a:solidFill>
                  <a:srgbClr val="000000"/>
                </a:solidFill>
                <a:latin typeface="Segoe UI Light"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Light" pitchFamily="34" charset="0"/>
              </a:rPr>
            </a:br>
            <a:r>
              <a:rPr lang="en-US" smtClean="0">
                <a:solidFill>
                  <a:srgbClr val="000000"/>
                </a:solidFill>
                <a:latin typeface="Segoe UI Light" pitchFamily="34" charset="0"/>
              </a:rPr>
              <a:t>MICROSOFT MAKES NO WARRANTIES, EXPRESS, IMPLIED OR STATUTORY, AS TO THE INFORMATION IN THIS PRESENTATION.</a:t>
            </a:r>
            <a:endParaRPr lang="en-US" dirty="0" smtClean="0">
              <a:solidFill>
                <a:srgbClr val="000000"/>
              </a:solidFill>
              <a:latin typeface="Segoe UI Light" pitchFamily="34" charset="0"/>
            </a:endParaRPr>
          </a:p>
        </p:txBody>
      </p:sp>
      <p:sp>
        <p:nvSpPr>
          <p:cNvPr id="10" name="Slide Number Placeholder 9"/>
          <p:cNvSpPr>
            <a:spLocks noGrp="1"/>
          </p:cNvSpPr>
          <p:nvPr>
            <p:ph type="sldNum" sz="quarter" idx="12"/>
          </p:nvPr>
        </p:nvSpPr>
        <p:spPr>
          <a:xfrm>
            <a:off x="6193631" y="8829967"/>
            <a:ext cx="686589" cy="464820"/>
          </a:xfrm>
          <a:prstGeom prst="rect">
            <a:avLst/>
          </a:prstGeom>
        </p:spPr>
        <p:txBody>
          <a:bodyPr/>
          <a:lstStyle/>
          <a:p>
            <a:fld id="{8B263312-38AA-4E1E-B2B5-0F8F122B24FE}" type="slidenum">
              <a:rPr lang="en-US" smtClean="0">
                <a:solidFill>
                  <a:prstClr val="black"/>
                </a:solidFill>
              </a:rPr>
              <a:pPr/>
              <a:t>1</a:t>
            </a:fld>
            <a:endParaRPr lang="en-US" dirty="0">
              <a:solidFill>
                <a:prstClr val="black"/>
              </a:solidFill>
            </a:endParaRPr>
          </a:p>
        </p:txBody>
      </p:sp>
      <p:sp>
        <p:nvSpPr>
          <p:cNvPr id="11" name="Header Placeholder 10"/>
          <p:cNvSpPr>
            <a:spLocks noGrp="1"/>
          </p:cNvSpPr>
          <p:nvPr>
            <p:ph type="hdr" sz="quarter" idx="13"/>
          </p:nvPr>
        </p:nvSpPr>
        <p:spPr>
          <a:xfrm>
            <a:off x="0" y="0"/>
            <a:ext cx="2982119" cy="464820"/>
          </a:xfrm>
          <a:prstGeom prst="rect">
            <a:avLst/>
          </a:prstGeom>
        </p:spPr>
        <p:txBody>
          <a:bodyPr/>
          <a:lstStyle/>
          <a:p>
            <a:r>
              <a:rPr lang="en-US" smtClean="0">
                <a:solidFill>
                  <a:prstClr val="black"/>
                </a:solidFill>
              </a:rPr>
              <a:t>Microsoft Consumer Channels and Central Marketing Group</a:t>
            </a:r>
            <a:endParaRPr lang="en-US" dirty="0">
              <a:solidFill>
                <a:prstClr val="black"/>
              </a:solidFill>
            </a:endParaRPr>
          </a:p>
        </p:txBody>
      </p:sp>
    </p:spTree>
    <p:extLst>
      <p:ext uri="{BB962C8B-B14F-4D97-AF65-F5344CB8AC3E}">
        <p14:creationId xmlns:p14="http://schemas.microsoft.com/office/powerpoint/2010/main" val="277335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10E035-3DF4-4A15-9272-486F21423BC9}" type="slidenum">
              <a:rPr lang="en-US" smtClean="0"/>
              <a:t>10</a:t>
            </a:fld>
            <a:endParaRPr lang="en-US"/>
          </a:p>
        </p:txBody>
      </p:sp>
    </p:spTree>
    <p:extLst>
      <p:ext uri="{BB962C8B-B14F-4D97-AF65-F5344CB8AC3E}">
        <p14:creationId xmlns:p14="http://schemas.microsoft.com/office/powerpoint/2010/main" val="1623323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r>
              <a:rPr lang="en-US" dirty="0" smtClean="0"/>
              <a:t>Microsoft think about the stack to provide connectivity between on-premise and cloud.</a:t>
            </a:r>
          </a:p>
          <a:p>
            <a:r>
              <a:rPr lang="en-US" dirty="0" smtClean="0"/>
              <a:t>Specifically this</a:t>
            </a:r>
            <a:r>
              <a:rPr lang="en-US" baseline="0" dirty="0" smtClean="0"/>
              <a:t> deck focuses on the last two layers</a:t>
            </a:r>
          </a:p>
          <a:p>
            <a:endParaRPr lang="en-US" baseline="0" dirty="0" smtClean="0"/>
          </a:p>
          <a:p>
            <a:r>
              <a:rPr lang="en-US" baseline="0" dirty="0" err="1" smtClean="0"/>
              <a:t>Servicebus</a:t>
            </a:r>
            <a:r>
              <a:rPr lang="en-US" baseline="0" dirty="0" smtClean="0"/>
              <a:t> </a:t>
            </a:r>
            <a:r>
              <a:rPr lang="en-US" baseline="0" dirty="0" err="1" smtClean="0"/>
              <a:t>vs</a:t>
            </a:r>
            <a:r>
              <a:rPr lang="en-US" baseline="0" dirty="0" smtClean="0"/>
              <a:t> connect – SB requires app code change, Connect/Virtual Networks do not. </a:t>
            </a:r>
          </a:p>
          <a:p>
            <a:endParaRPr lang="en-US" baseline="0" dirty="0" smtClean="0"/>
          </a:p>
          <a:p>
            <a:r>
              <a:rPr lang="en-US" baseline="0" dirty="0" smtClean="0"/>
              <a:t>Virtual Networks are the net new here. They provide site to site connectivity where Connect provided server to server connectivity.</a:t>
            </a:r>
          </a:p>
          <a:p>
            <a:r>
              <a:rPr lang="en-US" baseline="0" dirty="0" smtClean="0"/>
              <a:t>Virtual Networks are the more flexible and powerful option.</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2057078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Windows</a:t>
            </a:r>
            <a:r>
              <a:rPr lang="en-US" baseline="0" dirty="0" smtClean="0"/>
              <a:t> Azure Virtual Networks is our solution to providing hybrid solutions and solutions that require advanced connectivity in the cloud. </a:t>
            </a:r>
          </a:p>
          <a:p>
            <a:r>
              <a:rPr lang="en-US" baseline="0" dirty="0" smtClean="0"/>
              <a:t>Hybrid on-premises to cloud is enabled by using the VPN solution that allows site&lt;-&gt;site connectivity allowing machines on premise and machines in the cloud to appear on the same network.</a:t>
            </a:r>
          </a:p>
          <a:p>
            <a:endParaRPr lang="en-US" baseline="0" dirty="0" smtClean="0"/>
          </a:p>
          <a:p>
            <a:r>
              <a:rPr lang="en-US" baseline="0" dirty="0" smtClean="0"/>
              <a:t>Advanced connectivity solutions are enabled because Windows Azure applications that are deployed in to a virtual network will have persistent IP addresses. This is a requirement for solutions like Active Directory. </a:t>
            </a:r>
          </a:p>
          <a:p>
            <a:endParaRPr lang="en-US" baseline="0" dirty="0" smtClean="0"/>
          </a:p>
          <a:p>
            <a:r>
              <a:rPr lang="en-US" baseline="0" dirty="0" smtClean="0"/>
              <a:t>Other solutions enabled by virtual networks in the cloud are mixing VMs and web/worker role solutions in the same Windows Azure network. This allows for scenarios like web/worker roles to communicate back to VMs running applications like SQL server.</a:t>
            </a:r>
          </a:p>
          <a:p>
            <a:endParaRPr lang="en-US" baseline="0" dirty="0" smtClean="0"/>
          </a:p>
        </p:txBody>
      </p:sp>
      <p:sp>
        <p:nvSpPr>
          <p:cNvPr id="4" name="Slide Number Placeholder 3"/>
          <p:cNvSpPr>
            <a:spLocks noGrp="1"/>
          </p:cNvSpPr>
          <p:nvPr>
            <p:ph type="sldNum" sz="quarter" idx="10"/>
          </p:nvPr>
        </p:nvSpPr>
        <p:spPr/>
        <p:txBody>
          <a:bodyPr/>
          <a:lstStyle/>
          <a:p>
            <a:fld id="{0110E035-3DF4-4A15-9272-486F21423BC9}" type="slidenum">
              <a:rPr lang="en-US" smtClean="0"/>
              <a:t>12</a:t>
            </a:fld>
            <a:endParaRPr lang="en-US"/>
          </a:p>
        </p:txBody>
      </p:sp>
    </p:spTree>
    <p:extLst>
      <p:ext uri="{BB962C8B-B14F-4D97-AF65-F5344CB8AC3E}">
        <p14:creationId xmlns:p14="http://schemas.microsoft.com/office/powerpoint/2010/main" val="41741808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8BBC60-AFCD-45D8-985A-BA4A4057B93A}" type="slidenum">
              <a:rPr lang="en-US" smtClean="0"/>
              <a:pPr/>
              <a:t>13</a:t>
            </a:fld>
            <a:endParaRPr lang="en-US"/>
          </a:p>
        </p:txBody>
      </p:sp>
    </p:spTree>
    <p:extLst>
      <p:ext uri="{BB962C8B-B14F-4D97-AF65-F5344CB8AC3E}">
        <p14:creationId xmlns:p14="http://schemas.microsoft.com/office/powerpoint/2010/main" val="3523534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10E035-3DF4-4A15-9272-486F21423BC9}" type="slidenum">
              <a:rPr lang="en-US" smtClean="0"/>
              <a:t>14</a:t>
            </a:fld>
            <a:endParaRPr lang="en-US"/>
          </a:p>
        </p:txBody>
      </p:sp>
    </p:spTree>
    <p:extLst>
      <p:ext uri="{BB962C8B-B14F-4D97-AF65-F5344CB8AC3E}">
        <p14:creationId xmlns:p14="http://schemas.microsoft.com/office/powerpoint/2010/main" val="35559785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defTabSz="924458">
              <a:spcBef>
                <a:spcPct val="0"/>
              </a:spcBef>
              <a:defRPr/>
            </a:pPr>
            <a:r>
              <a:rPr lang="en-US" dirty="0" smtClean="0"/>
              <a:t>Building new </a:t>
            </a:r>
            <a:r>
              <a:rPr lang="en-US" dirty="0" err="1" smtClean="0"/>
              <a:t>PaaS</a:t>
            </a:r>
            <a:r>
              <a:rPr lang="en-US" dirty="0" smtClean="0"/>
              <a:t> applications</a:t>
            </a:r>
            <a:r>
              <a:rPr lang="en-US" baseline="0" dirty="0" smtClean="0"/>
              <a:t> is a no-brainer when looking at some of the benefits:</a:t>
            </a:r>
            <a:endParaRPr lang="en-US" dirty="0" smtClean="0"/>
          </a:p>
          <a:p>
            <a:pPr>
              <a:spcBef>
                <a:spcPct val="0"/>
              </a:spcBef>
            </a:pPr>
            <a:endParaRPr lang="en-US" dirty="0" smtClean="0"/>
          </a:p>
          <a:p>
            <a:pPr lvl="1"/>
            <a:r>
              <a:rPr lang="en-US" sz="2400" dirty="0"/>
              <a:t>Simplified Deployment and Configuration</a:t>
            </a:r>
          </a:p>
          <a:p>
            <a:pPr lvl="1"/>
            <a:r>
              <a:rPr lang="en-US" sz="2400" dirty="0"/>
              <a:t>Health Model</a:t>
            </a:r>
          </a:p>
          <a:p>
            <a:pPr lvl="1"/>
            <a:r>
              <a:rPr lang="en-US" sz="2400" dirty="0"/>
              <a:t>Easy High Availability</a:t>
            </a:r>
          </a:p>
          <a:p>
            <a:pPr lvl="1"/>
            <a:r>
              <a:rPr lang="en-US" sz="2400" dirty="0"/>
              <a:t>Instance Scalability</a:t>
            </a:r>
          </a:p>
          <a:p>
            <a:pPr lvl="1"/>
            <a:r>
              <a:rPr lang="en-US" sz="2400" dirty="0"/>
              <a:t>OS Patching</a:t>
            </a:r>
          </a:p>
          <a:p>
            <a:pPr lvl="1"/>
            <a:r>
              <a:rPr lang="en-US" sz="2400" dirty="0"/>
              <a:t>Automatic Firewall Configuration</a:t>
            </a:r>
          </a:p>
          <a:p>
            <a:pPr lvl="1"/>
            <a:r>
              <a:rPr lang="en-US" sz="2400" dirty="0"/>
              <a:t>Simple Certificate Deployment</a:t>
            </a:r>
          </a:p>
          <a:p>
            <a:pPr>
              <a:spcBef>
                <a:spcPct val="0"/>
              </a:spcBef>
            </a:pPr>
            <a:endParaRPr lang="en-US" dirty="0" smtClean="0"/>
          </a:p>
          <a:p>
            <a:pPr>
              <a:spcBef>
                <a:spcPct val="0"/>
              </a:spcBef>
            </a:pPr>
            <a:r>
              <a:rPr lang="en-US" dirty="0" smtClean="0"/>
              <a:t>However, building new applications</a:t>
            </a:r>
            <a:r>
              <a:rPr lang="en-US" baseline="0" dirty="0" smtClean="0"/>
              <a:t> sometimes comes with a dependency on other systems or legacy code. </a:t>
            </a:r>
          </a:p>
          <a:p>
            <a:pPr>
              <a:spcBef>
                <a:spcPct val="0"/>
              </a:spcBef>
            </a:pPr>
            <a:r>
              <a:rPr lang="en-US" baseline="0" dirty="0" smtClean="0"/>
              <a:t>This has sometimes blocked the development of </a:t>
            </a:r>
            <a:r>
              <a:rPr lang="en-US" baseline="0" dirty="0" err="1" smtClean="0"/>
              <a:t>PaaS</a:t>
            </a:r>
            <a:r>
              <a:rPr lang="en-US" baseline="0" dirty="0" smtClean="0"/>
              <a:t> applications. The </a:t>
            </a:r>
            <a:r>
              <a:rPr lang="en-US" baseline="0" dirty="0" err="1" smtClean="0"/>
              <a:t>IaaS</a:t>
            </a:r>
            <a:r>
              <a:rPr lang="en-US" baseline="0" dirty="0" smtClean="0"/>
              <a:t> offering will unblock these types of applications and allow for the two development models to co-exist and directly communicate. </a:t>
            </a:r>
          </a:p>
          <a:p>
            <a:pPr>
              <a:spcBef>
                <a:spcPct val="0"/>
              </a:spcBef>
            </a:pP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a:p>
        </p:txBody>
      </p:sp>
    </p:spTree>
    <p:extLst>
      <p:ext uri="{BB962C8B-B14F-4D97-AF65-F5344CB8AC3E}">
        <p14:creationId xmlns:p14="http://schemas.microsoft.com/office/powerpoint/2010/main" val="3926762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31094351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8179889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20849482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2022373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a:spcBef>
                <a:spcPts val="607"/>
              </a:spcBef>
              <a:spcAft>
                <a:spcPts val="607"/>
              </a:spcAft>
            </a:pPr>
            <a:r>
              <a:rPr lang="en-US" dirty="0" smtClean="0">
                <a:solidFill>
                  <a:prstClr val="white">
                    <a:lumMod val="50000"/>
                  </a:prstClr>
                </a:solidFill>
              </a:rPr>
              <a:t>Expanding Windows Azure capabilities to provide infrastructure as a service</a:t>
            </a:r>
          </a:p>
          <a:p>
            <a:pPr marL="173316" indent="-173316">
              <a:spcBef>
                <a:spcPts val="607"/>
              </a:spcBef>
              <a:spcAft>
                <a:spcPts val="607"/>
              </a:spcAft>
              <a:buFont typeface="Arial" pitchFamily="34" charset="0"/>
              <a:buChar char="•"/>
            </a:pPr>
            <a:r>
              <a:rPr lang="en-US" dirty="0" smtClean="0">
                <a:solidFill>
                  <a:prstClr val="white">
                    <a:lumMod val="50000"/>
                  </a:prstClr>
                </a:solidFill>
              </a:rPr>
              <a:t>Provides us with a full continuum of offerings</a:t>
            </a:r>
          </a:p>
          <a:p>
            <a:pPr marL="173316" indent="-173316">
              <a:spcBef>
                <a:spcPts val="607"/>
              </a:spcBef>
              <a:spcAft>
                <a:spcPts val="607"/>
              </a:spcAft>
              <a:buFont typeface="Arial" pitchFamily="34" charset="0"/>
              <a:buChar char="•"/>
            </a:pPr>
            <a:r>
              <a:rPr lang="en-US" dirty="0" smtClean="0">
                <a:solidFill>
                  <a:prstClr val="white">
                    <a:lumMod val="50000"/>
                  </a:prstClr>
                </a:solidFill>
              </a:rPr>
              <a:t>Brings us relative parity with Amazon, who focuses on IaaS</a:t>
            </a:r>
          </a:p>
          <a:p>
            <a:pPr>
              <a:spcBef>
                <a:spcPts val="607"/>
              </a:spcBef>
              <a:spcAft>
                <a:spcPts val="607"/>
              </a:spcAft>
            </a:pPr>
            <a:endParaRPr lang="en-US" dirty="0" smtClean="0">
              <a:solidFill>
                <a:prstClr val="white">
                  <a:lumMod val="50000"/>
                </a:prstClr>
              </a:solidFill>
            </a:endParaRPr>
          </a:p>
          <a:p>
            <a:pPr>
              <a:spcBef>
                <a:spcPts val="607"/>
              </a:spcBef>
              <a:spcAft>
                <a:spcPts val="607"/>
              </a:spcAft>
            </a:pPr>
            <a:r>
              <a:rPr lang="en-US" dirty="0" smtClean="0">
                <a:solidFill>
                  <a:prstClr val="white">
                    <a:lumMod val="50000"/>
                  </a:prstClr>
                </a:solidFill>
              </a:rPr>
              <a:t>IaaS Details</a:t>
            </a:r>
          </a:p>
          <a:p>
            <a:pPr marL="288859" indent="-288859">
              <a:spcBef>
                <a:spcPts val="607"/>
              </a:spcBef>
              <a:spcAft>
                <a:spcPts val="607"/>
              </a:spcAft>
              <a:buFont typeface="Arial" pitchFamily="34" charset="0"/>
              <a:buChar char="•"/>
            </a:pPr>
            <a:r>
              <a:rPr lang="en-US" dirty="0" smtClean="0">
                <a:solidFill>
                  <a:prstClr val="white">
                    <a:lumMod val="50000"/>
                  </a:prstClr>
                </a:solidFill>
              </a:rPr>
              <a:t>Durable virtual machines with Windows Server or Linux</a:t>
            </a:r>
          </a:p>
          <a:p>
            <a:pPr marL="504157" lvl="1" indent="-288859">
              <a:spcBef>
                <a:spcPts val="607"/>
              </a:spcBef>
              <a:spcAft>
                <a:spcPts val="607"/>
              </a:spcAft>
            </a:pPr>
            <a:r>
              <a:rPr lang="en-US" dirty="0" smtClean="0">
                <a:solidFill>
                  <a:prstClr val="white">
                    <a:lumMod val="50000"/>
                  </a:prstClr>
                </a:solidFill>
              </a:rPr>
              <a:t>Commercial and community Linux distributions</a:t>
            </a:r>
          </a:p>
          <a:p>
            <a:pPr marL="504157" lvl="1" indent="-288859">
              <a:spcBef>
                <a:spcPts val="607"/>
              </a:spcBef>
              <a:spcAft>
                <a:spcPts val="607"/>
              </a:spcAft>
            </a:pPr>
            <a:r>
              <a:rPr lang="en-US" dirty="0" smtClean="0">
                <a:solidFill>
                  <a:prstClr val="white">
                    <a:lumMod val="50000"/>
                  </a:prstClr>
                </a:solidFill>
              </a:rPr>
              <a:t>Select from a library of images or bring your own</a:t>
            </a:r>
          </a:p>
          <a:p>
            <a:pPr marL="504157" lvl="1" indent="-288859">
              <a:spcBef>
                <a:spcPts val="607"/>
              </a:spcBef>
              <a:spcAft>
                <a:spcPts val="607"/>
              </a:spcAft>
            </a:pPr>
            <a:r>
              <a:rPr lang="en-US" dirty="0" smtClean="0">
                <a:solidFill>
                  <a:prstClr val="white">
                    <a:lumMod val="50000"/>
                  </a:prstClr>
                </a:solidFill>
              </a:rPr>
              <a:t>E.g. Select an image with SQL Server</a:t>
            </a:r>
          </a:p>
          <a:p>
            <a:pPr marL="504157" lvl="1" indent="-288859">
              <a:spcBef>
                <a:spcPts val="607"/>
              </a:spcBef>
              <a:spcAft>
                <a:spcPts val="607"/>
              </a:spcAft>
            </a:pPr>
            <a:r>
              <a:rPr lang="en-US" dirty="0" smtClean="0">
                <a:solidFill>
                  <a:prstClr val="white">
                    <a:lumMod val="50000"/>
                  </a:prstClr>
                </a:solidFill>
              </a:rPr>
              <a:t>Licensing approach</a:t>
            </a:r>
          </a:p>
          <a:p>
            <a:pPr marL="288859" indent="-288859">
              <a:spcBef>
                <a:spcPts val="607"/>
              </a:spcBef>
              <a:spcAft>
                <a:spcPts val="607"/>
              </a:spcAft>
              <a:buFont typeface="Arial" pitchFamily="34" charset="0"/>
              <a:buChar char="•"/>
            </a:pPr>
            <a:r>
              <a:rPr lang="en-US" dirty="0" smtClean="0">
                <a:solidFill>
                  <a:prstClr val="white">
                    <a:lumMod val="50000"/>
                  </a:prstClr>
                </a:solidFill>
              </a:rPr>
              <a:t>Support SharePoint, SQL Server &amp; Active Directory within IaaS images</a:t>
            </a:r>
          </a:p>
          <a:p>
            <a:pPr marL="288859" indent="-288859">
              <a:spcBef>
                <a:spcPts val="607"/>
              </a:spcBef>
              <a:spcAft>
                <a:spcPts val="607"/>
              </a:spcAft>
              <a:buFont typeface="Arial" pitchFamily="34" charset="0"/>
              <a:buChar char="•"/>
            </a:pPr>
            <a:endParaRPr lang="en-US" dirty="0" smtClean="0">
              <a:solidFill>
                <a:prstClr val="white">
                  <a:lumMod val="50000"/>
                </a:prstClr>
              </a:solidFill>
            </a:endParaRPr>
          </a:p>
          <a:p>
            <a:pPr marL="288859" indent="-288859">
              <a:spcBef>
                <a:spcPts val="607"/>
              </a:spcBef>
              <a:spcAft>
                <a:spcPts val="607"/>
              </a:spcAft>
              <a:buFont typeface="Arial" pitchFamily="34" charset="0"/>
              <a:buChar char="•"/>
            </a:pPr>
            <a:r>
              <a:rPr lang="en-US" dirty="0" smtClean="0">
                <a:solidFill>
                  <a:prstClr val="white">
                    <a:lumMod val="50000"/>
                  </a:prstClr>
                </a:solidFill>
              </a:rPr>
              <a:t>Enable deployments containing both </a:t>
            </a:r>
            <a:r>
              <a:rPr lang="en-US" dirty="0" err="1" smtClean="0">
                <a:solidFill>
                  <a:prstClr val="white">
                    <a:lumMod val="50000"/>
                  </a:prstClr>
                </a:solidFill>
              </a:rPr>
              <a:t>PaaS</a:t>
            </a:r>
            <a:r>
              <a:rPr lang="en-US" dirty="0" smtClean="0">
                <a:solidFill>
                  <a:prstClr val="white">
                    <a:lumMod val="50000"/>
                  </a:prstClr>
                </a:solidFill>
              </a:rPr>
              <a:t> and </a:t>
            </a:r>
            <a:r>
              <a:rPr lang="en-US" dirty="0" err="1" smtClean="0">
                <a:solidFill>
                  <a:prstClr val="white">
                    <a:lumMod val="50000"/>
                  </a:prstClr>
                </a:solidFill>
              </a:rPr>
              <a:t>IaaS</a:t>
            </a:r>
            <a:r>
              <a:rPr lang="en-US" dirty="0" smtClean="0">
                <a:solidFill>
                  <a:prstClr val="white">
                    <a:lumMod val="50000"/>
                  </a:prstClr>
                </a:solidFill>
              </a:rPr>
              <a:t> services</a:t>
            </a:r>
          </a:p>
          <a:p>
            <a:pPr marL="288859" indent="-288859">
              <a:spcBef>
                <a:spcPts val="607"/>
              </a:spcBef>
              <a:spcAft>
                <a:spcPts val="607"/>
              </a:spcAft>
              <a:buFont typeface="Arial" pitchFamily="34" charset="0"/>
              <a:buChar char="•"/>
            </a:pPr>
            <a:r>
              <a:rPr lang="en-US" dirty="0" smtClean="0">
                <a:solidFill>
                  <a:prstClr val="white">
                    <a:lumMod val="50000"/>
                  </a:prstClr>
                </a:solidFill>
              </a:rPr>
              <a:t>Create virtual private networks (VPNs) between on-premise servers and Windows Azure</a:t>
            </a:r>
          </a:p>
          <a:p>
            <a:pPr marL="288859" indent="-288859">
              <a:spcBef>
                <a:spcPts val="607"/>
              </a:spcBef>
              <a:spcAft>
                <a:spcPts val="607"/>
              </a:spcAft>
              <a:buFont typeface="Arial" pitchFamily="34" charset="0"/>
              <a:buChar char="•"/>
            </a:pPr>
            <a:r>
              <a:rPr lang="en-US" dirty="0" smtClean="0">
                <a:solidFill>
                  <a:prstClr val="white">
                    <a:lumMod val="50000"/>
                  </a:prstClr>
                </a:solidFill>
              </a:rPr>
              <a:t>Single Instance SLA (99.9%)</a:t>
            </a:r>
          </a:p>
          <a:p>
            <a:pPr marL="288859" indent="-288859">
              <a:spcBef>
                <a:spcPts val="607"/>
              </a:spcBef>
              <a:spcAft>
                <a:spcPts val="607"/>
              </a:spcAft>
              <a:buFont typeface="Arial" pitchFamily="34" charset="0"/>
              <a:buChar char="•"/>
            </a:pPr>
            <a:r>
              <a:rPr lang="en-US" dirty="0" smtClean="0">
                <a:solidFill>
                  <a:prstClr val="white">
                    <a:lumMod val="50000"/>
                  </a:prstClr>
                </a:solidFill>
              </a:rPr>
              <a:t>Planned Upgrade Notification Support</a:t>
            </a:r>
          </a:p>
          <a:p>
            <a:pPr marL="288859" indent="-288859">
              <a:spcBef>
                <a:spcPts val="607"/>
              </a:spcBef>
              <a:spcAft>
                <a:spcPts val="607"/>
              </a:spcAft>
              <a:buFont typeface="Arial" pitchFamily="34" charset="0"/>
              <a:buChar char="•"/>
            </a:pPr>
            <a:endParaRPr lang="en-US" dirty="0" smtClean="0">
              <a:solidFill>
                <a:prstClr val="white">
                  <a:lumMod val="50000"/>
                </a:prstClr>
              </a:solidFill>
            </a:endParaRPr>
          </a:p>
          <a:p>
            <a:pPr marL="5780" indent="-5780"/>
            <a:r>
              <a:rPr lang="en-US" sz="1100" dirty="0">
                <a:solidFill>
                  <a:schemeClr val="accent1">
                    <a:alpha val="99000"/>
                  </a:schemeClr>
                </a:solidFill>
                <a:ea typeface="Segoe UI" pitchFamily="34" charset="0"/>
                <a:cs typeface="Segoe UI" pitchFamily="34" charset="0"/>
              </a:rPr>
              <a:t>Integration between on-premises and public cloud</a:t>
            </a:r>
          </a:p>
          <a:p>
            <a:pPr marL="288859" indent="-288859">
              <a:spcBef>
                <a:spcPts val="607"/>
              </a:spcBef>
              <a:spcAft>
                <a:spcPts val="607"/>
              </a:spcAft>
              <a:buFont typeface="Arial" pitchFamily="34" charset="0"/>
              <a:buChar char="•"/>
            </a:pPr>
            <a:r>
              <a:rPr lang="en-US" dirty="0" smtClean="0">
                <a:solidFill>
                  <a:prstClr val="white">
                    <a:lumMod val="50000"/>
                  </a:prstClr>
                </a:solidFill>
              </a:rPr>
              <a:t>Easily create a hybrid virtual private network (VPN) between on-premise servers and Windows Azure</a:t>
            </a:r>
          </a:p>
          <a:p>
            <a:endParaRPr lang="en-US" dirty="0" smtClean="0"/>
          </a:p>
          <a:p>
            <a:pPr>
              <a:spcBef>
                <a:spcPts val="607"/>
              </a:spcBef>
              <a:spcAft>
                <a:spcPts val="607"/>
              </a:spcAft>
            </a:pPr>
            <a:r>
              <a:rPr lang="en-US" sz="1100" dirty="0">
                <a:solidFill>
                  <a:schemeClr val="accent1">
                    <a:alpha val="99000"/>
                  </a:schemeClr>
                </a:solidFill>
                <a:ea typeface="Segoe UI" pitchFamily="34" charset="0"/>
                <a:cs typeface="Segoe UI" pitchFamily="34" charset="0"/>
              </a:rPr>
              <a:t>Public / Private cloud symmetry</a:t>
            </a:r>
            <a:endParaRPr lang="en-US" dirty="0" smtClean="0">
              <a:solidFill>
                <a:schemeClr val="bg1">
                  <a:lumMod val="50000"/>
                </a:schemeClr>
              </a:solidFill>
            </a:endParaRPr>
          </a:p>
          <a:p>
            <a:pPr marL="288859" indent="-288859">
              <a:spcBef>
                <a:spcPts val="607"/>
              </a:spcBef>
              <a:spcAft>
                <a:spcPts val="607"/>
              </a:spcAft>
              <a:buFont typeface="Arial" pitchFamily="34" charset="0"/>
              <a:buChar char="•"/>
            </a:pPr>
            <a:r>
              <a:rPr lang="en-US" dirty="0" smtClean="0">
                <a:solidFill>
                  <a:schemeClr val="bg1">
                    <a:lumMod val="50000"/>
                  </a:schemeClr>
                </a:solidFill>
              </a:rPr>
              <a:t>Write apps to common APIs and services that are available within both Windows Azure and on-premise Windows Server</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a:p>
        </p:txBody>
      </p:sp>
    </p:spTree>
    <p:extLst>
      <p:ext uri="{BB962C8B-B14F-4D97-AF65-F5344CB8AC3E}">
        <p14:creationId xmlns:p14="http://schemas.microsoft.com/office/powerpoint/2010/main" val="2174017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19704106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305868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28881526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Slide</a:t>
            </a:r>
            <a:r>
              <a:rPr lang="en-US" baseline="0" dirty="0" smtClean="0"/>
              <a:t> should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37612603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30200730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42519080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41367693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5153330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42036908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2153318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b="1" dirty="0" smtClean="0"/>
              <a:t>Slide Objectives:</a:t>
            </a:r>
          </a:p>
          <a:p>
            <a:pPr marL="175222" indent="-175222">
              <a:buFont typeface="Arial" pitchFamily="34" charset="0"/>
              <a:buChar char="•"/>
            </a:pPr>
            <a:r>
              <a:rPr lang="en-US" b="0" dirty="0" smtClean="0"/>
              <a:t>Explain</a:t>
            </a:r>
            <a:r>
              <a:rPr lang="en-US" b="0" baseline="0" dirty="0" smtClean="0"/>
              <a:t> the differences and relationship between </a:t>
            </a:r>
            <a:r>
              <a:rPr lang="en-US" b="0" baseline="0" dirty="0" err="1" smtClean="0"/>
              <a:t>IaaS</a:t>
            </a:r>
            <a:r>
              <a:rPr lang="en-US" b="0" baseline="0" dirty="0" smtClean="0"/>
              <a:t>, </a:t>
            </a:r>
            <a:r>
              <a:rPr lang="en-US" b="0" baseline="0" dirty="0" err="1" smtClean="0"/>
              <a:t>PaaS</a:t>
            </a:r>
            <a:r>
              <a:rPr lang="en-US" b="0" baseline="0" dirty="0" smtClean="0"/>
              <a:t>, and </a:t>
            </a:r>
            <a:r>
              <a:rPr lang="en-US" b="0" baseline="0" dirty="0" err="1" smtClean="0"/>
              <a:t>SaaS</a:t>
            </a:r>
            <a:r>
              <a:rPr lang="en-US" b="0" baseline="0" dirty="0" smtClean="0"/>
              <a:t> in more detail.</a:t>
            </a:r>
            <a:endParaRPr lang="en-US" b="0" dirty="0" smtClean="0"/>
          </a:p>
          <a:p>
            <a:endParaRPr lang="en-US" b="1" dirty="0" smtClean="0"/>
          </a:p>
          <a:p>
            <a:r>
              <a:rPr lang="en-US" b="1" dirty="0" smtClean="0"/>
              <a:t>Speaking Points:</a:t>
            </a:r>
          </a:p>
          <a:p>
            <a:pPr marL="175222" indent="-175222">
              <a:buFont typeface="Arial" pitchFamily="34" charset="0"/>
              <a:buChar char="•"/>
            </a:pPr>
            <a:r>
              <a:rPr lang="en-US" dirty="0" smtClean="0"/>
              <a:t>Here’s another</a:t>
            </a:r>
            <a:r>
              <a:rPr lang="en-US" baseline="0" dirty="0" smtClean="0"/>
              <a:t> way to look at the cloud services taxonomy and how this taxonomy maps to the components in an IT infrastructure.     </a:t>
            </a:r>
          </a:p>
          <a:p>
            <a:pPr marL="175222" indent="-175222">
              <a:buFont typeface="Arial" pitchFamily="34" charset="0"/>
              <a:buChar char="•"/>
            </a:pPr>
            <a:r>
              <a:rPr lang="en-US" baseline="0" dirty="0" smtClean="0"/>
              <a:t>Packaged Software</a:t>
            </a:r>
          </a:p>
          <a:p>
            <a:pPr marL="392889" lvl="1" indent="-175222"/>
            <a:r>
              <a:rPr lang="en-US" baseline="0" dirty="0" smtClean="0"/>
              <a:t>With packaged software a customer would be responsible for managing the entire stack – ranging from the network connectivity to the applications.  </a:t>
            </a:r>
          </a:p>
          <a:p>
            <a:pPr marL="175222" indent="-175222">
              <a:buFont typeface="Arial" pitchFamily="34" charset="0"/>
              <a:buChar char="•"/>
            </a:pPr>
            <a:r>
              <a:rPr lang="en-US" baseline="0" dirty="0" err="1" smtClean="0"/>
              <a:t>IaaS</a:t>
            </a:r>
            <a:endParaRPr lang="en-US" baseline="0" dirty="0" smtClean="0"/>
          </a:p>
          <a:p>
            <a:pPr marL="392889" lvl="1" indent="-175222"/>
            <a:r>
              <a:rPr lang="en-US" baseline="0" dirty="0" smtClean="0"/>
              <a:t>With Infrastructure as a Service, the lower levels of the stack are managed by a vendor.  Some of these components can be provided by traditional </a:t>
            </a:r>
            <a:r>
              <a:rPr lang="en-US" baseline="0" dirty="0" err="1" smtClean="0"/>
              <a:t>hosters</a:t>
            </a:r>
            <a:r>
              <a:rPr lang="en-US" baseline="0" dirty="0" smtClean="0"/>
              <a:t> – in fact most of them have moved to having a virtualized offering.  </a:t>
            </a:r>
          </a:p>
          <a:p>
            <a:pPr marL="392889" lvl="1" indent="-175222"/>
            <a:r>
              <a:rPr lang="en-US" baseline="0" dirty="0" smtClean="0"/>
              <a:t>Very few actually provide an OS</a:t>
            </a:r>
          </a:p>
          <a:p>
            <a:pPr marL="392889" lvl="1" indent="-175222"/>
            <a:r>
              <a:rPr lang="en-US" baseline="0" dirty="0" smtClean="0"/>
              <a:t>The customer is still responsible for managing the OS through the Applications.  </a:t>
            </a:r>
          </a:p>
          <a:p>
            <a:pPr marL="392889" lvl="1" indent="-175222" defTabSz="934479">
              <a:spcAft>
                <a:spcPts val="341"/>
              </a:spcAft>
              <a:defRPr/>
            </a:pPr>
            <a:r>
              <a:rPr lang="en-US" baseline="0" dirty="0" smtClean="0"/>
              <a:t>For the developer, an obvious benefit with </a:t>
            </a:r>
            <a:r>
              <a:rPr lang="en-US" baseline="0" dirty="0" err="1" smtClean="0"/>
              <a:t>IaaS</a:t>
            </a:r>
            <a:r>
              <a:rPr lang="en-US" baseline="0" dirty="0" smtClean="0"/>
              <a:t> is that it frees the developer from many concerns when provisioning physical or virtual machines. </a:t>
            </a:r>
          </a:p>
          <a:p>
            <a:pPr marL="392889" lvl="1" indent="-175222" defTabSz="934479">
              <a:spcAft>
                <a:spcPts val="341"/>
              </a:spcAft>
              <a:defRPr/>
            </a:pPr>
            <a:r>
              <a:rPr lang="en-US" baseline="0" dirty="0" smtClean="0"/>
              <a:t>This was one of the earliest and primary use cases for Amazon Web Services Elastic Cloud Compute (</a:t>
            </a:r>
            <a:r>
              <a:rPr lang="en-US" baseline="0" dirty="0" err="1" smtClean="0"/>
              <a:t>EC2</a:t>
            </a:r>
            <a:r>
              <a:rPr lang="en-US" baseline="0" dirty="0" smtClean="0"/>
              <a:t>). </a:t>
            </a:r>
          </a:p>
          <a:p>
            <a:pPr marL="392889" lvl="1" indent="-175222" defTabSz="934479">
              <a:spcAft>
                <a:spcPts val="341"/>
              </a:spcAft>
              <a:defRPr/>
            </a:pPr>
            <a:r>
              <a:rPr lang="en-US" baseline="0" dirty="0" smtClean="0"/>
              <a:t>Developers were able to readily provision virtual machines (</a:t>
            </a:r>
            <a:r>
              <a:rPr lang="en-US" baseline="0" dirty="0" err="1" smtClean="0"/>
              <a:t>AMIs</a:t>
            </a:r>
            <a:r>
              <a:rPr lang="en-US" baseline="0" dirty="0" smtClean="0"/>
              <a:t>) on </a:t>
            </a:r>
            <a:r>
              <a:rPr lang="en-US" baseline="0" dirty="0" err="1" smtClean="0"/>
              <a:t>EC2</a:t>
            </a:r>
            <a:r>
              <a:rPr lang="en-US" baseline="0" dirty="0" smtClean="0"/>
              <a:t>, develop and test solutions and, often, run the results ‘in production’. </a:t>
            </a:r>
          </a:p>
          <a:p>
            <a:pPr marL="392889" lvl="1" indent="-175222" defTabSz="934479">
              <a:spcAft>
                <a:spcPts val="341"/>
              </a:spcAft>
              <a:defRPr/>
            </a:pPr>
            <a:r>
              <a:rPr lang="en-US" baseline="0" dirty="0" smtClean="0"/>
              <a:t>The only requirement was a credit card to pay for the services.</a:t>
            </a:r>
          </a:p>
          <a:p>
            <a:pPr marL="175222" indent="-175222">
              <a:buFont typeface="Arial" pitchFamily="34" charset="0"/>
              <a:buChar char="•"/>
            </a:pPr>
            <a:r>
              <a:rPr lang="en-US" baseline="0" dirty="0" err="1" smtClean="0"/>
              <a:t>PaaS</a:t>
            </a:r>
            <a:endParaRPr lang="en-US" baseline="0" dirty="0" smtClean="0"/>
          </a:p>
          <a:p>
            <a:pPr marL="392889" lvl="1" indent="-175222"/>
            <a:r>
              <a:rPr lang="en-US" baseline="0" dirty="0" smtClean="0"/>
              <a:t>With Platform as a Service, everything from the network connectivity through the runtime is provided and managed by the platform vendor.  </a:t>
            </a:r>
          </a:p>
          <a:p>
            <a:pPr marL="392889" lvl="1" indent="-175222"/>
            <a:r>
              <a:rPr lang="en-US" baseline="0" dirty="0" smtClean="0"/>
              <a:t>The Windows Azure best fits in this category today.  </a:t>
            </a:r>
          </a:p>
          <a:p>
            <a:pPr marL="392889" lvl="1" indent="-175222"/>
            <a:r>
              <a:rPr lang="en-US" baseline="0" dirty="0" smtClean="0"/>
              <a:t>In fact because we don’t provide access to the underlying virtualization or operating system today, we’re often referred to as not providing </a:t>
            </a:r>
            <a:r>
              <a:rPr lang="en-US" baseline="0" dirty="0" err="1" smtClean="0"/>
              <a:t>IaaS</a:t>
            </a:r>
            <a:r>
              <a:rPr lang="en-US" baseline="0" dirty="0" smtClean="0"/>
              <a:t>.</a:t>
            </a:r>
          </a:p>
          <a:p>
            <a:pPr marL="392889" lvl="1" indent="-175222"/>
            <a:r>
              <a:rPr lang="en-US" dirty="0" err="1" smtClean="0"/>
              <a:t>PaaS</a:t>
            </a:r>
            <a:r>
              <a:rPr lang="en-US" dirty="0" smtClean="0"/>
              <a:t> offerings</a:t>
            </a:r>
            <a:r>
              <a:rPr lang="en-US" baseline="0" dirty="0" smtClean="0"/>
              <a:t> further reduce the developer burden by additionally supporting the platform runtime and related application services. </a:t>
            </a:r>
          </a:p>
          <a:p>
            <a:pPr marL="392889" lvl="1" indent="-175222"/>
            <a:r>
              <a:rPr lang="en-US" baseline="0" dirty="0" smtClean="0"/>
              <a:t>With </a:t>
            </a:r>
            <a:r>
              <a:rPr lang="en-US" baseline="0" dirty="0" err="1" smtClean="0"/>
              <a:t>PaaS</a:t>
            </a:r>
            <a:r>
              <a:rPr lang="en-US" baseline="0" dirty="0" smtClean="0"/>
              <a:t>, the developer can, almost immediately, begin creating the business logic for an application. </a:t>
            </a:r>
          </a:p>
          <a:p>
            <a:pPr marL="392889" lvl="1" indent="-175222"/>
            <a:r>
              <a:rPr lang="en-US" baseline="0" dirty="0" smtClean="0"/>
              <a:t>Potentially, the increases in productivity are considerable and, because the hardware and operational aspects of the cloud platform are also managed by the cloud platform provider, applications can quickly be taken from an idea to reality very quickly.</a:t>
            </a:r>
            <a:endParaRPr lang="en-US" dirty="0" smtClean="0"/>
          </a:p>
          <a:p>
            <a:pPr marL="175222" indent="-175222">
              <a:buFont typeface="Arial" pitchFamily="34" charset="0"/>
              <a:buChar char="•"/>
            </a:pPr>
            <a:r>
              <a:rPr lang="en-US" baseline="0" dirty="0" err="1" smtClean="0"/>
              <a:t>SaaS</a:t>
            </a:r>
            <a:endParaRPr lang="en-US" baseline="0" dirty="0" smtClean="0"/>
          </a:p>
          <a:p>
            <a:pPr marL="392889" lvl="1" indent="-175222"/>
            <a:r>
              <a:rPr lang="en-US" dirty="0" smtClean="0"/>
              <a:t>Finally, with </a:t>
            </a:r>
            <a:r>
              <a:rPr lang="en-US" dirty="0" err="1" smtClean="0"/>
              <a:t>SaaS</a:t>
            </a:r>
            <a:r>
              <a:rPr lang="en-US" dirty="0" smtClean="0"/>
              <a:t>,</a:t>
            </a:r>
            <a:r>
              <a:rPr lang="en-US" baseline="0" dirty="0" smtClean="0"/>
              <a:t> a vendor provides the application and abstracts you from all of the underlying components.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a:p>
        </p:txBody>
      </p:sp>
    </p:spTree>
    <p:extLst>
      <p:ext uri="{BB962C8B-B14F-4D97-AF65-F5344CB8AC3E}">
        <p14:creationId xmlns:p14="http://schemas.microsoft.com/office/powerpoint/2010/main" val="1063185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10E035-3DF4-4A15-9272-486F21423BC9}" type="slidenum">
              <a:rPr lang="en-US" smtClean="0"/>
              <a:t>30</a:t>
            </a:fld>
            <a:endParaRPr lang="en-US"/>
          </a:p>
        </p:txBody>
      </p:sp>
    </p:spTree>
    <p:extLst>
      <p:ext uri="{BB962C8B-B14F-4D97-AF65-F5344CB8AC3E}">
        <p14:creationId xmlns:p14="http://schemas.microsoft.com/office/powerpoint/2010/main" val="912980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spcBef>
                <a:spcPct val="0"/>
              </a:spcBef>
            </a:pPr>
            <a:r>
              <a:rPr lang="en-US" dirty="0" smtClean="0"/>
              <a:t>Microsoft provides a</a:t>
            </a:r>
            <a:r>
              <a:rPr lang="en-US" baseline="0" dirty="0" smtClean="0"/>
              <a:t> continuous solution from private cloud to the public cloud. No matter where you are on your technology roadmap we have a solution to fit your needs. </a:t>
            </a:r>
          </a:p>
          <a:p>
            <a:pPr>
              <a:spcBef>
                <a:spcPct val="0"/>
              </a:spcBef>
            </a:pPr>
            <a:r>
              <a:rPr lang="en-US" baseline="0" dirty="0" smtClean="0"/>
              <a:t>We are a trusted advisor and platform in the traditional enterprise and ISV space and with the new </a:t>
            </a:r>
            <a:r>
              <a:rPr lang="en-US" baseline="0" dirty="0" err="1" smtClean="0"/>
              <a:t>IaaS</a:t>
            </a:r>
            <a:r>
              <a:rPr lang="en-US" baseline="0" dirty="0" smtClean="0"/>
              <a:t> offering we are making it easier to bring this same level of trust and ease of use to the public cloud. </a:t>
            </a: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a:p>
        </p:txBody>
      </p:sp>
    </p:spTree>
    <p:extLst>
      <p:ext uri="{BB962C8B-B14F-4D97-AF65-F5344CB8AC3E}">
        <p14:creationId xmlns:p14="http://schemas.microsoft.com/office/powerpoint/2010/main" val="392676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Windows Azure Virtual Machines and Virtual Networks</a:t>
            </a:r>
            <a:r>
              <a:rPr lang="en-US" baseline="0" dirty="0" smtClean="0"/>
              <a:t> support adds the capability to run key server applications and workloads such as Active Directory, SharePoint, SQL Server and most applications that run on a Virtual Machine today.</a:t>
            </a:r>
          </a:p>
          <a:p>
            <a:endParaRPr lang="en-US" baseline="0" dirty="0" smtClean="0"/>
          </a:p>
          <a:p>
            <a:r>
              <a:rPr lang="en-US" baseline="0" dirty="0" smtClean="0"/>
              <a:t>Adding storage capacity is simple. Either through the portal or PowerShell add up to 16 TBs of storage on an X-Large VM.</a:t>
            </a:r>
          </a:p>
          <a:p>
            <a:endParaRPr lang="en-US" baseline="0" dirty="0" smtClean="0"/>
          </a:p>
          <a:p>
            <a:r>
              <a:rPr lang="en-US" dirty="0" smtClean="0"/>
              <a:t>Virtual</a:t>
            </a:r>
            <a:r>
              <a:rPr lang="en-US" baseline="0" dirty="0" smtClean="0"/>
              <a:t> machines allows you to the option of splitting virtual machine loads across multiple racks in the data center using availability sets. </a:t>
            </a:r>
          </a:p>
          <a:p>
            <a:endParaRPr lang="en-US" baseline="0" dirty="0" smtClean="0"/>
          </a:p>
          <a:p>
            <a:r>
              <a:rPr lang="en-US" baseline="0" dirty="0" smtClean="0"/>
              <a:t>Virtual Networks provide the capability of connecting two cloud services for direct communication. This enables scenarios such as web and worker roles communicating directory with SQL Server. </a:t>
            </a:r>
          </a:p>
          <a:p>
            <a:endParaRPr lang="en-US" baseline="0" dirty="0" smtClean="0"/>
          </a:p>
          <a:p>
            <a:r>
              <a:rPr lang="en-US" baseline="0" dirty="0" smtClean="0"/>
              <a:t>Application migration is much simpler. In most cases the app will just run without changes on a virtual machine.</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5</a:t>
            </a:fld>
            <a:endParaRPr lang="en-US"/>
          </a:p>
        </p:txBody>
      </p:sp>
    </p:spTree>
    <p:extLst>
      <p:ext uri="{BB962C8B-B14F-4D97-AF65-F5344CB8AC3E}">
        <p14:creationId xmlns:p14="http://schemas.microsoft.com/office/powerpoint/2010/main" val="3328980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a:p>
        </p:txBody>
      </p:sp>
    </p:spTree>
    <p:extLst>
      <p:ext uri="{BB962C8B-B14F-4D97-AF65-F5344CB8AC3E}">
        <p14:creationId xmlns:p14="http://schemas.microsoft.com/office/powerpoint/2010/main" val="346077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10E035-3DF4-4A15-9272-486F21423BC9}" type="slidenum">
              <a:rPr lang="en-US" smtClean="0"/>
              <a:t>7</a:t>
            </a:fld>
            <a:endParaRPr lang="en-US"/>
          </a:p>
        </p:txBody>
      </p:sp>
    </p:spTree>
    <p:extLst>
      <p:ext uri="{BB962C8B-B14F-4D97-AF65-F5344CB8AC3E}">
        <p14:creationId xmlns:p14="http://schemas.microsoft.com/office/powerpoint/2010/main" val="1321137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4458">
              <a:defRPr/>
            </a:pPr>
            <a:r>
              <a:rPr lang="en-US" dirty="0" smtClean="0"/>
              <a:t>The</a:t>
            </a:r>
            <a:r>
              <a:rPr lang="en-US" baseline="0" dirty="0" smtClean="0"/>
              <a:t> OS and Data Disks are stored in Windows Azure storage. So in addition to the data being persistent you also get the benefits of storage which means your VHD is replicated 3X’s locally and also 3X’s in a separate data center in the same region (geo-replication)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542921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simply</a:t>
            </a:r>
            <a:r>
              <a:rPr lang="en-US" baseline="0" dirty="0" smtClean="0"/>
              <a:t> highlights that if the physical hardware backing your VM goes down a new server will start and pick up the same VHD.</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5429213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4.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6.wdp"/></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Master" Target="../slideMasters/slideMaster4.xml"/><Relationship Id="rId4" Type="http://schemas.microsoft.com/office/2007/relationships/hdphoto" Target="../media/hdphoto7.wdp"/></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Master" Target="../slideMasters/slideMaster4.xml"/><Relationship Id="rId4" Type="http://schemas.microsoft.com/office/2007/relationships/hdphoto" Target="../media/hdphoto7.wdp"/></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Master" Target="../slideMasters/slideMaster4.xml"/><Relationship Id="rId4" Type="http://schemas.microsoft.com/office/2007/relationships/hdphoto" Target="../media/hdphoto7.wdp"/></Relationships>
</file>

<file path=ppt/slideLayouts/_rels/slideLayout45.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g"/><Relationship Id="rId1" Type="http://schemas.openxmlformats.org/officeDocument/2006/relationships/slideMaster" Target="../slideMasters/slideMaster4.xml"/><Relationship Id="rId6" Type="http://schemas.microsoft.com/office/2007/relationships/hdphoto" Target="../media/hdphoto7.wdp"/><Relationship Id="rId5" Type="http://schemas.openxmlformats.org/officeDocument/2006/relationships/image" Target="../media/image20.png"/><Relationship Id="rId4" Type="http://schemas.microsoft.com/office/2007/relationships/hdphoto" Target="../media/hdphoto9.wdp"/></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3.wdp"/><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36"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37" y="3459256"/>
            <a:ext cx="4091815" cy="858697"/>
          </a:xfrm>
        </p:spPr>
        <p:txBody>
          <a:bodyPr/>
          <a:lstStyle>
            <a:lvl1pPr marL="0" indent="0">
              <a:buFont typeface="Arial" pitchFamily="34" charset="0"/>
              <a:buNone/>
              <a:defRPr sz="1800">
                <a:solidFill>
                  <a:schemeClr val="bg1">
                    <a:alpha val="98000"/>
                  </a:schemeClr>
                </a:solidFill>
                <a:latin typeface="+mj-lt"/>
              </a:defRPr>
            </a:lvl1pPr>
            <a:lvl2pPr marL="345327" indent="0">
              <a:buFont typeface="Arial" pitchFamily="34" charset="0"/>
              <a:buNone/>
              <a:defRPr/>
            </a:lvl2pPr>
            <a:lvl3pPr marL="641833" indent="0">
              <a:buFont typeface="Arial" pitchFamily="34" charset="0"/>
              <a:buNone/>
              <a:defRPr/>
            </a:lvl3pPr>
            <a:lvl4pPr marL="944292" indent="0">
              <a:buFont typeface="Arial" pitchFamily="34" charset="0"/>
              <a:buNone/>
              <a:defRPr/>
            </a:lvl4pPr>
            <a:lvl5pPr marL="120388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0"/>
            <a:ext cx="1873858" cy="217754"/>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6220585"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5929973" y="1682198"/>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5944255" y="1449453"/>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37" tIns="30869" rIns="61737" bIns="30869" numCol="1" anchor="t" anchorCtr="0" compatLnSpc="1">
            <a:prstTxWarp prst="textNoShape">
              <a:avLst/>
            </a:prstTxWarp>
          </a:bodyPr>
          <a:lstStyle/>
          <a:p>
            <a:endParaRPr lang="en-US" sz="12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6663804"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1428750"/>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36"/>
            <a:ext cx="1880410" cy="218515"/>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p:nvSpPr>
        <p:spPr bwMode="blackWhite">
          <a:xfrm>
            <a:off x="381000" y="4562680"/>
            <a:ext cx="8382000" cy="311613"/>
          </a:xfrm>
          <a:prstGeom prst="rect">
            <a:avLst/>
          </a:prstGeom>
          <a:noFill/>
          <a:ln w="12700">
            <a:noFill/>
            <a:miter lim="800000"/>
            <a:headEnd type="none" w="sm" len="sm"/>
            <a:tailEnd type="none" w="sm" len="sm"/>
          </a:ln>
          <a:effectLst/>
        </p:spPr>
        <p:txBody>
          <a:bodyPr vert="horz" wrap="square" lIns="68578" tIns="34289" rIns="68578" bIns="34289" numCol="1" anchor="t" anchorCtr="0" compatLnSpc="1">
            <a:prstTxWarp prst="textNoShape">
              <a:avLst/>
            </a:prstTxWarp>
            <a:spAutoFit/>
          </a:bodyPr>
          <a:lstStyle/>
          <a:p>
            <a:pPr algn="ctr" defTabSz="685666" eaLnBrk="0" hangingPunct="0"/>
            <a:r>
              <a:rPr lang="en-US" sz="500" dirty="0">
                <a:solidFill>
                  <a:schemeClr val="bg1">
                    <a:alpha val="99000"/>
                  </a:schemeClr>
                </a:solidFill>
                <a:latin typeface="Segoe UI" pitchFamily="34" charset="0"/>
                <a:cs typeface="Arial" charset="0"/>
              </a:rPr>
              <a:t>© </a:t>
            </a:r>
            <a:r>
              <a:rPr lang="en-US" sz="500" dirty="0" smtClean="0">
                <a:solidFill>
                  <a:schemeClr val="bg1">
                    <a:alpha val="99000"/>
                  </a:schemeClr>
                </a:solidFill>
                <a:latin typeface="Segoe UI" pitchFamily="34" charset="0"/>
                <a:cs typeface="Arial" charset="0"/>
              </a:rPr>
              <a:t>2012 Microsoft </a:t>
            </a:r>
            <a:r>
              <a:rPr lang="en-US" sz="5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685666" eaLnBrk="0" hangingPunct="0"/>
            <a:r>
              <a:rPr lang="en-US" sz="5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chemeClr val="bg1">
                    <a:alpha val="99000"/>
                  </a:schemeClr>
                </a:solidFill>
                <a:latin typeface="Segoe UI" pitchFamily="34" charset="0"/>
                <a:cs typeface="Arial" charset="0"/>
              </a:rPr>
              <a:t>MICROSOFT </a:t>
            </a:r>
            <a:r>
              <a:rPr lang="en-US" sz="5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384673" y="2169533"/>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384673" y="3257550"/>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88"/>
            <a:ext cx="1197051" cy="201275"/>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0"/>
            <a:ext cx="1873858" cy="217754"/>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327" indent="-345327">
              <a:buClr>
                <a:srgbClr val="FFFFFF"/>
              </a:buClr>
              <a:buSzPct val="70000"/>
              <a:buFontTx/>
              <a:buBlip>
                <a:blip r:embed="rId2"/>
              </a:buBlip>
              <a:defRPr>
                <a:gradFill>
                  <a:gsLst>
                    <a:gs pos="0">
                      <a:srgbClr val="FFFFFF"/>
                    </a:gs>
                    <a:gs pos="86000">
                      <a:srgbClr val="FFFFFF"/>
                    </a:gs>
                  </a:gsLst>
                  <a:lin ang="5400000" scaled="0"/>
                </a:gradFill>
              </a:defRPr>
            </a:lvl1pPr>
            <a:lvl2pPr marL="641833" indent="-296506">
              <a:buClr>
                <a:srgbClr val="FFFFFF"/>
              </a:buClr>
              <a:buSzPct val="70000"/>
              <a:buFontTx/>
              <a:buBlip>
                <a:blip r:embed="rId2"/>
              </a:buBlip>
              <a:defRPr>
                <a:gradFill>
                  <a:gsLst>
                    <a:gs pos="0">
                      <a:srgbClr val="FFFFFF"/>
                    </a:gs>
                    <a:gs pos="86000">
                      <a:srgbClr val="FFFFFF"/>
                    </a:gs>
                  </a:gsLst>
                  <a:lin ang="5400000" scaled="0"/>
                </a:gradFill>
              </a:defRPr>
            </a:lvl2pPr>
            <a:lvl3pPr marL="944292" indent="-302459">
              <a:buClr>
                <a:srgbClr val="FFFFFF"/>
              </a:buClr>
              <a:buSzPct val="70000"/>
              <a:buFontTx/>
              <a:buBlip>
                <a:blip r:embed="rId2"/>
              </a:buBlip>
              <a:defRPr>
                <a:gradFill>
                  <a:gsLst>
                    <a:gs pos="0">
                      <a:srgbClr val="FFFFFF"/>
                    </a:gs>
                    <a:gs pos="86000">
                      <a:srgbClr val="FFFFFF"/>
                    </a:gs>
                  </a:gsLst>
                  <a:lin ang="5400000" scaled="0"/>
                </a:gradFill>
              </a:defRPr>
            </a:lvl3pPr>
            <a:lvl4pPr marL="1203883" indent="-259591">
              <a:buClr>
                <a:srgbClr val="FFFFFF"/>
              </a:buClr>
              <a:buSzPct val="70000"/>
              <a:buFontTx/>
              <a:buBlip>
                <a:blip r:embed="rId2"/>
              </a:buBlip>
              <a:defRPr>
                <a:gradFill>
                  <a:gsLst>
                    <a:gs pos="0">
                      <a:srgbClr val="FFFFFF"/>
                    </a:gs>
                    <a:gs pos="86000">
                      <a:srgbClr val="FFFFFF"/>
                    </a:gs>
                  </a:gsLst>
                  <a:lin ang="5400000" scaled="0"/>
                </a:gradFill>
              </a:defRPr>
            </a:lvl4pPr>
            <a:lvl5pPr marL="1456329" indent="-25244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327" indent="-345327">
              <a:buClr>
                <a:srgbClr val="FFFFFF"/>
              </a:buClr>
              <a:buSzPct val="70000"/>
              <a:buFontTx/>
              <a:buBlip>
                <a:blip r:embed="rId2"/>
              </a:buBlip>
              <a:defRPr>
                <a:gradFill>
                  <a:gsLst>
                    <a:gs pos="0">
                      <a:srgbClr val="FFFFFF"/>
                    </a:gs>
                    <a:gs pos="86000">
                      <a:srgbClr val="FFFFFF"/>
                    </a:gs>
                  </a:gsLst>
                  <a:lin ang="5400000" scaled="0"/>
                </a:gradFill>
              </a:defRPr>
            </a:lvl1pPr>
            <a:lvl2pPr marL="641833" indent="-296506">
              <a:buClr>
                <a:srgbClr val="FFFFFF"/>
              </a:buClr>
              <a:buSzPct val="70000"/>
              <a:buFontTx/>
              <a:buBlip>
                <a:blip r:embed="rId2"/>
              </a:buBlip>
              <a:defRPr>
                <a:gradFill>
                  <a:gsLst>
                    <a:gs pos="0">
                      <a:srgbClr val="FFFFFF"/>
                    </a:gs>
                    <a:gs pos="86000">
                      <a:srgbClr val="FFFFFF"/>
                    </a:gs>
                  </a:gsLst>
                  <a:lin ang="5400000" scaled="0"/>
                </a:gradFill>
              </a:defRPr>
            </a:lvl2pPr>
            <a:lvl3pPr marL="944292" indent="-302459">
              <a:buClr>
                <a:srgbClr val="FFFFFF"/>
              </a:buClr>
              <a:buSzPct val="70000"/>
              <a:buFontTx/>
              <a:buBlip>
                <a:blip r:embed="rId2"/>
              </a:buBlip>
              <a:defRPr>
                <a:gradFill>
                  <a:gsLst>
                    <a:gs pos="0">
                      <a:srgbClr val="FFFFFF"/>
                    </a:gs>
                    <a:gs pos="86000">
                      <a:srgbClr val="FFFFFF"/>
                    </a:gs>
                  </a:gsLst>
                  <a:lin ang="5400000" scaled="0"/>
                </a:gradFill>
              </a:defRPr>
            </a:lvl3pPr>
            <a:lvl4pPr marL="1203883" indent="-259591">
              <a:buClr>
                <a:srgbClr val="FFFFFF"/>
              </a:buClr>
              <a:buSzPct val="70000"/>
              <a:buFontTx/>
              <a:buBlip>
                <a:blip r:embed="rId2"/>
              </a:buBlip>
              <a:defRPr>
                <a:gradFill>
                  <a:gsLst>
                    <a:gs pos="0">
                      <a:srgbClr val="FFFFFF"/>
                    </a:gs>
                    <a:gs pos="86000">
                      <a:srgbClr val="FFFFFF"/>
                    </a:gs>
                  </a:gsLst>
                  <a:lin ang="5400000" scaled="0"/>
                </a:gradFill>
              </a:defRPr>
            </a:lvl4pPr>
            <a:lvl5pPr marL="1456329" indent="-25244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311" tIns="57155" rIns="114311" bIns="57155"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3_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453402" y="2002073"/>
            <a:ext cx="7729525" cy="1102519"/>
          </a:xfrm>
        </p:spPr>
        <p:txBody>
          <a:bodyPr>
            <a:noAutofit/>
          </a:bodyPr>
          <a:lstStyle>
            <a:lvl1pPr algn="l">
              <a:lnSpc>
                <a:spcPct val="90000"/>
              </a:lnSpc>
              <a:spcAft>
                <a:spcPts val="600"/>
              </a:spcAft>
              <a:defRPr sz="5400" b="1" i="0" baseline="0">
                <a:solidFill>
                  <a:schemeClr val="bg1">
                    <a:alpha val="97000"/>
                  </a:schemeClr>
                </a:solidFill>
                <a:effectLst>
                  <a:outerShdw blurRad="25400" dist="38100" dir="2700000">
                    <a:srgbClr val="000000">
                      <a:alpha val="9000"/>
                    </a:srgbClr>
                  </a:outerShdw>
                </a:effectLst>
                <a:latin typeface="Segoe"/>
                <a:cs typeface="Segoe"/>
              </a:defRPr>
            </a:lvl1pPr>
          </a:lstStyle>
          <a:p>
            <a:r>
              <a:rPr lang="en-US" dirty="0" smtClean="0"/>
              <a:t>click to edit master </a:t>
            </a:r>
            <a:br>
              <a:rPr lang="en-US" dirty="0" smtClean="0"/>
            </a:br>
            <a:r>
              <a:rPr lang="en-US" dirty="0" smtClean="0"/>
              <a:t>text style</a:t>
            </a:r>
            <a:endParaRPr lang="en-US" dirty="0"/>
          </a:p>
        </p:txBody>
      </p:sp>
      <p:sp>
        <p:nvSpPr>
          <p:cNvPr id="8" name="Subtitle 2"/>
          <p:cNvSpPr>
            <a:spLocks noGrp="1"/>
          </p:cNvSpPr>
          <p:nvPr>
            <p:ph type="subTitle" idx="1" hasCustomPrompt="1"/>
          </p:nvPr>
        </p:nvSpPr>
        <p:spPr>
          <a:xfrm>
            <a:off x="453400" y="3240012"/>
            <a:ext cx="5289917" cy="549413"/>
          </a:xfrm>
        </p:spPr>
        <p:txBody>
          <a:bodyPr>
            <a:normAutofit/>
          </a:bodyPr>
          <a:lstStyle>
            <a:lvl1pPr marL="0" indent="0" algn="l">
              <a:buNone/>
              <a:defRPr sz="2000" b="0" i="0">
                <a:solidFill>
                  <a:srgbClr val="FFFFFF"/>
                </a:solidFill>
                <a:latin typeface="Segoe"/>
                <a:cs typeface="Sego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Slide Number Placeholder 5"/>
          <p:cNvSpPr>
            <a:spLocks noGrp="1"/>
          </p:cNvSpPr>
          <p:nvPr>
            <p:ph type="sldNum" sz="quarter" idx="12"/>
          </p:nvPr>
        </p:nvSpPr>
        <p:spPr>
          <a:xfrm>
            <a:off x="445100" y="4767264"/>
            <a:ext cx="2133600" cy="273844"/>
          </a:xfrm>
          <a:prstGeom prst="rect">
            <a:avLst/>
          </a:prstGeom>
        </p:spPr>
        <p:txBody>
          <a:bodyPr/>
          <a:lstStyle>
            <a:lvl1pPr algn="l">
              <a:defRPr b="0" i="0">
                <a:solidFill>
                  <a:srgbClr val="FFFFFF"/>
                </a:solidFill>
                <a:latin typeface="Segoe"/>
                <a:cs typeface="Segoe"/>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15129880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4292" indent="-30245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883" indent="-25959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6329" indent="-25244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Two Panel Layou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54443"/>
            <a:ext cx="8229600" cy="857250"/>
          </a:xfrm>
        </p:spPr>
        <p:txBody>
          <a:bodyPr>
            <a:normAutofit/>
          </a:bodyPr>
          <a:lstStyle>
            <a:lvl1pPr algn="ctr">
              <a:defRPr sz="3600" b="1" i="0">
                <a:solidFill>
                  <a:schemeClr val="tx1">
                    <a:lumMod val="75000"/>
                    <a:lumOff val="25000"/>
                  </a:schemeClr>
                </a:solidFill>
                <a:latin typeface="Segoe"/>
                <a:cs typeface="Segoe"/>
              </a:defRPr>
            </a:lvl1pPr>
          </a:lstStyle>
          <a:p>
            <a:r>
              <a:rPr lang="en-US" dirty="0" smtClean="0"/>
              <a:t>Click to edit Master title style</a:t>
            </a:r>
            <a:endParaRPr lang="en-US" dirty="0"/>
          </a:p>
        </p:txBody>
      </p:sp>
      <p:sp>
        <p:nvSpPr>
          <p:cNvPr id="10" name="Content Placeholder 2"/>
          <p:cNvSpPr>
            <a:spLocks noGrp="1"/>
          </p:cNvSpPr>
          <p:nvPr>
            <p:ph sz="half" idx="1"/>
          </p:nvPr>
        </p:nvSpPr>
        <p:spPr>
          <a:xfrm>
            <a:off x="457200" y="1115568"/>
            <a:ext cx="3959352" cy="1705768"/>
          </a:xfrm>
        </p:spPr>
        <p:txBody>
          <a:bodyPr/>
          <a:lstStyle>
            <a:lvl1pPr marL="339962" indent="-339962">
              <a:lnSpc>
                <a:spcPct val="90000"/>
              </a:lnSpc>
              <a:defRPr sz="2800">
                <a:solidFill>
                  <a:schemeClr val="tx1">
                    <a:lumMod val="65000"/>
                    <a:lumOff val="35000"/>
                  </a:schemeClr>
                </a:solidFill>
              </a:defRPr>
            </a:lvl1pPr>
            <a:lvl2pPr marL="673310" indent="-325411">
              <a:lnSpc>
                <a:spcPct val="90000"/>
              </a:lnSpc>
              <a:defRPr sz="2400">
                <a:solidFill>
                  <a:schemeClr val="tx1">
                    <a:lumMod val="65000"/>
                    <a:lumOff val="35000"/>
                  </a:schemeClr>
                </a:solidFill>
              </a:defRPr>
            </a:lvl2pPr>
            <a:lvl3pPr marL="953745" indent="-288372">
              <a:lnSpc>
                <a:spcPct val="90000"/>
              </a:lnSpc>
              <a:defRPr sz="2000">
                <a:solidFill>
                  <a:schemeClr val="tx1">
                    <a:lumMod val="65000"/>
                    <a:lumOff val="35000"/>
                  </a:schemeClr>
                </a:solidFill>
              </a:defRPr>
            </a:lvl3pPr>
            <a:lvl4pPr marL="1227567" indent="-273822">
              <a:lnSpc>
                <a:spcPct val="90000"/>
              </a:lnSpc>
              <a:defRPr sz="1800">
                <a:solidFill>
                  <a:schemeClr val="tx1">
                    <a:lumMod val="65000"/>
                    <a:lumOff val="35000"/>
                  </a:schemeClr>
                </a:solidFill>
              </a:defRPr>
            </a:lvl4pPr>
            <a:lvl5pPr marL="1515939" indent="-280435">
              <a:lnSpc>
                <a:spcPct val="90000"/>
              </a:lnSpc>
              <a:defRPr sz="1800">
                <a:solidFill>
                  <a:schemeClr val="tx1">
                    <a:lumMod val="65000"/>
                    <a:lumOff val="35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half" idx="2"/>
          </p:nvPr>
        </p:nvSpPr>
        <p:spPr>
          <a:xfrm>
            <a:off x="4724400" y="1115568"/>
            <a:ext cx="3962401" cy="1705768"/>
          </a:xfrm>
        </p:spPr>
        <p:txBody>
          <a:bodyPr/>
          <a:lstStyle>
            <a:lvl1pPr marL="347899" indent="-347899">
              <a:lnSpc>
                <a:spcPct val="90000"/>
              </a:lnSpc>
              <a:defRPr sz="2800">
                <a:solidFill>
                  <a:schemeClr val="tx1">
                    <a:lumMod val="65000"/>
                    <a:lumOff val="35000"/>
                  </a:schemeClr>
                </a:solidFill>
              </a:defRPr>
            </a:lvl1pPr>
            <a:lvl2pPr marL="673310" indent="-339962">
              <a:lnSpc>
                <a:spcPct val="90000"/>
              </a:lnSpc>
              <a:defRPr sz="2400">
                <a:solidFill>
                  <a:schemeClr val="tx1">
                    <a:lumMod val="65000"/>
                    <a:lumOff val="35000"/>
                  </a:schemeClr>
                </a:solidFill>
              </a:defRPr>
            </a:lvl2pPr>
            <a:lvl3pPr marL="961682" indent="-302923">
              <a:lnSpc>
                <a:spcPct val="90000"/>
              </a:lnSpc>
              <a:defRPr sz="2000">
                <a:solidFill>
                  <a:schemeClr val="tx1">
                    <a:lumMod val="65000"/>
                    <a:lumOff val="35000"/>
                  </a:schemeClr>
                </a:solidFill>
              </a:defRPr>
            </a:lvl3pPr>
            <a:lvl4pPr marL="1227567" indent="-265885">
              <a:lnSpc>
                <a:spcPct val="90000"/>
              </a:lnSpc>
              <a:defRPr sz="1800">
                <a:solidFill>
                  <a:schemeClr val="tx1">
                    <a:lumMod val="65000"/>
                    <a:lumOff val="35000"/>
                  </a:schemeClr>
                </a:solidFill>
              </a:defRPr>
            </a:lvl4pPr>
            <a:lvl5pPr marL="1515939" indent="-273822">
              <a:lnSpc>
                <a:spcPct val="90000"/>
              </a:lnSpc>
              <a:defRPr sz="1800">
                <a:solidFill>
                  <a:schemeClr val="tx1">
                    <a:lumMod val="65000"/>
                    <a:lumOff val="35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5"/>
          <p:cNvSpPr>
            <a:spLocks noGrp="1"/>
          </p:cNvSpPr>
          <p:nvPr>
            <p:ph type="sldNum" sz="quarter" idx="12"/>
          </p:nvPr>
        </p:nvSpPr>
        <p:spPr>
          <a:xfrm>
            <a:off x="3511886" y="4729553"/>
            <a:ext cx="2133600" cy="273844"/>
          </a:xfrm>
          <a:prstGeom prst="rect">
            <a:avLst/>
          </a:prstGeom>
        </p:spPr>
        <p:txBody>
          <a:bodyPr/>
          <a:lstStyle>
            <a:lvl1pPr algn="ctr">
              <a:defRPr b="0" i="0">
                <a:solidFill>
                  <a:schemeClr val="tx1">
                    <a:lumMod val="95000"/>
                    <a:lumOff val="5000"/>
                  </a:schemeClr>
                </a:solidFill>
                <a:latin typeface="Segoe"/>
                <a:cs typeface="Segoe"/>
              </a:defRPr>
            </a:lvl1pPr>
          </a:lstStyle>
          <a:p>
            <a:fld id="{1C24C1D7-E85D-3D41-874A-BD44A6CAB932}" type="slidenum">
              <a:rPr lang="en-US" smtClean="0"/>
              <a:pPr/>
              <a:t>‹#›</a:t>
            </a:fld>
            <a:endParaRPr lang="en-US" dirty="0"/>
          </a:p>
        </p:txBody>
      </p:sp>
      <p:pic>
        <p:nvPicPr>
          <p:cNvPr id="19" name="Picture 18"/>
          <p:cNvPicPr>
            <a:picLocks noChangeAspect="1"/>
          </p:cNvPicPr>
          <p:nvPr userDrawn="1"/>
        </p:nvPicPr>
        <p:blipFill>
          <a:blip r:embed="rId3" cstate="screen">
            <a:lum bright="-100000"/>
            <a:extLst>
              <a:ext uri="{28A0092B-C50C-407E-A947-70E740481C1C}">
                <a14:useLocalDpi xmlns:a14="http://schemas.microsoft.com/office/drawing/2010/main"/>
              </a:ext>
            </a:extLst>
          </a:blip>
          <a:stretch>
            <a:fillRect/>
          </a:stretch>
        </p:blipFill>
        <p:spPr>
          <a:xfrm>
            <a:off x="4114681" y="4954848"/>
            <a:ext cx="904750" cy="145790"/>
          </a:xfrm>
          <a:prstGeom prst="rect">
            <a:avLst/>
          </a:prstGeom>
        </p:spPr>
      </p:pic>
      <p:pic>
        <p:nvPicPr>
          <p:cNvPr id="20" name="Picture 2" descr="D:\User\Pictures\WinAzure_rgb - Copy.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7603" y="4555398"/>
            <a:ext cx="491671" cy="49167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slide_gradient_background.png"/>
          <p:cNvPicPr>
            <a:picLocks noChangeAspect="1"/>
          </p:cNvPicPr>
          <p:nvPr userDrawn="1"/>
        </p:nvPicPr>
        <p:blipFill rotWithShape="1">
          <a:blip r:embed="rId5" cstate="print">
            <a:clrChange>
              <a:clrFrom>
                <a:srgbClr val="5EAFD7"/>
              </a:clrFrom>
              <a:clrTo>
                <a:srgbClr val="5EAFD7">
                  <a:alpha val="0"/>
                </a:srgbClr>
              </a:clrTo>
            </a:clrChange>
            <a:biLevel thresh="25000"/>
          </a:blip>
          <a:srcRect l="4861" t="92811" r="78750" b="1308"/>
          <a:stretch/>
        </p:blipFill>
        <p:spPr>
          <a:xfrm>
            <a:off x="522109" y="4583972"/>
            <a:ext cx="1750031" cy="470888"/>
          </a:xfrm>
          <a:prstGeom prst="rect">
            <a:avLst/>
          </a:prstGeom>
        </p:spPr>
      </p:pic>
      <p:pic>
        <p:nvPicPr>
          <p:cNvPr id="12"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658904" y="4690829"/>
            <a:ext cx="1314792"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userDrawn="1"/>
        </p:nvPicPr>
        <p:blipFill rotWithShape="1">
          <a:blip r:embed="rId7">
            <a:extLst>
              <a:ext uri="{28A0092B-C50C-407E-A947-70E740481C1C}">
                <a14:useLocalDpi xmlns:a14="http://schemas.microsoft.com/office/drawing/2010/main" val="0"/>
              </a:ext>
            </a:extLst>
          </a:blip>
          <a:srcRect l="28024" r="37835"/>
          <a:stretch/>
        </p:blipFill>
        <p:spPr>
          <a:xfrm>
            <a:off x="6138499" y="4674879"/>
            <a:ext cx="1386137" cy="371475"/>
          </a:xfrm>
          <a:prstGeom prst="rect">
            <a:avLst/>
          </a:prstGeom>
        </p:spPr>
      </p:pic>
    </p:spTree>
    <p:extLst>
      <p:ext uri="{BB962C8B-B14F-4D97-AF65-F5344CB8AC3E}">
        <p14:creationId xmlns:p14="http://schemas.microsoft.com/office/powerpoint/2010/main" val="347647105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3_Section Head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 y="2768602"/>
            <a:ext cx="9143999" cy="1021556"/>
          </a:xfrm>
        </p:spPr>
        <p:txBody>
          <a:bodyPr anchor="t">
            <a:normAutofit/>
          </a:bodyPr>
          <a:lstStyle>
            <a:lvl1pPr algn="ctr">
              <a:defRPr sz="3600" b="1" i="0" cap="none">
                <a:solidFill>
                  <a:schemeClr val="bg1"/>
                </a:solidFill>
                <a:effectLst>
                  <a:outerShdw blurRad="25400" dist="38100" dir="2700000">
                    <a:srgbClr val="000000">
                      <a:alpha val="9000"/>
                    </a:srgbClr>
                  </a:outerShdw>
                </a:effectLst>
                <a:latin typeface="Segoe"/>
                <a:cs typeface="Segoe"/>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a:xfrm>
            <a:off x="445100" y="4767264"/>
            <a:ext cx="2133600" cy="273844"/>
          </a:xfrm>
          <a:prstGeom prst="rect">
            <a:avLst/>
          </a:prstGeom>
        </p:spPr>
        <p:txBody>
          <a:bodyPr/>
          <a:lstStyle>
            <a:lvl1pPr algn="l">
              <a:defRPr b="0" i="0">
                <a:solidFill>
                  <a:srgbClr val="FFFFFF"/>
                </a:solidFill>
                <a:latin typeface="Segoe"/>
                <a:cs typeface="Segoe"/>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7583779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428751"/>
            <a:ext cx="8363937" cy="1226874"/>
          </a:xfrm>
        </p:spPr>
        <p:txBody>
          <a:bodyPr/>
          <a:lstStyle>
            <a:lvl1pPr>
              <a:lnSpc>
                <a:spcPct val="90000"/>
              </a:lnSpc>
              <a:defRPr sz="1800"/>
            </a:lvl1pPr>
            <a:lvl2pPr>
              <a:lnSpc>
                <a:spcPct val="90000"/>
              </a:lnSpc>
              <a:defRPr sz="1500"/>
            </a:lvl2pPr>
            <a:lvl3pPr>
              <a:lnSpc>
                <a:spcPct val="90000"/>
              </a:lnSpc>
              <a:defRPr sz="1400"/>
            </a:lvl3pPr>
            <a:lvl4pPr>
              <a:lnSpc>
                <a:spcPct val="90000"/>
              </a:lnSpc>
              <a:defRPr sz="1400"/>
            </a:lvl4pPr>
            <a:lvl5pPr>
              <a:lnSpc>
                <a:spcPct val="9000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22416948"/>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428751"/>
            <a:ext cx="8363937" cy="1226874"/>
          </a:xfrm>
        </p:spPr>
        <p:txBody>
          <a:bodyPr/>
          <a:lstStyle>
            <a:lvl1pPr>
              <a:lnSpc>
                <a:spcPct val="90000"/>
              </a:lnSpc>
              <a:defRPr sz="1800"/>
            </a:lvl1pPr>
            <a:lvl2pPr>
              <a:lnSpc>
                <a:spcPct val="90000"/>
              </a:lnSpc>
              <a:defRPr sz="1500"/>
            </a:lvl2pPr>
            <a:lvl3pPr>
              <a:lnSpc>
                <a:spcPct val="90000"/>
              </a:lnSpc>
              <a:defRPr sz="1400"/>
            </a:lvl3pPr>
            <a:lvl4pPr>
              <a:lnSpc>
                <a:spcPct val="90000"/>
              </a:lnSpc>
              <a:defRPr sz="1400"/>
            </a:lvl4pPr>
            <a:lvl5pPr>
              <a:lnSpc>
                <a:spcPct val="9000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36"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37" y="3459256"/>
            <a:ext cx="4091815" cy="858697"/>
          </a:xfrm>
        </p:spPr>
        <p:txBody>
          <a:bodyPr/>
          <a:lstStyle>
            <a:lvl1pPr marL="0" indent="0">
              <a:buFont typeface="Arial" pitchFamily="34" charset="0"/>
              <a:buNone/>
              <a:defRPr sz="1800">
                <a:solidFill>
                  <a:schemeClr val="bg1">
                    <a:alpha val="98000"/>
                  </a:schemeClr>
                </a:solidFill>
                <a:latin typeface="+mj-lt"/>
              </a:defRPr>
            </a:lvl1pPr>
            <a:lvl2pPr marL="345327" indent="0">
              <a:buFont typeface="Arial" pitchFamily="34" charset="0"/>
              <a:buNone/>
              <a:defRPr/>
            </a:lvl2pPr>
            <a:lvl3pPr marL="641833" indent="0">
              <a:buFont typeface="Arial" pitchFamily="34" charset="0"/>
              <a:buNone/>
              <a:defRPr/>
            </a:lvl3pPr>
            <a:lvl4pPr marL="944292" indent="0">
              <a:buFont typeface="Arial" pitchFamily="34" charset="0"/>
              <a:buNone/>
              <a:defRPr/>
            </a:lvl4pPr>
            <a:lvl5pPr marL="120388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0"/>
            <a:ext cx="1873858" cy="217754"/>
          </a:xfrm>
          <a:prstGeom prst="rect">
            <a:avLst/>
          </a:prstGeom>
        </p:spPr>
      </p:pic>
    </p:spTree>
    <p:extLst>
      <p:ext uri="{BB962C8B-B14F-4D97-AF65-F5344CB8AC3E}">
        <p14:creationId xmlns:p14="http://schemas.microsoft.com/office/powerpoint/2010/main" val="1607469686"/>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4292" indent="-30245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883" indent="-25959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6329" indent="-25244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54250713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lgn="l" defTabSz="685864"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800" indent="-257209">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209" indent="-257209">
              <a:spcBef>
                <a:spcPts val="0"/>
              </a:spcBef>
              <a:spcAft>
                <a:spcPts val="300"/>
              </a:spcAft>
              <a:buFont typeface="Arial" pitchFamily="34" charset="0"/>
              <a:buChar char="•"/>
              <a:defRPr/>
            </a:lvl5pPr>
            <a:lvl6pPr marL="775200" indent="-257209">
              <a:buFont typeface="Arial" pitchFamily="34" charset="0"/>
              <a:buChar char="•"/>
              <a:defRPr sz="1800">
                <a:gradFill>
                  <a:gsLst>
                    <a:gs pos="0">
                      <a:srgbClr val="595959"/>
                    </a:gs>
                    <a:gs pos="86000">
                      <a:srgbClr val="595959"/>
                    </a:gs>
                  </a:gsLst>
                  <a:lin ang="5400000" scaled="0"/>
                </a:gradFill>
              </a:defRPr>
            </a:lvl6pPr>
            <a:lvl7pPr marL="941910" indent="-169091">
              <a:defRPr>
                <a:gradFill>
                  <a:gsLst>
                    <a:gs pos="0">
                      <a:srgbClr val="595959"/>
                    </a:gs>
                    <a:gs pos="86000">
                      <a:srgbClr val="595959"/>
                    </a:gs>
                  </a:gsLst>
                  <a:lin ang="5400000" scaled="0"/>
                </a:gradFill>
              </a:defRPr>
            </a:lvl7pPr>
            <a:lvl8pPr marL="1115765" indent="-173854">
              <a:defRPr>
                <a:gradFill>
                  <a:gsLst>
                    <a:gs pos="0">
                      <a:srgbClr val="595959"/>
                    </a:gs>
                    <a:gs pos="86000">
                      <a:srgbClr val="595959"/>
                    </a:gs>
                  </a:gsLst>
                  <a:lin ang="5400000" scaled="0"/>
                </a:gradFill>
              </a:defRPr>
            </a:lvl8pPr>
          </a:lstStyle>
          <a:p>
            <a:pPr marL="259591" lvl="0" indent="-259591" algn="l" defTabSz="685864" rtl="0" eaLnBrk="1" latinLnBrk="0" hangingPunct="1">
              <a:lnSpc>
                <a:spcPct val="90000"/>
              </a:lnSpc>
              <a:spcBef>
                <a:spcPct val="20000"/>
              </a:spcBef>
              <a:buSzPct val="90000"/>
              <a:buFont typeface="Arial" pitchFamily="34" charset="0"/>
              <a:buChar char="•"/>
            </a:pPr>
            <a:r>
              <a:rPr lang="en-US" smtClean="0"/>
              <a:t>Click to edit Master text styles</a:t>
            </a:r>
          </a:p>
          <a:p>
            <a:pPr marL="259591" lvl="1" indent="-259591" algn="l" defTabSz="685864" rtl="0" eaLnBrk="1" latinLnBrk="0" hangingPunct="1">
              <a:lnSpc>
                <a:spcPct val="90000"/>
              </a:lnSpc>
              <a:spcBef>
                <a:spcPct val="20000"/>
              </a:spcBef>
              <a:buSzPct val="90000"/>
              <a:buFont typeface="Arial" pitchFamily="34" charset="0"/>
              <a:buChar char="•"/>
            </a:pPr>
            <a:r>
              <a:rPr lang="en-US" smtClean="0"/>
              <a:t>Second level</a:t>
            </a:r>
          </a:p>
          <a:p>
            <a:pPr marL="259591" lvl="2" indent="-259591" algn="l" defTabSz="685864" rtl="0" eaLnBrk="1" latinLnBrk="0" hangingPunct="1">
              <a:lnSpc>
                <a:spcPct val="90000"/>
              </a:lnSpc>
              <a:spcBef>
                <a:spcPct val="20000"/>
              </a:spcBef>
              <a:buSzPct val="90000"/>
              <a:buFont typeface="Arial" pitchFamily="34" charset="0"/>
              <a:buChar char="•"/>
            </a:pPr>
            <a:r>
              <a:rPr lang="en-US" smtClean="0"/>
              <a:t>Third level</a:t>
            </a:r>
          </a:p>
          <a:p>
            <a:pPr marL="259591" lvl="3" indent="-259591" algn="l" defTabSz="685864" rtl="0" eaLnBrk="1" latinLnBrk="0" hangingPunct="1">
              <a:lnSpc>
                <a:spcPct val="90000"/>
              </a:lnSpc>
              <a:spcBef>
                <a:spcPct val="20000"/>
              </a:spcBef>
              <a:buSzPct val="90000"/>
              <a:buFont typeface="Arial" pitchFamily="34" charset="0"/>
              <a:buChar char="•"/>
            </a:pPr>
            <a:r>
              <a:rPr lang="en-US" smtClean="0"/>
              <a:t>Fourth level</a:t>
            </a:r>
          </a:p>
          <a:p>
            <a:pPr marL="259591" lvl="4" indent="-259591" algn="l" defTabSz="685864"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406858068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6019" indent="-256019">
              <a:lnSpc>
                <a:spcPct val="90000"/>
              </a:lnSpc>
              <a:buSzPct val="80000"/>
              <a:buFont typeface="Arial" pitchFamily="34" charset="0"/>
              <a:buChar char="•"/>
              <a:defRPr sz="2400"/>
            </a:lvl1pPr>
            <a:lvl2pPr marL="470360" indent="-214341">
              <a:lnSpc>
                <a:spcPct val="90000"/>
              </a:lnSpc>
              <a:buSzPct val="80000"/>
              <a:buFont typeface="Arial" pitchFamily="34" charset="0"/>
              <a:buChar char="•"/>
              <a:defRPr sz="2100"/>
            </a:lvl2pPr>
            <a:lvl3pPr marL="685891" indent="-215532">
              <a:lnSpc>
                <a:spcPct val="90000"/>
              </a:lnSpc>
              <a:buSzPct val="80000"/>
              <a:buFont typeface="Arial" pitchFamily="34" charset="0"/>
              <a:buChar char="•"/>
              <a:defRPr sz="1800"/>
            </a:lvl3pPr>
            <a:lvl4pPr marL="1284856" indent="-169091">
              <a:lnSpc>
                <a:spcPct val="90000"/>
              </a:lnSpc>
              <a:buSzPct val="80000"/>
              <a:buFont typeface="Arial" pitchFamily="34" charset="0"/>
              <a:buChar char="•"/>
              <a:defRPr sz="1500"/>
            </a:lvl4pPr>
            <a:lvl5pPr marL="1458710" indent="-173854">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946" indent="-342946">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965" indent="-342946">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568" indent="-257209">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974" indent="-257209">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2065" indent="-257209">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6019" lvl="0" indent="-256019" algn="l" defTabSz="685864" rtl="0" eaLnBrk="1" latinLnBrk="0" hangingPunct="1">
              <a:lnSpc>
                <a:spcPct val="90000"/>
              </a:lnSpc>
              <a:spcBef>
                <a:spcPct val="20000"/>
              </a:spcBef>
              <a:buSzPct val="80000"/>
              <a:buFont typeface="Arial" pitchFamily="34" charset="0"/>
              <a:buChar char="•"/>
            </a:pPr>
            <a:r>
              <a:rPr lang="en-US" smtClean="0"/>
              <a:t>Click to edit Master text styles</a:t>
            </a:r>
          </a:p>
          <a:p>
            <a:pPr marL="256019" lvl="1" indent="-256019" algn="l" defTabSz="685864" rtl="0" eaLnBrk="1" latinLnBrk="0" hangingPunct="1">
              <a:lnSpc>
                <a:spcPct val="90000"/>
              </a:lnSpc>
              <a:spcBef>
                <a:spcPct val="20000"/>
              </a:spcBef>
              <a:buSzPct val="80000"/>
              <a:buFont typeface="Arial" pitchFamily="34" charset="0"/>
              <a:buChar char="•"/>
            </a:pPr>
            <a:r>
              <a:rPr lang="en-US" smtClean="0"/>
              <a:t>Second level</a:t>
            </a:r>
          </a:p>
          <a:p>
            <a:pPr marL="256019" lvl="2" indent="-256019" algn="l" defTabSz="685864" rtl="0" eaLnBrk="1" latinLnBrk="0" hangingPunct="1">
              <a:lnSpc>
                <a:spcPct val="90000"/>
              </a:lnSpc>
              <a:spcBef>
                <a:spcPct val="20000"/>
              </a:spcBef>
              <a:buSzPct val="80000"/>
              <a:buFont typeface="Arial" pitchFamily="34" charset="0"/>
              <a:buChar char="•"/>
            </a:pPr>
            <a:r>
              <a:rPr lang="en-US" smtClean="0"/>
              <a:t>Third level</a:t>
            </a:r>
          </a:p>
          <a:p>
            <a:pPr marL="256019" lvl="3" indent="-256019" algn="l" defTabSz="685864" rtl="0" eaLnBrk="1" latinLnBrk="0" hangingPunct="1">
              <a:lnSpc>
                <a:spcPct val="90000"/>
              </a:lnSpc>
              <a:spcBef>
                <a:spcPct val="20000"/>
              </a:spcBef>
              <a:buSzPct val="80000"/>
              <a:buFont typeface="Arial" pitchFamily="34" charset="0"/>
              <a:buChar char="•"/>
            </a:pPr>
            <a:r>
              <a:rPr lang="en-US" smtClean="0"/>
              <a:t>Fourth level</a:t>
            </a:r>
          </a:p>
          <a:p>
            <a:pPr marL="256019" lvl="4" indent="-256019" algn="l" defTabSz="685864"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289173818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0"/>
            <a:ext cx="4115872" cy="332399"/>
          </a:xfrm>
        </p:spPr>
        <p:txBody>
          <a:bodyPr anchor="b"/>
          <a:lstStyle>
            <a:lvl1pPr marL="0" indent="0">
              <a:lnSpc>
                <a:spcPct val="90000"/>
              </a:lnSpc>
              <a:spcBef>
                <a:spcPts val="0"/>
              </a:spcBef>
              <a:buNone/>
              <a:defRPr sz="2400" b="0">
                <a:latin typeface="Segoe UI Light" pitchFamily="34" charset="0"/>
              </a:defRPr>
            </a:lvl1pPr>
            <a:lvl2pPr marL="342932" indent="0">
              <a:buNone/>
              <a:defRPr sz="1500" b="1"/>
            </a:lvl2pPr>
            <a:lvl3pPr marL="685864" indent="0">
              <a:buNone/>
              <a:defRPr sz="1400" b="1"/>
            </a:lvl3pPr>
            <a:lvl4pPr marL="1028796" indent="0">
              <a:buNone/>
              <a:defRPr sz="1200" b="1"/>
            </a:lvl4pPr>
            <a:lvl5pPr marL="1371728" indent="0">
              <a:buNone/>
              <a:defRPr sz="1200" b="1"/>
            </a:lvl5pPr>
            <a:lvl6pPr marL="1714660" indent="0">
              <a:buNone/>
              <a:defRPr sz="1200" b="1"/>
            </a:lvl6pPr>
            <a:lvl7pPr marL="2057592" indent="0">
              <a:buNone/>
              <a:defRPr sz="1200" b="1"/>
            </a:lvl7pPr>
            <a:lvl8pPr marL="2400524" indent="0">
              <a:buNone/>
              <a:defRPr sz="1200" b="1"/>
            </a:lvl8pPr>
            <a:lvl9pPr marL="274345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0" y="1700097"/>
            <a:ext cx="4114800" cy="1458861"/>
          </a:xfrm>
        </p:spPr>
        <p:txBody>
          <a:bodyPr/>
          <a:lstStyle>
            <a:lvl1pPr marL="302459" indent="-302459">
              <a:buSzPct val="80000"/>
              <a:buFont typeface="Arial" pitchFamily="34" charset="0"/>
              <a:buChar char="•"/>
              <a:defRPr sz="2100"/>
            </a:lvl1pPr>
            <a:lvl2pPr marL="558478" indent="-241729">
              <a:buSzPct val="80000"/>
              <a:buFont typeface="Arial" pitchFamily="34" charset="0"/>
              <a:buChar char="•"/>
              <a:defRPr sz="2100"/>
            </a:lvl2pPr>
            <a:lvl3pPr marL="770437" indent="-211960" defTabSz="772819">
              <a:buSzPct val="80000"/>
              <a:buFont typeface="Arial" pitchFamily="34" charset="0"/>
              <a:buChar char="•"/>
              <a:defRPr sz="1800"/>
            </a:lvl3pPr>
            <a:lvl4pPr marL="988351" indent="-215532">
              <a:buSzPct val="80000"/>
              <a:buFont typeface="Arial" pitchFamily="34" charset="0"/>
              <a:buChar char="•"/>
              <a:defRPr sz="1500"/>
            </a:lvl4pPr>
            <a:lvl5pPr marL="1156251" indent="-167901">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0"/>
            <a:ext cx="4115872" cy="332399"/>
          </a:xfrm>
        </p:spPr>
        <p:txBody>
          <a:bodyPr anchor="b"/>
          <a:lstStyle>
            <a:lvl1pPr marL="0" indent="0">
              <a:lnSpc>
                <a:spcPct val="90000"/>
              </a:lnSpc>
              <a:spcBef>
                <a:spcPts val="0"/>
              </a:spcBef>
              <a:buNone/>
              <a:defRPr sz="2400" b="0">
                <a:latin typeface="Segoe UI Light" pitchFamily="34" charset="0"/>
              </a:defRPr>
            </a:lvl1pPr>
            <a:lvl2pPr marL="342932" indent="0">
              <a:buNone/>
              <a:defRPr sz="1500" b="1"/>
            </a:lvl2pPr>
            <a:lvl3pPr marL="685864" indent="0">
              <a:buNone/>
              <a:defRPr sz="1400" b="1"/>
            </a:lvl3pPr>
            <a:lvl4pPr marL="1028796" indent="0">
              <a:buNone/>
              <a:defRPr sz="1200" b="1"/>
            </a:lvl4pPr>
            <a:lvl5pPr marL="1371728" indent="0">
              <a:buNone/>
              <a:defRPr sz="1200" b="1"/>
            </a:lvl5pPr>
            <a:lvl6pPr marL="1714660" indent="0">
              <a:buNone/>
              <a:defRPr sz="1200" b="1"/>
            </a:lvl6pPr>
            <a:lvl7pPr marL="2057592" indent="0">
              <a:buNone/>
              <a:defRPr sz="1200" b="1"/>
            </a:lvl7pPr>
            <a:lvl8pPr marL="2400524" indent="0">
              <a:buNone/>
              <a:defRPr sz="1200" b="1"/>
            </a:lvl8pPr>
            <a:lvl9pPr marL="2743456"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7"/>
            <a:ext cx="4115872" cy="1458861"/>
          </a:xfrm>
        </p:spPr>
        <p:txBody>
          <a:bodyPr/>
          <a:lstStyle>
            <a:lvl1pPr marL="222270" indent="-222270">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946" indent="-342946">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958" indent="-257209">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30028" indent="-257209">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687" indent="-257209">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30028" indent="-257209">
              <a:defRPr sz="1200"/>
            </a:lvl6pPr>
            <a:lvl7pPr marL="1202692" indent="-214341">
              <a:defRPr sz="1200"/>
            </a:lvl7pPr>
            <a:lvl8pPr>
              <a:defRPr sz="1200"/>
            </a:lvl8pPr>
            <a:lvl9pPr>
              <a:defRPr sz="1200"/>
            </a:lvl9pPr>
          </a:lstStyle>
          <a:p>
            <a:pPr marL="302459" lvl="0" indent="-302459" algn="l" defTabSz="685864" rtl="0" eaLnBrk="1" latinLnBrk="0" hangingPunct="1">
              <a:lnSpc>
                <a:spcPct val="90000"/>
              </a:lnSpc>
              <a:spcBef>
                <a:spcPct val="20000"/>
              </a:spcBef>
              <a:buSzPct val="80000"/>
            </a:pPr>
            <a:r>
              <a:rPr lang="en-US" smtClean="0"/>
              <a:t>Click to edit Master text styles</a:t>
            </a:r>
          </a:p>
          <a:p>
            <a:pPr marL="302459" lvl="1" indent="-302459" algn="l" defTabSz="685864" rtl="0" eaLnBrk="1" latinLnBrk="0" hangingPunct="1">
              <a:lnSpc>
                <a:spcPct val="90000"/>
              </a:lnSpc>
              <a:spcBef>
                <a:spcPct val="20000"/>
              </a:spcBef>
              <a:buSzPct val="80000"/>
            </a:pPr>
            <a:r>
              <a:rPr lang="en-US" smtClean="0"/>
              <a:t>Second level</a:t>
            </a:r>
          </a:p>
          <a:p>
            <a:pPr marL="302459" lvl="2" indent="-302459" algn="l" defTabSz="685864" rtl="0" eaLnBrk="1" latinLnBrk="0" hangingPunct="1">
              <a:lnSpc>
                <a:spcPct val="90000"/>
              </a:lnSpc>
              <a:spcBef>
                <a:spcPct val="20000"/>
              </a:spcBef>
              <a:buSzPct val="80000"/>
            </a:pPr>
            <a:r>
              <a:rPr lang="en-US" smtClean="0"/>
              <a:t>Third level</a:t>
            </a:r>
          </a:p>
          <a:p>
            <a:pPr marL="302459" lvl="3" indent="-302459" algn="l" defTabSz="685864" rtl="0" eaLnBrk="1" latinLnBrk="0" hangingPunct="1">
              <a:lnSpc>
                <a:spcPct val="90000"/>
              </a:lnSpc>
              <a:spcBef>
                <a:spcPct val="20000"/>
              </a:spcBef>
              <a:buSzPct val="80000"/>
            </a:pPr>
            <a:r>
              <a:rPr lang="en-US" smtClean="0"/>
              <a:t>Fourth level</a:t>
            </a:r>
          </a:p>
          <a:p>
            <a:pPr marL="302459" lvl="4" indent="-302459" algn="l" defTabSz="685864"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406711169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dirty="0"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3828749812"/>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lgn="l" defTabSz="685864"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800" indent="-257209">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209" indent="-257209">
              <a:spcBef>
                <a:spcPts val="0"/>
              </a:spcBef>
              <a:spcAft>
                <a:spcPts val="300"/>
              </a:spcAft>
              <a:buFont typeface="Arial" pitchFamily="34" charset="0"/>
              <a:buChar char="•"/>
              <a:defRPr/>
            </a:lvl5pPr>
            <a:lvl6pPr marL="775200" indent="-257209">
              <a:buFont typeface="Arial" pitchFamily="34" charset="0"/>
              <a:buChar char="•"/>
              <a:defRPr sz="1800">
                <a:gradFill>
                  <a:gsLst>
                    <a:gs pos="0">
                      <a:srgbClr val="595959"/>
                    </a:gs>
                    <a:gs pos="86000">
                      <a:srgbClr val="595959"/>
                    </a:gs>
                  </a:gsLst>
                  <a:lin ang="5400000" scaled="0"/>
                </a:gradFill>
              </a:defRPr>
            </a:lvl6pPr>
            <a:lvl7pPr marL="941910" indent="-169091">
              <a:defRPr>
                <a:gradFill>
                  <a:gsLst>
                    <a:gs pos="0">
                      <a:srgbClr val="595959"/>
                    </a:gs>
                    <a:gs pos="86000">
                      <a:srgbClr val="595959"/>
                    </a:gs>
                  </a:gsLst>
                  <a:lin ang="5400000" scaled="0"/>
                </a:gradFill>
              </a:defRPr>
            </a:lvl7pPr>
            <a:lvl8pPr marL="1115765" indent="-173854">
              <a:defRPr>
                <a:gradFill>
                  <a:gsLst>
                    <a:gs pos="0">
                      <a:srgbClr val="595959"/>
                    </a:gs>
                    <a:gs pos="86000">
                      <a:srgbClr val="595959"/>
                    </a:gs>
                  </a:gsLst>
                  <a:lin ang="5400000" scaled="0"/>
                </a:gradFill>
              </a:defRPr>
            </a:lvl8pPr>
          </a:lstStyle>
          <a:p>
            <a:pPr marL="259591" lvl="0" indent="-259591" algn="l" defTabSz="685864" rtl="0" eaLnBrk="1" latinLnBrk="0" hangingPunct="1">
              <a:lnSpc>
                <a:spcPct val="90000"/>
              </a:lnSpc>
              <a:spcBef>
                <a:spcPct val="20000"/>
              </a:spcBef>
              <a:buSzPct val="90000"/>
              <a:buFont typeface="Arial" pitchFamily="34" charset="0"/>
              <a:buChar char="•"/>
            </a:pPr>
            <a:r>
              <a:rPr lang="en-US" smtClean="0"/>
              <a:t>Click to edit Master text styles</a:t>
            </a:r>
          </a:p>
          <a:p>
            <a:pPr marL="259591" lvl="1" indent="-259591" algn="l" defTabSz="685864" rtl="0" eaLnBrk="1" latinLnBrk="0" hangingPunct="1">
              <a:lnSpc>
                <a:spcPct val="90000"/>
              </a:lnSpc>
              <a:spcBef>
                <a:spcPct val="20000"/>
              </a:spcBef>
              <a:buSzPct val="90000"/>
              <a:buFont typeface="Arial" pitchFamily="34" charset="0"/>
              <a:buChar char="•"/>
            </a:pPr>
            <a:r>
              <a:rPr lang="en-US" smtClean="0"/>
              <a:t>Second level</a:t>
            </a:r>
          </a:p>
          <a:p>
            <a:pPr marL="259591" lvl="2" indent="-259591" algn="l" defTabSz="685864" rtl="0" eaLnBrk="1" latinLnBrk="0" hangingPunct="1">
              <a:lnSpc>
                <a:spcPct val="90000"/>
              </a:lnSpc>
              <a:spcBef>
                <a:spcPct val="20000"/>
              </a:spcBef>
              <a:buSzPct val="90000"/>
              <a:buFont typeface="Arial" pitchFamily="34" charset="0"/>
              <a:buChar char="•"/>
            </a:pPr>
            <a:r>
              <a:rPr lang="en-US" smtClean="0"/>
              <a:t>Third level</a:t>
            </a:r>
          </a:p>
          <a:p>
            <a:pPr marL="259591" lvl="3" indent="-259591" algn="l" defTabSz="685864" rtl="0" eaLnBrk="1" latinLnBrk="0" hangingPunct="1">
              <a:lnSpc>
                <a:spcPct val="90000"/>
              </a:lnSpc>
              <a:spcBef>
                <a:spcPct val="20000"/>
              </a:spcBef>
              <a:buSzPct val="90000"/>
              <a:buFont typeface="Arial" pitchFamily="34" charset="0"/>
              <a:buChar char="•"/>
            </a:pPr>
            <a:r>
              <a:rPr lang="en-US" smtClean="0"/>
              <a:t>Fourth level</a:t>
            </a:r>
          </a:p>
          <a:p>
            <a:pPr marL="259591" lvl="4" indent="-259591" algn="l" defTabSz="685864"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1871460936"/>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2" tIns="34282" rIns="68562" bIns="34282" numCol="1" spcCol="0" rtlCol="0" anchor="ctr" anchorCtr="0" compatLnSpc="1">
            <a:prstTxWarp prst="textNoShape">
              <a:avLst/>
            </a:prstTxWarp>
          </a:bodyPr>
          <a:lstStyle/>
          <a:p>
            <a:pPr algn="ctr" defTabSz="685432"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864"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2606032" y="2563246"/>
            <a:ext cx="5210341" cy="931409"/>
          </a:xfrm>
        </p:spPr>
        <p:txBody>
          <a:bodyPr lIns="137178" tIns="137178" anchor="ctr" anchorCtr="0"/>
          <a:lstStyle>
            <a:lvl1pPr marL="431064" indent="-428682">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864" rtl="0" eaLnBrk="1" latinLnBrk="0" hangingPunct="1">
              <a:lnSpc>
                <a:spcPct val="90000"/>
              </a:lnSpc>
              <a:spcBef>
                <a:spcPts val="0"/>
              </a:spcBef>
              <a:spcAft>
                <a:spcPts val="675"/>
              </a:spcAft>
              <a:buSzPct val="80000"/>
            </a:pPr>
            <a:r>
              <a:rPr lang="en-US" dirty="0" smtClean="0"/>
              <a:t>Click to edit Master text styles</a:t>
            </a:r>
          </a:p>
          <a:p>
            <a:pPr marL="2382" lvl="1" indent="0" algn="l" defTabSz="685864"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37" tIns="30869" rIns="61737" bIns="30869" numCol="1" anchor="t" anchorCtr="0" compatLnSpc="1">
            <a:prstTxWarp prst="textNoShape">
              <a:avLst/>
            </a:prstTxWarp>
          </a:bodyPr>
          <a:lstStyle/>
          <a:p>
            <a:pPr defTabSz="914362"/>
            <a:endParaRPr lang="en-US" sz="1200">
              <a:solidFill>
                <a:srgbClr val="292929"/>
              </a:solidFill>
            </a:endParaRPr>
          </a:p>
        </p:txBody>
      </p:sp>
    </p:spTree>
    <p:extLst>
      <p:ext uri="{BB962C8B-B14F-4D97-AF65-F5344CB8AC3E}">
        <p14:creationId xmlns:p14="http://schemas.microsoft.com/office/powerpoint/2010/main" val="128047581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5786545" y="1602035"/>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362"/>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362"/>
              <a:endParaRPr lang="en-US">
                <a:solidFill>
                  <a:srgbClr val="292929"/>
                </a:solidFill>
              </a:endParaRPr>
            </a:p>
          </p:txBody>
        </p:sp>
      </p:grpSp>
    </p:spTree>
    <p:extLst>
      <p:ext uri="{BB962C8B-B14F-4D97-AF65-F5344CB8AC3E}">
        <p14:creationId xmlns:p14="http://schemas.microsoft.com/office/powerpoint/2010/main" val="1524640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6220585"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pPr defTabSz="914362"/>
            <a:endParaRPr lang="en-US">
              <a:solidFill>
                <a:srgbClr val="292929"/>
              </a:solidFill>
            </a:endParaRPr>
          </a:p>
        </p:txBody>
      </p:sp>
    </p:spTree>
    <p:extLst>
      <p:ext uri="{BB962C8B-B14F-4D97-AF65-F5344CB8AC3E}">
        <p14:creationId xmlns:p14="http://schemas.microsoft.com/office/powerpoint/2010/main" val="114661958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5929973" y="1682198"/>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362"/>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362"/>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362"/>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362"/>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362"/>
              <a:endParaRPr lang="en-US" sz="1200">
                <a:solidFill>
                  <a:srgbClr val="292929"/>
                </a:solidFill>
              </a:endParaRPr>
            </a:p>
          </p:txBody>
        </p:sp>
      </p:grpSp>
    </p:spTree>
    <p:extLst>
      <p:ext uri="{BB962C8B-B14F-4D97-AF65-F5344CB8AC3E}">
        <p14:creationId xmlns:p14="http://schemas.microsoft.com/office/powerpoint/2010/main" val="385681706"/>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5944255" y="1449453"/>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37" tIns="30869" rIns="61737" bIns="30869" numCol="1" anchor="t" anchorCtr="0" compatLnSpc="1">
            <a:prstTxWarp prst="textNoShape">
              <a:avLst/>
            </a:prstTxWarp>
          </a:bodyPr>
          <a:lstStyle/>
          <a:p>
            <a:pPr defTabSz="914362"/>
            <a:endParaRPr lang="en-US" sz="1200">
              <a:solidFill>
                <a:srgbClr val="292929"/>
              </a:solidFill>
            </a:endParaRPr>
          </a:p>
        </p:txBody>
      </p:sp>
    </p:spTree>
    <p:extLst>
      <p:ext uri="{BB962C8B-B14F-4D97-AF65-F5344CB8AC3E}">
        <p14:creationId xmlns:p14="http://schemas.microsoft.com/office/powerpoint/2010/main" val="803165216"/>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6663804"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2"/>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2"/>
              <a:endParaRPr lang="en-US">
                <a:solidFill>
                  <a:srgbClr val="292929"/>
                </a:solidFill>
              </a:endParaRPr>
            </a:p>
          </p:txBody>
        </p:sp>
      </p:grpSp>
    </p:spTree>
    <p:extLst>
      <p:ext uri="{BB962C8B-B14F-4D97-AF65-F5344CB8AC3E}">
        <p14:creationId xmlns:p14="http://schemas.microsoft.com/office/powerpoint/2010/main" val="1018818431"/>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2600757"/>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36"/>
            <a:ext cx="1880410" cy="218515"/>
          </a:xfrm>
          <a:prstGeom prst="rect">
            <a:avLst/>
          </a:prstGeom>
        </p:spPr>
      </p:pic>
    </p:spTree>
    <p:extLst>
      <p:ext uri="{BB962C8B-B14F-4D97-AF65-F5344CB8AC3E}">
        <p14:creationId xmlns:p14="http://schemas.microsoft.com/office/powerpoint/2010/main" val="286502186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userDrawn="1"/>
        </p:nvSpPr>
        <p:spPr bwMode="blackWhite">
          <a:xfrm>
            <a:off x="381000" y="4562680"/>
            <a:ext cx="8382000" cy="311613"/>
          </a:xfrm>
          <a:prstGeom prst="rect">
            <a:avLst/>
          </a:prstGeom>
          <a:noFill/>
          <a:ln w="12700">
            <a:noFill/>
            <a:miter lim="800000"/>
            <a:headEnd type="none" w="sm" len="sm"/>
            <a:tailEnd type="none" w="sm" len="sm"/>
          </a:ln>
          <a:effectLst/>
        </p:spPr>
        <p:txBody>
          <a:bodyPr vert="horz" wrap="square" lIns="68578" tIns="34289" rIns="68578" bIns="34289" numCol="1" anchor="t" anchorCtr="0" compatLnSpc="1">
            <a:prstTxWarp prst="textNoShape">
              <a:avLst/>
            </a:prstTxWarp>
            <a:spAutoFit/>
          </a:bodyPr>
          <a:lstStyle/>
          <a:p>
            <a:pPr algn="ctr" defTabSz="685666" eaLnBrk="0" hangingPunct="0"/>
            <a:r>
              <a:rPr lang="en-US" sz="500" dirty="0">
                <a:solidFill>
                  <a:srgbClr val="FFFFFF">
                    <a:alpha val="99000"/>
                  </a:srgbClr>
                </a:solidFill>
                <a:cs typeface="Arial" charset="0"/>
              </a:rPr>
              <a:t>© </a:t>
            </a:r>
            <a:r>
              <a:rPr lang="en-US" sz="500" dirty="0" smtClean="0">
                <a:solidFill>
                  <a:srgbClr val="FFFFFF">
                    <a:alpha val="99000"/>
                  </a:srgbClr>
                </a:solidFill>
                <a:cs typeface="Arial" charset="0"/>
              </a:rPr>
              <a:t>2011 Microsoft </a:t>
            </a:r>
            <a:r>
              <a:rPr lang="en-US" sz="5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685666" eaLnBrk="0" hangingPunct="0"/>
            <a:r>
              <a:rPr lang="en-US" sz="5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rgbClr val="FFFFFF">
                    <a:alpha val="99000"/>
                  </a:srgbClr>
                </a:solidFill>
                <a:cs typeface="Arial" charset="0"/>
              </a:rPr>
              <a:t>MICROSOFT </a:t>
            </a:r>
            <a:r>
              <a:rPr lang="en-US" sz="5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3718817452"/>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169533"/>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3257550"/>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88"/>
            <a:ext cx="1197051" cy="201275"/>
          </a:xfrm>
          <a:prstGeom prst="rect">
            <a:avLst/>
          </a:prstGeom>
          <a:noFill/>
          <a:ln>
            <a:noFill/>
          </a:ln>
        </p:spPr>
      </p:pic>
      <p:pic>
        <p:nvPicPr>
          <p:cNvPr id="7" name="Picture 6"/>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0"/>
            <a:ext cx="1873858" cy="217754"/>
          </a:xfrm>
          <a:prstGeom prst="rect">
            <a:avLst/>
          </a:prstGeom>
        </p:spPr>
      </p:pic>
    </p:spTree>
    <p:extLst>
      <p:ext uri="{BB962C8B-B14F-4D97-AF65-F5344CB8AC3E}">
        <p14:creationId xmlns:p14="http://schemas.microsoft.com/office/powerpoint/2010/main" val="1515846737"/>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6019" indent="-256019">
              <a:lnSpc>
                <a:spcPct val="90000"/>
              </a:lnSpc>
              <a:buSzPct val="80000"/>
              <a:buFont typeface="Arial" pitchFamily="34" charset="0"/>
              <a:buChar char="•"/>
              <a:defRPr sz="2400"/>
            </a:lvl1pPr>
            <a:lvl2pPr marL="470360" indent="-214341">
              <a:lnSpc>
                <a:spcPct val="90000"/>
              </a:lnSpc>
              <a:buSzPct val="80000"/>
              <a:buFont typeface="Arial" pitchFamily="34" charset="0"/>
              <a:buChar char="•"/>
              <a:defRPr sz="2100"/>
            </a:lvl2pPr>
            <a:lvl3pPr marL="685891" indent="-215532">
              <a:lnSpc>
                <a:spcPct val="90000"/>
              </a:lnSpc>
              <a:buSzPct val="80000"/>
              <a:buFont typeface="Arial" pitchFamily="34" charset="0"/>
              <a:buChar char="•"/>
              <a:defRPr sz="1800"/>
            </a:lvl3pPr>
            <a:lvl4pPr marL="1284856" indent="-169091">
              <a:lnSpc>
                <a:spcPct val="90000"/>
              </a:lnSpc>
              <a:buSzPct val="80000"/>
              <a:buFont typeface="Arial" pitchFamily="34" charset="0"/>
              <a:buChar char="•"/>
              <a:defRPr sz="1500"/>
            </a:lvl4pPr>
            <a:lvl5pPr marL="1458710" indent="-173854">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946" indent="-342946">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965" indent="-342946">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568" indent="-257209">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974" indent="-257209">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2065" indent="-257209">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6019" lvl="0" indent="-256019" algn="l" defTabSz="685864" rtl="0" eaLnBrk="1" latinLnBrk="0" hangingPunct="1">
              <a:lnSpc>
                <a:spcPct val="90000"/>
              </a:lnSpc>
              <a:spcBef>
                <a:spcPct val="20000"/>
              </a:spcBef>
              <a:buSzPct val="80000"/>
              <a:buFont typeface="Arial" pitchFamily="34" charset="0"/>
              <a:buChar char="•"/>
            </a:pPr>
            <a:r>
              <a:rPr lang="en-US" smtClean="0"/>
              <a:t>Click to edit Master text styles</a:t>
            </a:r>
          </a:p>
          <a:p>
            <a:pPr marL="256019" lvl="1" indent="-256019" algn="l" defTabSz="685864" rtl="0" eaLnBrk="1" latinLnBrk="0" hangingPunct="1">
              <a:lnSpc>
                <a:spcPct val="90000"/>
              </a:lnSpc>
              <a:spcBef>
                <a:spcPct val="20000"/>
              </a:spcBef>
              <a:buSzPct val="80000"/>
              <a:buFont typeface="Arial" pitchFamily="34" charset="0"/>
              <a:buChar char="•"/>
            </a:pPr>
            <a:r>
              <a:rPr lang="en-US" smtClean="0"/>
              <a:t>Second level</a:t>
            </a:r>
          </a:p>
          <a:p>
            <a:pPr marL="256019" lvl="2" indent="-256019" algn="l" defTabSz="685864" rtl="0" eaLnBrk="1" latinLnBrk="0" hangingPunct="1">
              <a:lnSpc>
                <a:spcPct val="90000"/>
              </a:lnSpc>
              <a:spcBef>
                <a:spcPct val="20000"/>
              </a:spcBef>
              <a:buSzPct val="80000"/>
              <a:buFont typeface="Arial" pitchFamily="34" charset="0"/>
              <a:buChar char="•"/>
            </a:pPr>
            <a:r>
              <a:rPr lang="en-US" smtClean="0"/>
              <a:t>Third level</a:t>
            </a:r>
          </a:p>
          <a:p>
            <a:pPr marL="256019" lvl="3" indent="-256019" algn="l" defTabSz="685864" rtl="0" eaLnBrk="1" latinLnBrk="0" hangingPunct="1">
              <a:lnSpc>
                <a:spcPct val="90000"/>
              </a:lnSpc>
              <a:spcBef>
                <a:spcPct val="20000"/>
              </a:spcBef>
              <a:buSzPct val="80000"/>
              <a:buFont typeface="Arial" pitchFamily="34" charset="0"/>
              <a:buChar char="•"/>
            </a:pPr>
            <a:r>
              <a:rPr lang="en-US" smtClean="0"/>
              <a:t>Fourth level</a:t>
            </a:r>
          </a:p>
          <a:p>
            <a:pPr marL="256019" lvl="4" indent="-256019" algn="l" defTabSz="685864"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327" indent="-345327">
              <a:buClr>
                <a:srgbClr val="FFFFFF"/>
              </a:buClr>
              <a:buSzPct val="70000"/>
              <a:buFontTx/>
              <a:buBlip>
                <a:blip r:embed="rId2"/>
              </a:buBlip>
              <a:defRPr>
                <a:gradFill>
                  <a:gsLst>
                    <a:gs pos="0">
                      <a:srgbClr val="FFFFFF"/>
                    </a:gs>
                    <a:gs pos="86000">
                      <a:srgbClr val="FFFFFF"/>
                    </a:gs>
                  </a:gsLst>
                  <a:lin ang="5400000" scaled="0"/>
                </a:gradFill>
              </a:defRPr>
            </a:lvl1pPr>
            <a:lvl2pPr marL="641833" indent="-296506">
              <a:buClr>
                <a:srgbClr val="FFFFFF"/>
              </a:buClr>
              <a:buSzPct val="70000"/>
              <a:buFontTx/>
              <a:buBlip>
                <a:blip r:embed="rId2"/>
              </a:buBlip>
              <a:defRPr>
                <a:gradFill>
                  <a:gsLst>
                    <a:gs pos="0">
                      <a:srgbClr val="FFFFFF"/>
                    </a:gs>
                    <a:gs pos="86000">
                      <a:srgbClr val="FFFFFF"/>
                    </a:gs>
                  </a:gsLst>
                  <a:lin ang="5400000" scaled="0"/>
                </a:gradFill>
              </a:defRPr>
            </a:lvl2pPr>
            <a:lvl3pPr marL="944292" indent="-302459">
              <a:buClr>
                <a:srgbClr val="FFFFFF"/>
              </a:buClr>
              <a:buSzPct val="70000"/>
              <a:buFontTx/>
              <a:buBlip>
                <a:blip r:embed="rId2"/>
              </a:buBlip>
              <a:defRPr>
                <a:gradFill>
                  <a:gsLst>
                    <a:gs pos="0">
                      <a:srgbClr val="FFFFFF"/>
                    </a:gs>
                    <a:gs pos="86000">
                      <a:srgbClr val="FFFFFF"/>
                    </a:gs>
                  </a:gsLst>
                  <a:lin ang="5400000" scaled="0"/>
                </a:gradFill>
              </a:defRPr>
            </a:lvl3pPr>
            <a:lvl4pPr marL="1203883" indent="-259591">
              <a:buClr>
                <a:srgbClr val="FFFFFF"/>
              </a:buClr>
              <a:buSzPct val="70000"/>
              <a:buFontTx/>
              <a:buBlip>
                <a:blip r:embed="rId2"/>
              </a:buBlip>
              <a:defRPr>
                <a:gradFill>
                  <a:gsLst>
                    <a:gs pos="0">
                      <a:srgbClr val="FFFFFF"/>
                    </a:gs>
                    <a:gs pos="86000">
                      <a:srgbClr val="FFFFFF"/>
                    </a:gs>
                  </a:gsLst>
                  <a:lin ang="5400000" scaled="0"/>
                </a:gradFill>
              </a:defRPr>
            </a:lvl4pPr>
            <a:lvl5pPr marL="1456329" indent="-25244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323452"/>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327" indent="-345327">
              <a:buClr>
                <a:srgbClr val="FFFFFF"/>
              </a:buClr>
              <a:buSzPct val="70000"/>
              <a:buFontTx/>
              <a:buBlip>
                <a:blip r:embed="rId2"/>
              </a:buBlip>
              <a:defRPr>
                <a:gradFill>
                  <a:gsLst>
                    <a:gs pos="0">
                      <a:srgbClr val="FFFFFF"/>
                    </a:gs>
                    <a:gs pos="86000">
                      <a:srgbClr val="FFFFFF"/>
                    </a:gs>
                  </a:gsLst>
                  <a:lin ang="5400000" scaled="0"/>
                </a:gradFill>
              </a:defRPr>
            </a:lvl1pPr>
            <a:lvl2pPr marL="641833" indent="-296506">
              <a:buClr>
                <a:srgbClr val="FFFFFF"/>
              </a:buClr>
              <a:buSzPct val="70000"/>
              <a:buFontTx/>
              <a:buBlip>
                <a:blip r:embed="rId2"/>
              </a:buBlip>
              <a:defRPr>
                <a:gradFill>
                  <a:gsLst>
                    <a:gs pos="0">
                      <a:srgbClr val="FFFFFF"/>
                    </a:gs>
                    <a:gs pos="86000">
                      <a:srgbClr val="FFFFFF"/>
                    </a:gs>
                  </a:gsLst>
                  <a:lin ang="5400000" scaled="0"/>
                </a:gradFill>
              </a:defRPr>
            </a:lvl2pPr>
            <a:lvl3pPr marL="944292" indent="-302459">
              <a:buClr>
                <a:srgbClr val="FFFFFF"/>
              </a:buClr>
              <a:buSzPct val="70000"/>
              <a:buFontTx/>
              <a:buBlip>
                <a:blip r:embed="rId2"/>
              </a:buBlip>
              <a:defRPr>
                <a:gradFill>
                  <a:gsLst>
                    <a:gs pos="0">
                      <a:srgbClr val="FFFFFF"/>
                    </a:gs>
                    <a:gs pos="86000">
                      <a:srgbClr val="FFFFFF"/>
                    </a:gs>
                  </a:gsLst>
                  <a:lin ang="5400000" scaled="0"/>
                </a:gradFill>
              </a:defRPr>
            </a:lvl3pPr>
            <a:lvl4pPr marL="1203883" indent="-259591">
              <a:buClr>
                <a:srgbClr val="FFFFFF"/>
              </a:buClr>
              <a:buSzPct val="70000"/>
              <a:buFontTx/>
              <a:buBlip>
                <a:blip r:embed="rId2"/>
              </a:buBlip>
              <a:defRPr>
                <a:gradFill>
                  <a:gsLst>
                    <a:gs pos="0">
                      <a:srgbClr val="FFFFFF"/>
                    </a:gs>
                    <a:gs pos="86000">
                      <a:srgbClr val="FFFFFF"/>
                    </a:gs>
                  </a:gsLst>
                  <a:lin ang="5400000" scaled="0"/>
                </a:gradFill>
              </a:defRPr>
            </a:lvl4pPr>
            <a:lvl5pPr marL="1456329" indent="-25244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311" tIns="57155" rIns="114311" bIns="57155"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726723919"/>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0" spc="-113"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69"/>
            <a:ext cx="7680340" cy="373949"/>
          </a:xfrm>
        </p:spPr>
        <p:txBody>
          <a:bodyPr>
            <a:noAutofit/>
          </a:bodyPr>
          <a:lstStyle>
            <a:lvl1pPr marL="0" indent="0">
              <a:spcBef>
                <a:spcPts val="0"/>
              </a:spcBef>
              <a:buNone/>
              <a:defRPr spc="-53" baseline="0">
                <a:gradFill>
                  <a:gsLst>
                    <a:gs pos="100000">
                      <a:schemeClr val="bg1"/>
                    </a:gs>
                    <a:gs pos="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0"/>
            <a:ext cx="1873858" cy="217754"/>
          </a:xfrm>
          <a:prstGeom prst="rect">
            <a:avLst/>
          </a:prstGeom>
        </p:spPr>
      </p:pic>
    </p:spTree>
    <p:extLst>
      <p:ext uri="{BB962C8B-B14F-4D97-AF65-F5344CB8AC3E}">
        <p14:creationId xmlns:p14="http://schemas.microsoft.com/office/powerpoint/2010/main" val="23164411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114703"/>
            <a:ext cx="8363938" cy="914096"/>
          </a:xfrm>
        </p:spPr>
        <p:txBody>
          <a:bodyPr anchor="b" anchorCtr="0"/>
          <a:lstStyle>
            <a:lvl1pPr>
              <a:defRPr sz="6600"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0"/>
            <a:ext cx="1873858" cy="217754"/>
          </a:xfrm>
          <a:prstGeom prst="rect">
            <a:avLst/>
          </a:prstGeom>
        </p:spPr>
      </p:pic>
    </p:spTree>
    <p:extLst>
      <p:ext uri="{BB962C8B-B14F-4D97-AF65-F5344CB8AC3E}">
        <p14:creationId xmlns:p14="http://schemas.microsoft.com/office/powerpoint/2010/main" val="3002009029"/>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3257550"/>
            <a:ext cx="7680340" cy="346249"/>
          </a:xfrm>
        </p:spPr>
        <p:txBody>
          <a:bodyPr>
            <a:noAutofit/>
          </a:bodyPr>
          <a:lstStyle>
            <a:lvl1pPr marL="0" indent="0" algn="l">
              <a:lnSpc>
                <a:spcPct val="90000"/>
              </a:lnSpc>
              <a:spcBef>
                <a:spcPts val="0"/>
              </a:spcBef>
              <a:buNone/>
              <a:defRPr lang="en-US" sz="2700" kern="1200" spc="-53" baseline="0" dirty="0">
                <a:gradFill>
                  <a:gsLst>
                    <a:gs pos="100000">
                      <a:schemeClr val="bg1"/>
                    </a:gs>
                    <a:gs pos="0">
                      <a:schemeClr val="bg1"/>
                    </a:gs>
                  </a:gsLst>
                  <a:lin ang="5400000" scaled="0"/>
                </a:gradFill>
                <a:latin typeface="+mj-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pPr marL="0" marR="0" lvl="0" indent="0" algn="l" defTabSz="685864"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054759"/>
            <a:ext cx="7686295" cy="1033983"/>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0" b="0" kern="1200" cap="none" spc="-300" baseline="0" dirty="0" smtClean="0">
                <a:ln w="3175">
                  <a:noFill/>
                </a:ln>
                <a:gradFill>
                  <a:gsLst>
                    <a:gs pos="100000">
                      <a:schemeClr val="bg1"/>
                    </a:gs>
                    <a:gs pos="0">
                      <a:schemeClr val="bg1"/>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085850"/>
            <a:ext cx="7680340" cy="685572"/>
          </a:xfrm>
        </p:spPr>
        <p:txBody>
          <a:bodyPr wrap="square" anchor="b">
            <a:noAutofit/>
          </a:bodyPr>
          <a:lstStyle>
            <a:lvl1pPr marL="0" indent="0">
              <a:buNone/>
              <a:defRPr sz="5000" spc="-113">
                <a:gradFill>
                  <a:gsLst>
                    <a:gs pos="100000">
                      <a:schemeClr val="bg1"/>
                    </a:gs>
                    <a:gs pos="0">
                      <a:schemeClr val="bg1"/>
                    </a:gs>
                  </a:gsLst>
                  <a:lin ang="5400000" scaled="0"/>
                </a:gradFill>
              </a:defRPr>
            </a:lvl1pPr>
          </a:lstStyle>
          <a:p>
            <a:pPr lvl="0"/>
            <a:r>
              <a:rPr lang="en-US" smtClean="0"/>
              <a:t>Click to edit Master text styles</a:t>
            </a:r>
          </a:p>
        </p:txBody>
      </p:sp>
      <p:pic>
        <p:nvPicPr>
          <p:cNvPr id="6" name="Picture 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0"/>
            <a:ext cx="1873858" cy="217754"/>
          </a:xfrm>
          <a:prstGeom prst="rect">
            <a:avLst/>
          </a:prstGeom>
        </p:spPr>
      </p:pic>
    </p:spTree>
    <p:extLst>
      <p:ext uri="{BB962C8B-B14F-4D97-AF65-F5344CB8AC3E}">
        <p14:creationId xmlns:p14="http://schemas.microsoft.com/office/powerpoint/2010/main" val="39194479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32727"/>
          </a:xfrm>
          <a:prstGeom prst="rect">
            <a:avLst/>
          </a:prstGeom>
        </p:spPr>
        <p:txBody>
          <a:bodyPr/>
          <a:lstStyle>
            <a:lvl1pPr marL="213151" indent="-213151">
              <a:buFont typeface="Wingdings" pitchFamily="2" charset="2"/>
              <a:buChar char=""/>
              <a:defRPr sz="3000"/>
            </a:lvl1pPr>
            <a:lvl2pPr marL="388196" indent="-175046">
              <a:buFont typeface="Wingdings" pitchFamily="2" charset="2"/>
              <a:buChar char=""/>
              <a:defRPr>
                <a:latin typeface="+mn-lt"/>
              </a:defRPr>
            </a:lvl2pPr>
            <a:lvl3pPr marL="556096" indent="-167901">
              <a:buFont typeface="Wingdings" pitchFamily="2" charset="2"/>
              <a:buChar char=""/>
              <a:tabLst/>
              <a:defRPr>
                <a:latin typeface="+mn-lt"/>
              </a:defRPr>
            </a:lvl3pPr>
            <a:lvl4pPr marL="685891" indent="-129796">
              <a:buFont typeface="Wingdings" pitchFamily="2" charset="2"/>
              <a:buChar char=""/>
              <a:defRPr>
                <a:latin typeface="+mn-lt"/>
              </a:defRPr>
            </a:lvl4pPr>
            <a:lvl5pPr marL="815687" indent="-129796">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100000" contrast="-59000"/>
                    </a14:imgEffect>
                  </a14:imgLayer>
                </a14:imgProps>
              </a:ext>
              <a:ext uri="{28A0092B-C50C-407E-A947-70E740481C1C}">
                <a14:useLocalDpi xmlns:a14="http://schemas.microsoft.com/office/drawing/2010/main" val="0"/>
              </a:ext>
            </a:extLst>
          </a:blip>
          <a:stretch>
            <a:fillRect/>
          </a:stretch>
        </p:blipFill>
        <p:spPr>
          <a:xfrm>
            <a:off x="390627" y="4822032"/>
            <a:ext cx="1261769" cy="146626"/>
          </a:xfrm>
          <a:prstGeom prst="rect">
            <a:avLst/>
          </a:prstGeom>
        </p:spPr>
      </p:pic>
    </p:spTree>
    <p:extLst>
      <p:ext uri="{BB962C8B-B14F-4D97-AF65-F5344CB8AC3E}">
        <p14:creationId xmlns:p14="http://schemas.microsoft.com/office/powerpoint/2010/main" val="3435940719"/>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085849"/>
            <a:ext cx="8363938" cy="1481945"/>
          </a:xfrm>
          <a:prstGeom prst="rect">
            <a:avLst/>
          </a:prstGeom>
        </p:spPr>
        <p:txBody>
          <a:bodyPr/>
          <a:lstStyle>
            <a:lvl1pPr marL="0" indent="0">
              <a:spcBef>
                <a:spcPts val="1800"/>
              </a:spcBef>
              <a:buNone/>
              <a:defRPr sz="3000">
                <a:gradFill>
                  <a:gsLst>
                    <a:gs pos="100000">
                      <a:schemeClr val="tx2"/>
                    </a:gs>
                    <a:gs pos="0">
                      <a:schemeClr val="tx2"/>
                    </a:gs>
                  </a:gsLst>
                  <a:lin ang="5400000" scaled="0"/>
                </a:gradFill>
                <a:latin typeface="+mj-lt"/>
              </a:defRPr>
            </a:lvl1pPr>
            <a:lvl2pPr marL="0" indent="0">
              <a:buNone/>
              <a:defRPr sz="1500">
                <a:gradFill>
                  <a:gsLst>
                    <a:gs pos="100000">
                      <a:schemeClr val="tx1"/>
                    </a:gs>
                    <a:gs pos="6000">
                      <a:schemeClr val="tx1"/>
                    </a:gs>
                  </a:gsLst>
                  <a:lin ang="5400000" scaled="0"/>
                </a:gradFill>
              </a:defRPr>
            </a:lvl2pPr>
            <a:lvl3pPr marL="173854" indent="0">
              <a:buNone/>
              <a:defRPr sz="1500">
                <a:gradFill>
                  <a:gsLst>
                    <a:gs pos="100000">
                      <a:schemeClr val="tx1"/>
                    </a:gs>
                    <a:gs pos="6000">
                      <a:schemeClr val="tx1"/>
                    </a:gs>
                  </a:gsLst>
                  <a:lin ang="5400000" scaled="0"/>
                </a:gradFill>
              </a:defRPr>
            </a:lvl3pPr>
            <a:lvl4pPr marL="342946" indent="0">
              <a:buNone/>
              <a:defRPr sz="1500">
                <a:gradFill>
                  <a:gsLst>
                    <a:gs pos="100000">
                      <a:schemeClr val="tx1"/>
                    </a:gs>
                    <a:gs pos="6000">
                      <a:schemeClr val="tx1"/>
                    </a:gs>
                  </a:gsLst>
                  <a:lin ang="5400000" scaled="0"/>
                </a:gradFill>
              </a:defRPr>
            </a:lvl4pPr>
            <a:lvl5pPr marL="520373" indent="0">
              <a:buNone/>
              <a:defRPr sz="1500">
                <a:gradFill>
                  <a:gsLst>
                    <a:gs pos="100000">
                      <a:schemeClr val="tx1"/>
                    </a:gs>
                    <a:gs pos="6000">
                      <a:schemeClr val="tx1"/>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dirty="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100000" contrast="-59000"/>
                    </a14:imgEffect>
                  </a14:imgLayer>
                </a14:imgProps>
              </a:ext>
              <a:ext uri="{28A0092B-C50C-407E-A947-70E740481C1C}">
                <a14:useLocalDpi xmlns:a14="http://schemas.microsoft.com/office/drawing/2010/main" val="0"/>
              </a:ext>
            </a:extLst>
          </a:blip>
          <a:stretch>
            <a:fillRect/>
          </a:stretch>
        </p:blipFill>
        <p:spPr>
          <a:xfrm>
            <a:off x="390627" y="4822032"/>
            <a:ext cx="1261769" cy="146626"/>
          </a:xfrm>
          <a:prstGeom prst="rect">
            <a:avLst/>
          </a:prstGeom>
        </p:spPr>
      </p:pic>
    </p:spTree>
    <p:extLst>
      <p:ext uri="{BB962C8B-B14F-4D97-AF65-F5344CB8AC3E}">
        <p14:creationId xmlns:p14="http://schemas.microsoft.com/office/powerpoint/2010/main" val="3295442523"/>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085849"/>
            <a:ext cx="8363938" cy="1481945"/>
          </a:xfrm>
          <a:prstGeom prst="rect">
            <a:avLst/>
          </a:prstGeom>
        </p:spPr>
        <p:txBody>
          <a:bodyPr/>
          <a:lstStyle>
            <a:lvl1pPr marL="0" indent="0">
              <a:spcBef>
                <a:spcPts val="1800"/>
              </a:spcBef>
              <a:buNone/>
              <a:defRPr sz="3000">
                <a:gradFill>
                  <a:gsLst>
                    <a:gs pos="100000">
                      <a:schemeClr val="tx1"/>
                    </a:gs>
                    <a:gs pos="0">
                      <a:schemeClr val="tx1"/>
                    </a:gs>
                  </a:gsLst>
                  <a:lin ang="5400000" scaled="0"/>
                </a:gradFill>
                <a:latin typeface="+mj-lt"/>
              </a:defRPr>
            </a:lvl1pPr>
            <a:lvl2pPr marL="0" indent="0">
              <a:buNone/>
              <a:defRPr sz="1500">
                <a:gradFill>
                  <a:gsLst>
                    <a:gs pos="100000">
                      <a:schemeClr val="tx1"/>
                    </a:gs>
                    <a:gs pos="0">
                      <a:schemeClr val="tx1"/>
                    </a:gs>
                  </a:gsLst>
                  <a:lin ang="5400000" scaled="0"/>
                </a:gradFill>
              </a:defRPr>
            </a:lvl2pPr>
            <a:lvl3pPr marL="173854" indent="0">
              <a:buNone/>
              <a:defRPr sz="1500">
                <a:gradFill>
                  <a:gsLst>
                    <a:gs pos="100000">
                      <a:schemeClr val="tx1"/>
                    </a:gs>
                    <a:gs pos="0">
                      <a:schemeClr val="tx1"/>
                    </a:gs>
                  </a:gsLst>
                  <a:lin ang="5400000" scaled="0"/>
                </a:gradFill>
              </a:defRPr>
            </a:lvl3pPr>
            <a:lvl4pPr marL="342946" indent="0">
              <a:buNone/>
              <a:defRPr sz="1500">
                <a:gradFill>
                  <a:gsLst>
                    <a:gs pos="100000">
                      <a:schemeClr val="tx1"/>
                    </a:gs>
                    <a:gs pos="0">
                      <a:schemeClr val="tx1"/>
                    </a:gs>
                  </a:gsLst>
                  <a:lin ang="5400000" scaled="0"/>
                </a:gradFill>
              </a:defRPr>
            </a:lvl4pPr>
            <a:lvl5pPr marL="520373" indent="0">
              <a:buNone/>
              <a:defRPr sz="1500">
                <a:gradFill>
                  <a:gsLst>
                    <a:gs pos="100000">
                      <a:schemeClr val="tx1"/>
                    </a:gs>
                    <a:gs pos="0">
                      <a:schemeClr val="tx1"/>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dirty="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100000" contrast="-59000"/>
                    </a14:imgEffect>
                  </a14:imgLayer>
                </a14:imgProps>
              </a:ext>
              <a:ext uri="{28A0092B-C50C-407E-A947-70E740481C1C}">
                <a14:useLocalDpi xmlns:a14="http://schemas.microsoft.com/office/drawing/2010/main" val="0"/>
              </a:ext>
            </a:extLst>
          </a:blip>
          <a:stretch>
            <a:fillRect/>
          </a:stretch>
        </p:blipFill>
        <p:spPr>
          <a:xfrm>
            <a:off x="390627" y="4822032"/>
            <a:ext cx="1261769" cy="146626"/>
          </a:xfrm>
          <a:prstGeom prst="rect">
            <a:avLst/>
          </a:prstGeom>
        </p:spPr>
      </p:pic>
    </p:spTree>
    <p:extLst>
      <p:ext uri="{BB962C8B-B14F-4D97-AF65-F5344CB8AC3E}">
        <p14:creationId xmlns:p14="http://schemas.microsoft.com/office/powerpoint/2010/main" val="2022185503"/>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085850"/>
            <a:ext cx="4047274" cy="1763560"/>
          </a:xfrm>
        </p:spPr>
        <p:txBody>
          <a:bodyPr>
            <a:spAutoFit/>
          </a:bodyPr>
          <a:lstStyle>
            <a:lvl1pPr marL="219104" indent="-219104">
              <a:spcBef>
                <a:spcPts val="900"/>
              </a:spcBef>
              <a:buClr>
                <a:schemeClr val="tx1"/>
              </a:buClr>
              <a:buFont typeface="Wingdings" pitchFamily="2" charset="2"/>
              <a:buChar char=""/>
              <a:defRPr/>
            </a:lvl1pPr>
            <a:lvl2pPr marL="390577" indent="-171473">
              <a:defRPr sz="1500"/>
            </a:lvl2pPr>
            <a:lvl3pPr marL="514419" indent="-123842">
              <a:tabLst/>
              <a:defRPr sz="1500"/>
            </a:lvl3pPr>
            <a:lvl4pPr marL="647786" indent="-133368">
              <a:defRPr/>
            </a:lvl4pPr>
            <a:lvl5pPr marL="771628" indent="-123842">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085850"/>
            <a:ext cx="4047274" cy="1763560"/>
          </a:xfrm>
        </p:spPr>
        <p:txBody>
          <a:bodyPr>
            <a:spAutoFit/>
          </a:bodyPr>
          <a:lstStyle>
            <a:lvl1pPr marL="254828" indent="-254828">
              <a:spcBef>
                <a:spcPts val="900"/>
              </a:spcBef>
              <a:buFont typeface="Wingdings" pitchFamily="2" charset="2"/>
              <a:buChar char=""/>
              <a:defRPr lang="en-US" sz="2700" kern="1200" spc="-53" baseline="0" dirty="0" smtClean="0">
                <a:gradFill>
                  <a:gsLst>
                    <a:gs pos="1250">
                      <a:schemeClr val="tx1"/>
                    </a:gs>
                    <a:gs pos="100000">
                      <a:schemeClr val="tx1"/>
                    </a:gs>
                  </a:gsLst>
                  <a:lin ang="5400000" scaled="0"/>
                </a:gradFill>
                <a:latin typeface="+mj-lt"/>
                <a:ea typeface="+mn-ea"/>
                <a:cs typeface="+mn-cs"/>
              </a:defRPr>
            </a:lvl1pPr>
            <a:lvl2pPr marL="476314" indent="-257209">
              <a:defRPr lang="en-US" sz="1500" kern="1200" spc="0" baseline="0" dirty="0" smtClean="0">
                <a:gradFill>
                  <a:gsLst>
                    <a:gs pos="1250">
                      <a:schemeClr val="tx1"/>
                    </a:gs>
                    <a:gs pos="100000">
                      <a:schemeClr val="tx1"/>
                    </a:gs>
                  </a:gsLst>
                  <a:lin ang="5400000" scaled="0"/>
                </a:gradFill>
                <a:latin typeface="+mn-lt"/>
                <a:ea typeface="+mn-ea"/>
                <a:cs typeface="+mn-cs"/>
              </a:defRPr>
            </a:lvl2pPr>
            <a:lvl3pPr marL="647786" indent="-257209">
              <a:defRPr lang="en-US" sz="1500" kern="1200" spc="0" baseline="0" dirty="0" smtClean="0">
                <a:gradFill>
                  <a:gsLst>
                    <a:gs pos="1250">
                      <a:schemeClr val="tx1"/>
                    </a:gs>
                    <a:gs pos="100000">
                      <a:schemeClr val="tx1"/>
                    </a:gs>
                  </a:gsLst>
                  <a:lin ang="5400000" scaled="0"/>
                </a:gradFill>
                <a:latin typeface="+mn-lt"/>
                <a:ea typeface="+mn-ea"/>
                <a:cs typeface="+mn-cs"/>
              </a:defRPr>
            </a:lvl3pPr>
            <a:lvl4pPr marL="771628" indent="-257209">
              <a:defRPr lang="en-US" sz="1500" kern="1200" spc="0" baseline="0" dirty="0" smtClean="0">
                <a:gradFill>
                  <a:gsLst>
                    <a:gs pos="1250">
                      <a:schemeClr val="tx1"/>
                    </a:gs>
                    <a:gs pos="100000">
                      <a:schemeClr val="tx1"/>
                    </a:gs>
                  </a:gsLst>
                  <a:lin ang="5400000" scaled="0"/>
                </a:gradFill>
                <a:latin typeface="+mn-lt"/>
                <a:ea typeface="+mn-ea"/>
                <a:cs typeface="+mn-cs"/>
              </a:defRPr>
            </a:lvl4pPr>
            <a:lvl5pPr marL="904996" indent="-257209">
              <a:defRPr lang="en-US" sz="1500" kern="1200" spc="0" baseline="0" dirty="0">
                <a:gradFill>
                  <a:gsLst>
                    <a:gs pos="1250">
                      <a:schemeClr val="tx1"/>
                    </a:gs>
                    <a:gs pos="100000">
                      <a:schemeClr val="tx1"/>
                    </a:gs>
                  </a:gsLst>
                  <a:lin ang="5400000" scaled="0"/>
                </a:gradFill>
                <a:latin typeface="+mn-lt"/>
                <a:ea typeface="+mn-ea"/>
                <a:cs typeface="+mn-cs"/>
              </a:defRPr>
            </a:lvl5pPr>
          </a:lstStyle>
          <a:p>
            <a:pPr marL="219104" marR="0" lvl="0" indent="-219104" algn="l" defTabSz="685864"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Click to edit Master text styles</a:t>
            </a:r>
          </a:p>
          <a:p>
            <a:pPr marL="219104" marR="0" lvl="1" indent="-219104" algn="l" defTabSz="685864"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Second level</a:t>
            </a:r>
          </a:p>
          <a:p>
            <a:pPr marL="219104" marR="0" lvl="2" indent="-219104" algn="l" defTabSz="685864"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Third level</a:t>
            </a:r>
          </a:p>
          <a:p>
            <a:pPr marL="219104" marR="0" lvl="3" indent="-219104" algn="l" defTabSz="685864"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Fourth level</a:t>
            </a:r>
          </a:p>
          <a:p>
            <a:pPr marL="219104" marR="0" lvl="4" indent="-219104" algn="l" defTabSz="685864"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100000" contrast="-59000"/>
                    </a14:imgEffect>
                  </a14:imgLayer>
                </a14:imgProps>
              </a:ext>
              <a:ext uri="{28A0092B-C50C-407E-A947-70E740481C1C}">
                <a14:useLocalDpi xmlns:a14="http://schemas.microsoft.com/office/drawing/2010/main" val="0"/>
              </a:ext>
            </a:extLst>
          </a:blip>
          <a:stretch>
            <a:fillRect/>
          </a:stretch>
        </p:blipFill>
        <p:spPr>
          <a:xfrm>
            <a:off x="390627" y="4822032"/>
            <a:ext cx="1261769" cy="146626"/>
          </a:xfrm>
          <a:prstGeom prst="rect">
            <a:avLst/>
          </a:prstGeom>
        </p:spPr>
      </p:pic>
    </p:spTree>
    <p:extLst>
      <p:ext uri="{BB962C8B-B14F-4D97-AF65-F5344CB8AC3E}">
        <p14:creationId xmlns:p14="http://schemas.microsoft.com/office/powerpoint/2010/main" val="3709692977"/>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085850"/>
            <a:ext cx="4047274" cy="1846660"/>
          </a:xfrm>
        </p:spPr>
        <p:txBody>
          <a:bodyPr/>
          <a:lstStyle>
            <a:lvl1pPr marL="0" indent="0">
              <a:spcBef>
                <a:spcPts val="900"/>
              </a:spcBef>
              <a:buNone/>
              <a:defRPr sz="3000">
                <a:gradFill>
                  <a:gsLst>
                    <a:gs pos="100000">
                      <a:schemeClr val="tx2"/>
                    </a:gs>
                    <a:gs pos="0">
                      <a:schemeClr val="tx2"/>
                    </a:gs>
                  </a:gsLst>
                  <a:lin ang="5400000" scaled="0"/>
                </a:gradFill>
                <a:latin typeface="+mj-lt"/>
              </a:defRPr>
            </a:lvl1pPr>
            <a:lvl2pPr marL="0" indent="0">
              <a:buNone/>
              <a:defRPr sz="1500"/>
            </a:lvl2pPr>
            <a:lvl3pPr marL="175046" indent="0">
              <a:buNone/>
              <a:defRPr sz="1500"/>
            </a:lvl3pPr>
            <a:lvl4pPr marL="342946" indent="0">
              <a:buNone/>
              <a:defRPr sz="1500"/>
            </a:lvl4pPr>
            <a:lvl5pPr marL="520373"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085850"/>
            <a:ext cx="4047274" cy="1846660"/>
          </a:xfrm>
        </p:spPr>
        <p:txBody>
          <a:bodyPr/>
          <a:lstStyle>
            <a:lvl1pPr marL="0" indent="0">
              <a:spcBef>
                <a:spcPts val="900"/>
              </a:spcBef>
              <a:buNone/>
              <a:defRPr lang="en-US" sz="3000"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864"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tx1"/>
                    </a:gs>
                    <a:gs pos="100000">
                      <a:schemeClr val="tx1"/>
                    </a:gs>
                  </a:gsLst>
                  <a:lin ang="5400000" scaled="0"/>
                </a:gradFill>
                <a:latin typeface="+mn-lt"/>
                <a:ea typeface="+mn-ea"/>
                <a:cs typeface="+mn-cs"/>
              </a:defRPr>
            </a:lvl2pPr>
            <a:lvl3pPr marL="175046" marR="0" indent="0" algn="l" defTabSz="685864"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tx1"/>
                    </a:gs>
                    <a:gs pos="100000">
                      <a:schemeClr val="tx1"/>
                    </a:gs>
                  </a:gsLst>
                  <a:lin ang="5400000" scaled="0"/>
                </a:gradFill>
                <a:latin typeface="+mn-lt"/>
                <a:ea typeface="+mn-ea"/>
                <a:cs typeface="+mn-cs"/>
              </a:defRPr>
            </a:lvl3pPr>
            <a:lvl4pPr marL="345327" marR="0" indent="0" algn="l" defTabSz="685864"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tx1"/>
                    </a:gs>
                    <a:gs pos="100000">
                      <a:schemeClr val="tx1"/>
                    </a:gs>
                  </a:gsLst>
                  <a:lin ang="5400000" scaled="0"/>
                </a:gradFill>
                <a:latin typeface="+mn-lt"/>
                <a:ea typeface="+mn-ea"/>
                <a:cs typeface="+mn-cs"/>
              </a:defRPr>
            </a:lvl4pPr>
            <a:lvl5pPr marL="515610" marR="0" indent="0" algn="l" defTabSz="685864"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tx1"/>
                    </a:gs>
                    <a:gs pos="100000">
                      <a:schemeClr val="tx1"/>
                    </a:gs>
                  </a:gsLst>
                  <a:lin ang="5400000" scaled="0"/>
                </a:gradFill>
                <a:latin typeface="+mn-lt"/>
                <a:ea typeface="+mn-ea"/>
                <a:cs typeface="+mn-cs"/>
              </a:defRPr>
            </a:lvl5pPr>
          </a:lstStyle>
          <a:p>
            <a:pPr marL="0" marR="0" lvl="0" indent="0" algn="l" defTabSz="685864"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864"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864"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864"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864"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100000" contrast="-59000"/>
                    </a14:imgEffect>
                  </a14:imgLayer>
                </a14:imgProps>
              </a:ext>
              <a:ext uri="{28A0092B-C50C-407E-A947-70E740481C1C}">
                <a14:useLocalDpi xmlns:a14="http://schemas.microsoft.com/office/drawing/2010/main" val="0"/>
              </a:ext>
            </a:extLst>
          </a:blip>
          <a:stretch>
            <a:fillRect/>
          </a:stretch>
        </p:blipFill>
        <p:spPr>
          <a:xfrm>
            <a:off x="390627" y="4822032"/>
            <a:ext cx="1261769" cy="146626"/>
          </a:xfrm>
          <a:prstGeom prst="rect">
            <a:avLst/>
          </a:prstGeom>
        </p:spPr>
      </p:pic>
    </p:spTree>
    <p:extLst>
      <p:ext uri="{BB962C8B-B14F-4D97-AF65-F5344CB8AC3E}">
        <p14:creationId xmlns:p14="http://schemas.microsoft.com/office/powerpoint/2010/main" val="413021814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0"/>
            <a:ext cx="4115872" cy="332399"/>
          </a:xfrm>
        </p:spPr>
        <p:txBody>
          <a:bodyPr anchor="b"/>
          <a:lstStyle>
            <a:lvl1pPr marL="0" indent="0">
              <a:lnSpc>
                <a:spcPct val="90000"/>
              </a:lnSpc>
              <a:spcBef>
                <a:spcPts val="0"/>
              </a:spcBef>
              <a:buNone/>
              <a:defRPr sz="2400" b="0">
                <a:latin typeface="Segoe UI Light" pitchFamily="34" charset="0"/>
              </a:defRPr>
            </a:lvl1pPr>
            <a:lvl2pPr marL="342932" indent="0">
              <a:buNone/>
              <a:defRPr sz="1500" b="1"/>
            </a:lvl2pPr>
            <a:lvl3pPr marL="685864" indent="0">
              <a:buNone/>
              <a:defRPr sz="1400" b="1"/>
            </a:lvl3pPr>
            <a:lvl4pPr marL="1028796" indent="0">
              <a:buNone/>
              <a:defRPr sz="1200" b="1"/>
            </a:lvl4pPr>
            <a:lvl5pPr marL="1371728" indent="0">
              <a:buNone/>
              <a:defRPr sz="1200" b="1"/>
            </a:lvl5pPr>
            <a:lvl6pPr marL="1714660" indent="0">
              <a:buNone/>
              <a:defRPr sz="1200" b="1"/>
            </a:lvl6pPr>
            <a:lvl7pPr marL="2057592" indent="0">
              <a:buNone/>
              <a:defRPr sz="1200" b="1"/>
            </a:lvl7pPr>
            <a:lvl8pPr marL="2400524" indent="0">
              <a:buNone/>
              <a:defRPr sz="1200" b="1"/>
            </a:lvl8pPr>
            <a:lvl9pPr marL="274345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0" y="1700097"/>
            <a:ext cx="4114800" cy="1458861"/>
          </a:xfrm>
        </p:spPr>
        <p:txBody>
          <a:bodyPr/>
          <a:lstStyle>
            <a:lvl1pPr marL="302459" indent="-302459">
              <a:buSzPct val="80000"/>
              <a:buFont typeface="Arial" pitchFamily="34" charset="0"/>
              <a:buChar char="•"/>
              <a:defRPr sz="2100"/>
            </a:lvl1pPr>
            <a:lvl2pPr marL="558478" indent="-241729">
              <a:buSzPct val="80000"/>
              <a:buFont typeface="Arial" pitchFamily="34" charset="0"/>
              <a:buChar char="•"/>
              <a:defRPr sz="2100"/>
            </a:lvl2pPr>
            <a:lvl3pPr marL="770437" indent="-211960" defTabSz="772819">
              <a:buSzPct val="80000"/>
              <a:buFont typeface="Arial" pitchFamily="34" charset="0"/>
              <a:buChar char="•"/>
              <a:defRPr sz="1800"/>
            </a:lvl3pPr>
            <a:lvl4pPr marL="988351" indent="-215532">
              <a:buSzPct val="80000"/>
              <a:buFont typeface="Arial" pitchFamily="34" charset="0"/>
              <a:buChar char="•"/>
              <a:defRPr sz="1500"/>
            </a:lvl4pPr>
            <a:lvl5pPr marL="1156251" indent="-167901">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0"/>
            <a:ext cx="4115872" cy="332399"/>
          </a:xfrm>
        </p:spPr>
        <p:txBody>
          <a:bodyPr anchor="b"/>
          <a:lstStyle>
            <a:lvl1pPr marL="0" indent="0">
              <a:lnSpc>
                <a:spcPct val="90000"/>
              </a:lnSpc>
              <a:spcBef>
                <a:spcPts val="0"/>
              </a:spcBef>
              <a:buNone/>
              <a:defRPr sz="2400" b="0">
                <a:latin typeface="Segoe UI Light" pitchFamily="34" charset="0"/>
              </a:defRPr>
            </a:lvl1pPr>
            <a:lvl2pPr marL="342932" indent="0">
              <a:buNone/>
              <a:defRPr sz="1500" b="1"/>
            </a:lvl2pPr>
            <a:lvl3pPr marL="685864" indent="0">
              <a:buNone/>
              <a:defRPr sz="1400" b="1"/>
            </a:lvl3pPr>
            <a:lvl4pPr marL="1028796" indent="0">
              <a:buNone/>
              <a:defRPr sz="1200" b="1"/>
            </a:lvl4pPr>
            <a:lvl5pPr marL="1371728" indent="0">
              <a:buNone/>
              <a:defRPr sz="1200" b="1"/>
            </a:lvl5pPr>
            <a:lvl6pPr marL="1714660" indent="0">
              <a:buNone/>
              <a:defRPr sz="1200" b="1"/>
            </a:lvl6pPr>
            <a:lvl7pPr marL="2057592" indent="0">
              <a:buNone/>
              <a:defRPr sz="1200" b="1"/>
            </a:lvl7pPr>
            <a:lvl8pPr marL="2400524" indent="0">
              <a:buNone/>
              <a:defRPr sz="1200" b="1"/>
            </a:lvl8pPr>
            <a:lvl9pPr marL="2743456"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7"/>
            <a:ext cx="4115872" cy="1458861"/>
          </a:xfrm>
        </p:spPr>
        <p:txBody>
          <a:bodyPr/>
          <a:lstStyle>
            <a:lvl1pPr marL="222270" indent="-222270">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946" indent="-342946">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958" indent="-257209">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30028" indent="-257209">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687" indent="-257209">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30028" indent="-257209">
              <a:defRPr sz="1200"/>
            </a:lvl6pPr>
            <a:lvl7pPr marL="1202692" indent="-214341">
              <a:defRPr sz="1200"/>
            </a:lvl7pPr>
            <a:lvl8pPr>
              <a:defRPr sz="1200"/>
            </a:lvl8pPr>
            <a:lvl9pPr>
              <a:defRPr sz="1200"/>
            </a:lvl9pPr>
          </a:lstStyle>
          <a:p>
            <a:pPr marL="302459" lvl="0" indent="-302459" algn="l" defTabSz="685864" rtl="0" eaLnBrk="1" latinLnBrk="0" hangingPunct="1">
              <a:lnSpc>
                <a:spcPct val="90000"/>
              </a:lnSpc>
              <a:spcBef>
                <a:spcPct val="20000"/>
              </a:spcBef>
              <a:buSzPct val="80000"/>
            </a:pPr>
            <a:r>
              <a:rPr lang="en-US" smtClean="0"/>
              <a:t>Click to edit Master text styles</a:t>
            </a:r>
          </a:p>
          <a:p>
            <a:pPr marL="302459" lvl="1" indent="-302459" algn="l" defTabSz="685864" rtl="0" eaLnBrk="1" latinLnBrk="0" hangingPunct="1">
              <a:lnSpc>
                <a:spcPct val="90000"/>
              </a:lnSpc>
              <a:spcBef>
                <a:spcPct val="20000"/>
              </a:spcBef>
              <a:buSzPct val="80000"/>
            </a:pPr>
            <a:r>
              <a:rPr lang="en-US" smtClean="0"/>
              <a:t>Second level</a:t>
            </a:r>
          </a:p>
          <a:p>
            <a:pPr marL="302459" lvl="2" indent="-302459" algn="l" defTabSz="685864" rtl="0" eaLnBrk="1" latinLnBrk="0" hangingPunct="1">
              <a:lnSpc>
                <a:spcPct val="90000"/>
              </a:lnSpc>
              <a:spcBef>
                <a:spcPct val="20000"/>
              </a:spcBef>
              <a:buSzPct val="80000"/>
            </a:pPr>
            <a:r>
              <a:rPr lang="en-US" smtClean="0"/>
              <a:t>Third level</a:t>
            </a:r>
          </a:p>
          <a:p>
            <a:pPr marL="302459" lvl="3" indent="-302459" algn="l" defTabSz="685864" rtl="0" eaLnBrk="1" latinLnBrk="0" hangingPunct="1">
              <a:lnSpc>
                <a:spcPct val="90000"/>
              </a:lnSpc>
              <a:spcBef>
                <a:spcPct val="20000"/>
              </a:spcBef>
              <a:buSzPct val="80000"/>
            </a:pPr>
            <a:r>
              <a:rPr lang="en-US" smtClean="0"/>
              <a:t>Fourth level</a:t>
            </a:r>
          </a:p>
          <a:p>
            <a:pPr marL="302459" lvl="4" indent="-302459" algn="l" defTabSz="685864"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085850"/>
            <a:ext cx="4047274" cy="1846660"/>
          </a:xfrm>
        </p:spPr>
        <p:txBody>
          <a:bodyPr/>
          <a:lstStyle>
            <a:lvl1pPr marL="0" indent="0">
              <a:spcBef>
                <a:spcPts val="900"/>
              </a:spcBef>
              <a:buNone/>
              <a:defRPr sz="3000">
                <a:gradFill>
                  <a:gsLst>
                    <a:gs pos="1000">
                      <a:schemeClr val="tx1"/>
                    </a:gs>
                    <a:gs pos="98000">
                      <a:schemeClr val="tx1"/>
                    </a:gs>
                  </a:gsLst>
                  <a:lin ang="5400000" scaled="0"/>
                </a:gradFill>
                <a:latin typeface="+mj-lt"/>
              </a:defRPr>
            </a:lvl1pPr>
            <a:lvl2pPr marL="0" indent="0">
              <a:buNone/>
              <a:defRPr sz="1500"/>
            </a:lvl2pPr>
            <a:lvl3pPr marL="175046" indent="0">
              <a:buNone/>
              <a:defRPr sz="1500"/>
            </a:lvl3pPr>
            <a:lvl4pPr marL="342946" indent="0">
              <a:buNone/>
              <a:defRPr sz="1500"/>
            </a:lvl4pPr>
            <a:lvl5pPr marL="520373"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085850"/>
            <a:ext cx="4047274" cy="1846660"/>
          </a:xfrm>
        </p:spPr>
        <p:txBody>
          <a:bodyPr/>
          <a:lstStyle>
            <a:lvl1pPr marL="0" indent="0">
              <a:spcBef>
                <a:spcPts val="900"/>
              </a:spcBef>
              <a:buNone/>
              <a:defRPr lang="en-US" sz="3000" kern="1200" spc="-53" baseline="0" dirty="0" smtClean="0">
                <a:gradFill>
                  <a:gsLst>
                    <a:gs pos="1000">
                      <a:schemeClr val="tx1"/>
                    </a:gs>
                    <a:gs pos="98000">
                      <a:schemeClr val="tx1"/>
                    </a:gs>
                  </a:gsLst>
                  <a:lin ang="5400000" scaled="0"/>
                </a:gradFill>
                <a:latin typeface="+mj-lt"/>
                <a:ea typeface="+mn-ea"/>
                <a:cs typeface="+mn-cs"/>
              </a:defRPr>
            </a:lvl1pPr>
            <a:lvl2pPr marL="2382" marR="0" indent="0" algn="l" defTabSz="685864"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tx1"/>
                    </a:gs>
                    <a:gs pos="100000">
                      <a:schemeClr val="tx1"/>
                    </a:gs>
                  </a:gsLst>
                  <a:lin ang="5400000" scaled="0"/>
                </a:gradFill>
                <a:latin typeface="+mn-lt"/>
                <a:ea typeface="+mn-ea"/>
                <a:cs typeface="+mn-cs"/>
              </a:defRPr>
            </a:lvl2pPr>
            <a:lvl3pPr marL="175046" marR="0" indent="0" algn="l" defTabSz="685864"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tx1"/>
                    </a:gs>
                    <a:gs pos="100000">
                      <a:schemeClr val="tx1"/>
                    </a:gs>
                  </a:gsLst>
                  <a:lin ang="5400000" scaled="0"/>
                </a:gradFill>
                <a:latin typeface="+mn-lt"/>
                <a:ea typeface="+mn-ea"/>
                <a:cs typeface="+mn-cs"/>
              </a:defRPr>
            </a:lvl3pPr>
            <a:lvl4pPr marL="345327" marR="0" indent="0" algn="l" defTabSz="685864"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tx1"/>
                    </a:gs>
                    <a:gs pos="100000">
                      <a:schemeClr val="tx1"/>
                    </a:gs>
                  </a:gsLst>
                  <a:lin ang="5400000" scaled="0"/>
                </a:gradFill>
                <a:latin typeface="+mn-lt"/>
                <a:ea typeface="+mn-ea"/>
                <a:cs typeface="+mn-cs"/>
              </a:defRPr>
            </a:lvl4pPr>
            <a:lvl5pPr marL="515610" marR="0" indent="0" algn="l" defTabSz="685864"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tx1"/>
                    </a:gs>
                    <a:gs pos="100000">
                      <a:schemeClr val="tx1"/>
                    </a:gs>
                  </a:gsLst>
                  <a:lin ang="5400000" scaled="0"/>
                </a:gradFill>
                <a:latin typeface="+mn-lt"/>
                <a:ea typeface="+mn-ea"/>
                <a:cs typeface="+mn-cs"/>
              </a:defRPr>
            </a:lvl5pPr>
          </a:lstStyle>
          <a:p>
            <a:pPr marL="0" marR="0" lvl="0" indent="0" algn="l" defTabSz="685864"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864"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864"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864"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864"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100000" contrast="-59000"/>
                    </a14:imgEffect>
                  </a14:imgLayer>
                </a14:imgProps>
              </a:ext>
              <a:ext uri="{28A0092B-C50C-407E-A947-70E740481C1C}">
                <a14:useLocalDpi xmlns:a14="http://schemas.microsoft.com/office/drawing/2010/main" val="0"/>
              </a:ext>
            </a:extLst>
          </a:blip>
          <a:stretch>
            <a:fillRect/>
          </a:stretch>
        </p:blipFill>
        <p:spPr>
          <a:xfrm>
            <a:off x="390627" y="4822032"/>
            <a:ext cx="1261769" cy="146626"/>
          </a:xfrm>
          <a:prstGeom prst="rect">
            <a:avLst/>
          </a:prstGeom>
        </p:spPr>
      </p:pic>
    </p:spTree>
    <p:extLst>
      <p:ext uri="{BB962C8B-B14F-4D97-AF65-F5344CB8AC3E}">
        <p14:creationId xmlns:p14="http://schemas.microsoft.com/office/powerpoint/2010/main" val="388329896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100000" contrast="-59000"/>
                    </a14:imgEffect>
                  </a14:imgLayer>
                </a14:imgProps>
              </a:ext>
              <a:ext uri="{28A0092B-C50C-407E-A947-70E740481C1C}">
                <a14:useLocalDpi xmlns:a14="http://schemas.microsoft.com/office/drawing/2010/main" val="0"/>
              </a:ext>
            </a:extLst>
          </a:blip>
          <a:stretch>
            <a:fillRect/>
          </a:stretch>
        </p:blipFill>
        <p:spPr>
          <a:xfrm>
            <a:off x="390627" y="4822032"/>
            <a:ext cx="1261769" cy="146626"/>
          </a:xfrm>
          <a:prstGeom prst="rect">
            <a:avLst/>
          </a:prstGeom>
        </p:spPr>
      </p:pic>
    </p:spTree>
    <p:extLst>
      <p:ext uri="{BB962C8B-B14F-4D97-AF65-F5344CB8AC3E}">
        <p14:creationId xmlns:p14="http://schemas.microsoft.com/office/powerpoint/2010/main" val="1352211569"/>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29468528"/>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8366108"/>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Slide for Developer Code</a:t>
            </a:r>
            <a:endParaRPr lang="en-US" dirty="0"/>
          </a:p>
        </p:txBody>
      </p:sp>
      <p:sp>
        <p:nvSpPr>
          <p:cNvPr id="3" name="Rectangle 2"/>
          <p:cNvSpPr/>
          <p:nvPr userDrawn="1"/>
        </p:nvSpPr>
        <p:spPr bwMode="hidden">
          <a:xfrm>
            <a:off x="0" y="866955"/>
            <a:ext cx="9144000" cy="4276545"/>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pPr>
            <a:endParaRPr lang="en-US" sz="1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085850"/>
            <a:ext cx="8366320" cy="1491178"/>
          </a:xfrm>
        </p:spPr>
        <p:txBody>
          <a:bodyPr/>
          <a:lstStyle>
            <a:lvl1pPr marL="0" indent="0">
              <a:buNone/>
              <a:defRPr sz="2400">
                <a:gradFill>
                  <a:gsLst>
                    <a:gs pos="1250">
                      <a:srgbClr val="000000"/>
                    </a:gs>
                    <a:gs pos="100000">
                      <a:srgbClr val="000000"/>
                    </a:gs>
                  </a:gsLst>
                  <a:lin ang="5400000" scaled="0"/>
                </a:gradFill>
                <a:latin typeface="Consolas" pitchFamily="49" charset="0"/>
                <a:cs typeface="Consolas" pitchFamily="49" charset="0"/>
              </a:defRPr>
            </a:lvl1pPr>
            <a:lvl2pPr marL="254828" indent="0">
              <a:buNone/>
              <a:defRPr>
                <a:gradFill>
                  <a:gsLst>
                    <a:gs pos="1250">
                      <a:srgbClr val="000000"/>
                    </a:gs>
                    <a:gs pos="100000">
                      <a:srgbClr val="000000"/>
                    </a:gs>
                  </a:gsLst>
                  <a:lin ang="5400000" scaled="0"/>
                </a:gradFill>
                <a:latin typeface="Consolas" pitchFamily="49" charset="0"/>
                <a:cs typeface="Consolas" pitchFamily="49" charset="0"/>
              </a:defRPr>
            </a:lvl2pPr>
            <a:lvl3pPr marL="429873" indent="0">
              <a:buNone/>
              <a:defRPr>
                <a:gradFill>
                  <a:gsLst>
                    <a:gs pos="1250">
                      <a:srgbClr val="000000"/>
                    </a:gs>
                    <a:gs pos="100000">
                      <a:srgbClr val="000000"/>
                    </a:gs>
                  </a:gsLst>
                  <a:lin ang="5400000" scaled="0"/>
                </a:gradFill>
                <a:latin typeface="Consolas" pitchFamily="49" charset="0"/>
                <a:cs typeface="Consolas" pitchFamily="49" charset="0"/>
              </a:defRPr>
            </a:lvl3pPr>
            <a:lvl4pPr marL="598965" indent="0">
              <a:buNone/>
              <a:defRPr>
                <a:gradFill>
                  <a:gsLst>
                    <a:gs pos="1250">
                      <a:srgbClr val="000000"/>
                    </a:gs>
                    <a:gs pos="100000">
                      <a:srgbClr val="000000"/>
                    </a:gs>
                  </a:gsLst>
                  <a:lin ang="5400000" scaled="0"/>
                </a:gradFill>
                <a:latin typeface="Consolas" pitchFamily="49" charset="0"/>
                <a:cs typeface="Consolas" pitchFamily="49" charset="0"/>
              </a:defRPr>
            </a:lvl4pPr>
            <a:lvl5pPr marL="772819"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44928901"/>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384673" y="2169533"/>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3" name="Text Placeholder 8"/>
          <p:cNvSpPr>
            <a:spLocks noGrp="1"/>
          </p:cNvSpPr>
          <p:nvPr>
            <p:ph type="body" sz="quarter" idx="11" hasCustomPrompt="1"/>
          </p:nvPr>
        </p:nvSpPr>
        <p:spPr>
          <a:xfrm>
            <a:off x="384673" y="3257550"/>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4" name="Picture 3" descr="Microsoft logo and tagline"/>
          <p:cNvPicPr>
            <a:picLocks noChangeAspect="1" noChangeArrowheads="1"/>
          </p:cNvPicPr>
          <p:nvPr userDrawn="1"/>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88"/>
            <a:ext cx="1197051" cy="201275"/>
          </a:xfrm>
          <a:prstGeom prst="rect">
            <a:avLst/>
          </a:prstGeom>
          <a:noFill/>
          <a:ln>
            <a:noFill/>
          </a:ln>
        </p:spPr>
      </p:pic>
      <p:pic>
        <p:nvPicPr>
          <p:cNvPr id="5" name="Picture 4"/>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0"/>
            <a:ext cx="1873858" cy="217754"/>
          </a:xfrm>
          <a:prstGeom prst="rect">
            <a:avLst/>
          </a:prstGeom>
        </p:spPr>
      </p:pic>
    </p:spTree>
    <p:extLst>
      <p:ext uri="{BB962C8B-B14F-4D97-AF65-F5344CB8AC3E}">
        <p14:creationId xmlns:p14="http://schemas.microsoft.com/office/powerpoint/2010/main" val="3126721602"/>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171450"/>
            <a:ext cx="8366320" cy="498598"/>
          </a:xfrm>
        </p:spPr>
        <p:txBody>
          <a:bodyPr/>
          <a:lstStyle>
            <a:lvl1pPr>
              <a:defRPr sz="36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085849"/>
            <a:ext cx="8363938" cy="1532727"/>
          </a:xfrm>
          <a:prstGeom prst="rect">
            <a:avLst/>
          </a:prstGeom>
        </p:spPr>
        <p:txBody>
          <a:bodyPr/>
          <a:lstStyle>
            <a:lvl1pPr marL="257209" indent="-25720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550" indent="-21434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891" indent="-21434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364" indent="-171473">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837" indent="-171473">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4679157"/>
            <a:ext cx="9144001" cy="464344"/>
          </a:xfrm>
          <a:prstGeom prst="rect">
            <a:avLst/>
          </a:prstGeom>
          <a:solidFill>
            <a:srgbClr val="FFFF99"/>
          </a:solidFill>
        </p:spPr>
        <p:txBody>
          <a:bodyPr wrap="square" lIns="114311" tIns="57155" rIns="114311" bIns="57155" anchor="b" anchorCtr="0">
            <a:noAutofit/>
          </a:bodyPr>
          <a:lstStyle>
            <a:lvl1pPr algn="r">
              <a:buFont typeface="Arial" pitchFamily="34" charset="0"/>
              <a:buNone/>
              <a:defRPr sz="270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307442551"/>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42889"/>
            <a:ext cx="8382000" cy="56784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085850"/>
            <a:ext cx="8382000" cy="14801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08875412"/>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2_Benutzerdefiniertes Layout">
    <p:spTree>
      <p:nvGrpSpPr>
        <p:cNvPr id="1" name=""/>
        <p:cNvGrpSpPr/>
        <p:nvPr/>
      </p:nvGrpSpPr>
      <p:grpSpPr>
        <a:xfrm>
          <a:off x="0" y="0"/>
          <a:ext cx="0" cy="0"/>
          <a:chOff x="0" y="0"/>
          <a:chExt cx="0" cy="0"/>
        </a:xfrm>
      </p:grpSpPr>
      <p:sp>
        <p:nvSpPr>
          <p:cNvPr id="3" name="Titel 1"/>
          <p:cNvSpPr>
            <a:spLocks noGrp="1"/>
          </p:cNvSpPr>
          <p:nvPr>
            <p:ph type="title"/>
          </p:nvPr>
        </p:nvSpPr>
        <p:spPr>
          <a:xfrm>
            <a:off x="457200" y="205979"/>
            <a:ext cx="8229600" cy="446661"/>
          </a:xfrm>
          <a:prstGeom prst="rect">
            <a:avLst/>
          </a:prstGeom>
        </p:spPr>
        <p:txBody>
          <a:bodyPr/>
          <a:lstStyle>
            <a:lvl1pPr algn="l">
              <a:defRPr sz="3200" baseline="0">
                <a:solidFill>
                  <a:schemeClr val="tx1">
                    <a:lumMod val="65000"/>
                    <a:lumOff val="35000"/>
                  </a:schemeClr>
                </a:solidFill>
                <a:latin typeface="Segoe UI" pitchFamily="34" charset="0"/>
                <a:ea typeface="Segoe UI" pitchFamily="34" charset="0"/>
                <a:cs typeface="Segoe UI" pitchFamily="34" charset="0"/>
              </a:defRPr>
            </a:lvl1pPr>
          </a:lstStyle>
          <a:p>
            <a:r>
              <a:rPr lang="de-DE" dirty="0" smtClean="0"/>
              <a:t>Mastertitelformat bearbeiten</a:t>
            </a:r>
            <a:endParaRPr lang="de-DE" dirty="0"/>
          </a:p>
        </p:txBody>
      </p:sp>
      <p:sp>
        <p:nvSpPr>
          <p:cNvPr id="4" name="Inhaltsplatzhalter 2"/>
          <p:cNvSpPr>
            <a:spLocks noGrp="1"/>
          </p:cNvSpPr>
          <p:nvPr>
            <p:ph idx="1" hasCustomPrompt="1"/>
          </p:nvPr>
        </p:nvSpPr>
        <p:spPr>
          <a:xfrm>
            <a:off x="457200" y="1200151"/>
            <a:ext cx="8229600" cy="1651606"/>
          </a:xfrm>
          <a:prstGeom prst="rect">
            <a:avLst/>
          </a:prstGeom>
        </p:spPr>
        <p:txBody>
          <a:bodyPr/>
          <a:lstStyle>
            <a:lvl1pPr marL="342886" indent="-342886">
              <a:buFont typeface="Arial"/>
              <a:buChar char="•"/>
              <a:defRPr sz="2000">
                <a:solidFill>
                  <a:schemeClr val="tx1">
                    <a:lumMod val="65000"/>
                    <a:lumOff val="35000"/>
                  </a:schemeClr>
                </a:solidFill>
                <a:latin typeface="Segoe UI" pitchFamily="34" charset="0"/>
                <a:ea typeface="Segoe UI" pitchFamily="34" charset="0"/>
                <a:cs typeface="Segoe UI" pitchFamily="34" charset="0"/>
              </a:defRPr>
            </a:lvl1pPr>
            <a:lvl2pPr marL="742919" indent="-285738">
              <a:buFont typeface="Arial"/>
              <a:buChar char="•"/>
              <a:defRPr sz="2000">
                <a:solidFill>
                  <a:schemeClr val="tx1">
                    <a:lumMod val="65000"/>
                    <a:lumOff val="35000"/>
                  </a:schemeClr>
                </a:solidFill>
                <a:latin typeface="Segoe UI" pitchFamily="34" charset="0"/>
                <a:ea typeface="Segoe UI" pitchFamily="34" charset="0"/>
                <a:cs typeface="Segoe UI" pitchFamily="34" charset="0"/>
              </a:defRPr>
            </a:lvl2pPr>
            <a:lvl3pPr marL="1142952" indent="-228591">
              <a:buFont typeface="Arial"/>
              <a:buChar char="•"/>
              <a:defRPr sz="2000">
                <a:solidFill>
                  <a:schemeClr val="tx1">
                    <a:lumMod val="65000"/>
                    <a:lumOff val="35000"/>
                  </a:schemeClr>
                </a:solidFill>
                <a:latin typeface="Segoe UI" pitchFamily="34" charset="0"/>
                <a:ea typeface="Segoe UI" pitchFamily="34" charset="0"/>
                <a:cs typeface="Segoe UI" pitchFamily="34" charset="0"/>
              </a:defRPr>
            </a:lvl3pPr>
            <a:lvl4pPr marL="1600134" indent="-228591">
              <a:buFont typeface="Arial"/>
              <a:buChar char="•"/>
              <a:defRPr sz="2000">
                <a:solidFill>
                  <a:schemeClr val="tx1">
                    <a:lumMod val="65000"/>
                    <a:lumOff val="35000"/>
                  </a:schemeClr>
                </a:solidFill>
                <a:latin typeface="Segoe UI" pitchFamily="34" charset="0"/>
                <a:ea typeface="Segoe UI" pitchFamily="34" charset="0"/>
                <a:cs typeface="Segoe UI" pitchFamily="34" charset="0"/>
              </a:defRPr>
            </a:lvl4pPr>
            <a:lvl5pPr marL="2057314" indent="-228591">
              <a:buFont typeface="Arial"/>
              <a:buChar char="•"/>
              <a:defRPr sz="2000">
                <a:solidFill>
                  <a:schemeClr val="tx1">
                    <a:lumMod val="65000"/>
                    <a:lumOff val="35000"/>
                  </a:schemeClr>
                </a:solidFill>
                <a:latin typeface="Segoe UI" pitchFamily="34" charset="0"/>
                <a:ea typeface="Segoe UI" pitchFamily="34" charset="0"/>
                <a:cs typeface="Segoe UI" pitchFamily="34" charset="0"/>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1" name="Datumsplatzhalter 3"/>
          <p:cNvSpPr>
            <a:spLocks noGrp="1"/>
          </p:cNvSpPr>
          <p:nvPr>
            <p:ph type="dt" sz="half" idx="10"/>
          </p:nvPr>
        </p:nvSpPr>
        <p:spPr>
          <a:xfrm>
            <a:off x="457200" y="4561320"/>
            <a:ext cx="2133600" cy="273844"/>
          </a:xfrm>
          <a:prstGeom prst="rect">
            <a:avLst/>
          </a:prstGeom>
        </p:spPr>
        <p:txBody>
          <a:bodyPr lIns="91436" tIns="45718" rIns="91436" bIns="45718"/>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pPr defTabSz="685864"/>
            <a:fld id="{C2AA5800-80A2-4740-9A31-2923BA07363B}" type="datetimeFigureOut">
              <a:rPr lang="de-DE" smtClean="0">
                <a:solidFill>
                  <a:srgbClr val="292929">
                    <a:lumMod val="65000"/>
                    <a:lumOff val="35000"/>
                  </a:srgbClr>
                </a:solidFill>
              </a:rPr>
              <a:pPr defTabSz="685864"/>
              <a:t>02.07.2012</a:t>
            </a:fld>
            <a:endParaRPr lang="de-DE" dirty="0">
              <a:solidFill>
                <a:srgbClr val="292929">
                  <a:lumMod val="65000"/>
                  <a:lumOff val="35000"/>
                </a:srgbClr>
              </a:solidFill>
            </a:endParaRPr>
          </a:p>
        </p:txBody>
      </p:sp>
      <p:sp>
        <p:nvSpPr>
          <p:cNvPr id="12" name="Fußzeilenplatzhalter 4"/>
          <p:cNvSpPr>
            <a:spLocks noGrp="1"/>
          </p:cNvSpPr>
          <p:nvPr>
            <p:ph type="ftr" sz="quarter" idx="11"/>
          </p:nvPr>
        </p:nvSpPr>
        <p:spPr>
          <a:xfrm>
            <a:off x="3124200" y="4561320"/>
            <a:ext cx="2895600" cy="273844"/>
          </a:xfrm>
          <a:prstGeom prst="rect">
            <a:avLst/>
          </a:prstGeom>
        </p:spPr>
        <p:txBody>
          <a:bodyPr lIns="91436" tIns="45718" rIns="91436" bIns="45718"/>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pPr defTabSz="685864"/>
            <a:endParaRPr lang="de-DE" dirty="0">
              <a:solidFill>
                <a:srgbClr val="292929">
                  <a:lumMod val="65000"/>
                  <a:lumOff val="35000"/>
                </a:srgbClr>
              </a:solidFill>
            </a:endParaRPr>
          </a:p>
        </p:txBody>
      </p:sp>
      <p:sp>
        <p:nvSpPr>
          <p:cNvPr id="13" name="Foliennummernplatzhalter 5"/>
          <p:cNvSpPr>
            <a:spLocks noGrp="1"/>
          </p:cNvSpPr>
          <p:nvPr>
            <p:ph type="sldNum" sz="quarter" idx="12"/>
          </p:nvPr>
        </p:nvSpPr>
        <p:spPr>
          <a:xfrm>
            <a:off x="6553201" y="4561320"/>
            <a:ext cx="2133600" cy="273844"/>
          </a:xfrm>
          <a:prstGeom prst="rect">
            <a:avLst/>
          </a:prstGeom>
        </p:spPr>
        <p:txBody>
          <a:bodyPr lIns="91436" tIns="45718" rIns="91436" bIns="45718"/>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pPr defTabSz="685864"/>
            <a:fld id="{F31B7F5E-64B6-2E4F-97F8-FBB1551450E4}" type="slidenum">
              <a:rPr lang="de-DE" smtClean="0">
                <a:solidFill>
                  <a:srgbClr val="292929">
                    <a:lumMod val="65000"/>
                    <a:lumOff val="35000"/>
                  </a:srgbClr>
                </a:solidFill>
              </a:rPr>
              <a:pPr defTabSz="685864"/>
              <a:t>‹#›</a:t>
            </a:fld>
            <a:endParaRPr lang="de-DE" dirty="0">
              <a:solidFill>
                <a:srgbClr val="292929">
                  <a:lumMod val="65000"/>
                  <a:lumOff val="35000"/>
                </a:srgbClr>
              </a:solidFill>
            </a:endParaRPr>
          </a:p>
        </p:txBody>
      </p:sp>
    </p:spTree>
    <p:extLst>
      <p:ext uri="{BB962C8B-B14F-4D97-AF65-F5344CB8AC3E}">
        <p14:creationId xmlns:p14="http://schemas.microsoft.com/office/powerpoint/2010/main" val="3215256825"/>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323439"/>
          </a:xfrm>
        </p:spPr>
        <p:txBody>
          <a:bodyPr/>
          <a:lstStyle>
            <a:lvl1pPr marL="255016" indent="-255016">
              <a:lnSpc>
                <a:spcPct val="90000"/>
              </a:lnSpc>
              <a:defRPr sz="2100"/>
            </a:lvl1pPr>
            <a:lvl2pPr marL="505071" indent="-244101">
              <a:lnSpc>
                <a:spcPct val="90000"/>
              </a:lnSpc>
              <a:defRPr sz="1800"/>
            </a:lvl2pPr>
            <a:lvl3pPr marL="715434" indent="-216317">
              <a:lnSpc>
                <a:spcPct val="90000"/>
              </a:lnSpc>
              <a:defRPr sz="1500"/>
            </a:lvl3pPr>
            <a:lvl4pPr marL="920836" indent="-205402">
              <a:lnSpc>
                <a:spcPct val="90000"/>
              </a:lnSpc>
              <a:defRPr sz="1400"/>
            </a:lvl4pPr>
            <a:lvl5pPr marL="1137153" indent="-210363">
              <a:lnSpc>
                <a:spcPct val="90000"/>
              </a:lnSpc>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323439"/>
          </a:xfrm>
        </p:spPr>
        <p:txBody>
          <a:bodyPr/>
          <a:lstStyle>
            <a:lvl1pPr marL="260970" indent="-260970">
              <a:lnSpc>
                <a:spcPct val="90000"/>
              </a:lnSpc>
              <a:defRPr sz="2100"/>
            </a:lvl1pPr>
            <a:lvl2pPr marL="505071" indent="-255016">
              <a:lnSpc>
                <a:spcPct val="90000"/>
              </a:lnSpc>
              <a:defRPr sz="1800"/>
            </a:lvl2pPr>
            <a:lvl3pPr marL="721388" indent="-227232">
              <a:lnSpc>
                <a:spcPct val="90000"/>
              </a:lnSpc>
              <a:defRPr sz="1500"/>
            </a:lvl3pPr>
            <a:lvl4pPr marL="920836" indent="-199449">
              <a:lnSpc>
                <a:spcPct val="90000"/>
              </a:lnSpc>
              <a:defRPr sz="1400"/>
            </a:lvl4pPr>
            <a:lvl5pPr marL="1137153" indent="-205402">
              <a:lnSpc>
                <a:spcPct val="90000"/>
              </a:lnSpc>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5041308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7944729" y="4758709"/>
            <a:ext cx="1028968" cy="327642"/>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2" tIns="34282" rIns="68562" bIns="34282" numCol="1" spcCol="0" rtlCol="0" anchor="ctr" anchorCtr="0" compatLnSpc="1">
            <a:prstTxWarp prst="textNoShape">
              <a:avLst/>
            </a:prstTxWarp>
          </a:bodyPr>
          <a:lstStyle/>
          <a:p>
            <a:pPr algn="ctr" defTabSz="685432"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864"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2606032" y="2563246"/>
            <a:ext cx="5210341" cy="931409"/>
          </a:xfrm>
        </p:spPr>
        <p:txBody>
          <a:bodyPr lIns="137178" tIns="137178" anchor="ctr" anchorCtr="0"/>
          <a:lstStyle>
            <a:lvl1pPr marL="431064" indent="-428682">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marL="259591" indent="-257209">
              <a:buFont typeface="Arial" pitchFamily="34" charset="0"/>
              <a:buNone/>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864" rtl="0" eaLnBrk="1" latinLnBrk="0" hangingPunct="1">
              <a:lnSpc>
                <a:spcPct val="90000"/>
              </a:lnSpc>
              <a:spcBef>
                <a:spcPts val="0"/>
              </a:spcBef>
              <a:spcAft>
                <a:spcPts val="675"/>
              </a:spcAft>
              <a:buSzPct val="80000"/>
            </a:pPr>
            <a:r>
              <a:rPr lang="en-US" smtClean="0"/>
              <a:t>Click to edit Master text styles</a:t>
            </a:r>
          </a:p>
          <a:p>
            <a:pPr marL="2382" lvl="1" indent="0" algn="l" defTabSz="685864" rtl="0" eaLnBrk="1" latinLnBrk="0" hangingPunct="1">
              <a:lnSpc>
                <a:spcPct val="90000"/>
              </a:lnSpc>
              <a:spcBef>
                <a:spcPts val="0"/>
              </a:spcBef>
              <a:spcAft>
                <a:spcPts val="675"/>
              </a:spcAft>
              <a:buSzPct val="80000"/>
            </a:pPr>
            <a:r>
              <a:rPr lang="en-US" smtClean="0"/>
              <a:t>Second level</a:t>
            </a:r>
          </a:p>
        </p:txBody>
      </p:sp>
      <p:sp>
        <p:nvSpPr>
          <p:cNvPr id="18" name="Freeform 105"/>
          <p:cNvSpPr>
            <a:spLocks/>
          </p:cNvSpPr>
          <p:nvPr/>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37" tIns="30869" rIns="61737" bIns="30869" numCol="1" anchor="t" anchorCtr="0" compatLnSpc="1">
            <a:prstTxWarp prst="textNoShape">
              <a:avLst/>
            </a:prstTxWarp>
          </a:bodyPr>
          <a:lstStyle/>
          <a:p>
            <a:pPr lvl="0" defTabSz="914362"/>
            <a:endParaRPr lang="en-US" sz="12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5786545" y="1602035"/>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theme" Target="../theme/theme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10" Type="http://schemas.openxmlformats.org/officeDocument/2006/relationships/slideLayout" Target="../slideLayouts/slideLayout51.xml"/><Relationship Id="rId19" Type="http://schemas.openxmlformats.org/officeDocument/2006/relationships/theme" Target="../theme/theme4.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0"/>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6" r:id="rId20"/>
    <p:sldLayoutId id="2147483707" r:id="rId21"/>
    <p:sldLayoutId id="2147483710" r:id="rId22"/>
  </p:sldLayoutIdLst>
  <p:transition>
    <p:fade/>
  </p:transition>
  <p:timing>
    <p:tnLst>
      <p:par>
        <p:cTn id="1" dur="indefinite" restart="never" nodeType="tmRoot"/>
      </p:par>
    </p:tnLst>
  </p:timing>
  <p:txStyles>
    <p:titleStyle>
      <a:lvl1pPr algn="l" defTabSz="685864"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327" indent="-345327" algn="l" defTabSz="685864"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833" indent="-296506" algn="l" defTabSz="685864"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4292" indent="-302459" algn="l" defTabSz="685864"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883" indent="-259591" algn="l" defTabSz="685864"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6329" indent="-252446" algn="l" defTabSz="685864"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64" rtl="0" eaLnBrk="1" latinLnBrk="0" hangingPunct="1">
        <a:defRPr sz="1400" kern="1200">
          <a:solidFill>
            <a:schemeClr val="tx1"/>
          </a:solidFill>
          <a:latin typeface="+mn-lt"/>
          <a:ea typeface="+mn-ea"/>
          <a:cs typeface="+mn-cs"/>
        </a:defRPr>
      </a:lvl1pPr>
      <a:lvl2pPr marL="342932" algn="l" defTabSz="685864" rtl="0" eaLnBrk="1" latinLnBrk="0" hangingPunct="1">
        <a:defRPr sz="1400" kern="1200">
          <a:solidFill>
            <a:schemeClr val="tx1"/>
          </a:solidFill>
          <a:latin typeface="+mn-lt"/>
          <a:ea typeface="+mn-ea"/>
          <a:cs typeface="+mn-cs"/>
        </a:defRPr>
      </a:lvl2pPr>
      <a:lvl3pPr marL="685864" algn="l" defTabSz="685864" rtl="0" eaLnBrk="1" latinLnBrk="0" hangingPunct="1">
        <a:defRPr sz="1400" kern="1200">
          <a:solidFill>
            <a:schemeClr val="tx1"/>
          </a:solidFill>
          <a:latin typeface="+mn-lt"/>
          <a:ea typeface="+mn-ea"/>
          <a:cs typeface="+mn-cs"/>
        </a:defRPr>
      </a:lvl3pPr>
      <a:lvl4pPr marL="1028796" algn="l" defTabSz="685864" rtl="0" eaLnBrk="1" latinLnBrk="0" hangingPunct="1">
        <a:defRPr sz="1400" kern="1200">
          <a:solidFill>
            <a:schemeClr val="tx1"/>
          </a:solidFill>
          <a:latin typeface="+mn-lt"/>
          <a:ea typeface="+mn-ea"/>
          <a:cs typeface="+mn-cs"/>
        </a:defRPr>
      </a:lvl4pPr>
      <a:lvl5pPr marL="1371728" algn="l" defTabSz="685864" rtl="0" eaLnBrk="1" latinLnBrk="0" hangingPunct="1">
        <a:defRPr sz="1400" kern="1200">
          <a:solidFill>
            <a:schemeClr val="tx1"/>
          </a:solidFill>
          <a:latin typeface="+mn-lt"/>
          <a:ea typeface="+mn-ea"/>
          <a:cs typeface="+mn-cs"/>
        </a:defRPr>
      </a:lvl5pPr>
      <a:lvl6pPr marL="1714660" algn="l" defTabSz="685864" rtl="0" eaLnBrk="1" latinLnBrk="0" hangingPunct="1">
        <a:defRPr sz="1400" kern="1200">
          <a:solidFill>
            <a:schemeClr val="tx1"/>
          </a:solidFill>
          <a:latin typeface="+mn-lt"/>
          <a:ea typeface="+mn-ea"/>
          <a:cs typeface="+mn-cs"/>
        </a:defRPr>
      </a:lvl6pPr>
      <a:lvl7pPr marL="2057592" algn="l" defTabSz="685864" rtl="0" eaLnBrk="1" latinLnBrk="0" hangingPunct="1">
        <a:defRPr sz="1400" kern="1200">
          <a:solidFill>
            <a:schemeClr val="tx1"/>
          </a:solidFill>
          <a:latin typeface="+mn-lt"/>
          <a:ea typeface="+mn-ea"/>
          <a:cs typeface="+mn-cs"/>
        </a:defRPr>
      </a:lvl7pPr>
      <a:lvl8pPr marL="2400524" algn="l" defTabSz="685864" rtl="0" eaLnBrk="1" latinLnBrk="0" hangingPunct="1">
        <a:defRPr sz="1400" kern="1200">
          <a:solidFill>
            <a:schemeClr val="tx1"/>
          </a:solidFill>
          <a:latin typeface="+mn-lt"/>
          <a:ea typeface="+mn-ea"/>
          <a:cs typeface="+mn-cs"/>
        </a:defRPr>
      </a:lvl8pPr>
      <a:lvl9pPr marL="2743456" algn="l" defTabSz="685864"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231318" cy="51435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5" name="Rectangle 4"/>
          <p:cNvSpPr/>
          <p:nvPr/>
        </p:nvSpPr>
        <p:spPr bwMode="auto">
          <a:xfrm>
            <a:off x="0" y="0"/>
            <a:ext cx="9144000" cy="108585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389435" y="171451"/>
            <a:ext cx="8363939" cy="4985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428751"/>
            <a:ext cx="8363937" cy="12268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09" r:id="rId1"/>
  </p:sldLayoutIdLst>
  <p:transition>
    <p:fade/>
  </p:transition>
  <p:timing>
    <p:tnLst>
      <p:par>
        <p:cTn id="1" dur="indefinite" restart="never" nodeType="tmRoot"/>
      </p:par>
    </p:tnLst>
  </p:timing>
  <p:txStyles>
    <p:titleStyle>
      <a:lvl1pPr algn="l" defTabSz="685835" rtl="0" eaLnBrk="1" latinLnBrk="0" hangingPunct="1">
        <a:lnSpc>
          <a:spcPct val="90000"/>
        </a:lnSpc>
        <a:spcBef>
          <a:spcPct val="0"/>
        </a:spcBef>
        <a:buNone/>
        <a:defRPr lang="en-US" sz="3600" b="0" kern="1200" cap="none" spc="-75"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685835"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1pPr>
      <a:lvl2pPr marL="288742" indent="-5954" algn="l" defTabSz="685835" rtl="0" eaLnBrk="1" latinLnBrk="0" hangingPunct="1">
        <a:lnSpc>
          <a:spcPct val="90000"/>
        </a:lnSpc>
        <a:spcBef>
          <a:spcPct val="20000"/>
        </a:spcBef>
        <a:buFont typeface="Arial" pitchFamily="34" charset="0"/>
        <a:buNone/>
        <a:defRPr sz="1500" b="0" kern="1200">
          <a:gradFill>
            <a:gsLst>
              <a:gs pos="0">
                <a:srgbClr val="595959"/>
              </a:gs>
              <a:gs pos="86000">
                <a:srgbClr val="595959"/>
              </a:gs>
            </a:gsLst>
            <a:lin ang="5400000" scaled="0"/>
          </a:gradFill>
          <a:latin typeface="Consolas" pitchFamily="49" charset="0"/>
          <a:ea typeface="+mn-ea"/>
          <a:cs typeface="Consolas" pitchFamily="49" charset="0"/>
        </a:defRPr>
      </a:lvl2pPr>
      <a:lvl3pPr marL="571530" indent="-5954" algn="l" defTabSz="685835"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3pPr>
      <a:lvl4pPr marL="820582" indent="5954" algn="l" defTabSz="685835"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069634" indent="0" algn="l" defTabSz="685835"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35" rtl="0" eaLnBrk="1" latinLnBrk="0" hangingPunct="1">
        <a:defRPr sz="1400" kern="1200">
          <a:solidFill>
            <a:schemeClr val="tx1"/>
          </a:solidFill>
          <a:latin typeface="+mn-lt"/>
          <a:ea typeface="+mn-ea"/>
          <a:cs typeface="+mn-cs"/>
        </a:defRPr>
      </a:lvl1pPr>
      <a:lvl2pPr marL="342918" algn="l" defTabSz="685835" rtl="0" eaLnBrk="1" latinLnBrk="0" hangingPunct="1">
        <a:defRPr sz="1400" kern="1200">
          <a:solidFill>
            <a:schemeClr val="tx1"/>
          </a:solidFill>
          <a:latin typeface="+mn-lt"/>
          <a:ea typeface="+mn-ea"/>
          <a:cs typeface="+mn-cs"/>
        </a:defRPr>
      </a:lvl2pPr>
      <a:lvl3pPr marL="685835" algn="l" defTabSz="685835" rtl="0" eaLnBrk="1" latinLnBrk="0" hangingPunct="1">
        <a:defRPr sz="1400" kern="1200">
          <a:solidFill>
            <a:schemeClr val="tx1"/>
          </a:solidFill>
          <a:latin typeface="+mn-lt"/>
          <a:ea typeface="+mn-ea"/>
          <a:cs typeface="+mn-cs"/>
        </a:defRPr>
      </a:lvl3pPr>
      <a:lvl4pPr marL="1028753" algn="l" defTabSz="685835" rtl="0" eaLnBrk="1" latinLnBrk="0" hangingPunct="1">
        <a:defRPr sz="1400" kern="1200">
          <a:solidFill>
            <a:schemeClr val="tx1"/>
          </a:solidFill>
          <a:latin typeface="+mn-lt"/>
          <a:ea typeface="+mn-ea"/>
          <a:cs typeface="+mn-cs"/>
        </a:defRPr>
      </a:lvl4pPr>
      <a:lvl5pPr marL="1371671" algn="l" defTabSz="685835" rtl="0" eaLnBrk="1" latinLnBrk="0" hangingPunct="1">
        <a:defRPr sz="1400" kern="1200">
          <a:solidFill>
            <a:schemeClr val="tx1"/>
          </a:solidFill>
          <a:latin typeface="+mn-lt"/>
          <a:ea typeface="+mn-ea"/>
          <a:cs typeface="+mn-cs"/>
        </a:defRPr>
      </a:lvl5pPr>
      <a:lvl6pPr marL="1714588" algn="l" defTabSz="685835" rtl="0" eaLnBrk="1" latinLnBrk="0" hangingPunct="1">
        <a:defRPr sz="1400" kern="1200">
          <a:solidFill>
            <a:schemeClr val="tx1"/>
          </a:solidFill>
          <a:latin typeface="+mn-lt"/>
          <a:ea typeface="+mn-ea"/>
          <a:cs typeface="+mn-cs"/>
        </a:defRPr>
      </a:lvl6pPr>
      <a:lvl7pPr marL="2057506" algn="l" defTabSz="685835" rtl="0" eaLnBrk="1" latinLnBrk="0" hangingPunct="1">
        <a:defRPr sz="1400" kern="1200">
          <a:solidFill>
            <a:schemeClr val="tx1"/>
          </a:solidFill>
          <a:latin typeface="+mn-lt"/>
          <a:ea typeface="+mn-ea"/>
          <a:cs typeface="+mn-cs"/>
        </a:defRPr>
      </a:lvl7pPr>
      <a:lvl8pPr marL="2400424" algn="l" defTabSz="685835" rtl="0" eaLnBrk="1" latinLnBrk="0" hangingPunct="1">
        <a:defRPr sz="1400" kern="1200">
          <a:solidFill>
            <a:schemeClr val="tx1"/>
          </a:solidFill>
          <a:latin typeface="+mn-lt"/>
          <a:ea typeface="+mn-ea"/>
          <a:cs typeface="+mn-cs"/>
        </a:defRPr>
      </a:lvl8pPr>
      <a:lvl9pPr marL="2743341" algn="l" defTabSz="685835"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0"/>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991819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Lst>
  <p:transition>
    <p:fade/>
  </p:transition>
  <p:timing>
    <p:tnLst>
      <p:par>
        <p:cTn id="1" dur="indefinite" restart="never" nodeType="tmRoot"/>
      </p:par>
    </p:tnLst>
  </p:timing>
  <p:txStyles>
    <p:titleStyle>
      <a:lvl1pPr algn="l" defTabSz="685864"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327" indent="-345327" algn="l" defTabSz="685864"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833" indent="-296506" algn="l" defTabSz="685864"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4292" indent="-302459" algn="l" defTabSz="685864"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883" indent="-259591" algn="l" defTabSz="685864"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6329" indent="-252446" algn="l" defTabSz="685864"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64" rtl="0" eaLnBrk="1" latinLnBrk="0" hangingPunct="1">
        <a:defRPr sz="1400" kern="1200">
          <a:solidFill>
            <a:schemeClr val="tx1"/>
          </a:solidFill>
          <a:latin typeface="+mn-lt"/>
          <a:ea typeface="+mn-ea"/>
          <a:cs typeface="+mn-cs"/>
        </a:defRPr>
      </a:lvl1pPr>
      <a:lvl2pPr marL="342932" algn="l" defTabSz="685864" rtl="0" eaLnBrk="1" latinLnBrk="0" hangingPunct="1">
        <a:defRPr sz="1400" kern="1200">
          <a:solidFill>
            <a:schemeClr val="tx1"/>
          </a:solidFill>
          <a:latin typeface="+mn-lt"/>
          <a:ea typeface="+mn-ea"/>
          <a:cs typeface="+mn-cs"/>
        </a:defRPr>
      </a:lvl2pPr>
      <a:lvl3pPr marL="685864" algn="l" defTabSz="685864" rtl="0" eaLnBrk="1" latinLnBrk="0" hangingPunct="1">
        <a:defRPr sz="1400" kern="1200">
          <a:solidFill>
            <a:schemeClr val="tx1"/>
          </a:solidFill>
          <a:latin typeface="+mn-lt"/>
          <a:ea typeface="+mn-ea"/>
          <a:cs typeface="+mn-cs"/>
        </a:defRPr>
      </a:lvl3pPr>
      <a:lvl4pPr marL="1028796" algn="l" defTabSz="685864" rtl="0" eaLnBrk="1" latinLnBrk="0" hangingPunct="1">
        <a:defRPr sz="1400" kern="1200">
          <a:solidFill>
            <a:schemeClr val="tx1"/>
          </a:solidFill>
          <a:latin typeface="+mn-lt"/>
          <a:ea typeface="+mn-ea"/>
          <a:cs typeface="+mn-cs"/>
        </a:defRPr>
      </a:lvl4pPr>
      <a:lvl5pPr marL="1371728" algn="l" defTabSz="685864" rtl="0" eaLnBrk="1" latinLnBrk="0" hangingPunct="1">
        <a:defRPr sz="1400" kern="1200">
          <a:solidFill>
            <a:schemeClr val="tx1"/>
          </a:solidFill>
          <a:latin typeface="+mn-lt"/>
          <a:ea typeface="+mn-ea"/>
          <a:cs typeface="+mn-cs"/>
        </a:defRPr>
      </a:lvl5pPr>
      <a:lvl6pPr marL="1714660" algn="l" defTabSz="685864" rtl="0" eaLnBrk="1" latinLnBrk="0" hangingPunct="1">
        <a:defRPr sz="1400" kern="1200">
          <a:solidFill>
            <a:schemeClr val="tx1"/>
          </a:solidFill>
          <a:latin typeface="+mn-lt"/>
          <a:ea typeface="+mn-ea"/>
          <a:cs typeface="+mn-cs"/>
        </a:defRPr>
      </a:lvl6pPr>
      <a:lvl7pPr marL="2057592" algn="l" defTabSz="685864" rtl="0" eaLnBrk="1" latinLnBrk="0" hangingPunct="1">
        <a:defRPr sz="1400" kern="1200">
          <a:solidFill>
            <a:schemeClr val="tx1"/>
          </a:solidFill>
          <a:latin typeface="+mn-lt"/>
          <a:ea typeface="+mn-ea"/>
          <a:cs typeface="+mn-cs"/>
        </a:defRPr>
      </a:lvl7pPr>
      <a:lvl8pPr marL="2400524" algn="l" defTabSz="685864" rtl="0" eaLnBrk="1" latinLnBrk="0" hangingPunct="1">
        <a:defRPr sz="1400" kern="1200">
          <a:solidFill>
            <a:schemeClr val="tx1"/>
          </a:solidFill>
          <a:latin typeface="+mn-lt"/>
          <a:ea typeface="+mn-ea"/>
          <a:cs typeface="+mn-cs"/>
        </a:defRPr>
      </a:lvl8pPr>
      <a:lvl9pPr marL="2743456" algn="l" defTabSz="685864" rtl="0" eaLnBrk="1" latinLnBrk="0" hangingPunct="1">
        <a:defRPr sz="1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085851"/>
            <a:ext cx="8366320" cy="1541960"/>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54838803"/>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 id="2147483749" r:id="rId18"/>
  </p:sldLayoutIdLst>
  <p:transition>
    <p:fade/>
  </p:transition>
  <p:timing>
    <p:tnLst>
      <p:par>
        <p:cTn id="1" dur="indefinite" restart="never" nodeType="tmRoot"/>
      </p:par>
    </p:tnLst>
  </p:timing>
  <p:txStyles>
    <p:titleStyle>
      <a:lvl1pPr algn="l" defTabSz="685864" rtl="0" eaLnBrk="1" latinLnBrk="0" hangingPunct="1">
        <a:lnSpc>
          <a:spcPct val="90000"/>
        </a:lnSpc>
        <a:spcBef>
          <a:spcPct val="0"/>
        </a:spcBef>
        <a:buNone/>
        <a:defRPr lang="en-US" sz="4100" b="0" kern="1200" cap="none" spc="-75" baseline="0" dirty="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28" marR="0" indent="-254828" algn="l" defTabSz="685864" rtl="0" eaLnBrk="1" fontAlgn="auto" latinLnBrk="0" hangingPunct="1">
        <a:lnSpc>
          <a:spcPct val="90000"/>
        </a:lnSpc>
        <a:spcBef>
          <a:spcPct val="20000"/>
        </a:spcBef>
        <a:spcAft>
          <a:spcPts val="0"/>
        </a:spcAft>
        <a:buClrTx/>
        <a:buSzPct val="90000"/>
        <a:buFont typeface="Arial" pitchFamily="34" charset="0"/>
        <a:buChar char="•"/>
        <a:tabLst/>
        <a:defRPr sz="2700" kern="1200" spc="-53" baseline="0">
          <a:gradFill>
            <a:gsLst>
              <a:gs pos="1250">
                <a:schemeClr val="tx1"/>
              </a:gs>
              <a:gs pos="100000">
                <a:schemeClr val="tx1"/>
              </a:gs>
            </a:gsLst>
            <a:lin ang="5400000" scaled="0"/>
          </a:gradFill>
          <a:latin typeface="+mj-lt"/>
          <a:ea typeface="+mn-ea"/>
          <a:cs typeface="+mn-cs"/>
        </a:defRPr>
      </a:lvl1pPr>
      <a:lvl2pPr marL="429873" marR="0" indent="-175046" algn="l" defTabSz="685864"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98965" marR="0" indent="-169091" algn="l" defTabSz="685864" rtl="0" eaLnBrk="1" fontAlgn="auto" latinLnBrk="0" hangingPunct="1">
        <a:lnSpc>
          <a:spcPct val="90000"/>
        </a:lnSpc>
        <a:spcBef>
          <a:spcPct val="20000"/>
        </a:spcBef>
        <a:spcAft>
          <a:spcPts val="0"/>
        </a:spcAft>
        <a:buClrTx/>
        <a:buSzPct val="90000"/>
        <a:buFont typeface="Wingdings" pitchFamily="2" charset="2"/>
        <a:buChar char=""/>
        <a:tabLst>
          <a:tab pos="598965" algn="l"/>
        </a:tabLst>
        <a:defRPr sz="1800" kern="1200" spc="0" baseline="0">
          <a:gradFill>
            <a:gsLst>
              <a:gs pos="1250">
                <a:schemeClr val="tx1"/>
              </a:gs>
              <a:gs pos="100000">
                <a:schemeClr val="tx1"/>
              </a:gs>
            </a:gsLst>
            <a:lin ang="5400000" scaled="0"/>
          </a:gradFill>
          <a:latin typeface="+mn-lt"/>
          <a:ea typeface="+mn-ea"/>
          <a:cs typeface="+mn-cs"/>
        </a:defRPr>
      </a:lvl3pPr>
      <a:lvl4pPr marL="772819" marR="0" indent="-173854" algn="l" defTabSz="685864"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41910" marR="0" indent="-169091" algn="l" defTabSz="685864" rtl="0" eaLnBrk="1" fontAlgn="auto" latinLnBrk="0" hangingPunct="1">
        <a:lnSpc>
          <a:spcPct val="90000"/>
        </a:lnSpc>
        <a:spcBef>
          <a:spcPct val="20000"/>
        </a:spcBef>
        <a:spcAft>
          <a:spcPts val="0"/>
        </a:spcAft>
        <a:buClrTx/>
        <a:buSzPct val="90000"/>
        <a:buFont typeface="Wingdings" pitchFamily="2" charset="2"/>
        <a:buChar char=""/>
        <a:tabLst>
          <a:tab pos="941910" algn="l"/>
        </a:tabLst>
        <a:defRPr sz="1500" kern="1200" spc="0" baseline="0">
          <a:gradFill>
            <a:gsLst>
              <a:gs pos="1250">
                <a:schemeClr val="tx1"/>
              </a:gs>
              <a:gs pos="100000">
                <a:schemeClr val="tx1"/>
              </a:gs>
            </a:gsLst>
            <a:lin ang="5400000" scaled="0"/>
          </a:gra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64" rtl="0" eaLnBrk="1" latinLnBrk="0" hangingPunct="1">
        <a:defRPr sz="1400" kern="1200">
          <a:solidFill>
            <a:schemeClr val="tx1"/>
          </a:solidFill>
          <a:latin typeface="+mn-lt"/>
          <a:ea typeface="+mn-ea"/>
          <a:cs typeface="+mn-cs"/>
        </a:defRPr>
      </a:lvl1pPr>
      <a:lvl2pPr marL="342932" algn="l" defTabSz="685864" rtl="0" eaLnBrk="1" latinLnBrk="0" hangingPunct="1">
        <a:defRPr sz="1400" kern="1200">
          <a:solidFill>
            <a:schemeClr val="tx1"/>
          </a:solidFill>
          <a:latin typeface="+mn-lt"/>
          <a:ea typeface="+mn-ea"/>
          <a:cs typeface="+mn-cs"/>
        </a:defRPr>
      </a:lvl2pPr>
      <a:lvl3pPr marL="685864" algn="l" defTabSz="685864" rtl="0" eaLnBrk="1" latinLnBrk="0" hangingPunct="1">
        <a:defRPr sz="1400" kern="1200">
          <a:solidFill>
            <a:schemeClr val="tx1"/>
          </a:solidFill>
          <a:latin typeface="+mn-lt"/>
          <a:ea typeface="+mn-ea"/>
          <a:cs typeface="+mn-cs"/>
        </a:defRPr>
      </a:lvl3pPr>
      <a:lvl4pPr marL="1028796" algn="l" defTabSz="685864" rtl="0" eaLnBrk="1" latinLnBrk="0" hangingPunct="1">
        <a:defRPr sz="1400" kern="1200">
          <a:solidFill>
            <a:schemeClr val="tx1"/>
          </a:solidFill>
          <a:latin typeface="+mn-lt"/>
          <a:ea typeface="+mn-ea"/>
          <a:cs typeface="+mn-cs"/>
        </a:defRPr>
      </a:lvl4pPr>
      <a:lvl5pPr marL="1371728" algn="l" defTabSz="685864" rtl="0" eaLnBrk="1" latinLnBrk="0" hangingPunct="1">
        <a:defRPr sz="1400" kern="1200">
          <a:solidFill>
            <a:schemeClr val="tx1"/>
          </a:solidFill>
          <a:latin typeface="+mn-lt"/>
          <a:ea typeface="+mn-ea"/>
          <a:cs typeface="+mn-cs"/>
        </a:defRPr>
      </a:lvl5pPr>
      <a:lvl6pPr marL="1714660" algn="l" defTabSz="685864" rtl="0" eaLnBrk="1" latinLnBrk="0" hangingPunct="1">
        <a:defRPr sz="1400" kern="1200">
          <a:solidFill>
            <a:schemeClr val="tx1"/>
          </a:solidFill>
          <a:latin typeface="+mn-lt"/>
          <a:ea typeface="+mn-ea"/>
          <a:cs typeface="+mn-cs"/>
        </a:defRPr>
      </a:lvl6pPr>
      <a:lvl7pPr marL="2057592" algn="l" defTabSz="685864" rtl="0" eaLnBrk="1" latinLnBrk="0" hangingPunct="1">
        <a:defRPr sz="1400" kern="1200">
          <a:solidFill>
            <a:schemeClr val="tx1"/>
          </a:solidFill>
          <a:latin typeface="+mn-lt"/>
          <a:ea typeface="+mn-ea"/>
          <a:cs typeface="+mn-cs"/>
        </a:defRPr>
      </a:lvl7pPr>
      <a:lvl8pPr marL="2400524" algn="l" defTabSz="685864" rtl="0" eaLnBrk="1" latinLnBrk="0" hangingPunct="1">
        <a:defRPr sz="1400" kern="1200">
          <a:solidFill>
            <a:schemeClr val="tx1"/>
          </a:solidFill>
          <a:latin typeface="+mn-lt"/>
          <a:ea typeface="+mn-ea"/>
          <a:cs typeface="+mn-cs"/>
        </a:defRPr>
      </a:lvl8pPr>
      <a:lvl9pPr marL="2743456" algn="l" defTabSz="685864"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36.png"/><Relationship Id="rId5" Type="http://schemas.openxmlformats.org/officeDocument/2006/relationships/image" Target="../media/image35.png"/><Relationship Id="rId10" Type="http://schemas.microsoft.com/office/2007/relationships/hdphoto" Target="../media/hdphoto11.wdp"/><Relationship Id="rId4" Type="http://schemas.openxmlformats.org/officeDocument/2006/relationships/image" Target="../media/image34.png"/><Relationship Id="rId9" Type="http://schemas.openxmlformats.org/officeDocument/2006/relationships/image" Target="../media/image39.png"/></Relationships>
</file>

<file path=ppt/slides/_rels/slide12.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notesSlide" Target="../notesSlides/notesSlide12.xml"/><Relationship Id="rId4" Type="http://schemas.openxmlformats.org/officeDocument/2006/relationships/tags" Target="../tags/tag4.xml"/><Relationship Id="rId9"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42.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tags" Target="../tags/tag21.xml"/><Relationship Id="rId18" Type="http://schemas.openxmlformats.org/officeDocument/2006/relationships/tags" Target="../tags/tag26.xml"/><Relationship Id="rId3" Type="http://schemas.openxmlformats.org/officeDocument/2006/relationships/tags" Target="../tags/tag11.xml"/><Relationship Id="rId21" Type="http://schemas.openxmlformats.org/officeDocument/2006/relationships/tags" Target="../tags/tag29.xml"/><Relationship Id="rId7" Type="http://schemas.openxmlformats.org/officeDocument/2006/relationships/tags" Target="../tags/tag15.xml"/><Relationship Id="rId12" Type="http://schemas.openxmlformats.org/officeDocument/2006/relationships/tags" Target="../tags/tag20.xml"/><Relationship Id="rId17" Type="http://schemas.openxmlformats.org/officeDocument/2006/relationships/tags" Target="../tags/tag25.xml"/><Relationship Id="rId2" Type="http://schemas.openxmlformats.org/officeDocument/2006/relationships/tags" Target="../tags/tag10.xml"/><Relationship Id="rId16" Type="http://schemas.openxmlformats.org/officeDocument/2006/relationships/tags" Target="../tags/tag24.xml"/><Relationship Id="rId20" Type="http://schemas.openxmlformats.org/officeDocument/2006/relationships/tags" Target="../tags/tag28.xml"/><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tags" Target="../tags/tag19.xml"/><Relationship Id="rId24" Type="http://schemas.openxmlformats.org/officeDocument/2006/relationships/notesSlide" Target="../notesSlides/notesSlide17.xml"/><Relationship Id="rId5" Type="http://schemas.openxmlformats.org/officeDocument/2006/relationships/tags" Target="../tags/tag13.xml"/><Relationship Id="rId15" Type="http://schemas.openxmlformats.org/officeDocument/2006/relationships/tags" Target="../tags/tag23.xml"/><Relationship Id="rId23" Type="http://schemas.openxmlformats.org/officeDocument/2006/relationships/slideLayout" Target="../slideLayouts/slideLayout2.xml"/><Relationship Id="rId10" Type="http://schemas.openxmlformats.org/officeDocument/2006/relationships/tags" Target="../tags/tag18.xml"/><Relationship Id="rId19" Type="http://schemas.openxmlformats.org/officeDocument/2006/relationships/tags" Target="../tags/tag27.xml"/><Relationship Id="rId4" Type="http://schemas.openxmlformats.org/officeDocument/2006/relationships/tags" Target="../tags/tag12.xml"/><Relationship Id="rId9" Type="http://schemas.openxmlformats.org/officeDocument/2006/relationships/tags" Target="../tags/tag17.xml"/><Relationship Id="rId14" Type="http://schemas.openxmlformats.org/officeDocument/2006/relationships/tags" Target="../tags/tag22.xml"/><Relationship Id="rId22" Type="http://schemas.openxmlformats.org/officeDocument/2006/relationships/tags" Target="../tags/tag30.xml"/></Relationships>
</file>

<file path=ppt/slides/_rels/slide18.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tags" Target="../tags/tag43.xml"/><Relationship Id="rId18" Type="http://schemas.openxmlformats.org/officeDocument/2006/relationships/tags" Target="../tags/tag48.xml"/><Relationship Id="rId3" Type="http://schemas.openxmlformats.org/officeDocument/2006/relationships/tags" Target="../tags/tag33.xml"/><Relationship Id="rId21" Type="http://schemas.openxmlformats.org/officeDocument/2006/relationships/slideLayout" Target="../slideLayouts/slideLayout2.xml"/><Relationship Id="rId7" Type="http://schemas.openxmlformats.org/officeDocument/2006/relationships/tags" Target="../tags/tag37.xml"/><Relationship Id="rId12" Type="http://schemas.openxmlformats.org/officeDocument/2006/relationships/tags" Target="../tags/tag42.xml"/><Relationship Id="rId17" Type="http://schemas.openxmlformats.org/officeDocument/2006/relationships/tags" Target="../tags/tag47.xml"/><Relationship Id="rId2" Type="http://schemas.openxmlformats.org/officeDocument/2006/relationships/tags" Target="../tags/tag32.xml"/><Relationship Id="rId16" Type="http://schemas.openxmlformats.org/officeDocument/2006/relationships/tags" Target="../tags/tag46.xml"/><Relationship Id="rId20" Type="http://schemas.openxmlformats.org/officeDocument/2006/relationships/tags" Target="../tags/tag50.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tags" Target="../tags/tag41.xml"/><Relationship Id="rId5" Type="http://schemas.openxmlformats.org/officeDocument/2006/relationships/tags" Target="../tags/tag35.xml"/><Relationship Id="rId15" Type="http://schemas.openxmlformats.org/officeDocument/2006/relationships/tags" Target="../tags/tag45.xml"/><Relationship Id="rId10" Type="http://schemas.openxmlformats.org/officeDocument/2006/relationships/tags" Target="../tags/tag40.xml"/><Relationship Id="rId19" Type="http://schemas.openxmlformats.org/officeDocument/2006/relationships/tags" Target="../tags/tag49.xml"/><Relationship Id="rId4" Type="http://schemas.openxmlformats.org/officeDocument/2006/relationships/tags" Target="../tags/tag34.xml"/><Relationship Id="rId9" Type="http://schemas.openxmlformats.org/officeDocument/2006/relationships/tags" Target="../tags/tag39.xml"/><Relationship Id="rId14" Type="http://schemas.openxmlformats.org/officeDocument/2006/relationships/tags" Target="../tags/tag44.xml"/><Relationship Id="rId2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microsoft.com/office/2007/relationships/hdphoto" Target="../media/hdphoto12.wdp"/></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microsoft.com/office/2007/relationships/hdphoto" Target="../media/hdphoto10.wdp"/><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34212" y="1509522"/>
            <a:ext cx="7680340" cy="1028359"/>
          </a:xfrm>
        </p:spPr>
        <p:txBody>
          <a:bodyPr/>
          <a:lstStyle/>
          <a:p>
            <a:r>
              <a:rPr lang="en-US" sz="4100" dirty="0"/>
              <a:t>Windows Azure</a:t>
            </a:r>
            <a:br>
              <a:rPr lang="en-US" sz="4100" dirty="0"/>
            </a:br>
            <a:r>
              <a:rPr lang="en-US" sz="3300" dirty="0" smtClean="0"/>
              <a:t>Introducing Virtual Machines (</a:t>
            </a:r>
            <a:r>
              <a:rPr lang="en-US" sz="3300" dirty="0" err="1" smtClean="0"/>
              <a:t>IaaS</a:t>
            </a:r>
            <a:r>
              <a:rPr lang="en-US" sz="3300" dirty="0" smtClean="0"/>
              <a:t>)</a:t>
            </a:r>
            <a:endParaRPr lang="en-US" sz="3300" dirty="0"/>
          </a:p>
        </p:txBody>
      </p:sp>
      <p:sp>
        <p:nvSpPr>
          <p:cNvPr id="3" name="Text Placeholder 2"/>
          <p:cNvSpPr>
            <a:spLocks noGrp="1"/>
          </p:cNvSpPr>
          <p:nvPr>
            <p:ph type="body" sz="quarter" idx="12"/>
          </p:nvPr>
        </p:nvSpPr>
        <p:spPr>
          <a:xfrm>
            <a:off x="734212" y="2777195"/>
            <a:ext cx="7680340" cy="373949"/>
          </a:xfrm>
        </p:spPr>
        <p:txBody>
          <a:bodyPr/>
          <a:lstStyle/>
          <a:p>
            <a:r>
              <a:rPr lang="en-US" sz="2100" dirty="0"/>
              <a:t>Mario Szpuszta</a:t>
            </a:r>
          </a:p>
          <a:p>
            <a:r>
              <a:rPr lang="en-US" sz="2100" dirty="0"/>
              <a:t>Platform Strategy Advisor, EMEA Windows Azure Incubation</a:t>
            </a:r>
          </a:p>
          <a:p>
            <a:r>
              <a:rPr lang="en-US" sz="2100" dirty="0"/>
              <a:t>Microsoft Corporation</a:t>
            </a:r>
            <a:endParaRPr lang="en-US" sz="2100" dirty="0"/>
          </a:p>
        </p:txBody>
      </p:sp>
    </p:spTree>
    <p:extLst>
      <p:ext uri="{BB962C8B-B14F-4D97-AF65-F5344CB8AC3E}">
        <p14:creationId xmlns:p14="http://schemas.microsoft.com/office/powerpoint/2010/main" val="4528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657959" y="750015"/>
            <a:ext cx="5773119" cy="180720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a:xfrm>
            <a:off x="433952" y="61993"/>
            <a:ext cx="8363938" cy="567848"/>
          </a:xfrm>
        </p:spPr>
        <p:txBody>
          <a:bodyPr/>
          <a:lstStyle/>
          <a:p>
            <a:r>
              <a:rPr lang="en-US" dirty="0" smtClean="0"/>
              <a:t>Disks and Images</a:t>
            </a:r>
            <a:endParaRPr lang="en-US" dirty="0"/>
          </a:p>
        </p:txBody>
      </p:sp>
      <p:grpSp>
        <p:nvGrpSpPr>
          <p:cNvPr id="6" name="Group 5"/>
          <p:cNvGrpSpPr/>
          <p:nvPr/>
        </p:nvGrpSpPr>
        <p:grpSpPr>
          <a:xfrm>
            <a:off x="829782" y="750015"/>
            <a:ext cx="1758428" cy="1807205"/>
            <a:chOff x="829782" y="750015"/>
            <a:chExt cx="1758428" cy="1807205"/>
          </a:xfrm>
        </p:grpSpPr>
        <p:sp>
          <p:nvSpPr>
            <p:cNvPr id="27" name="Rectangle 26"/>
            <p:cNvSpPr/>
            <p:nvPr/>
          </p:nvSpPr>
          <p:spPr bwMode="auto">
            <a:xfrm>
              <a:off x="829782" y="750015"/>
              <a:ext cx="1758428" cy="1807205"/>
            </a:xfrm>
            <a:prstGeom prst="rect">
              <a:avLst/>
            </a:prstGeom>
            <a:solidFill>
              <a:schemeClr val="accent2"/>
            </a:solidFill>
            <a:ln w="9525" cap="flat" cmpd="sng" algn="ctr">
              <a:noFill/>
              <a:prstDash val="solid"/>
              <a:headEnd type="none" w="med" len="med"/>
              <a:tailEnd type="none" w="med" len="med"/>
            </a:ln>
            <a:effectLst/>
          </p:spPr>
          <p:txBody>
            <a:bodyPr vert="horz" wrap="square" lIns="91432" tIns="91432" rIns="91432" bIns="91432" numCol="1" rtlCol="0" anchor="t" anchorCtr="0" compatLnSpc="1">
              <a:prstTxWarp prst="textNoShape">
                <a:avLst/>
              </a:prstTxWarp>
            </a:bodyPr>
            <a:lstStyle/>
            <a:p>
              <a:pPr lvl="0">
                <a:lnSpc>
                  <a:spcPct val="90000"/>
                </a:lnSpc>
                <a:buSzPct val="90000"/>
                <a:defRPr/>
              </a:pPr>
              <a:r>
                <a:rPr lang="en-US" b="1" u="sng"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OS Images</a:t>
              </a:r>
            </a:p>
            <a:p>
              <a:pPr marL="285750" lvl="0" indent="-285750">
                <a:lnSpc>
                  <a:spcPct val="90000"/>
                </a:lnSpc>
                <a:buSzPct val="90000"/>
                <a:buFont typeface="Arial" pitchFamily="34" charset="0"/>
                <a:buChar char="•"/>
                <a:defRPr/>
              </a:pPr>
              <a:endParaRPr lang="en-US" sz="1000" b="1"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285750" lvl="0" indent="-285750">
                <a:lnSpc>
                  <a:spcPct val="90000"/>
                </a:lnSpc>
                <a:buSzPct val="90000"/>
                <a:buFont typeface="Arial" pitchFamily="34" charset="0"/>
                <a:buChar char="•"/>
                <a:defRPr/>
              </a:pPr>
              <a:r>
                <a:rPr lang="en-US" sz="1600" b="1"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a:t>
              </a:r>
            </a:p>
            <a:p>
              <a:pPr marL="285750" lvl="0" indent="-285750">
                <a:lnSpc>
                  <a:spcPct val="90000"/>
                </a:lnSpc>
                <a:buSzPct val="90000"/>
                <a:buFont typeface="Arial" pitchFamily="34" charset="0"/>
                <a:buChar char="•"/>
                <a:defRPr/>
              </a:pPr>
              <a:r>
                <a:rPr lang="en-US" sz="1600" b="1"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Partner </a:t>
              </a:r>
            </a:p>
            <a:p>
              <a:pPr marL="285750" lvl="0" indent="-285750">
                <a:lnSpc>
                  <a:spcPct val="90000"/>
                </a:lnSpc>
                <a:buSzPct val="90000"/>
                <a:buFont typeface="Arial" pitchFamily="34" charset="0"/>
                <a:buChar char="•"/>
                <a:defRPr/>
              </a:pPr>
              <a:r>
                <a:rPr lang="en-US" sz="1600" b="1"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User</a:t>
              </a:r>
              <a:endParaRPr lang="en-US" sz="16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p:txBody>
        </p:sp>
        <p:sp>
          <p:nvSpPr>
            <p:cNvPr id="28" name="Freeform 79"/>
            <p:cNvSpPr>
              <a:spLocks noEditPoints="1"/>
            </p:cNvSpPr>
            <p:nvPr/>
          </p:nvSpPr>
          <p:spPr bwMode="black">
            <a:xfrm>
              <a:off x="95507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30" name="Freeform 79"/>
            <p:cNvSpPr>
              <a:spLocks noEditPoints="1"/>
            </p:cNvSpPr>
            <p:nvPr/>
          </p:nvSpPr>
          <p:spPr bwMode="black">
            <a:xfrm>
              <a:off x="13872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32" name="Freeform 79"/>
            <p:cNvSpPr>
              <a:spLocks noEditPoints="1"/>
            </p:cNvSpPr>
            <p:nvPr/>
          </p:nvSpPr>
          <p:spPr bwMode="black">
            <a:xfrm>
              <a:off x="1801433" y="209465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38" name="Freeform 79"/>
            <p:cNvSpPr>
              <a:spLocks noEditPoints="1"/>
            </p:cNvSpPr>
            <p:nvPr/>
          </p:nvSpPr>
          <p:spPr bwMode="black">
            <a:xfrm>
              <a:off x="22090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grpSp>
      <p:grpSp>
        <p:nvGrpSpPr>
          <p:cNvPr id="7" name="Group 6"/>
          <p:cNvGrpSpPr/>
          <p:nvPr/>
        </p:nvGrpSpPr>
        <p:grpSpPr>
          <a:xfrm>
            <a:off x="829782" y="2852960"/>
            <a:ext cx="1764827" cy="1796531"/>
            <a:chOff x="3055099" y="760689"/>
            <a:chExt cx="1764827" cy="1796531"/>
          </a:xfrm>
        </p:grpSpPr>
        <p:sp>
          <p:nvSpPr>
            <p:cNvPr id="39" name="Rectangle 38"/>
            <p:cNvSpPr/>
            <p:nvPr/>
          </p:nvSpPr>
          <p:spPr bwMode="auto">
            <a:xfrm>
              <a:off x="3055099" y="760689"/>
              <a:ext cx="1764827" cy="1796531"/>
            </a:xfrm>
            <a:prstGeom prst="rect">
              <a:avLst/>
            </a:prstGeom>
            <a:solidFill>
              <a:schemeClr val="accent2"/>
            </a:solidFill>
            <a:ln w="9525" cap="flat" cmpd="sng" algn="ctr">
              <a:noFill/>
              <a:prstDash val="solid"/>
              <a:headEnd type="none" w="med" len="med"/>
              <a:tailEnd type="none" w="med" len="med"/>
            </a:ln>
            <a:effectLst/>
          </p:spPr>
          <p:txBody>
            <a:bodyPr vert="horz" wrap="square" lIns="91432" tIns="91432" rIns="91432" bIns="91432" numCol="1" rtlCol="0" anchor="t" anchorCtr="0" compatLnSpc="1">
              <a:prstTxWarp prst="textNoShape">
                <a:avLst/>
              </a:prstTxWarp>
            </a:bodyPr>
            <a:lstStyle/>
            <a:p>
              <a:pPr lvl="0">
                <a:lnSpc>
                  <a:spcPct val="90000"/>
                </a:lnSpc>
                <a:buSzPct val="90000"/>
                <a:defRPr/>
              </a:pPr>
              <a:r>
                <a:rPr lang="en-US" b="1" u="sng"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Disks</a:t>
              </a:r>
            </a:p>
            <a:p>
              <a:pPr lvl="0">
                <a:lnSpc>
                  <a:spcPct val="90000"/>
                </a:lnSpc>
                <a:buSzPct val="90000"/>
                <a:defRPr/>
              </a:pPr>
              <a:endParaRPr lang="en-US" sz="1050" b="1" u="sng"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285750" lvl="0" indent="-285750">
                <a:lnSpc>
                  <a:spcPct val="90000"/>
                </a:lnSpc>
                <a:buSzPct val="90000"/>
                <a:buFont typeface="Arial" pitchFamily="34" charset="0"/>
                <a:buChar char="•"/>
                <a:defRPr/>
              </a:pPr>
              <a:r>
                <a:rPr lang="en-US" sz="16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Disks </a:t>
              </a:r>
            </a:p>
            <a:p>
              <a:pPr marL="285750" lvl="0" indent="-285750">
                <a:lnSpc>
                  <a:spcPct val="90000"/>
                </a:lnSpc>
                <a:buSzPct val="90000"/>
                <a:buFont typeface="Arial" pitchFamily="34" charset="0"/>
                <a:buChar char="•"/>
                <a:defRPr/>
              </a:pPr>
              <a:r>
                <a:rPr lang="en-US" sz="1600" b="1"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Data </a:t>
              </a:r>
              <a:r>
                <a:rPr lang="en-US" sz="16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Disks</a:t>
              </a:r>
            </a:p>
          </p:txBody>
        </p:sp>
        <p:sp>
          <p:nvSpPr>
            <p:cNvPr id="21" name="Freeform 79"/>
            <p:cNvSpPr>
              <a:spLocks noEditPoints="1"/>
            </p:cNvSpPr>
            <p:nvPr/>
          </p:nvSpPr>
          <p:spPr bwMode="black">
            <a:xfrm>
              <a:off x="314550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22" name="Freeform 79"/>
            <p:cNvSpPr>
              <a:spLocks noEditPoints="1"/>
            </p:cNvSpPr>
            <p:nvPr/>
          </p:nvSpPr>
          <p:spPr bwMode="black">
            <a:xfrm>
              <a:off x="35776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23" name="Freeform 79"/>
            <p:cNvSpPr>
              <a:spLocks noEditPoints="1"/>
            </p:cNvSpPr>
            <p:nvPr/>
          </p:nvSpPr>
          <p:spPr bwMode="black">
            <a:xfrm>
              <a:off x="3991860"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24" name="Freeform 79"/>
            <p:cNvSpPr>
              <a:spLocks noEditPoints="1"/>
            </p:cNvSpPr>
            <p:nvPr/>
          </p:nvSpPr>
          <p:spPr bwMode="black">
            <a:xfrm>
              <a:off x="43994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grpSp>
      <p:sp>
        <p:nvSpPr>
          <p:cNvPr id="8" name="TextBox 7"/>
          <p:cNvSpPr txBox="1"/>
          <p:nvPr/>
        </p:nvSpPr>
        <p:spPr>
          <a:xfrm>
            <a:off x="2765155" y="1081152"/>
            <a:ext cx="5571641" cy="1144929"/>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solidFill>
                  <a:schemeClr val="tx2"/>
                </a:solidFill>
              </a:rPr>
              <a:t>Base OS image for new Virtual Machines</a:t>
            </a:r>
          </a:p>
          <a:p>
            <a:pPr>
              <a:lnSpc>
                <a:spcPct val="90000"/>
              </a:lnSpc>
              <a:spcBef>
                <a:spcPct val="20000"/>
              </a:spcBef>
              <a:buSzPct val="80000"/>
            </a:pPr>
            <a:r>
              <a:rPr lang="en-US" sz="2400" dirty="0" smtClean="0">
                <a:solidFill>
                  <a:schemeClr val="tx2"/>
                </a:solidFill>
              </a:rPr>
              <a:t>Sys-Prepped/Generalized/Read Only </a:t>
            </a:r>
          </a:p>
          <a:p>
            <a:pPr>
              <a:lnSpc>
                <a:spcPct val="90000"/>
              </a:lnSpc>
              <a:spcBef>
                <a:spcPct val="20000"/>
              </a:spcBef>
              <a:buSzPct val="80000"/>
            </a:pPr>
            <a:r>
              <a:rPr lang="en-US" sz="2400" dirty="0" smtClean="0">
                <a:solidFill>
                  <a:schemeClr val="tx2"/>
                </a:solidFill>
              </a:rPr>
              <a:t>Created by uploading or by capture</a:t>
            </a:r>
            <a:endParaRPr lang="en-US" sz="2400" dirty="0">
              <a:solidFill>
                <a:schemeClr val="tx2"/>
              </a:solidFill>
            </a:endParaRPr>
          </a:p>
        </p:txBody>
      </p:sp>
      <p:sp>
        <p:nvSpPr>
          <p:cNvPr id="37" name="Rectangle 36"/>
          <p:cNvSpPr/>
          <p:nvPr/>
        </p:nvSpPr>
        <p:spPr bwMode="auto">
          <a:xfrm>
            <a:off x="2670875" y="2852960"/>
            <a:ext cx="5760203" cy="180720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6" name="TextBox 35"/>
          <p:cNvSpPr txBox="1"/>
          <p:nvPr/>
        </p:nvSpPr>
        <p:spPr>
          <a:xfrm>
            <a:off x="2859436" y="3178760"/>
            <a:ext cx="5091193" cy="1477328"/>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solidFill>
                  <a:schemeClr val="tx2"/>
                </a:solidFill>
              </a:rPr>
              <a:t>Writable Disks for Virtual Machines</a:t>
            </a:r>
          </a:p>
          <a:p>
            <a:pPr>
              <a:lnSpc>
                <a:spcPct val="90000"/>
              </a:lnSpc>
              <a:spcBef>
                <a:spcPct val="20000"/>
              </a:spcBef>
              <a:buSzPct val="80000"/>
            </a:pPr>
            <a:r>
              <a:rPr lang="en-US" sz="2400" dirty="0" smtClean="0">
                <a:solidFill>
                  <a:schemeClr val="tx2"/>
                </a:solidFill>
              </a:rPr>
              <a:t>Created during VM creation or during upload of existing VHDs. </a:t>
            </a:r>
          </a:p>
          <a:p>
            <a:pPr>
              <a:lnSpc>
                <a:spcPct val="90000"/>
              </a:lnSpc>
              <a:spcBef>
                <a:spcPct val="20000"/>
              </a:spcBef>
              <a:buSzPct val="80000"/>
            </a:pPr>
            <a:r>
              <a:rPr lang="en-US" sz="2400" dirty="0" smtClean="0">
                <a:solidFill>
                  <a:schemeClr val="tx2"/>
                </a:solidFill>
              </a:rPr>
              <a:t> </a:t>
            </a:r>
            <a:endParaRPr lang="en-US" sz="2400" dirty="0">
              <a:solidFill>
                <a:schemeClr val="tx2"/>
              </a:solidFill>
            </a:endParaRPr>
          </a:p>
        </p:txBody>
      </p:sp>
    </p:spTree>
    <p:extLst>
      <p:ext uri="{BB962C8B-B14F-4D97-AF65-F5344CB8AC3E}">
        <p14:creationId xmlns:p14="http://schemas.microsoft.com/office/powerpoint/2010/main" val="241898723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467436"/>
          </a:xfrm>
        </p:spPr>
        <p:txBody>
          <a:bodyPr/>
          <a:lstStyle/>
          <a:p>
            <a:r>
              <a:rPr lang="en-US" sz="3400" dirty="0"/>
              <a:t>Cross-premise </a:t>
            </a:r>
            <a:r>
              <a:rPr lang="en-US" sz="3400" dirty="0">
                <a:solidFill>
                  <a:schemeClr val="accent2"/>
                </a:solidFill>
              </a:rPr>
              <a:t>Connectivity</a:t>
            </a:r>
          </a:p>
        </p:txBody>
      </p:sp>
      <p:sp>
        <p:nvSpPr>
          <p:cNvPr id="5" name="TextBox 4"/>
          <p:cNvSpPr txBox="1"/>
          <p:nvPr/>
        </p:nvSpPr>
        <p:spPr>
          <a:xfrm>
            <a:off x="6123192" y="4519138"/>
            <a:ext cx="2266006" cy="276999"/>
          </a:xfrm>
          <a:prstGeom prst="rect">
            <a:avLst/>
          </a:prstGeom>
          <a:noFill/>
        </p:spPr>
        <p:txBody>
          <a:bodyPr wrap="none" lIns="0" tIns="0" rIns="0" bIns="0" rtlCol="0">
            <a:spAutoFit/>
          </a:bodyPr>
          <a:lstStyle/>
          <a:p>
            <a:pPr algn="ctr"/>
            <a:r>
              <a:rPr lang="en-US" b="1" dirty="0" smtClean="0">
                <a:solidFill>
                  <a:srgbClr val="2D8FD1"/>
                </a:solidFill>
              </a:rPr>
              <a:t>IP-level connectivity </a:t>
            </a:r>
          </a:p>
        </p:txBody>
      </p:sp>
      <p:grpSp>
        <p:nvGrpSpPr>
          <p:cNvPr id="8" name="Group 7"/>
          <p:cNvGrpSpPr/>
          <p:nvPr/>
        </p:nvGrpSpPr>
        <p:grpSpPr>
          <a:xfrm>
            <a:off x="878635" y="888393"/>
            <a:ext cx="7618016" cy="3447155"/>
            <a:chOff x="1171208" y="1184524"/>
            <a:chExt cx="10154709" cy="4596206"/>
          </a:xfrm>
        </p:grpSpPr>
        <p:sp>
          <p:nvSpPr>
            <p:cNvPr id="63" name="Freeform 62"/>
            <p:cNvSpPr/>
            <p:nvPr/>
          </p:nvSpPr>
          <p:spPr>
            <a:xfrm rot="5400000">
              <a:off x="8500330" y="1685843"/>
              <a:ext cx="1868051"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rgbClr val="FF9933"/>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613" tIns="38082" rIns="76162" bIns="38082" rtlCol="0" anchor="ctr"/>
            <a:lstStyle/>
            <a:p>
              <a:pPr marL="287642" indent="-287642" defTabSz="571298">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56" name="Freeform 55"/>
            <p:cNvSpPr/>
            <p:nvPr/>
          </p:nvSpPr>
          <p:spPr>
            <a:xfrm rot="5400000">
              <a:off x="2055100" y="1685843"/>
              <a:ext cx="1938355"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6">
                <a:lumMod val="40000"/>
                <a:lumOff val="60000"/>
              </a:schemeClr>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613" tIns="38082" rIns="76162" bIns="38082" rtlCol="0" anchor="ctr"/>
            <a:lstStyle/>
            <a:p>
              <a:pPr marL="287642" indent="-287642" defTabSz="571298">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grpSp>
          <p:nvGrpSpPr>
            <p:cNvPr id="4" name="Group 3"/>
            <p:cNvGrpSpPr/>
            <p:nvPr/>
          </p:nvGrpSpPr>
          <p:grpSpPr>
            <a:xfrm>
              <a:off x="1171208" y="1184524"/>
              <a:ext cx="10154709" cy="4596206"/>
              <a:chOff x="1171208" y="1184524"/>
              <a:chExt cx="10154709" cy="4596206"/>
            </a:xfrm>
          </p:grpSpPr>
          <p:sp>
            <p:nvSpPr>
              <p:cNvPr id="43" name="Freeform 42"/>
              <p:cNvSpPr/>
              <p:nvPr/>
            </p:nvSpPr>
            <p:spPr>
              <a:xfrm rot="5400000">
                <a:off x="8500331" y="3578061"/>
                <a:ext cx="1868051"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rgbClr val="F18E3D"/>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613" tIns="38082" rIns="76162" bIns="38082" rtlCol="0" anchor="ctr"/>
              <a:lstStyle/>
              <a:p>
                <a:pPr marL="287642" indent="-287642" defTabSz="571298">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45" name="Freeform 44"/>
              <p:cNvSpPr/>
              <p:nvPr/>
            </p:nvSpPr>
            <p:spPr>
              <a:xfrm rot="5400000">
                <a:off x="2081334" y="3571413"/>
                <a:ext cx="1881343"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2"/>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613" tIns="38082" rIns="76162" bIns="38082" rtlCol="0" anchor="ctr"/>
              <a:lstStyle/>
              <a:p>
                <a:pPr marL="287642" indent="-287642" defTabSz="571298">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50" name="Freeform 49"/>
              <p:cNvSpPr/>
              <p:nvPr/>
            </p:nvSpPr>
            <p:spPr>
              <a:xfrm>
                <a:off x="1171208" y="2012550"/>
                <a:ext cx="10154709" cy="866589"/>
              </a:xfrm>
              <a:custGeom>
                <a:avLst/>
                <a:gdLst>
                  <a:gd name="connsiteX0" fmla="*/ 0 w 9144000"/>
                  <a:gd name="connsiteY0" fmla="*/ 0 h 693000"/>
                  <a:gd name="connsiteX1" fmla="*/ 9144000 w 9144000"/>
                  <a:gd name="connsiteY1" fmla="*/ 0 h 693000"/>
                  <a:gd name="connsiteX2" fmla="*/ 9144000 w 9144000"/>
                  <a:gd name="connsiteY2" fmla="*/ 693000 h 693000"/>
                  <a:gd name="connsiteX3" fmla="*/ 0 w 9144000"/>
                  <a:gd name="connsiteY3" fmla="*/ 693000 h 693000"/>
                  <a:gd name="connsiteX4" fmla="*/ 0 w 9144000"/>
                  <a:gd name="connsiteY4" fmla="*/ 0 h 69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693000">
                    <a:moveTo>
                      <a:pt x="0" y="0"/>
                    </a:moveTo>
                    <a:lnTo>
                      <a:pt x="9144000" y="0"/>
                    </a:lnTo>
                    <a:lnTo>
                      <a:pt x="9144000" y="693000"/>
                    </a:lnTo>
                    <a:lnTo>
                      <a:pt x="0" y="693000"/>
                    </a:lnTo>
                    <a:lnTo>
                      <a:pt x="0" y="0"/>
                    </a:lnTo>
                    <a:close/>
                  </a:path>
                </a:pathLst>
              </a:custGeom>
              <a:noFill/>
              <a:ln w="12700" cap="flat" cmpd="thickThin" algn="ctr">
                <a:solidFill>
                  <a:schemeClr val="bg1"/>
                </a:solidFill>
                <a:prstDash val="solid"/>
              </a:ln>
              <a:effectLst/>
            </p:spPr>
            <p:txBody>
              <a:bodyPr lIns="0" tIns="243797" rIns="91420" bIns="45711" rtlCol="0" anchor="ctr"/>
              <a:lstStyle/>
              <a:p>
                <a:pPr marL="285697" lvl="1" defTabSz="571393"/>
                <a:endParaRPr lang="en-US" sz="1200" dirty="0">
                  <a:solidFill>
                    <a:srgbClr val="FFFFFF"/>
                  </a:solidFill>
                </a:endParaRPr>
              </a:p>
            </p:txBody>
          </p:sp>
          <p:pic>
            <p:nvPicPr>
              <p:cNvPr id="51" name="Picture 2"/>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7745" y="2219455"/>
                <a:ext cx="588528" cy="479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2"/>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140096" y="2219455"/>
                <a:ext cx="588528" cy="479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Rectangle 52"/>
              <p:cNvSpPr/>
              <p:nvPr/>
            </p:nvSpPr>
            <p:spPr>
              <a:xfrm>
                <a:off x="4605155" y="2219455"/>
                <a:ext cx="3372363" cy="525240"/>
              </a:xfrm>
              <a:prstGeom prst="rect">
                <a:avLst/>
              </a:prstGeom>
            </p:spPr>
            <p:txBody>
              <a:bodyPr wrap="square" lIns="121893" tIns="60948" rIns="121893" bIns="60948">
                <a:spAutoFit/>
              </a:bodyPr>
              <a:lstStyle/>
              <a:p>
                <a:pPr algn="ctr" defTabSz="571393" fontAlgn="base">
                  <a:lnSpc>
                    <a:spcPct val="80000"/>
                  </a:lnSpc>
                </a:pPr>
                <a:r>
                  <a:rPr lang="en-US" sz="1400" dirty="0">
                    <a:solidFill>
                      <a:srgbClr val="292929">
                        <a:lumMod val="50000"/>
                        <a:lumOff val="50000"/>
                      </a:srgbClr>
                    </a:solidFill>
                  </a:rPr>
                  <a:t>Data Synchronization</a:t>
                </a:r>
              </a:p>
              <a:p>
                <a:pPr algn="ctr" defTabSz="571393" fontAlgn="base">
                  <a:lnSpc>
                    <a:spcPct val="80000"/>
                  </a:lnSpc>
                </a:pPr>
                <a:r>
                  <a:rPr lang="en-US" sz="800" dirty="0">
                    <a:solidFill>
                      <a:srgbClr val="292929">
                        <a:lumMod val="50000"/>
                        <a:lumOff val="50000"/>
                      </a:srgbClr>
                    </a:solidFill>
                  </a:rPr>
                  <a:t>SQL Azure Data Sync</a:t>
                </a:r>
              </a:p>
            </p:txBody>
          </p:sp>
          <p:cxnSp>
            <p:nvCxnSpPr>
              <p:cNvPr id="54" name="Straight Connector 53"/>
              <p:cNvCxnSpPr/>
              <p:nvPr/>
            </p:nvCxnSpPr>
            <p:spPr>
              <a:xfrm>
                <a:off x="7084833" y="2443002"/>
                <a:ext cx="1418672" cy="0"/>
              </a:xfrm>
              <a:prstGeom prst="line">
                <a:avLst/>
              </a:prstGeom>
              <a:ln w="38100">
                <a:gradFill>
                  <a:gsLst>
                    <a:gs pos="0">
                      <a:srgbClr val="FF0000"/>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4008556" y="2443002"/>
                <a:ext cx="1483384" cy="0"/>
              </a:xfrm>
              <a:prstGeom prst="line">
                <a:avLst/>
              </a:prstGeom>
              <a:ln w="38100">
                <a:gradFill>
                  <a:gsLst>
                    <a:gs pos="0">
                      <a:srgbClr val="2D8FD1"/>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57" name="Freeform 56"/>
              <p:cNvSpPr/>
              <p:nvPr/>
            </p:nvSpPr>
            <p:spPr>
              <a:xfrm>
                <a:off x="1171208" y="2953844"/>
                <a:ext cx="10154709" cy="866589"/>
              </a:xfrm>
              <a:custGeom>
                <a:avLst/>
                <a:gdLst>
                  <a:gd name="connsiteX0" fmla="*/ 0 w 9144000"/>
                  <a:gd name="connsiteY0" fmla="*/ 0 h 693000"/>
                  <a:gd name="connsiteX1" fmla="*/ 9144000 w 9144000"/>
                  <a:gd name="connsiteY1" fmla="*/ 0 h 693000"/>
                  <a:gd name="connsiteX2" fmla="*/ 9144000 w 9144000"/>
                  <a:gd name="connsiteY2" fmla="*/ 693000 h 693000"/>
                  <a:gd name="connsiteX3" fmla="*/ 0 w 9144000"/>
                  <a:gd name="connsiteY3" fmla="*/ 693000 h 693000"/>
                  <a:gd name="connsiteX4" fmla="*/ 0 w 9144000"/>
                  <a:gd name="connsiteY4" fmla="*/ 0 h 69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693000">
                    <a:moveTo>
                      <a:pt x="0" y="0"/>
                    </a:moveTo>
                    <a:lnTo>
                      <a:pt x="9144000" y="0"/>
                    </a:lnTo>
                    <a:lnTo>
                      <a:pt x="9144000" y="693000"/>
                    </a:lnTo>
                    <a:lnTo>
                      <a:pt x="0" y="693000"/>
                    </a:lnTo>
                    <a:lnTo>
                      <a:pt x="0" y="0"/>
                    </a:lnTo>
                    <a:close/>
                  </a:path>
                </a:pathLst>
              </a:custGeom>
              <a:noFill/>
              <a:ln w="12700" cap="flat" cmpd="thickThin" algn="ctr">
                <a:solidFill>
                  <a:schemeClr val="bg1"/>
                </a:solidFill>
                <a:prstDash val="solid"/>
              </a:ln>
              <a:effectLst/>
            </p:spPr>
            <p:txBody>
              <a:bodyPr lIns="0" tIns="243797" rIns="91420" bIns="45711" rtlCol="0" anchor="ctr"/>
              <a:lstStyle/>
              <a:p>
                <a:pPr marL="285697" lvl="1" defTabSz="571393"/>
                <a:endParaRPr lang="en-US" sz="1200" dirty="0">
                  <a:solidFill>
                    <a:srgbClr val="FFFFFF"/>
                  </a:solidFill>
                </a:endParaRPr>
              </a:p>
            </p:txBody>
          </p:sp>
          <p:pic>
            <p:nvPicPr>
              <p:cNvPr id="58" name="Picture 4"/>
              <p:cNvPicPr>
                <a:picLocks noChangeAspect="1" noChangeArrowheads="1"/>
              </p:cNvPicPr>
              <p:nvPr/>
            </p:nvPicPr>
            <p:blipFill>
              <a:blip r:embed="rId5" cstate="print">
                <a:lum bright="70000" contrast="-70000"/>
                <a:extLst>
                  <a:ext uri="{28A0092B-C50C-407E-A947-70E740481C1C}">
                    <a14:useLocalDpi xmlns:a14="http://schemas.microsoft.com/office/drawing/2010/main" val="0"/>
                  </a:ext>
                </a:extLst>
              </a:blip>
              <a:srcRect/>
              <a:stretch>
                <a:fillRect/>
              </a:stretch>
            </p:blipFill>
            <p:spPr bwMode="auto">
              <a:xfrm>
                <a:off x="2739078" y="3125523"/>
                <a:ext cx="56585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4"/>
              <p:cNvPicPr>
                <a:picLocks noChangeAspect="1" noChangeArrowheads="1"/>
              </p:cNvPicPr>
              <p:nvPr/>
            </p:nvPicPr>
            <p:blipFill>
              <a:blip r:embed="rId5" cstate="print">
                <a:lum bright="70000" contrast="-70000"/>
                <a:extLst>
                  <a:ext uri="{28A0092B-C50C-407E-A947-70E740481C1C}">
                    <a14:useLocalDpi xmlns:a14="http://schemas.microsoft.com/office/drawing/2010/main" val="0"/>
                  </a:ext>
                </a:extLst>
              </a:blip>
              <a:srcRect/>
              <a:stretch>
                <a:fillRect/>
              </a:stretch>
            </p:blipFill>
            <p:spPr bwMode="auto">
              <a:xfrm>
                <a:off x="9151429" y="3125523"/>
                <a:ext cx="56585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Rectangle 59"/>
              <p:cNvSpPr/>
              <p:nvPr/>
            </p:nvSpPr>
            <p:spPr>
              <a:xfrm>
                <a:off x="4605155" y="3144336"/>
                <a:ext cx="3372363" cy="755047"/>
              </a:xfrm>
              <a:prstGeom prst="rect">
                <a:avLst/>
              </a:prstGeom>
            </p:spPr>
            <p:txBody>
              <a:bodyPr wrap="square" lIns="121893" tIns="60948" rIns="121893" bIns="60948">
                <a:spAutoFit/>
              </a:bodyPr>
              <a:lstStyle/>
              <a:p>
                <a:pPr algn="ctr" defTabSz="571393" fontAlgn="base">
                  <a:lnSpc>
                    <a:spcPct val="80000"/>
                  </a:lnSpc>
                </a:pPr>
                <a:r>
                  <a:rPr lang="en-US" sz="1400" dirty="0">
                    <a:solidFill>
                      <a:srgbClr val="292929">
                        <a:lumMod val="50000"/>
                        <a:lumOff val="50000"/>
                      </a:srgbClr>
                    </a:solidFill>
                  </a:rPr>
                  <a:t>Application-layer </a:t>
                </a:r>
              </a:p>
              <a:p>
                <a:pPr algn="ctr" defTabSz="571393" fontAlgn="base">
                  <a:lnSpc>
                    <a:spcPct val="80000"/>
                  </a:lnSpc>
                </a:pPr>
                <a:r>
                  <a:rPr lang="en-US" sz="1400" dirty="0">
                    <a:solidFill>
                      <a:srgbClr val="292929">
                        <a:lumMod val="50000"/>
                        <a:lumOff val="50000"/>
                      </a:srgbClr>
                    </a:solidFill>
                  </a:rPr>
                  <a:t>Connectivity &amp; Messaging </a:t>
                </a:r>
              </a:p>
              <a:p>
                <a:pPr algn="ctr" defTabSz="571393" fontAlgn="base">
                  <a:lnSpc>
                    <a:spcPct val="80000"/>
                  </a:lnSpc>
                </a:pPr>
                <a:r>
                  <a:rPr lang="en-US" sz="800" dirty="0">
                    <a:solidFill>
                      <a:srgbClr val="292929">
                        <a:lumMod val="50000"/>
                        <a:lumOff val="50000"/>
                      </a:srgbClr>
                    </a:solidFill>
                  </a:rPr>
                  <a:t>Service Bus</a:t>
                </a:r>
              </a:p>
            </p:txBody>
          </p:sp>
          <p:cxnSp>
            <p:nvCxnSpPr>
              <p:cNvPr id="61" name="Straight Connector 60"/>
              <p:cNvCxnSpPr/>
              <p:nvPr/>
            </p:nvCxnSpPr>
            <p:spPr>
              <a:xfrm>
                <a:off x="7084833" y="3399236"/>
                <a:ext cx="1418672" cy="0"/>
              </a:xfrm>
              <a:prstGeom prst="line">
                <a:avLst/>
              </a:prstGeom>
              <a:ln w="38100">
                <a:gradFill>
                  <a:gsLst>
                    <a:gs pos="0">
                      <a:srgbClr val="FF0000"/>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4008556" y="3399236"/>
                <a:ext cx="1483384" cy="0"/>
              </a:xfrm>
              <a:prstGeom prst="line">
                <a:avLst/>
              </a:prstGeom>
              <a:ln w="38100">
                <a:gradFill>
                  <a:gsLst>
                    <a:gs pos="0">
                      <a:srgbClr val="2D8FD1"/>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69" name="Freeform 68"/>
              <p:cNvSpPr/>
              <p:nvPr/>
            </p:nvSpPr>
            <p:spPr>
              <a:xfrm>
                <a:off x="1171208" y="3903855"/>
                <a:ext cx="10154709" cy="866589"/>
              </a:xfrm>
              <a:custGeom>
                <a:avLst/>
                <a:gdLst>
                  <a:gd name="connsiteX0" fmla="*/ 0 w 9144000"/>
                  <a:gd name="connsiteY0" fmla="*/ 0 h 693000"/>
                  <a:gd name="connsiteX1" fmla="*/ 9144000 w 9144000"/>
                  <a:gd name="connsiteY1" fmla="*/ 0 h 693000"/>
                  <a:gd name="connsiteX2" fmla="*/ 9144000 w 9144000"/>
                  <a:gd name="connsiteY2" fmla="*/ 693000 h 693000"/>
                  <a:gd name="connsiteX3" fmla="*/ 0 w 9144000"/>
                  <a:gd name="connsiteY3" fmla="*/ 693000 h 693000"/>
                  <a:gd name="connsiteX4" fmla="*/ 0 w 9144000"/>
                  <a:gd name="connsiteY4" fmla="*/ 0 h 69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693000">
                    <a:moveTo>
                      <a:pt x="0" y="0"/>
                    </a:moveTo>
                    <a:lnTo>
                      <a:pt x="9144000" y="0"/>
                    </a:lnTo>
                    <a:lnTo>
                      <a:pt x="9144000" y="693000"/>
                    </a:lnTo>
                    <a:lnTo>
                      <a:pt x="0" y="693000"/>
                    </a:lnTo>
                    <a:lnTo>
                      <a:pt x="0" y="0"/>
                    </a:lnTo>
                    <a:close/>
                  </a:path>
                </a:pathLst>
              </a:custGeom>
              <a:noFill/>
              <a:ln w="12700" cap="flat" cmpd="thickThin" algn="ctr">
                <a:solidFill>
                  <a:schemeClr val="bg1"/>
                </a:solidFill>
                <a:prstDash val="solid"/>
              </a:ln>
              <a:effectLst/>
            </p:spPr>
            <p:txBody>
              <a:bodyPr lIns="0" tIns="243797" rIns="91420" bIns="45711" rtlCol="0" anchor="ctr"/>
              <a:lstStyle/>
              <a:p>
                <a:pPr marL="285697" lvl="1" defTabSz="571393"/>
                <a:endParaRPr lang="en-US" sz="1200" dirty="0">
                  <a:solidFill>
                    <a:srgbClr val="FFFFFF"/>
                  </a:solidFill>
                </a:endParaRPr>
              </a:p>
            </p:txBody>
          </p:sp>
          <p:sp>
            <p:nvSpPr>
              <p:cNvPr id="70" name="Rectangle 69"/>
              <p:cNvSpPr/>
              <p:nvPr/>
            </p:nvSpPr>
            <p:spPr>
              <a:xfrm>
                <a:off x="4605155" y="4089262"/>
                <a:ext cx="3372363" cy="755047"/>
              </a:xfrm>
              <a:prstGeom prst="rect">
                <a:avLst/>
              </a:prstGeom>
            </p:spPr>
            <p:txBody>
              <a:bodyPr wrap="square" lIns="121893" tIns="60948" rIns="121893" bIns="60948">
                <a:spAutoFit/>
              </a:bodyPr>
              <a:lstStyle/>
              <a:p>
                <a:pPr algn="ctr" defTabSz="571393" fontAlgn="base">
                  <a:lnSpc>
                    <a:spcPct val="80000"/>
                  </a:lnSpc>
                </a:pPr>
                <a:r>
                  <a:rPr lang="en-US" sz="1400" dirty="0">
                    <a:solidFill>
                      <a:srgbClr val="292929">
                        <a:lumMod val="50000"/>
                        <a:lumOff val="50000"/>
                      </a:srgbClr>
                    </a:solidFill>
                  </a:rPr>
                  <a:t>Secure Machine-to-Machine Network Connectivity</a:t>
                </a:r>
                <a:r>
                  <a:rPr lang="en-US" sz="700" dirty="0">
                    <a:solidFill>
                      <a:srgbClr val="292929">
                        <a:lumMod val="50000"/>
                        <a:lumOff val="50000"/>
                      </a:srgbClr>
                    </a:solidFill>
                  </a:rPr>
                  <a:t/>
                </a:r>
                <a:br>
                  <a:rPr lang="en-US" sz="700" dirty="0">
                    <a:solidFill>
                      <a:srgbClr val="292929">
                        <a:lumMod val="50000"/>
                        <a:lumOff val="50000"/>
                      </a:srgbClr>
                    </a:solidFill>
                  </a:rPr>
                </a:br>
                <a:r>
                  <a:rPr lang="en-US" sz="800" dirty="0">
                    <a:solidFill>
                      <a:srgbClr val="292929">
                        <a:lumMod val="50000"/>
                        <a:lumOff val="50000"/>
                      </a:srgbClr>
                    </a:solidFill>
                  </a:rPr>
                  <a:t>Windows Azure Connect</a:t>
                </a:r>
                <a:endParaRPr lang="en-US" sz="1600" dirty="0">
                  <a:solidFill>
                    <a:srgbClr val="292929">
                      <a:lumMod val="50000"/>
                      <a:lumOff val="50000"/>
                    </a:srgbClr>
                  </a:solidFill>
                </a:endParaRPr>
              </a:p>
            </p:txBody>
          </p:sp>
          <p:cxnSp>
            <p:nvCxnSpPr>
              <p:cNvPr id="71" name="Straight Connector 70"/>
              <p:cNvCxnSpPr/>
              <p:nvPr/>
            </p:nvCxnSpPr>
            <p:spPr>
              <a:xfrm>
                <a:off x="7084833" y="4364832"/>
                <a:ext cx="1418672" cy="0"/>
              </a:xfrm>
              <a:prstGeom prst="line">
                <a:avLst/>
              </a:prstGeom>
              <a:ln w="38100">
                <a:gradFill>
                  <a:gsLst>
                    <a:gs pos="0">
                      <a:srgbClr val="FF0000"/>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H="1">
                <a:off x="4008556" y="4364832"/>
                <a:ext cx="1483384" cy="0"/>
              </a:xfrm>
              <a:prstGeom prst="line">
                <a:avLst/>
              </a:prstGeom>
              <a:ln w="38100">
                <a:gradFill>
                  <a:gsLst>
                    <a:gs pos="0">
                      <a:srgbClr val="2D8FD1"/>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pic>
            <p:nvPicPr>
              <p:cNvPr id="66"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151429" y="4054007"/>
                <a:ext cx="624673" cy="566283"/>
              </a:xfrm>
              <a:prstGeom prst="rect">
                <a:avLst/>
              </a:prstGeom>
              <a:noFill/>
              <a:extLst>
                <a:ext uri="{909E8E84-426E-40DD-AFC4-6F175D3DCCD1}">
                  <a14:hiddenFill xmlns:a14="http://schemas.microsoft.com/office/drawing/2010/main">
                    <a:solidFill>
                      <a:srgbClr val="FFFFFF"/>
                    </a:solidFill>
                  </a14:hiddenFill>
                </a:ext>
              </a:extLst>
            </p:spPr>
          </p:pic>
          <p:sp>
            <p:nvSpPr>
              <p:cNvPr id="92" name="Freeform 91"/>
              <p:cNvSpPr/>
              <p:nvPr/>
            </p:nvSpPr>
            <p:spPr>
              <a:xfrm>
                <a:off x="1171208" y="4835189"/>
                <a:ext cx="10154709" cy="866590"/>
              </a:xfrm>
              <a:custGeom>
                <a:avLst/>
                <a:gdLst>
                  <a:gd name="connsiteX0" fmla="*/ 0 w 9144000"/>
                  <a:gd name="connsiteY0" fmla="*/ 0 h 693000"/>
                  <a:gd name="connsiteX1" fmla="*/ 9144000 w 9144000"/>
                  <a:gd name="connsiteY1" fmla="*/ 0 h 693000"/>
                  <a:gd name="connsiteX2" fmla="*/ 9144000 w 9144000"/>
                  <a:gd name="connsiteY2" fmla="*/ 693000 h 693000"/>
                  <a:gd name="connsiteX3" fmla="*/ 0 w 9144000"/>
                  <a:gd name="connsiteY3" fmla="*/ 693000 h 693000"/>
                  <a:gd name="connsiteX4" fmla="*/ 0 w 9144000"/>
                  <a:gd name="connsiteY4" fmla="*/ 0 h 69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693000">
                    <a:moveTo>
                      <a:pt x="0" y="0"/>
                    </a:moveTo>
                    <a:lnTo>
                      <a:pt x="9144000" y="0"/>
                    </a:lnTo>
                    <a:lnTo>
                      <a:pt x="9144000" y="693000"/>
                    </a:lnTo>
                    <a:lnTo>
                      <a:pt x="0" y="693000"/>
                    </a:lnTo>
                    <a:lnTo>
                      <a:pt x="0" y="0"/>
                    </a:lnTo>
                    <a:close/>
                  </a:path>
                </a:pathLst>
              </a:custGeom>
              <a:noFill/>
              <a:ln w="12700" cap="flat" cmpd="thickThin" algn="ctr">
                <a:solidFill>
                  <a:schemeClr val="bg1"/>
                </a:solidFill>
                <a:prstDash val="solid"/>
              </a:ln>
              <a:effectLst/>
            </p:spPr>
            <p:txBody>
              <a:bodyPr lIns="0" tIns="243797" rIns="91420" bIns="45711" rtlCol="0" anchor="ctr"/>
              <a:lstStyle/>
              <a:p>
                <a:pPr marL="285697" lvl="1" defTabSz="571393"/>
                <a:endParaRPr lang="en-US" sz="1200" dirty="0">
                  <a:solidFill>
                    <a:srgbClr val="FFFFFF"/>
                  </a:solidFill>
                </a:endParaRPr>
              </a:p>
            </p:txBody>
          </p:sp>
          <p:sp>
            <p:nvSpPr>
              <p:cNvPr id="93" name="Rectangle 92"/>
              <p:cNvSpPr/>
              <p:nvPr/>
            </p:nvSpPr>
            <p:spPr>
              <a:xfrm>
                <a:off x="4605155" y="5025683"/>
                <a:ext cx="3372363" cy="755047"/>
              </a:xfrm>
              <a:prstGeom prst="rect">
                <a:avLst/>
              </a:prstGeom>
            </p:spPr>
            <p:txBody>
              <a:bodyPr wrap="square" lIns="121893" tIns="60948" rIns="121893" bIns="60948">
                <a:spAutoFit/>
              </a:bodyPr>
              <a:lstStyle/>
              <a:p>
                <a:pPr algn="ctr" defTabSz="571393" fontAlgn="base">
                  <a:lnSpc>
                    <a:spcPct val="80000"/>
                  </a:lnSpc>
                </a:pPr>
                <a:r>
                  <a:rPr lang="en-US" sz="1400" dirty="0">
                    <a:solidFill>
                      <a:srgbClr val="292929">
                        <a:lumMod val="50000"/>
                        <a:lumOff val="50000"/>
                      </a:srgbClr>
                    </a:solidFill>
                  </a:rPr>
                  <a:t>Secure Site-to-Site </a:t>
                </a:r>
              </a:p>
              <a:p>
                <a:pPr algn="ctr" defTabSz="571393" fontAlgn="base">
                  <a:lnSpc>
                    <a:spcPct val="80000"/>
                  </a:lnSpc>
                </a:pPr>
                <a:r>
                  <a:rPr lang="en-US" sz="1400" dirty="0">
                    <a:solidFill>
                      <a:srgbClr val="292929">
                        <a:lumMod val="50000"/>
                        <a:lumOff val="50000"/>
                      </a:srgbClr>
                    </a:solidFill>
                  </a:rPr>
                  <a:t>Network Connectivity</a:t>
                </a:r>
              </a:p>
              <a:p>
                <a:pPr algn="ctr" defTabSz="571393" fontAlgn="base">
                  <a:lnSpc>
                    <a:spcPct val="80000"/>
                  </a:lnSpc>
                </a:pPr>
                <a:r>
                  <a:rPr lang="en-US" sz="800" dirty="0">
                    <a:solidFill>
                      <a:srgbClr val="292929">
                        <a:lumMod val="50000"/>
                        <a:lumOff val="50000"/>
                      </a:srgbClr>
                    </a:solidFill>
                  </a:rPr>
                  <a:t>Windows Azure Virtual Network</a:t>
                </a:r>
              </a:p>
            </p:txBody>
          </p:sp>
          <p:cxnSp>
            <p:nvCxnSpPr>
              <p:cNvPr id="94" name="Straight Connector 93"/>
              <p:cNvCxnSpPr/>
              <p:nvPr/>
            </p:nvCxnSpPr>
            <p:spPr>
              <a:xfrm>
                <a:off x="7101596" y="5317334"/>
                <a:ext cx="1418672" cy="0"/>
              </a:xfrm>
              <a:prstGeom prst="line">
                <a:avLst/>
              </a:prstGeom>
              <a:ln w="38100">
                <a:gradFill>
                  <a:gsLst>
                    <a:gs pos="0">
                      <a:srgbClr val="FF0000"/>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a:off x="4025319" y="5317334"/>
                <a:ext cx="1483384" cy="0"/>
              </a:xfrm>
              <a:prstGeom prst="line">
                <a:avLst/>
              </a:prstGeom>
              <a:ln w="38100">
                <a:gradFill>
                  <a:gsLst>
                    <a:gs pos="0">
                      <a:schemeClr val="accent6"/>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a:off x="8906807" y="4968438"/>
                <a:ext cx="1055105" cy="600089"/>
                <a:chOff x="2601582" y="2848856"/>
                <a:chExt cx="1266456" cy="720107"/>
              </a:xfrm>
            </p:grpSpPr>
            <p:grpSp>
              <p:nvGrpSpPr>
                <p:cNvPr id="85" name="Group 84"/>
                <p:cNvGrpSpPr/>
                <p:nvPr/>
              </p:nvGrpSpPr>
              <p:grpSpPr>
                <a:xfrm>
                  <a:off x="2601582" y="2848856"/>
                  <a:ext cx="1266456" cy="720107"/>
                  <a:chOff x="2601582" y="2848856"/>
                  <a:chExt cx="1266456" cy="720107"/>
                </a:xfrm>
              </p:grpSpPr>
              <p:pic>
                <p:nvPicPr>
                  <p:cNvPr id="88"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01582" y="2848856"/>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54815" y="2862378"/>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2457" y="2875901"/>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18235" y="2889423"/>
                    <a:ext cx="749803" cy="679540"/>
                  </a:xfrm>
                  <a:prstGeom prst="rect">
                    <a:avLst/>
                  </a:prstGeom>
                  <a:noFill/>
                  <a:extLst>
                    <a:ext uri="{909E8E84-426E-40DD-AFC4-6F175D3DCCD1}">
                      <a14:hiddenFill xmlns:a14="http://schemas.microsoft.com/office/drawing/2010/main">
                        <a:solidFill>
                          <a:srgbClr val="FFFFFF"/>
                        </a:solidFill>
                      </a14:hiddenFill>
                    </a:ext>
                  </a:extLst>
                </p:spPr>
              </p:pic>
            </p:grpSp>
            <p:pic>
              <p:nvPicPr>
                <p:cNvPr id="86" name="Picture 85"/>
                <p:cNvPicPr>
                  <a:picLocks noChangeAspect="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256597" y="3021921"/>
                  <a:ext cx="409773" cy="460461"/>
                </a:xfrm>
                <a:prstGeom prst="rect">
                  <a:avLst/>
                </a:prstGeom>
              </p:spPr>
            </p:pic>
            <p:pic>
              <p:nvPicPr>
                <p:cNvPr id="87" name="Picture 86" descr="app icon.png"/>
                <p:cNvPicPr>
                  <a:picLocks noChangeAspect="1"/>
                </p:cNvPicPr>
                <p:nvPr/>
              </p:nvPicPr>
              <p:blipFill>
                <a:blip r:embed="rId8" cstate="print">
                  <a:duotone>
                    <a:schemeClr val="bg2">
                      <a:shade val="45000"/>
                      <a:satMod val="135000"/>
                    </a:schemeClr>
                    <a:prstClr val="white"/>
                  </a:duotone>
                </a:blip>
                <a:stretch>
                  <a:fillRect/>
                </a:stretch>
              </p:blipFill>
              <p:spPr>
                <a:xfrm>
                  <a:off x="2894012" y="3127461"/>
                  <a:ext cx="253762" cy="301539"/>
                </a:xfrm>
                <a:prstGeom prst="rect">
                  <a:avLst/>
                </a:prstGeom>
              </p:spPr>
            </p:pic>
          </p:grpSp>
          <p:sp>
            <p:nvSpPr>
              <p:cNvPr id="7" name="Rectangle 6"/>
              <p:cNvSpPr/>
              <p:nvPr/>
            </p:nvSpPr>
            <p:spPr bwMode="auto">
              <a:xfrm>
                <a:off x="1949963" y="1186132"/>
                <a:ext cx="2194560" cy="612648"/>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r>
                  <a:rPr lang="en-US" sz="1500" dirty="0">
                    <a:gradFill>
                      <a:gsLst>
                        <a:gs pos="0">
                          <a:srgbClr val="FFFFFF"/>
                        </a:gs>
                        <a:gs pos="100000">
                          <a:srgbClr val="FFFFFF"/>
                        </a:gs>
                      </a:gsLst>
                      <a:lin ang="5400000" scaled="0"/>
                    </a:gradFill>
                  </a:rPr>
                  <a:t>CLOUD</a:t>
                </a:r>
              </a:p>
            </p:txBody>
          </p:sp>
          <p:sp>
            <p:nvSpPr>
              <p:cNvPr id="96" name="Rectangle 95"/>
              <p:cNvSpPr/>
              <p:nvPr/>
            </p:nvSpPr>
            <p:spPr bwMode="auto">
              <a:xfrm>
                <a:off x="8337080" y="1184524"/>
                <a:ext cx="2194560" cy="612648"/>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r>
                  <a:rPr lang="en-US" sz="1500" dirty="0">
                    <a:solidFill>
                      <a:srgbClr val="FFFFFF">
                        <a:alpha val="99000"/>
                      </a:srgbClr>
                    </a:solidFill>
                  </a:rPr>
                  <a:t>ENTERPRISE</a:t>
                </a:r>
                <a:endParaRPr lang="en-US" sz="1500" dirty="0">
                  <a:gradFill>
                    <a:gsLst>
                      <a:gs pos="0">
                        <a:srgbClr val="FFFFFF"/>
                      </a:gs>
                      <a:gs pos="100000">
                        <a:srgbClr val="FFFFFF"/>
                      </a:gs>
                    </a:gsLst>
                    <a:lin ang="5400000" scaled="0"/>
                  </a:gradFill>
                </a:endParaRPr>
              </a:p>
            </p:txBody>
          </p:sp>
          <p:pic>
            <p:nvPicPr>
              <p:cNvPr id="97" name="Picture 2" descr="C:\Users\chrisw\Desktop\Cloud Services 3.png"/>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black">
              <a:xfrm>
                <a:off x="2391813" y="3891887"/>
                <a:ext cx="841094" cy="579797"/>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34853" y="4133055"/>
                <a:ext cx="624673" cy="566283"/>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 descr="C:\Users\chrisw\Desktop\Cloud Services 3.png"/>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black">
              <a:xfrm>
                <a:off x="2364517" y="4822760"/>
                <a:ext cx="841094" cy="579797"/>
              </a:xfrm>
              <a:prstGeom prst="rect">
                <a:avLst/>
              </a:prstGeom>
              <a:noFill/>
              <a:extLst>
                <a:ext uri="{909E8E84-426E-40DD-AFC4-6F175D3DCCD1}">
                  <a14:hiddenFill xmlns:a14="http://schemas.microsoft.com/office/drawing/2010/main">
                    <a:solidFill>
                      <a:srgbClr val="FFFFFF"/>
                    </a:solidFill>
                  </a14:hiddenFill>
                </a:ext>
              </a:extLst>
            </p:spPr>
          </p:pic>
          <p:grpSp>
            <p:nvGrpSpPr>
              <p:cNvPr id="100" name="Group 99"/>
              <p:cNvGrpSpPr/>
              <p:nvPr/>
            </p:nvGrpSpPr>
            <p:grpSpPr>
              <a:xfrm>
                <a:off x="2678058" y="4957169"/>
                <a:ext cx="1055105" cy="600089"/>
                <a:chOff x="2601582" y="2848856"/>
                <a:chExt cx="1266456" cy="720107"/>
              </a:xfrm>
            </p:grpSpPr>
            <p:grpSp>
              <p:nvGrpSpPr>
                <p:cNvPr id="101" name="Group 100"/>
                <p:cNvGrpSpPr/>
                <p:nvPr/>
              </p:nvGrpSpPr>
              <p:grpSpPr>
                <a:xfrm>
                  <a:off x="2601582" y="2848856"/>
                  <a:ext cx="1266456" cy="720107"/>
                  <a:chOff x="2601582" y="2848856"/>
                  <a:chExt cx="1266456" cy="720107"/>
                </a:xfrm>
              </p:grpSpPr>
              <p:pic>
                <p:nvPicPr>
                  <p:cNvPr id="104"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01582" y="2848856"/>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54815" y="2862378"/>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2457" y="2875901"/>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18235" y="2889423"/>
                    <a:ext cx="749803" cy="679540"/>
                  </a:xfrm>
                  <a:prstGeom prst="rect">
                    <a:avLst/>
                  </a:prstGeom>
                  <a:noFill/>
                  <a:extLst>
                    <a:ext uri="{909E8E84-426E-40DD-AFC4-6F175D3DCCD1}">
                      <a14:hiddenFill xmlns:a14="http://schemas.microsoft.com/office/drawing/2010/main">
                        <a:solidFill>
                          <a:srgbClr val="FFFFFF"/>
                        </a:solidFill>
                      </a14:hiddenFill>
                    </a:ext>
                  </a:extLst>
                </p:spPr>
              </p:pic>
            </p:grpSp>
            <p:pic>
              <p:nvPicPr>
                <p:cNvPr id="102" name="Picture 101"/>
                <p:cNvPicPr>
                  <a:picLocks noChangeAspect="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256597" y="3021921"/>
                  <a:ext cx="409773" cy="460461"/>
                </a:xfrm>
                <a:prstGeom prst="rect">
                  <a:avLst/>
                </a:prstGeom>
              </p:spPr>
            </p:pic>
            <p:pic>
              <p:nvPicPr>
                <p:cNvPr id="103" name="Picture 102" descr="app icon.png"/>
                <p:cNvPicPr>
                  <a:picLocks noChangeAspect="1"/>
                </p:cNvPicPr>
                <p:nvPr/>
              </p:nvPicPr>
              <p:blipFill>
                <a:blip r:embed="rId8" cstate="print">
                  <a:duotone>
                    <a:schemeClr val="bg2">
                      <a:shade val="45000"/>
                      <a:satMod val="135000"/>
                    </a:schemeClr>
                    <a:prstClr val="white"/>
                  </a:duotone>
                </a:blip>
                <a:stretch>
                  <a:fillRect/>
                </a:stretch>
              </p:blipFill>
              <p:spPr>
                <a:xfrm>
                  <a:off x="2894012" y="3127461"/>
                  <a:ext cx="253762" cy="301539"/>
                </a:xfrm>
                <a:prstGeom prst="rect">
                  <a:avLst/>
                </a:prstGeom>
              </p:spPr>
            </p:pic>
          </p:grpSp>
        </p:grpSp>
      </p:grpSp>
      <p:sp>
        <p:nvSpPr>
          <p:cNvPr id="3" name="Rounded Rectangle 2"/>
          <p:cNvSpPr/>
          <p:nvPr/>
        </p:nvSpPr>
        <p:spPr bwMode="auto">
          <a:xfrm>
            <a:off x="818866" y="2865325"/>
            <a:ext cx="7429500" cy="1624127"/>
          </a:xfrm>
          <a:prstGeom prst="roundRect">
            <a:avLst/>
          </a:prstGeom>
          <a:noFill/>
          <a:ln>
            <a:solidFill>
              <a:srgbClr val="2D8FD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68586" tIns="34293" rIns="68586" bIns="34293" numCol="1" rtlCol="0" anchor="ctr" anchorCtr="0" compatLnSpc="1">
            <a:prstTxWarp prst="textNoShape">
              <a:avLst/>
            </a:prstTxWarp>
          </a:bodyPr>
          <a:lstStyle/>
          <a:p>
            <a:pPr algn="ctr" defTabSz="571228"/>
            <a:endParaRPr lang="en-US" sz="11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0776275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heel(1)">
                                      <p:cBhvr>
                                        <p:cTn id="11" dur="2000"/>
                                        <p:tgtEl>
                                          <p:spTgt spid="3"/>
                                        </p:tgtEl>
                                      </p:cBhvr>
                                    </p:animEffect>
                                  </p:childTnLst>
                                </p:cTn>
                              </p:par>
                            </p:childTnLst>
                          </p:cTn>
                        </p:par>
                        <p:par>
                          <p:cTn id="12" fill="hold">
                            <p:stCondLst>
                              <p:cond delay="2500"/>
                            </p:stCondLst>
                            <p:childTnLst>
                              <p:par>
                                <p:cTn id="13" presetID="42"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p:cNvSpPr/>
          <p:nvPr>
            <p:custDataLst>
              <p:tags r:id="rId1"/>
            </p:custDataLst>
          </p:nvPr>
        </p:nvSpPr>
        <p:spPr bwMode="auto">
          <a:xfrm>
            <a:off x="5217728" y="1084660"/>
            <a:ext cx="3535646" cy="361592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9" tIns="34295" rIns="68562" bIns="68589" numCol="1" spcCol="0" rtlCol="0" anchor="b" anchorCtr="0" compatLnSpc="1">
            <a:prstTxWarp prst="textNoShape">
              <a:avLst/>
            </a:prstTxWarp>
          </a:bodyPr>
          <a:lstStyle/>
          <a:p>
            <a:pPr algn="ctr" defTabSz="685432" fontAlgn="base">
              <a:spcBef>
                <a:spcPts val="900"/>
              </a:spcBef>
              <a:spcAft>
                <a:spcPct val="0"/>
              </a:spcAft>
            </a:pPr>
            <a:r>
              <a:rPr lang="en-US" sz="2400" dirty="0">
                <a:ln>
                  <a:solidFill>
                    <a:schemeClr val="bg1">
                      <a:alpha val="0"/>
                    </a:schemeClr>
                  </a:solidFill>
                </a:ln>
                <a:solidFill>
                  <a:srgbClr val="595959"/>
                </a:solidFill>
                <a:latin typeface="Segoe UI Light" pitchFamily="34" charset="0"/>
              </a:rPr>
              <a:t>Corpnet</a:t>
            </a:r>
          </a:p>
        </p:txBody>
      </p:sp>
      <p:sp>
        <p:nvSpPr>
          <p:cNvPr id="75" name="Oval 74"/>
          <p:cNvSpPr/>
          <p:nvPr>
            <p:custDataLst>
              <p:tags r:id="rId2"/>
            </p:custDataLst>
          </p:nvPr>
        </p:nvSpPr>
        <p:spPr bwMode="auto">
          <a:xfrm>
            <a:off x="5753358" y="3008220"/>
            <a:ext cx="2469523" cy="1165860"/>
          </a:xfrm>
          <a:prstGeom prst="ellipse">
            <a:avLst/>
          </a:prstGeom>
          <a:solidFill>
            <a:schemeClr val="bg1"/>
          </a:solid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1700" dirty="0">
              <a:solidFill>
                <a:srgbClr val="595959"/>
              </a:solidFill>
            </a:endParaRPr>
          </a:p>
        </p:txBody>
      </p:sp>
      <p:grpSp>
        <p:nvGrpSpPr>
          <p:cNvPr id="5" name="Group 4"/>
          <p:cNvGrpSpPr/>
          <p:nvPr/>
        </p:nvGrpSpPr>
        <p:grpSpPr>
          <a:xfrm>
            <a:off x="5838166" y="1136704"/>
            <a:ext cx="2276815" cy="1525628"/>
            <a:chOff x="7479592" y="1494853"/>
            <a:chExt cx="3649895" cy="2446325"/>
          </a:xfrm>
          <a:solidFill>
            <a:schemeClr val="accent6">
              <a:lumMod val="20000"/>
              <a:lumOff val="80000"/>
            </a:schemeClr>
          </a:solidFill>
        </p:grpSpPr>
        <p:sp>
          <p:nvSpPr>
            <p:cNvPr id="77" name="Freeform 6"/>
            <p:cNvSpPr>
              <a:spLocks/>
            </p:cNvSpPr>
            <p:nvPr/>
          </p:nvSpPr>
          <p:spPr bwMode="auto">
            <a:xfrm>
              <a:off x="7479592" y="1494853"/>
              <a:ext cx="3649895" cy="2446325"/>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200" dirty="0"/>
            </a:p>
          </p:txBody>
        </p:sp>
        <p:sp>
          <p:nvSpPr>
            <p:cNvPr id="78" name="Rectangle 77"/>
            <p:cNvSpPr/>
            <p:nvPr/>
          </p:nvSpPr>
          <p:spPr>
            <a:xfrm>
              <a:off x="8165814" y="1990103"/>
              <a:ext cx="2411946" cy="518191"/>
            </a:xfrm>
            <a:prstGeom prst="rect">
              <a:avLst/>
            </a:prstGeom>
            <a:noFill/>
          </p:spPr>
          <p:txBody>
            <a:bodyPr wrap="none">
              <a:spAutoFit/>
            </a:bodyPr>
            <a:lstStyle/>
            <a:p>
              <a:pPr algn="ctr" defTabSz="685432" fontAlgn="base">
                <a:spcBef>
                  <a:spcPts val="900"/>
                </a:spcBef>
                <a:spcAft>
                  <a:spcPct val="0"/>
                </a:spcAft>
              </a:pPr>
              <a:r>
                <a:rPr lang="en-US" sz="1500" dirty="0">
                  <a:ln>
                    <a:solidFill>
                      <a:srgbClr val="FFFFFF">
                        <a:alpha val="0"/>
                      </a:srgbClr>
                    </a:solidFill>
                  </a:ln>
                  <a:solidFill>
                    <a:schemeClr val="bg1">
                      <a:alpha val="99000"/>
                    </a:schemeClr>
                  </a:solidFill>
                </a:rPr>
                <a:t>Windows Azure</a:t>
              </a:r>
            </a:p>
          </p:txBody>
        </p:sp>
      </p:grpSp>
      <p:sp>
        <p:nvSpPr>
          <p:cNvPr id="2" name="Title 1"/>
          <p:cNvSpPr>
            <a:spLocks noGrp="1"/>
          </p:cNvSpPr>
          <p:nvPr>
            <p:ph type="title"/>
          </p:nvPr>
        </p:nvSpPr>
        <p:spPr>
          <a:xfrm>
            <a:off x="389436" y="171450"/>
            <a:ext cx="8363938" cy="498598"/>
          </a:xfrm>
        </p:spPr>
        <p:txBody>
          <a:bodyPr/>
          <a:lstStyle/>
          <a:p>
            <a:r>
              <a:rPr lang="en-IN" sz="3600" dirty="0" smtClean="0"/>
              <a:t>Windows Azure Virtual Network</a:t>
            </a:r>
            <a:endParaRPr lang="en-US" sz="3600" dirty="0"/>
          </a:p>
        </p:txBody>
      </p:sp>
      <p:sp>
        <p:nvSpPr>
          <p:cNvPr id="219" name="Content Placeholder 218"/>
          <p:cNvSpPr>
            <a:spLocks noGrp="1"/>
          </p:cNvSpPr>
          <p:nvPr>
            <p:ph type="body" sz="quarter" idx="10"/>
          </p:nvPr>
        </p:nvSpPr>
        <p:spPr>
          <a:xfrm>
            <a:off x="389436" y="1085850"/>
            <a:ext cx="4828292" cy="3579954"/>
          </a:xfrm>
        </p:spPr>
        <p:txBody>
          <a:bodyPr/>
          <a:lstStyle/>
          <a:p>
            <a:r>
              <a:rPr lang="en-US" sz="2800" dirty="0" smtClean="0">
                <a:solidFill>
                  <a:schemeClr val="accent2">
                    <a:alpha val="99000"/>
                  </a:schemeClr>
                </a:solidFill>
                <a:latin typeface="+mn-lt"/>
              </a:rPr>
              <a:t>Your “virtual” branch office / datacenter in the cloud</a:t>
            </a:r>
          </a:p>
          <a:p>
            <a:pPr lvl="1"/>
            <a:r>
              <a:rPr lang="en-US" sz="1400" dirty="0" smtClean="0"/>
              <a:t>Enables customers to extend their Enterprise Networks </a:t>
            </a:r>
            <a:br>
              <a:rPr lang="en-US" sz="1400" dirty="0" smtClean="0"/>
            </a:br>
            <a:r>
              <a:rPr lang="en-US" sz="1400" dirty="0" smtClean="0"/>
              <a:t>into Windows Azure</a:t>
            </a:r>
          </a:p>
          <a:p>
            <a:pPr lvl="1"/>
            <a:r>
              <a:rPr lang="en-US" sz="1400" dirty="0" smtClean="0"/>
              <a:t>Networking on-ramp for migrating existing apps </a:t>
            </a:r>
            <a:br>
              <a:rPr lang="en-US" sz="1400" dirty="0" smtClean="0"/>
            </a:br>
            <a:r>
              <a:rPr lang="en-US" sz="1400" dirty="0" smtClean="0"/>
              <a:t>and services to Windows Azure</a:t>
            </a:r>
          </a:p>
          <a:p>
            <a:pPr lvl="1"/>
            <a:r>
              <a:rPr lang="en-US" sz="1400" dirty="0" smtClean="0"/>
              <a:t>Enables “hybrid” apps that span cloud and their premises</a:t>
            </a:r>
          </a:p>
          <a:p>
            <a:pPr lvl="1"/>
            <a:endParaRPr lang="en-US" sz="1400" dirty="0">
              <a:solidFill>
                <a:schemeClr val="accent2">
                  <a:alpha val="99000"/>
                </a:schemeClr>
              </a:solidFill>
              <a:latin typeface="+mn-lt"/>
            </a:endParaRPr>
          </a:p>
          <a:p>
            <a:pPr lvl="1"/>
            <a:r>
              <a:rPr lang="en-US" sz="2800" dirty="0" smtClean="0">
                <a:solidFill>
                  <a:schemeClr val="accent2">
                    <a:alpha val="99000"/>
                  </a:schemeClr>
                </a:solidFill>
                <a:latin typeface="+mn-lt"/>
              </a:rPr>
              <a:t>A protected private virtual network in the cloud</a:t>
            </a:r>
          </a:p>
          <a:p>
            <a:pPr lvl="1"/>
            <a:r>
              <a:rPr lang="en-US" sz="1400" dirty="0" smtClean="0"/>
              <a:t>Enables customers to setup secure private IPv4 </a:t>
            </a:r>
            <a:br>
              <a:rPr lang="en-US" sz="1400" dirty="0" smtClean="0"/>
            </a:br>
            <a:r>
              <a:rPr lang="en-US" sz="1400" dirty="0" smtClean="0"/>
              <a:t>networks fully contained within Windows Azure</a:t>
            </a:r>
          </a:p>
          <a:p>
            <a:pPr lvl="1"/>
            <a:r>
              <a:rPr lang="en-US" sz="1400" dirty="0" smtClean="0"/>
              <a:t>IP address persistence</a:t>
            </a:r>
          </a:p>
          <a:p>
            <a:pPr lvl="1"/>
            <a:r>
              <a:rPr lang="en-US" sz="1400" dirty="0" smtClean="0"/>
              <a:t>Inter-service DIP-to-DIP communication</a:t>
            </a:r>
            <a:endParaRPr lang="en-US" sz="1400" dirty="0"/>
          </a:p>
        </p:txBody>
      </p:sp>
      <p:sp>
        <p:nvSpPr>
          <p:cNvPr id="88" name="Rectangle 87"/>
          <p:cNvSpPr/>
          <p:nvPr>
            <p:custDataLst>
              <p:tags r:id="rId3"/>
            </p:custDataLst>
          </p:nvPr>
        </p:nvSpPr>
        <p:spPr>
          <a:xfrm>
            <a:off x="6062482" y="1769040"/>
            <a:ext cx="1783544" cy="685800"/>
          </a:xfrm>
          <a:prstGeom prst="rect">
            <a:avLst/>
          </a:prstGeom>
          <a:noFill/>
          <a:ln w="19050">
            <a:solidFill>
              <a:schemeClr val="bg1">
                <a:lumMod val="9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dirty="0">
              <a:ln>
                <a:solidFill>
                  <a:schemeClr val="bg1">
                    <a:alpha val="0"/>
                  </a:schemeClr>
                </a:solidFill>
              </a:ln>
            </a:endParaRPr>
          </a:p>
        </p:txBody>
      </p:sp>
      <p:sp>
        <p:nvSpPr>
          <p:cNvPr id="93" name="Rectangle 92"/>
          <p:cNvSpPr/>
          <p:nvPr/>
        </p:nvSpPr>
        <p:spPr>
          <a:xfrm>
            <a:off x="6132517" y="1838342"/>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sz="900" dirty="0" smtClean="0">
                <a:ln>
                  <a:solidFill>
                    <a:schemeClr val="bg1">
                      <a:alpha val="0"/>
                    </a:schemeClr>
                  </a:solidFill>
                </a:ln>
              </a:rPr>
              <a:t>VM </a:t>
            </a:r>
            <a:r>
              <a:rPr lang="en-US" sz="900" dirty="0">
                <a:ln>
                  <a:solidFill>
                    <a:schemeClr val="bg1">
                      <a:alpha val="0"/>
                    </a:schemeClr>
                  </a:solidFill>
                </a:ln>
              </a:rPr>
              <a:t>1</a:t>
            </a:r>
          </a:p>
        </p:txBody>
      </p:sp>
      <p:sp>
        <p:nvSpPr>
          <p:cNvPr id="94" name="Rectangle 93"/>
          <p:cNvSpPr/>
          <p:nvPr/>
        </p:nvSpPr>
        <p:spPr>
          <a:xfrm>
            <a:off x="7292117" y="1838342"/>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sz="900" dirty="0" smtClean="0">
                <a:ln>
                  <a:solidFill>
                    <a:schemeClr val="bg1">
                      <a:alpha val="0"/>
                    </a:schemeClr>
                  </a:solidFill>
                </a:ln>
              </a:rPr>
              <a:t>VM 2</a:t>
            </a:r>
            <a:endParaRPr lang="en-US" sz="900" dirty="0">
              <a:ln>
                <a:solidFill>
                  <a:schemeClr val="bg1">
                    <a:alpha val="0"/>
                  </a:schemeClr>
                </a:solidFill>
              </a:ln>
            </a:endParaRPr>
          </a:p>
        </p:txBody>
      </p:sp>
      <p:sp>
        <p:nvSpPr>
          <p:cNvPr id="95" name="Rectangle 94"/>
          <p:cNvSpPr/>
          <p:nvPr>
            <p:custDataLst>
              <p:tags r:id="rId4"/>
            </p:custDataLst>
          </p:nvPr>
        </p:nvSpPr>
        <p:spPr>
          <a:xfrm>
            <a:off x="6712729" y="2187179"/>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34295" tIns="34295" rIns="34295" bIns="34295" rtlCol="0" anchor="ctr"/>
          <a:lstStyle/>
          <a:p>
            <a:pPr algn="ctr"/>
            <a:r>
              <a:rPr lang="en-US" sz="900" dirty="0" smtClean="0">
                <a:ln>
                  <a:solidFill>
                    <a:schemeClr val="bg1">
                      <a:alpha val="0"/>
                    </a:schemeClr>
                  </a:solidFill>
                </a:ln>
              </a:rPr>
              <a:t>ROLE 1</a:t>
            </a:r>
            <a:endParaRPr lang="en-US" sz="900" dirty="0">
              <a:ln>
                <a:solidFill>
                  <a:schemeClr val="bg1">
                    <a:alpha val="0"/>
                  </a:schemeClr>
                </a:solidFill>
              </a:ln>
            </a:endParaRPr>
          </a:p>
        </p:txBody>
      </p:sp>
      <p:cxnSp>
        <p:nvCxnSpPr>
          <p:cNvPr id="109" name="Straight Connector 108"/>
          <p:cNvCxnSpPr>
            <a:stCxn id="93" idx="3"/>
            <a:endCxn id="94" idx="1"/>
          </p:cNvCxnSpPr>
          <p:nvPr>
            <p:custDataLst>
              <p:tags r:id="rId5"/>
            </p:custDataLst>
          </p:nvPr>
        </p:nvCxnSpPr>
        <p:spPr>
          <a:xfrm>
            <a:off x="6612703" y="1941212"/>
            <a:ext cx="679415"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6" name="Rectangle 115"/>
          <p:cNvSpPr/>
          <p:nvPr>
            <p:custDataLst>
              <p:tags r:id="rId6"/>
            </p:custDataLst>
          </p:nvPr>
        </p:nvSpPr>
        <p:spPr>
          <a:xfrm>
            <a:off x="6095348" y="1804052"/>
            <a:ext cx="1714947" cy="274320"/>
          </a:xfrm>
          <a:prstGeom prst="rect">
            <a:avLst/>
          </a:prstGeom>
          <a:noFill/>
          <a:ln w="127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dirty="0">
              <a:ln>
                <a:solidFill>
                  <a:schemeClr val="bg1">
                    <a:alpha val="0"/>
                  </a:schemeClr>
                </a:solidFill>
              </a:ln>
            </a:endParaRPr>
          </a:p>
        </p:txBody>
      </p:sp>
      <p:sp>
        <p:nvSpPr>
          <p:cNvPr id="117" name="Rectangle 116"/>
          <p:cNvSpPr/>
          <p:nvPr>
            <p:custDataLst>
              <p:tags r:id="rId7"/>
            </p:custDataLst>
          </p:nvPr>
        </p:nvSpPr>
        <p:spPr>
          <a:xfrm>
            <a:off x="6678430" y="2152889"/>
            <a:ext cx="548783" cy="274320"/>
          </a:xfrm>
          <a:prstGeom prst="rect">
            <a:avLst/>
          </a:prstGeom>
          <a:noFill/>
          <a:ln w="127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dirty="0">
              <a:ln>
                <a:solidFill>
                  <a:schemeClr val="bg1">
                    <a:alpha val="0"/>
                  </a:schemeClr>
                </a:solidFill>
              </a:ln>
            </a:endParaRPr>
          </a:p>
        </p:txBody>
      </p:sp>
      <p:cxnSp>
        <p:nvCxnSpPr>
          <p:cNvPr id="118" name="Straight Connector 117"/>
          <p:cNvCxnSpPr>
            <a:stCxn id="93" idx="2"/>
            <a:endCxn id="95" idx="0"/>
          </p:cNvCxnSpPr>
          <p:nvPr>
            <p:custDataLst>
              <p:tags r:id="rId8"/>
            </p:custDataLst>
          </p:nvPr>
        </p:nvCxnSpPr>
        <p:spPr>
          <a:xfrm rot="16200000" flipH="1">
            <a:off x="6591168" y="1825524"/>
            <a:ext cx="143096" cy="580212"/>
          </a:xfrm>
          <a:prstGeom prst="bentConnector3">
            <a:avLst>
              <a:gd name="adj1" fmla="val 50000"/>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6081327" y="2231001"/>
            <a:ext cx="554623" cy="196208"/>
          </a:xfrm>
          <a:prstGeom prst="rect">
            <a:avLst/>
          </a:prstGeom>
        </p:spPr>
        <p:txBody>
          <a:bodyPr wrap="none" lIns="68589" tIns="34295" rIns="68589" bIns="34295">
            <a:spAutoFit/>
          </a:bodyPr>
          <a:lstStyle/>
          <a:p>
            <a:pPr algn="ctr" defTabSz="685432" fontAlgn="base">
              <a:spcBef>
                <a:spcPts val="900"/>
              </a:spcBef>
              <a:spcAft>
                <a:spcPct val="0"/>
              </a:spcAft>
            </a:pPr>
            <a:r>
              <a:rPr lang="en-US" sz="800" dirty="0">
                <a:ln>
                  <a:solidFill>
                    <a:srgbClr val="FFFFFF">
                      <a:alpha val="0"/>
                    </a:srgbClr>
                  </a:solidFill>
                </a:ln>
                <a:solidFill>
                  <a:srgbClr val="595959"/>
                </a:solidFill>
              </a:rPr>
              <a:t>Subnet 2</a:t>
            </a:r>
          </a:p>
        </p:txBody>
      </p:sp>
      <p:sp>
        <p:nvSpPr>
          <p:cNvPr id="120" name="Rectangle 119"/>
          <p:cNvSpPr/>
          <p:nvPr/>
        </p:nvSpPr>
        <p:spPr>
          <a:xfrm>
            <a:off x="7270946" y="2042896"/>
            <a:ext cx="554624" cy="196208"/>
          </a:xfrm>
          <a:prstGeom prst="rect">
            <a:avLst/>
          </a:prstGeom>
        </p:spPr>
        <p:txBody>
          <a:bodyPr wrap="none" lIns="68589" tIns="34295" rIns="68589" bIns="34295">
            <a:spAutoFit/>
          </a:bodyPr>
          <a:lstStyle/>
          <a:p>
            <a:pPr algn="ctr" defTabSz="685432" fontAlgn="base">
              <a:spcBef>
                <a:spcPts val="900"/>
              </a:spcBef>
              <a:spcAft>
                <a:spcPct val="0"/>
              </a:spcAft>
            </a:pPr>
            <a:r>
              <a:rPr lang="en-US" sz="800" dirty="0">
                <a:ln>
                  <a:solidFill>
                    <a:srgbClr val="FFFFFF">
                      <a:alpha val="0"/>
                    </a:srgbClr>
                  </a:solidFill>
                </a:ln>
                <a:solidFill>
                  <a:srgbClr val="595959"/>
                </a:solidFill>
              </a:rPr>
              <a:t>Subnet 1</a:t>
            </a:r>
          </a:p>
        </p:txBody>
      </p:sp>
      <p:cxnSp>
        <p:nvCxnSpPr>
          <p:cNvPr id="132" name="Straight Arrow Connector 131"/>
          <p:cNvCxnSpPr/>
          <p:nvPr/>
        </p:nvCxnSpPr>
        <p:spPr>
          <a:xfrm flipV="1">
            <a:off x="7051842" y="2537116"/>
            <a:ext cx="285072" cy="404852"/>
          </a:xfrm>
          <a:prstGeom prst="straightConnector1">
            <a:avLst/>
          </a:prstGeom>
          <a:ln w="19050">
            <a:solidFill>
              <a:schemeClr val="tx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flipH="1">
            <a:off x="6052165" y="3107532"/>
            <a:ext cx="1082728" cy="31380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flipH="1">
            <a:off x="6386346" y="3086101"/>
            <a:ext cx="702100" cy="53171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flipH="1">
            <a:off x="6696458" y="3067050"/>
            <a:ext cx="391988" cy="64125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a:off x="7049146" y="3134321"/>
            <a:ext cx="397357" cy="1390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flipH="1">
            <a:off x="7241049" y="3421340"/>
            <a:ext cx="183643" cy="28696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a:off x="7432305" y="3421339"/>
            <a:ext cx="357533" cy="16981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7432305" y="3421340"/>
            <a:ext cx="100649" cy="2321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80" name="Freeform 6"/>
          <p:cNvSpPr>
            <a:spLocks noEditPoints="1"/>
          </p:cNvSpPr>
          <p:nvPr/>
        </p:nvSpPr>
        <p:spPr bwMode="auto">
          <a:xfrm>
            <a:off x="5855848" y="3385645"/>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endParaRPr lang="en-US" dirty="0"/>
          </a:p>
        </p:txBody>
      </p:sp>
      <p:sp>
        <p:nvSpPr>
          <p:cNvPr id="83" name="Freeform 6"/>
          <p:cNvSpPr>
            <a:spLocks noEditPoints="1"/>
          </p:cNvSpPr>
          <p:nvPr/>
        </p:nvSpPr>
        <p:spPr bwMode="auto">
          <a:xfrm>
            <a:off x="6201219" y="3623770"/>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endParaRPr lang="en-US" dirty="0"/>
          </a:p>
        </p:txBody>
      </p:sp>
      <p:sp>
        <p:nvSpPr>
          <p:cNvPr id="84" name="Freeform 6"/>
          <p:cNvSpPr>
            <a:spLocks noEditPoints="1"/>
          </p:cNvSpPr>
          <p:nvPr/>
        </p:nvSpPr>
        <p:spPr bwMode="auto">
          <a:xfrm>
            <a:off x="6577555" y="3728545"/>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endParaRPr lang="en-US" dirty="0"/>
          </a:p>
        </p:txBody>
      </p:sp>
      <p:sp>
        <p:nvSpPr>
          <p:cNvPr id="86" name="Freeform 6"/>
          <p:cNvSpPr>
            <a:spLocks noEditPoints="1"/>
          </p:cNvSpPr>
          <p:nvPr/>
        </p:nvSpPr>
        <p:spPr bwMode="auto">
          <a:xfrm>
            <a:off x="7130149" y="3728545"/>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endParaRPr lang="en-US" dirty="0"/>
          </a:p>
        </p:txBody>
      </p:sp>
      <p:sp>
        <p:nvSpPr>
          <p:cNvPr id="87" name="Freeform 6"/>
          <p:cNvSpPr>
            <a:spLocks noEditPoints="1"/>
          </p:cNvSpPr>
          <p:nvPr/>
        </p:nvSpPr>
        <p:spPr bwMode="auto">
          <a:xfrm>
            <a:off x="7525539" y="3659489"/>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endParaRPr lang="en-US" dirty="0"/>
          </a:p>
        </p:txBody>
      </p:sp>
      <p:sp>
        <p:nvSpPr>
          <p:cNvPr id="89" name="Freeform 6"/>
          <p:cNvSpPr>
            <a:spLocks noEditPoints="1"/>
          </p:cNvSpPr>
          <p:nvPr/>
        </p:nvSpPr>
        <p:spPr bwMode="auto">
          <a:xfrm>
            <a:off x="7801836" y="3549952"/>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endParaRPr lang="en-US" dirty="0"/>
          </a:p>
        </p:txBody>
      </p:sp>
      <p:grpSp>
        <p:nvGrpSpPr>
          <p:cNvPr id="19" name="Group 18"/>
          <p:cNvGrpSpPr/>
          <p:nvPr/>
        </p:nvGrpSpPr>
        <p:grpSpPr>
          <a:xfrm>
            <a:off x="6694831" y="2958005"/>
            <a:ext cx="674676" cy="186906"/>
            <a:chOff x="8924116" y="3944007"/>
            <a:chExt cx="899334" cy="249208"/>
          </a:xfrm>
        </p:grpSpPr>
        <p:sp>
          <p:nvSpPr>
            <p:cNvPr id="18" name="Rectangle 17"/>
            <p:cNvSpPr/>
            <p:nvPr/>
          </p:nvSpPr>
          <p:spPr bwMode="auto">
            <a:xfrm>
              <a:off x="8963025" y="3976688"/>
              <a:ext cx="802481" cy="19288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8"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p:cNvGrpSpPr/>
          <p:nvPr/>
        </p:nvGrpSpPr>
        <p:grpSpPr>
          <a:xfrm>
            <a:off x="7159701" y="3272206"/>
            <a:ext cx="559535" cy="155009"/>
            <a:chOff x="8924116" y="3944007"/>
            <a:chExt cx="899334" cy="249208"/>
          </a:xfrm>
        </p:grpSpPr>
        <p:sp>
          <p:nvSpPr>
            <p:cNvPr id="103" name="Rectangle 102"/>
            <p:cNvSpPr/>
            <p:nvPr/>
          </p:nvSpPr>
          <p:spPr bwMode="auto">
            <a:xfrm>
              <a:off x="8963025" y="3976688"/>
              <a:ext cx="802481" cy="19288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04"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p:cNvGrpSpPr/>
          <p:nvPr/>
        </p:nvGrpSpPr>
        <p:grpSpPr>
          <a:xfrm>
            <a:off x="7314120" y="2390457"/>
            <a:ext cx="426962" cy="118281"/>
            <a:chOff x="8924116" y="3944007"/>
            <a:chExt cx="899334" cy="249208"/>
          </a:xfrm>
        </p:grpSpPr>
        <p:sp>
          <p:nvSpPr>
            <p:cNvPr id="107" name="Rectangle 106"/>
            <p:cNvSpPr/>
            <p:nvPr/>
          </p:nvSpPr>
          <p:spPr bwMode="auto">
            <a:xfrm>
              <a:off x="8963025" y="3976688"/>
              <a:ext cx="802481" cy="19288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08"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29347851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98598"/>
          </a:xfrm>
        </p:spPr>
        <p:txBody>
          <a:bodyPr/>
          <a:lstStyle/>
          <a:p>
            <a:r>
              <a:rPr lang="en-US" sz="3600" dirty="0" smtClean="0"/>
              <a:t>Windows Azure Virtual Network Scenarios</a:t>
            </a:r>
            <a:endParaRPr lang="en-US" sz="3600" dirty="0"/>
          </a:p>
        </p:txBody>
      </p:sp>
      <p:sp>
        <p:nvSpPr>
          <p:cNvPr id="3" name="Content Placeholder 2"/>
          <p:cNvSpPr>
            <a:spLocks noGrp="1"/>
          </p:cNvSpPr>
          <p:nvPr>
            <p:ph type="body" sz="quarter" idx="10"/>
          </p:nvPr>
        </p:nvSpPr>
        <p:spPr>
          <a:xfrm>
            <a:off x="389436" y="1085850"/>
            <a:ext cx="8363938" cy="3717171"/>
          </a:xfrm>
        </p:spPr>
        <p:txBody>
          <a:bodyPr/>
          <a:lstStyle/>
          <a:p>
            <a:r>
              <a:rPr lang="en-US" sz="1800" dirty="0" smtClean="0">
                <a:solidFill>
                  <a:schemeClr val="accent2"/>
                </a:solidFill>
                <a:latin typeface="+mn-lt"/>
              </a:rPr>
              <a:t>Hybrid Public/Private Cloud</a:t>
            </a:r>
          </a:p>
          <a:p>
            <a:r>
              <a:rPr lang="en-US" sz="1800" dirty="0" smtClean="0">
                <a:latin typeface="+mn-lt"/>
              </a:rPr>
              <a:t>Enterprise app in Windows Azure requiring connectivity to on-premise resources</a:t>
            </a:r>
          </a:p>
          <a:p>
            <a:pPr lvl="1"/>
            <a:endParaRPr lang="en-US" sz="1050" dirty="0" smtClean="0"/>
          </a:p>
          <a:p>
            <a:r>
              <a:rPr lang="en-US" sz="1800" dirty="0" smtClean="0">
                <a:solidFill>
                  <a:schemeClr val="accent2">
                    <a:alpha val="99000"/>
                  </a:schemeClr>
                </a:solidFill>
                <a:latin typeface="+mn-lt"/>
              </a:rPr>
              <a:t>Enterprise Identity and Access Control</a:t>
            </a:r>
          </a:p>
          <a:p>
            <a:pPr lvl="1"/>
            <a:r>
              <a:rPr lang="en-US" sz="1800" dirty="0" smtClean="0">
                <a:latin typeface="+mn-lt"/>
              </a:rPr>
              <a:t>Manage identity and access control with on-premise resources </a:t>
            </a:r>
            <a:br>
              <a:rPr lang="en-US" sz="1800" dirty="0" smtClean="0">
                <a:latin typeface="+mn-lt"/>
              </a:rPr>
            </a:br>
            <a:r>
              <a:rPr lang="en-US" sz="1800" dirty="0" smtClean="0">
                <a:latin typeface="+mn-lt"/>
              </a:rPr>
              <a:t>(on-premises Active Directory)</a:t>
            </a:r>
            <a:br>
              <a:rPr lang="en-US" sz="1800" dirty="0" smtClean="0">
                <a:latin typeface="+mn-lt"/>
              </a:rPr>
            </a:br>
            <a:endParaRPr lang="en-US" sz="1050" dirty="0"/>
          </a:p>
          <a:p>
            <a:r>
              <a:rPr lang="en-US" sz="1800" dirty="0" smtClean="0">
                <a:solidFill>
                  <a:schemeClr val="accent2">
                    <a:alpha val="99000"/>
                  </a:schemeClr>
                </a:solidFill>
                <a:latin typeface="+mn-lt"/>
              </a:rPr>
              <a:t>Monitoring and Management</a:t>
            </a:r>
          </a:p>
          <a:p>
            <a:r>
              <a:rPr lang="en-US" sz="1800" dirty="0" smtClean="0">
                <a:latin typeface="+mn-lt"/>
              </a:rPr>
              <a:t>Remote monitoring and trouble-shooting of  resources </a:t>
            </a:r>
            <a:br>
              <a:rPr lang="en-US" sz="1800" dirty="0" smtClean="0">
                <a:latin typeface="+mn-lt"/>
              </a:rPr>
            </a:br>
            <a:r>
              <a:rPr lang="en-US" sz="1800" dirty="0" smtClean="0">
                <a:latin typeface="+mn-lt"/>
              </a:rPr>
              <a:t>running in Windows Azure</a:t>
            </a:r>
          </a:p>
          <a:p>
            <a:pPr lvl="1"/>
            <a:endParaRPr lang="en-US" sz="1050" dirty="0"/>
          </a:p>
          <a:p>
            <a:r>
              <a:rPr lang="en-US" sz="1800" dirty="0" smtClean="0">
                <a:solidFill>
                  <a:schemeClr val="accent2">
                    <a:alpha val="99000"/>
                  </a:schemeClr>
                </a:solidFill>
                <a:latin typeface="+mn-lt"/>
              </a:rPr>
              <a:t>Advanced Connectivity Requirements</a:t>
            </a:r>
          </a:p>
          <a:p>
            <a:r>
              <a:rPr lang="en-US" sz="1800" dirty="0" smtClean="0">
                <a:latin typeface="+mn-lt"/>
              </a:rPr>
              <a:t>Cloud deployments requiring persistent IP addresses </a:t>
            </a:r>
            <a:br>
              <a:rPr lang="en-US" sz="1800" dirty="0" smtClean="0">
                <a:latin typeface="+mn-lt"/>
              </a:rPr>
            </a:br>
            <a:r>
              <a:rPr lang="en-US" sz="1800" dirty="0" smtClean="0">
                <a:latin typeface="+mn-lt"/>
              </a:rPr>
              <a:t>and direct connectivity across services</a:t>
            </a:r>
            <a:endParaRPr lang="en-US" sz="1800" dirty="0">
              <a:latin typeface="+mn-lt"/>
            </a:endParaRPr>
          </a:p>
        </p:txBody>
      </p:sp>
      <p:sp>
        <p:nvSpPr>
          <p:cNvPr id="4" name="Freeform 18"/>
          <p:cNvSpPr>
            <a:spLocks noEditPoints="1"/>
          </p:cNvSpPr>
          <p:nvPr/>
        </p:nvSpPr>
        <p:spPr bwMode="black">
          <a:xfrm>
            <a:off x="7033316" y="2614305"/>
            <a:ext cx="1604266" cy="1965960"/>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834848388"/>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Freeform 128"/>
          <p:cNvSpPr>
            <a:spLocks noChangeAspect="1"/>
          </p:cNvSpPr>
          <p:nvPr/>
        </p:nvSpPr>
        <p:spPr bwMode="black">
          <a:xfrm>
            <a:off x="6370797" y="486582"/>
            <a:ext cx="2572420" cy="4343399"/>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lumMod val="85000"/>
            </a:schemeClr>
          </a:solidFill>
          <a:ln>
            <a:noFill/>
          </a:ln>
          <a:extLst/>
        </p:spPr>
        <p:txBody>
          <a:bodyPr vert="horz" wrap="square" lIns="68589" tIns="34295" rIns="68589" bIns="34295" numCol="1" anchor="t" anchorCtr="0" compatLnSpc="1">
            <a:prstTxWarp prst="textNoShape">
              <a:avLst/>
            </a:prstTxWarp>
          </a:bodyPr>
          <a:lstStyle/>
          <a:p>
            <a:endParaRPr lang="en-US"/>
          </a:p>
        </p:txBody>
      </p:sp>
      <p:sp>
        <p:nvSpPr>
          <p:cNvPr id="2" name="Title 1"/>
          <p:cNvSpPr>
            <a:spLocks noGrp="1"/>
          </p:cNvSpPr>
          <p:nvPr>
            <p:ph type="title"/>
          </p:nvPr>
        </p:nvSpPr>
        <p:spPr>
          <a:xfrm>
            <a:off x="201240" y="0"/>
            <a:ext cx="8363938" cy="567848"/>
          </a:xfrm>
        </p:spPr>
        <p:txBody>
          <a:bodyPr/>
          <a:lstStyle/>
          <a:p>
            <a:r>
              <a:rPr lang="en-US" dirty="0" smtClean="0"/>
              <a:t>Bringing Workloads to the Cloud</a:t>
            </a:r>
            <a:endParaRPr lang="en-US" dirty="0"/>
          </a:p>
        </p:txBody>
      </p:sp>
      <p:sp>
        <p:nvSpPr>
          <p:cNvPr id="3" name="Rectangle 2"/>
          <p:cNvSpPr/>
          <p:nvPr/>
        </p:nvSpPr>
        <p:spPr bwMode="auto">
          <a:xfrm>
            <a:off x="673517" y="1494558"/>
            <a:ext cx="2600138" cy="259946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t" anchorCtr="0" compatLnSpc="1">
            <a:prstTxWarp prst="textNoShape">
              <a:avLst/>
            </a:prstTxWarp>
          </a:bodyPr>
          <a:lstStyle/>
          <a:p>
            <a:pPr algn="ctr" defTabSz="685666" fontAlgn="base">
              <a:lnSpc>
                <a:spcPct val="90000"/>
              </a:lnSpc>
              <a:spcBef>
                <a:spcPct val="0"/>
              </a:spcBef>
              <a:spcAft>
                <a:spcPct val="0"/>
              </a:spcAft>
            </a:pPr>
            <a:r>
              <a:rPr lang="en-US" dirty="0" smtClean="0">
                <a:gradFill>
                  <a:gsLst>
                    <a:gs pos="0">
                      <a:srgbClr val="FFFFFF"/>
                    </a:gs>
                    <a:gs pos="100000">
                      <a:srgbClr val="FFFFFF"/>
                    </a:gs>
                  </a:gsLst>
                  <a:lin ang="5400000" scaled="0"/>
                </a:gradFill>
              </a:rPr>
              <a:t>On Premises</a:t>
            </a:r>
            <a:endParaRPr lang="en-US" sz="900" b="1" dirty="0">
              <a:solidFill>
                <a:srgbClr val="FF8A00">
                  <a:lumMod val="60000"/>
                  <a:lumOff val="40000"/>
                </a:srgbClr>
              </a:solidFill>
            </a:endParaRPr>
          </a:p>
        </p:txBody>
      </p:sp>
      <p:sp>
        <p:nvSpPr>
          <p:cNvPr id="5" name="Rectangle 4"/>
          <p:cNvSpPr/>
          <p:nvPr/>
        </p:nvSpPr>
        <p:spPr bwMode="auto">
          <a:xfrm>
            <a:off x="6980245" y="2034196"/>
            <a:ext cx="1756522" cy="175606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t" anchorCtr="0" compatLnSpc="1">
            <a:prstTxWarp prst="textNoShape">
              <a:avLst/>
            </a:prstTxWarp>
          </a:bodyPr>
          <a:lstStyle/>
          <a:p>
            <a:pPr algn="ctr" defTabSz="685666" fontAlgn="base">
              <a:lnSpc>
                <a:spcPct val="90000"/>
              </a:lnSpc>
              <a:spcBef>
                <a:spcPct val="0"/>
              </a:spcBef>
              <a:spcAft>
                <a:spcPct val="0"/>
              </a:spcAft>
            </a:pPr>
            <a:r>
              <a:rPr lang="en-US" sz="1600" dirty="0" smtClean="0">
                <a:gradFill>
                  <a:gsLst>
                    <a:gs pos="0">
                      <a:srgbClr val="FFFFFF"/>
                    </a:gs>
                    <a:gs pos="100000">
                      <a:srgbClr val="FFFFFF"/>
                    </a:gs>
                  </a:gsLst>
                  <a:lin ang="5400000" scaled="0"/>
                </a:gradFill>
              </a:rPr>
              <a:t>Production</a:t>
            </a:r>
            <a:endParaRPr lang="en-US" sz="1050" b="1" dirty="0">
              <a:solidFill>
                <a:srgbClr val="FF8A00">
                  <a:lumMod val="60000"/>
                  <a:lumOff val="40000"/>
                </a:srgbClr>
              </a:solidFill>
            </a:endParaRPr>
          </a:p>
        </p:txBody>
      </p:sp>
      <p:sp>
        <p:nvSpPr>
          <p:cNvPr id="8" name="Freeform 128"/>
          <p:cNvSpPr>
            <a:spLocks noChangeAspect="1"/>
          </p:cNvSpPr>
          <p:nvPr/>
        </p:nvSpPr>
        <p:spPr bwMode="black">
          <a:xfrm>
            <a:off x="3591996" y="1955609"/>
            <a:ext cx="2802413" cy="1547690"/>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68589" tIns="34295" rIns="68589" bIns="34295" numCol="1" anchor="t" anchorCtr="0" compatLnSpc="1">
            <a:prstTxWarp prst="textNoShape">
              <a:avLst/>
            </a:prstTxWarp>
          </a:bodyPr>
          <a:lstStyle/>
          <a:p>
            <a:endParaRPr lang="en-US"/>
          </a:p>
        </p:txBody>
      </p:sp>
      <p:pic>
        <p:nvPicPr>
          <p:cNvPr id="10"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2702937" y="2568764"/>
            <a:ext cx="266702" cy="534174"/>
          </a:xfrm>
          <a:prstGeom prst="rect">
            <a:avLst/>
          </a:prstGeom>
          <a:noFill/>
        </p:spPr>
      </p:pic>
      <p:sp>
        <p:nvSpPr>
          <p:cNvPr id="12" name="Rectangle 11"/>
          <p:cNvSpPr/>
          <p:nvPr/>
        </p:nvSpPr>
        <p:spPr>
          <a:xfrm>
            <a:off x="2531319" y="3048248"/>
            <a:ext cx="609941" cy="318549"/>
          </a:xfrm>
          <a:prstGeom prst="rect">
            <a:avLst/>
          </a:prstGeom>
        </p:spPr>
        <p:txBody>
          <a:bodyPr wrap="none" lIns="68589" tIns="34295" rIns="68589" bIns="34295">
            <a:spAutoFit/>
          </a:bodyPr>
          <a:lstStyle/>
          <a:p>
            <a:pPr algn="ctr" defTabSz="685666" fontAlgn="base">
              <a:lnSpc>
                <a:spcPct val="90000"/>
              </a:lnSpc>
              <a:spcBef>
                <a:spcPct val="0"/>
              </a:spcBef>
              <a:spcAft>
                <a:spcPct val="0"/>
              </a:spcAft>
            </a:pPr>
            <a:r>
              <a:rPr lang="en-US" sz="900" dirty="0">
                <a:gradFill>
                  <a:gsLst>
                    <a:gs pos="0">
                      <a:srgbClr val="FFFFFF"/>
                    </a:gs>
                    <a:gs pos="100000">
                      <a:srgbClr val="FFFFFF"/>
                    </a:gs>
                  </a:gsLst>
                  <a:lin ang="5400000" scaled="0"/>
                </a:gradFill>
              </a:rPr>
              <a:t>S2S VPN </a:t>
            </a:r>
            <a:br>
              <a:rPr lang="en-US" sz="900" dirty="0">
                <a:gradFill>
                  <a:gsLst>
                    <a:gs pos="0">
                      <a:srgbClr val="FFFFFF"/>
                    </a:gs>
                    <a:gs pos="100000">
                      <a:srgbClr val="FFFFFF"/>
                    </a:gs>
                  </a:gsLst>
                  <a:lin ang="5400000" scaled="0"/>
                </a:gradFill>
              </a:rPr>
            </a:br>
            <a:r>
              <a:rPr lang="en-US" sz="900" dirty="0">
                <a:gradFill>
                  <a:gsLst>
                    <a:gs pos="0">
                      <a:srgbClr val="FFFFFF"/>
                    </a:gs>
                    <a:gs pos="100000">
                      <a:srgbClr val="FFFFFF"/>
                    </a:gs>
                  </a:gsLst>
                  <a:lin ang="5400000" scaled="0"/>
                </a:gradFill>
              </a:rPr>
              <a:t>Device</a:t>
            </a:r>
          </a:p>
        </p:txBody>
      </p:sp>
      <p:grpSp>
        <p:nvGrpSpPr>
          <p:cNvPr id="15" name="Group 14"/>
          <p:cNvGrpSpPr/>
          <p:nvPr/>
        </p:nvGrpSpPr>
        <p:grpSpPr>
          <a:xfrm>
            <a:off x="2038816" y="1801094"/>
            <a:ext cx="652629" cy="472035"/>
            <a:chOff x="2870782" y="2512291"/>
            <a:chExt cx="791194" cy="572406"/>
          </a:xfrm>
        </p:grpSpPr>
        <p:pic>
          <p:nvPicPr>
            <p:cNvPr id="13" name="Picture 2"/>
            <p:cNvPicPr>
              <a:picLocks noChangeAspect="1" noChangeArrowheads="1"/>
            </p:cNvPicPr>
            <p:nvPr/>
          </p:nvPicPr>
          <p:blipFill rotWithShape="1">
            <a:blip r:embed="rId4" cstate="print">
              <a:lum bright="100000" contrast="100000"/>
            </a:blip>
            <a:srcRect l="9422" t="9591" r="8195" b="13220"/>
            <a:stretch/>
          </p:blipFill>
          <p:spPr bwMode="auto">
            <a:xfrm>
              <a:off x="2870782" y="2512291"/>
              <a:ext cx="666746" cy="572406"/>
            </a:xfrm>
            <a:prstGeom prst="rect">
              <a:avLst/>
            </a:prstGeom>
            <a:noFill/>
            <a:ln w="9525">
              <a:noFill/>
              <a:miter lim="800000"/>
              <a:headEnd/>
              <a:tailEnd/>
            </a:ln>
            <a:effectLst/>
          </p:spPr>
        </p:pic>
        <p:sp>
          <p:nvSpPr>
            <p:cNvPr id="14" name="Freeform 6"/>
            <p:cNvSpPr>
              <a:spLocks noChangeAspect="1" noEditPoints="1"/>
            </p:cNvSpPr>
            <p:nvPr/>
          </p:nvSpPr>
          <p:spPr bwMode="black">
            <a:xfrm>
              <a:off x="3363172" y="2782146"/>
              <a:ext cx="298804" cy="302551"/>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6" name="Rectangle 15"/>
          <p:cNvSpPr/>
          <p:nvPr/>
        </p:nvSpPr>
        <p:spPr>
          <a:xfrm>
            <a:off x="2033829" y="2241716"/>
            <a:ext cx="663960" cy="193899"/>
          </a:xfrm>
          <a:prstGeom prst="rect">
            <a:avLst/>
          </a:prstGeom>
        </p:spPr>
        <p:txBody>
          <a:bodyPr wrap="none" lIns="68589" tIns="34295" rIns="68589" bIns="34295">
            <a:spAutoFit/>
          </a:bodyPr>
          <a:lstStyle/>
          <a:p>
            <a:pPr algn="ctr" defTabSz="685666" fontAlgn="base">
              <a:lnSpc>
                <a:spcPct val="90000"/>
              </a:lnSpc>
              <a:spcBef>
                <a:spcPct val="0"/>
              </a:spcBef>
              <a:spcAft>
                <a:spcPct val="0"/>
              </a:spcAft>
            </a:pPr>
            <a:r>
              <a:rPr lang="en-US" sz="900" dirty="0">
                <a:gradFill>
                  <a:gsLst>
                    <a:gs pos="0">
                      <a:srgbClr val="FFFFFF"/>
                    </a:gs>
                    <a:gs pos="100000">
                      <a:srgbClr val="FFFFFF"/>
                    </a:gs>
                  </a:gsLst>
                  <a:lin ang="5400000" scaled="0"/>
                </a:gradFill>
              </a:rPr>
              <a:t>IIS Servers</a:t>
            </a:r>
          </a:p>
        </p:txBody>
      </p:sp>
      <p:grpSp>
        <p:nvGrpSpPr>
          <p:cNvPr id="35" name="Group 34"/>
          <p:cNvGrpSpPr/>
          <p:nvPr/>
        </p:nvGrpSpPr>
        <p:grpSpPr>
          <a:xfrm>
            <a:off x="1635996" y="2588679"/>
            <a:ext cx="675185" cy="722267"/>
            <a:chOff x="1700523" y="3451570"/>
            <a:chExt cx="900012" cy="963022"/>
          </a:xfrm>
        </p:grpSpPr>
        <p:grpSp>
          <p:nvGrpSpPr>
            <p:cNvPr id="24" name="Group 23"/>
            <p:cNvGrpSpPr/>
            <p:nvPr/>
          </p:nvGrpSpPr>
          <p:grpSpPr>
            <a:xfrm>
              <a:off x="1972774" y="3451570"/>
              <a:ext cx="479392" cy="712232"/>
              <a:chOff x="1972774" y="3451570"/>
              <a:chExt cx="479392" cy="712232"/>
            </a:xfrm>
          </p:grpSpPr>
          <p:pic>
            <p:nvPicPr>
              <p:cNvPr id="17"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972774" y="3451570"/>
                <a:ext cx="355510" cy="712232"/>
              </a:xfrm>
              <a:prstGeom prst="rect">
                <a:avLst/>
              </a:prstGeom>
              <a:noFill/>
            </p:spPr>
          </p:pic>
          <p:grpSp>
            <p:nvGrpSpPr>
              <p:cNvPr id="23" name="Group 22"/>
              <p:cNvGrpSpPr/>
              <p:nvPr/>
            </p:nvGrpSpPr>
            <p:grpSpPr>
              <a:xfrm>
                <a:off x="2245986" y="3924261"/>
                <a:ext cx="206180" cy="206424"/>
                <a:chOff x="2245986" y="3924261"/>
                <a:chExt cx="206180" cy="206424"/>
              </a:xfrm>
            </p:grpSpPr>
            <p:grpSp>
              <p:nvGrpSpPr>
                <p:cNvPr id="21" name="Group 20"/>
                <p:cNvGrpSpPr/>
                <p:nvPr/>
              </p:nvGrpSpPr>
              <p:grpSpPr>
                <a:xfrm>
                  <a:off x="2245986" y="3924261"/>
                  <a:ext cx="206180" cy="206424"/>
                  <a:chOff x="1779323" y="4627897"/>
                  <a:chExt cx="472764" cy="473323"/>
                </a:xfrm>
              </p:grpSpPr>
              <p:sp>
                <p:nvSpPr>
                  <p:cNvPr id="18" name="Isosceles Triangle 17"/>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9" name="Rectangle 18"/>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0" name="Rectangle 19"/>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22" name="Isosceles Triangle 21"/>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sp>
          <p:nvSpPr>
            <p:cNvPr id="25" name="Rectangle 24"/>
            <p:cNvSpPr/>
            <p:nvPr/>
          </p:nvSpPr>
          <p:spPr>
            <a:xfrm>
              <a:off x="1700523" y="4125283"/>
              <a:ext cx="900012" cy="289309"/>
            </a:xfrm>
            <a:prstGeom prst="rect">
              <a:avLst/>
            </a:prstGeom>
          </p:spPr>
          <p:txBody>
            <a:bodyPr wrap="none">
              <a:spAutoFit/>
            </a:bodyPr>
            <a:lstStyle/>
            <a:p>
              <a:pPr algn="ctr" defTabSz="685666" fontAlgn="base">
                <a:lnSpc>
                  <a:spcPct val="90000"/>
                </a:lnSpc>
                <a:spcBef>
                  <a:spcPct val="0"/>
                </a:spcBef>
                <a:spcAft>
                  <a:spcPct val="0"/>
                </a:spcAft>
              </a:pPr>
              <a:r>
                <a:rPr lang="en-US" sz="900" dirty="0">
                  <a:gradFill>
                    <a:gsLst>
                      <a:gs pos="0">
                        <a:srgbClr val="FFFFFF"/>
                      </a:gs>
                      <a:gs pos="100000">
                        <a:srgbClr val="FFFFFF"/>
                      </a:gs>
                    </a:gsLst>
                    <a:lin ang="5400000" scaled="0"/>
                  </a:gradFill>
                </a:rPr>
                <a:t>AD / DNS</a:t>
              </a:r>
            </a:p>
          </p:txBody>
        </p:sp>
      </p:grpSp>
      <p:pic>
        <p:nvPicPr>
          <p:cNvPr id="27" name="Picture 2"/>
          <p:cNvPicPr>
            <a:picLocks noChangeAspect="1" noChangeArrowheads="1"/>
          </p:cNvPicPr>
          <p:nvPr/>
        </p:nvPicPr>
        <p:blipFill rotWithShape="1">
          <a:blip r:embed="rId4" cstate="print">
            <a:lum bright="100000" contrast="100000"/>
          </a:blip>
          <a:srcRect l="9422" t="9591" r="8195" b="13220"/>
          <a:stretch/>
        </p:blipFill>
        <p:spPr bwMode="auto">
          <a:xfrm>
            <a:off x="1141501" y="1777227"/>
            <a:ext cx="549976" cy="472035"/>
          </a:xfrm>
          <a:prstGeom prst="rect">
            <a:avLst/>
          </a:prstGeom>
          <a:noFill/>
          <a:ln w="9525">
            <a:noFill/>
            <a:miter lim="800000"/>
            <a:headEnd/>
            <a:tailEnd/>
          </a:ln>
          <a:effectLst/>
        </p:spPr>
      </p:pic>
      <p:sp>
        <p:nvSpPr>
          <p:cNvPr id="29" name="Rectangle 28"/>
          <p:cNvSpPr/>
          <p:nvPr/>
        </p:nvSpPr>
        <p:spPr>
          <a:xfrm>
            <a:off x="1157366" y="2217849"/>
            <a:ext cx="622256" cy="193899"/>
          </a:xfrm>
          <a:prstGeom prst="rect">
            <a:avLst/>
          </a:prstGeom>
        </p:spPr>
        <p:txBody>
          <a:bodyPr wrap="none" lIns="68589" tIns="34295" rIns="68589" bIns="34295">
            <a:spAutoFit/>
          </a:bodyPr>
          <a:lstStyle/>
          <a:p>
            <a:pPr algn="ctr" defTabSz="685666" fontAlgn="base">
              <a:lnSpc>
                <a:spcPct val="90000"/>
              </a:lnSpc>
              <a:spcBef>
                <a:spcPct val="0"/>
              </a:spcBef>
              <a:spcAft>
                <a:spcPct val="0"/>
              </a:spcAft>
            </a:pPr>
            <a:r>
              <a:rPr lang="en-US" sz="900" dirty="0">
                <a:gradFill>
                  <a:gsLst>
                    <a:gs pos="0">
                      <a:srgbClr val="FFFFFF"/>
                    </a:gs>
                    <a:gs pos="100000">
                      <a:srgbClr val="FFFFFF"/>
                    </a:gs>
                  </a:gsLst>
                  <a:lin ang="5400000" scaled="0"/>
                </a:gradFill>
              </a:rPr>
              <a:t>SQL Farm</a:t>
            </a:r>
          </a:p>
        </p:txBody>
      </p:sp>
      <p:pic>
        <p:nvPicPr>
          <p:cNvPr id="30"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1545456" y="2008471"/>
            <a:ext cx="250068" cy="22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 name="Group 33"/>
          <p:cNvGrpSpPr/>
          <p:nvPr/>
        </p:nvGrpSpPr>
        <p:grpSpPr>
          <a:xfrm>
            <a:off x="1611576" y="3332193"/>
            <a:ext cx="724021" cy="768495"/>
            <a:chOff x="1809804" y="4442923"/>
            <a:chExt cx="965110" cy="1024659"/>
          </a:xfrm>
        </p:grpSpPr>
        <p:pic>
          <p:nvPicPr>
            <p:cNvPr id="31" name="Picture 2"/>
            <p:cNvPicPr>
              <a:picLocks noChangeAspect="1" noChangeArrowheads="1"/>
            </p:cNvPicPr>
            <p:nvPr/>
          </p:nvPicPr>
          <p:blipFill>
            <a:blip r:embed="rId4"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32" name="Rectangle 31"/>
            <p:cNvSpPr/>
            <p:nvPr/>
          </p:nvSpPr>
          <p:spPr>
            <a:xfrm>
              <a:off x="1813418" y="5178273"/>
              <a:ext cx="889328" cy="289309"/>
            </a:xfrm>
            <a:prstGeom prst="rect">
              <a:avLst/>
            </a:prstGeom>
          </p:spPr>
          <p:txBody>
            <a:bodyPr wrap="none">
              <a:spAutoFit/>
            </a:bodyPr>
            <a:lstStyle/>
            <a:p>
              <a:pPr algn="ctr" defTabSz="685666" fontAlgn="base">
                <a:lnSpc>
                  <a:spcPct val="90000"/>
                </a:lnSpc>
                <a:spcBef>
                  <a:spcPct val="0"/>
                </a:spcBef>
                <a:spcAft>
                  <a:spcPct val="0"/>
                </a:spcAft>
              </a:pPr>
              <a:r>
                <a:rPr lang="en-US" sz="900" dirty="0">
                  <a:gradFill>
                    <a:gsLst>
                      <a:gs pos="0">
                        <a:srgbClr val="FFFFFF"/>
                      </a:gs>
                      <a:gs pos="100000">
                        <a:srgbClr val="FFFFFF"/>
                      </a:gs>
                    </a:gsLst>
                    <a:lin ang="5400000" scaled="0"/>
                  </a:gradFill>
                </a:rPr>
                <a:t>Exchange</a:t>
              </a:r>
            </a:p>
          </p:txBody>
        </p:sp>
        <p:sp>
          <p:nvSpPr>
            <p:cNvPr id="33"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200"/>
            </a:p>
          </p:txBody>
        </p:sp>
      </p:grpSp>
      <p:sp>
        <p:nvSpPr>
          <p:cNvPr id="36" name="Freeform 27"/>
          <p:cNvSpPr>
            <a:spLocks noChangeAspect="1" noEditPoints="1"/>
          </p:cNvSpPr>
          <p:nvPr/>
        </p:nvSpPr>
        <p:spPr bwMode="black">
          <a:xfrm>
            <a:off x="891181" y="2609201"/>
            <a:ext cx="382860" cy="246564"/>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68589" tIns="34295" rIns="68589" bIns="34295" numCol="1" anchor="t" anchorCtr="0" compatLnSpc="1">
            <a:prstTxWarp prst="textNoShape">
              <a:avLst/>
            </a:prstTxWarp>
          </a:bodyPr>
          <a:lstStyle/>
          <a:p>
            <a:endParaRPr lang="en-US"/>
          </a:p>
        </p:txBody>
      </p:sp>
      <p:sp>
        <p:nvSpPr>
          <p:cNvPr id="37" name="Freeform 27"/>
          <p:cNvSpPr>
            <a:spLocks noChangeAspect="1" noEditPoints="1"/>
          </p:cNvSpPr>
          <p:nvPr/>
        </p:nvSpPr>
        <p:spPr bwMode="black">
          <a:xfrm>
            <a:off x="891181" y="2966919"/>
            <a:ext cx="382860" cy="246564"/>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68589" tIns="34295" rIns="68589" bIns="34295" numCol="1" anchor="t" anchorCtr="0" compatLnSpc="1">
            <a:prstTxWarp prst="textNoShape">
              <a:avLst/>
            </a:prstTxWarp>
          </a:bodyPr>
          <a:lstStyle/>
          <a:p>
            <a:endParaRPr lang="en-US"/>
          </a:p>
        </p:txBody>
      </p:sp>
      <p:sp>
        <p:nvSpPr>
          <p:cNvPr id="38" name="Freeform 27"/>
          <p:cNvSpPr>
            <a:spLocks noChangeAspect="1" noEditPoints="1"/>
          </p:cNvSpPr>
          <p:nvPr/>
        </p:nvSpPr>
        <p:spPr bwMode="black">
          <a:xfrm>
            <a:off x="891181" y="3324637"/>
            <a:ext cx="382860" cy="246564"/>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68589" tIns="34295" rIns="68589" bIns="34295" numCol="1" anchor="t" anchorCtr="0" compatLnSpc="1">
            <a:prstTxWarp prst="textNoShape">
              <a:avLst/>
            </a:prstTxWarp>
          </a:bodyPr>
          <a:lstStyle/>
          <a:p>
            <a:endParaRPr lang="en-US"/>
          </a:p>
        </p:txBody>
      </p:sp>
      <p:sp>
        <p:nvSpPr>
          <p:cNvPr id="39" name="Freeform 27"/>
          <p:cNvSpPr>
            <a:spLocks noChangeAspect="1" noEditPoints="1"/>
          </p:cNvSpPr>
          <p:nvPr/>
        </p:nvSpPr>
        <p:spPr bwMode="black">
          <a:xfrm>
            <a:off x="891181" y="3682354"/>
            <a:ext cx="382860" cy="246564"/>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68589" tIns="34295" rIns="68589" bIns="34295" numCol="1" anchor="t" anchorCtr="0" compatLnSpc="1">
            <a:prstTxWarp prst="textNoShape">
              <a:avLst/>
            </a:prstTxWarp>
          </a:bodyPr>
          <a:lstStyle/>
          <a:p>
            <a:endParaRPr lang="en-US"/>
          </a:p>
        </p:txBody>
      </p:sp>
      <p:cxnSp>
        <p:nvCxnSpPr>
          <p:cNvPr id="60" name="Straight Arrow Connector 59"/>
          <p:cNvCxnSpPr>
            <a:stCxn id="5" idx="1"/>
          </p:cNvCxnSpPr>
          <p:nvPr/>
        </p:nvCxnSpPr>
        <p:spPr>
          <a:xfrm flipH="1">
            <a:off x="2969639" y="2912228"/>
            <a:ext cx="4010606" cy="30969"/>
          </a:xfrm>
          <a:prstGeom prst="straightConnector1">
            <a:avLst/>
          </a:prstGeom>
          <a:ln w="571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3913414" y="2732483"/>
            <a:ext cx="1236575" cy="221609"/>
          </a:xfrm>
          <a:prstGeom prst="rect">
            <a:avLst/>
          </a:prstGeom>
        </p:spPr>
        <p:txBody>
          <a:bodyPr wrap="none" lIns="68589" tIns="34295" rIns="68589" bIns="34295">
            <a:spAutoFit/>
          </a:bodyPr>
          <a:lstStyle/>
          <a:p>
            <a:pPr algn="ctr" defTabSz="685666" fontAlgn="base">
              <a:lnSpc>
                <a:spcPct val="90000"/>
              </a:lnSpc>
              <a:spcBef>
                <a:spcPct val="0"/>
              </a:spcBef>
              <a:spcAft>
                <a:spcPct val="0"/>
              </a:spcAft>
            </a:pPr>
            <a:r>
              <a:rPr lang="en-US" sz="1100" b="1" dirty="0">
                <a:gradFill>
                  <a:gsLst>
                    <a:gs pos="0">
                      <a:srgbClr val="FFFFFF"/>
                    </a:gs>
                    <a:gs pos="100000">
                      <a:srgbClr val="FFFFFF"/>
                    </a:gs>
                  </a:gsLst>
                  <a:lin ang="5400000" scaled="0"/>
                </a:gradFill>
              </a:rPr>
              <a:t>S2S VPN tunnels</a:t>
            </a:r>
          </a:p>
        </p:txBody>
      </p:sp>
      <p:grpSp>
        <p:nvGrpSpPr>
          <p:cNvPr id="91" name="Group 90"/>
          <p:cNvGrpSpPr/>
          <p:nvPr/>
        </p:nvGrpSpPr>
        <p:grpSpPr>
          <a:xfrm>
            <a:off x="7728342" y="3240889"/>
            <a:ext cx="282121" cy="419039"/>
            <a:chOff x="1972774" y="3451570"/>
            <a:chExt cx="479392" cy="712232"/>
          </a:xfrm>
        </p:grpSpPr>
        <p:pic>
          <p:nvPicPr>
            <p:cNvPr id="93"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972774" y="3451570"/>
              <a:ext cx="355510" cy="712232"/>
            </a:xfrm>
            <a:prstGeom prst="rect">
              <a:avLst/>
            </a:prstGeom>
            <a:noFill/>
          </p:spPr>
        </p:pic>
        <p:grpSp>
          <p:nvGrpSpPr>
            <p:cNvPr id="94" name="Group 93"/>
            <p:cNvGrpSpPr/>
            <p:nvPr/>
          </p:nvGrpSpPr>
          <p:grpSpPr>
            <a:xfrm>
              <a:off x="2245986" y="3924261"/>
              <a:ext cx="206180" cy="206424"/>
              <a:chOff x="2245986" y="3924261"/>
              <a:chExt cx="206180" cy="206424"/>
            </a:xfrm>
          </p:grpSpPr>
          <p:grpSp>
            <p:nvGrpSpPr>
              <p:cNvPr id="95" name="Group 94"/>
              <p:cNvGrpSpPr/>
              <p:nvPr/>
            </p:nvGrpSpPr>
            <p:grpSpPr>
              <a:xfrm>
                <a:off x="2245986" y="3924261"/>
                <a:ext cx="206180" cy="206424"/>
                <a:chOff x="1779323" y="4627897"/>
                <a:chExt cx="472764" cy="473323"/>
              </a:xfrm>
            </p:grpSpPr>
            <p:sp>
              <p:nvSpPr>
                <p:cNvPr id="97" name="Isosceles Triangle 96"/>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8" name="Rectangle 97"/>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9" name="Rectangle 98"/>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96" name="Isosceles Triangle 95"/>
              <p:cNvSpPr/>
              <p:nvPr/>
            </p:nvSpPr>
            <p:spPr bwMode="auto">
              <a:xfrm>
                <a:off x="2304709" y="3989226"/>
                <a:ext cx="88734" cy="76495"/>
              </a:xfrm>
              <a:prstGeom prs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pic>
        <p:nvPicPr>
          <p:cNvPr id="101"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8273572" y="3240889"/>
            <a:ext cx="209217" cy="419039"/>
          </a:xfrm>
          <a:prstGeom prst="rect">
            <a:avLst/>
          </a:prstGeom>
          <a:noFill/>
        </p:spPr>
      </p:pic>
      <p:pic>
        <p:nvPicPr>
          <p:cNvPr id="92"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7207589" y="3240889"/>
            <a:ext cx="209217" cy="419039"/>
          </a:xfrm>
          <a:prstGeom prst="rect">
            <a:avLst/>
          </a:prstGeom>
          <a:noFill/>
        </p:spPr>
      </p:pic>
      <p:grpSp>
        <p:nvGrpSpPr>
          <p:cNvPr id="100" name="Group 99"/>
          <p:cNvGrpSpPr/>
          <p:nvPr/>
        </p:nvGrpSpPr>
        <p:grpSpPr>
          <a:xfrm>
            <a:off x="7029908" y="2600884"/>
            <a:ext cx="1657196" cy="545769"/>
            <a:chOff x="9003494" y="5339445"/>
            <a:chExt cx="2209019" cy="727692"/>
          </a:xfrm>
        </p:grpSpPr>
        <p:sp>
          <p:nvSpPr>
            <p:cNvPr id="102" name="Rectangle 101"/>
            <p:cNvSpPr/>
            <p:nvPr/>
          </p:nvSpPr>
          <p:spPr bwMode="auto">
            <a:xfrm>
              <a:off x="9003494" y="5339445"/>
              <a:ext cx="1063292" cy="72769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685666" fontAlgn="base">
                <a:lnSpc>
                  <a:spcPct val="90000"/>
                </a:lnSpc>
                <a:spcBef>
                  <a:spcPct val="0"/>
                </a:spcBef>
                <a:spcAft>
                  <a:spcPct val="0"/>
                </a:spcAft>
              </a:pPr>
              <a:r>
                <a:rPr lang="en-US" sz="900" b="1" dirty="0" smtClean="0">
                  <a:solidFill>
                    <a:schemeClr val="accent1"/>
                  </a:solidFill>
                </a:rPr>
                <a:t>SharePoint</a:t>
              </a:r>
              <a:endParaRPr lang="en-US" sz="900" b="1" dirty="0">
                <a:solidFill>
                  <a:schemeClr val="accent1"/>
                </a:solidFill>
              </a:endParaRPr>
            </a:p>
          </p:txBody>
        </p:sp>
        <p:pic>
          <p:nvPicPr>
            <p:cNvPr id="103" name="Picture 102"/>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293863" y="5357917"/>
              <a:ext cx="482554" cy="447246"/>
            </a:xfrm>
            <a:prstGeom prst="rect">
              <a:avLst/>
            </a:prstGeom>
          </p:spPr>
        </p:pic>
        <p:sp>
          <p:nvSpPr>
            <p:cNvPr id="104" name="Rectangle 103"/>
            <p:cNvSpPr/>
            <p:nvPr/>
          </p:nvSpPr>
          <p:spPr bwMode="auto">
            <a:xfrm>
              <a:off x="10149221" y="5339445"/>
              <a:ext cx="1063292" cy="72769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685666" fontAlgn="base">
                <a:lnSpc>
                  <a:spcPct val="90000"/>
                </a:lnSpc>
                <a:spcBef>
                  <a:spcPct val="0"/>
                </a:spcBef>
                <a:spcAft>
                  <a:spcPct val="0"/>
                </a:spcAft>
              </a:pPr>
              <a:r>
                <a:rPr lang="en-US" sz="900" b="1" dirty="0" err="1" smtClean="0">
                  <a:solidFill>
                    <a:schemeClr val="accent1"/>
                  </a:solidFill>
                </a:rPr>
                <a:t>PaaS</a:t>
              </a:r>
              <a:r>
                <a:rPr lang="en-US" sz="900" b="1" dirty="0" smtClean="0">
                  <a:solidFill>
                    <a:schemeClr val="accent1"/>
                  </a:solidFill>
                </a:rPr>
                <a:t> Roles</a:t>
              </a:r>
              <a:endParaRPr lang="en-US" sz="900" b="1" dirty="0">
                <a:solidFill>
                  <a:schemeClr val="accent1"/>
                </a:solidFill>
              </a:endParaRPr>
            </a:p>
          </p:txBody>
        </p:sp>
        <p:pic>
          <p:nvPicPr>
            <p:cNvPr id="105" name="Picture 104"/>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439590" y="5357917"/>
              <a:ext cx="482554" cy="447246"/>
            </a:xfrm>
            <a:prstGeom prst="rect">
              <a:avLst/>
            </a:prstGeom>
          </p:spPr>
        </p:pic>
      </p:grpSp>
      <p:sp>
        <p:nvSpPr>
          <p:cNvPr id="106" name="Rectangle 105"/>
          <p:cNvSpPr/>
          <p:nvPr/>
        </p:nvSpPr>
        <p:spPr>
          <a:xfrm>
            <a:off x="7037316" y="3668013"/>
            <a:ext cx="546625" cy="110800"/>
          </a:xfrm>
          <a:prstGeom prst="rect">
            <a:avLst/>
          </a:prstGeom>
        </p:spPr>
        <p:txBody>
          <a:bodyPr wrap="none" lIns="0" tIns="0" rIns="0" bIns="0">
            <a:spAutoFit/>
          </a:bodyPr>
          <a:lstStyle/>
          <a:p>
            <a:pPr algn="ctr" defTabSz="685666" fontAlgn="base">
              <a:lnSpc>
                <a:spcPct val="90000"/>
              </a:lnSpc>
              <a:spcBef>
                <a:spcPct val="0"/>
              </a:spcBef>
              <a:spcAft>
                <a:spcPct val="0"/>
              </a:spcAft>
            </a:pPr>
            <a:r>
              <a:rPr lang="en-US" sz="800" b="1" dirty="0" smtClean="0">
                <a:solidFill>
                  <a:srgbClr val="FF8A00">
                    <a:lumMod val="60000"/>
                    <a:lumOff val="40000"/>
                  </a:srgbClr>
                </a:solidFill>
              </a:rPr>
              <a:t>File Servers</a:t>
            </a:r>
            <a:endParaRPr lang="en-US" sz="800" b="1" dirty="0">
              <a:solidFill>
                <a:srgbClr val="FF8A00">
                  <a:lumMod val="60000"/>
                  <a:lumOff val="40000"/>
                </a:srgbClr>
              </a:solidFill>
            </a:endParaRPr>
          </a:p>
        </p:txBody>
      </p:sp>
      <p:sp>
        <p:nvSpPr>
          <p:cNvPr id="107" name="Rectangle 106"/>
          <p:cNvSpPr/>
          <p:nvPr/>
        </p:nvSpPr>
        <p:spPr>
          <a:xfrm>
            <a:off x="7657007" y="3668013"/>
            <a:ext cx="424796" cy="110800"/>
          </a:xfrm>
          <a:prstGeom prst="rect">
            <a:avLst/>
          </a:prstGeom>
        </p:spPr>
        <p:txBody>
          <a:bodyPr wrap="none" lIns="0" tIns="0" rIns="0" bIns="0">
            <a:spAutoFit/>
          </a:bodyPr>
          <a:lstStyle/>
          <a:p>
            <a:pPr algn="ctr" defTabSz="685666" fontAlgn="base">
              <a:lnSpc>
                <a:spcPct val="90000"/>
              </a:lnSpc>
              <a:spcBef>
                <a:spcPct val="0"/>
              </a:spcBef>
              <a:spcAft>
                <a:spcPct val="0"/>
              </a:spcAft>
            </a:pPr>
            <a:r>
              <a:rPr lang="en-US" sz="800" b="1" dirty="0" smtClean="0">
                <a:solidFill>
                  <a:srgbClr val="FF8A00">
                    <a:lumMod val="60000"/>
                    <a:lumOff val="40000"/>
                  </a:srgbClr>
                </a:solidFill>
              </a:rPr>
              <a:t>Local AD</a:t>
            </a:r>
            <a:endParaRPr lang="en-US" sz="800" b="1" dirty="0">
              <a:solidFill>
                <a:srgbClr val="FF8A00">
                  <a:lumMod val="60000"/>
                  <a:lumOff val="40000"/>
                </a:srgbClr>
              </a:solidFill>
            </a:endParaRPr>
          </a:p>
        </p:txBody>
      </p:sp>
      <p:sp>
        <p:nvSpPr>
          <p:cNvPr id="110" name="Rectangle 109"/>
          <p:cNvSpPr/>
          <p:nvPr/>
        </p:nvSpPr>
        <p:spPr>
          <a:xfrm>
            <a:off x="8213385" y="3668013"/>
            <a:ext cx="429606" cy="110800"/>
          </a:xfrm>
          <a:prstGeom prst="rect">
            <a:avLst/>
          </a:prstGeom>
        </p:spPr>
        <p:txBody>
          <a:bodyPr wrap="none" lIns="0" tIns="0" rIns="0" bIns="0">
            <a:spAutoFit/>
          </a:bodyPr>
          <a:lstStyle/>
          <a:p>
            <a:pPr algn="ctr" defTabSz="685666" fontAlgn="base">
              <a:lnSpc>
                <a:spcPct val="90000"/>
              </a:lnSpc>
              <a:spcBef>
                <a:spcPct val="0"/>
              </a:spcBef>
              <a:spcAft>
                <a:spcPct val="0"/>
              </a:spcAft>
            </a:pPr>
            <a:r>
              <a:rPr lang="en-US" sz="800" b="1" dirty="0" smtClean="0">
                <a:solidFill>
                  <a:srgbClr val="FF8A00">
                    <a:lumMod val="60000"/>
                    <a:lumOff val="40000"/>
                  </a:srgbClr>
                </a:solidFill>
              </a:rPr>
              <a:t>SQL VMs</a:t>
            </a:r>
            <a:endParaRPr lang="en-US" sz="800" b="1" dirty="0">
              <a:solidFill>
                <a:srgbClr val="FF8A00">
                  <a:lumMod val="60000"/>
                  <a:lumOff val="40000"/>
                </a:srgbClr>
              </a:solidFill>
            </a:endParaRPr>
          </a:p>
        </p:txBody>
      </p:sp>
      <p:pic>
        <p:nvPicPr>
          <p:cNvPr id="72" name="Picture 2"/>
          <p:cNvPicPr>
            <a:picLocks noChangeAspect="1" noChangeArrowheads="1"/>
          </p:cNvPicPr>
          <p:nvPr/>
        </p:nvPicPr>
        <p:blipFill>
          <a:blip r:embed="rId7"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8439559" y="3486366"/>
            <a:ext cx="151188" cy="137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8159970" y="3229174"/>
            <a:ext cx="225139" cy="450929"/>
          </a:xfrm>
          <a:prstGeom prst="rect">
            <a:avLst/>
          </a:prstGeom>
          <a:noFill/>
        </p:spPr>
      </p:pic>
    </p:spTree>
    <p:extLst>
      <p:ext uri="{BB962C8B-B14F-4D97-AF65-F5344CB8AC3E}">
        <p14:creationId xmlns:p14="http://schemas.microsoft.com/office/powerpoint/2010/main" val="819616042"/>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auto">
          <a:xfrm>
            <a:off x="4859847" y="3125096"/>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defTabSz="685891">
              <a:lnSpc>
                <a:spcPct val="90000"/>
              </a:lnSpc>
              <a:buSzPct val="90000"/>
              <a:defRPr/>
            </a:pPr>
            <a:endParaRPr lang="en-US" kern="0" dirty="0">
              <a:gradFill>
                <a:gsLst>
                  <a:gs pos="85000">
                    <a:srgbClr val="FFFFFF"/>
                  </a:gs>
                  <a:gs pos="0">
                    <a:srgbClr val="FFFFFF"/>
                  </a:gs>
                </a:gsLst>
                <a:lin ang="5400000" scaled="0"/>
              </a:gradFill>
              <a:latin typeface="+mj-lt"/>
            </a:endParaRPr>
          </a:p>
        </p:txBody>
      </p:sp>
      <p:sp>
        <p:nvSpPr>
          <p:cNvPr id="29" name="Rectangle 28"/>
          <p:cNvSpPr/>
          <p:nvPr/>
        </p:nvSpPr>
        <p:spPr bwMode="auto">
          <a:xfrm>
            <a:off x="4858706" y="1657833"/>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sp>
        <p:nvSpPr>
          <p:cNvPr id="30" name="Rectangle 29"/>
          <p:cNvSpPr/>
          <p:nvPr/>
        </p:nvSpPr>
        <p:spPr bwMode="auto">
          <a:xfrm>
            <a:off x="6055760" y="3120163"/>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defTabSz="685891">
              <a:lnSpc>
                <a:spcPct val="90000"/>
              </a:lnSpc>
              <a:buSzPct val="90000"/>
              <a:defRPr/>
            </a:pPr>
            <a:endParaRPr lang="en-US" kern="0" dirty="0">
              <a:gradFill>
                <a:gsLst>
                  <a:gs pos="85000">
                    <a:srgbClr val="FFFFFF"/>
                  </a:gs>
                  <a:gs pos="0">
                    <a:srgbClr val="FFFFFF"/>
                  </a:gs>
                </a:gsLst>
                <a:lin ang="5400000" scaled="0"/>
              </a:gradFill>
              <a:latin typeface="+mj-lt"/>
            </a:endParaRPr>
          </a:p>
        </p:txBody>
      </p:sp>
      <p:sp>
        <p:nvSpPr>
          <p:cNvPr id="31" name="Rectangle 30"/>
          <p:cNvSpPr/>
          <p:nvPr/>
        </p:nvSpPr>
        <p:spPr bwMode="auto">
          <a:xfrm>
            <a:off x="6054619"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sp>
        <p:nvSpPr>
          <p:cNvPr id="81" name="Rectangle 80"/>
          <p:cNvSpPr/>
          <p:nvPr/>
        </p:nvSpPr>
        <p:spPr bwMode="auto">
          <a:xfrm>
            <a:off x="4858705" y="0"/>
            <a:ext cx="2358597" cy="5143500"/>
          </a:xfrm>
          <a:prstGeom prst="rect">
            <a:avLst/>
          </a:prstGeom>
          <a:solidFill>
            <a:schemeClr val="accent2"/>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sp>
        <p:nvSpPr>
          <p:cNvPr id="59" name="Rectangle 58"/>
          <p:cNvSpPr/>
          <p:nvPr/>
        </p:nvSpPr>
        <p:spPr bwMode="auto">
          <a:xfrm>
            <a:off x="6055761" y="3120163"/>
            <a:ext cx="1162683" cy="389187"/>
          </a:xfrm>
          <a:prstGeom prst="rect">
            <a:avLst/>
          </a:prstGeom>
          <a:noFill/>
          <a:ln w="9525" cap="flat" cmpd="sng" algn="ctr">
            <a:noFill/>
            <a:prstDash val="solid"/>
            <a:headEnd type="none" w="med" len="med"/>
            <a:tailEnd type="none" w="med" len="med"/>
          </a:ln>
          <a:effectLst/>
        </p:spPr>
        <p:txBody>
          <a:bodyPr vert="horz" wrap="square" lIns="182880" tIns="0" rIns="91440" bIns="0" numCol="1" rtlCol="0" anchor="ctr" anchorCtr="1" compatLnSpc="1">
            <a:prstTxWarp prst="textNoShape">
              <a:avLst/>
            </a:prstTxWarp>
          </a:bodyPr>
          <a:lstStyle/>
          <a:p>
            <a:pPr defTabSz="685891">
              <a:lnSpc>
                <a:spcPct val="90000"/>
              </a:lnSpc>
              <a:buSzPct val="90000"/>
              <a:defRPr/>
            </a:pPr>
            <a:r>
              <a:rPr lang="en-US" kern="0">
                <a:gradFill>
                  <a:gsLst>
                    <a:gs pos="85000">
                      <a:srgbClr val="FFFFFF"/>
                    </a:gs>
                    <a:gs pos="0">
                      <a:srgbClr val="FFFFFF"/>
                    </a:gs>
                  </a:gsLst>
                  <a:lin ang="5400000" scaled="0"/>
                </a:gradFill>
              </a:rPr>
              <a:t>PaaS</a:t>
            </a:r>
          </a:p>
        </p:txBody>
      </p:sp>
      <p:sp>
        <p:nvSpPr>
          <p:cNvPr id="60" name="Rectangle 59"/>
          <p:cNvSpPr/>
          <p:nvPr/>
        </p:nvSpPr>
        <p:spPr bwMode="auto">
          <a:xfrm>
            <a:off x="7251675" y="3120163"/>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0" rIns="91440" bIns="0" numCol="1" rtlCol="0" anchor="ctr" anchorCtr="1" compatLnSpc="1">
            <a:prstTxWarp prst="textNoShape">
              <a:avLst/>
            </a:prstTxWarp>
          </a:bodyPr>
          <a:lstStyle/>
          <a:p>
            <a:pPr defTabSz="685891">
              <a:lnSpc>
                <a:spcPct val="90000"/>
              </a:lnSpc>
              <a:buSzPct val="90000"/>
              <a:defRPr/>
            </a:pPr>
            <a:r>
              <a:rPr lang="en-US" kern="0">
                <a:gradFill>
                  <a:gsLst>
                    <a:gs pos="85000">
                      <a:srgbClr val="FFFFFF"/>
                    </a:gs>
                    <a:gs pos="0">
                      <a:srgbClr val="FFFFFF"/>
                    </a:gs>
                  </a:gsLst>
                  <a:lin ang="5400000" scaled="0"/>
                </a:gradFill>
              </a:rPr>
              <a:t>SaaS</a:t>
            </a:r>
          </a:p>
        </p:txBody>
      </p:sp>
      <p:sp>
        <p:nvSpPr>
          <p:cNvPr id="61" name="Rectangle 60"/>
          <p:cNvSpPr/>
          <p:nvPr/>
        </p:nvSpPr>
        <p:spPr bwMode="auto">
          <a:xfrm>
            <a:off x="6054619" y="1652900"/>
            <a:ext cx="1162683" cy="1431393"/>
          </a:xfrm>
          <a:prstGeom prst="rect">
            <a:avLst/>
          </a:prstGeom>
          <a:no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sp>
        <p:nvSpPr>
          <p:cNvPr id="62" name="Rectangle 61"/>
          <p:cNvSpPr/>
          <p:nvPr/>
        </p:nvSpPr>
        <p:spPr bwMode="auto">
          <a:xfrm>
            <a:off x="7250533"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sp>
        <p:nvSpPr>
          <p:cNvPr id="64" name="Rectangle 63"/>
          <p:cNvSpPr/>
          <p:nvPr/>
        </p:nvSpPr>
        <p:spPr bwMode="auto">
          <a:xfrm>
            <a:off x="2468019" y="3120163"/>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91440" tIns="0" rIns="0" bIns="0" numCol="1" rtlCol="0" anchor="ctr" anchorCtr="1" compatLnSpc="1">
            <a:prstTxWarp prst="textNoShape">
              <a:avLst/>
            </a:prstTxWarp>
          </a:bodyPr>
          <a:lstStyle/>
          <a:p>
            <a:pPr algn="ctr" defTabSz="685891">
              <a:buSzPct val="90000"/>
              <a:defRPr/>
            </a:pPr>
            <a:r>
              <a:rPr lang="en-US" kern="0">
                <a:gradFill>
                  <a:gsLst>
                    <a:gs pos="85000">
                      <a:srgbClr val="FFFFFF"/>
                    </a:gs>
                    <a:gs pos="0">
                      <a:srgbClr val="FFFFFF"/>
                    </a:gs>
                  </a:gsLst>
                  <a:lin ang="5400000" scaled="0"/>
                </a:gradFill>
              </a:rPr>
              <a:t>Physical</a:t>
            </a:r>
          </a:p>
        </p:txBody>
      </p:sp>
      <p:sp>
        <p:nvSpPr>
          <p:cNvPr id="65" name="Rectangle 64"/>
          <p:cNvSpPr/>
          <p:nvPr/>
        </p:nvSpPr>
        <p:spPr bwMode="auto">
          <a:xfrm>
            <a:off x="2466877"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pic>
        <p:nvPicPr>
          <p:cNvPr id="66" name="Picture 6" descr="\\magnum\Projects\Microsoft\Cloud Power FY12\Design\Icons\PNGs\Server_2.png"/>
          <p:cNvPicPr>
            <a:picLocks noChangeAspect="1" noChangeArrowheads="1"/>
          </p:cNvPicPr>
          <p:nvPr/>
        </p:nvPicPr>
        <p:blipFill>
          <a:blip r:embed="rId3" cstate="print">
            <a:lum bright="100000"/>
          </a:blip>
          <a:srcRect/>
          <a:stretch>
            <a:fillRect/>
          </a:stretch>
        </p:blipFill>
        <p:spPr bwMode="auto">
          <a:xfrm>
            <a:off x="2638857" y="1958310"/>
            <a:ext cx="830658" cy="830440"/>
          </a:xfrm>
          <a:prstGeom prst="rect">
            <a:avLst/>
          </a:prstGeom>
          <a:noFill/>
        </p:spPr>
      </p:pic>
      <p:sp>
        <p:nvSpPr>
          <p:cNvPr id="68" name="Isosceles Triangle 67"/>
          <p:cNvSpPr/>
          <p:nvPr/>
        </p:nvSpPr>
        <p:spPr bwMode="auto">
          <a:xfrm rot="10800000">
            <a:off x="6328212" y="2170473"/>
            <a:ext cx="436736" cy="546931"/>
          </a:xfrm>
          <a:prstGeom prst="triangle">
            <a:avLst>
              <a:gd name="adj" fmla="val 0"/>
            </a:avLst>
          </a:prstGeom>
          <a:gradFill rotWithShape="1">
            <a:gsLst>
              <a:gs pos="0">
                <a:sysClr val="window" lastClr="FFFFFF">
                  <a:lumMod val="95000"/>
                  <a:alpha val="0"/>
                </a:sysClr>
              </a:gs>
              <a:gs pos="50000">
                <a:schemeClr val="bg1">
                  <a:alpha val="53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666">
              <a:defRPr/>
            </a:pPr>
            <a:endParaRPr lang="en-US" sz="1400" kern="0">
              <a:gradFill>
                <a:gsLst>
                  <a:gs pos="0">
                    <a:srgbClr val="FFFFFF"/>
                  </a:gs>
                  <a:gs pos="100000">
                    <a:srgbClr val="FFFFFF"/>
                  </a:gs>
                </a:gsLst>
                <a:lin ang="5400000" scaled="0"/>
              </a:gradFill>
              <a:latin typeface="Segoe UI"/>
            </a:endParaRPr>
          </a:p>
        </p:txBody>
      </p:sp>
      <p:pic>
        <p:nvPicPr>
          <p:cNvPr id="69" name="Picture 68"/>
          <p:cNvPicPr>
            <a:picLocks noChangeAspect="1"/>
          </p:cNvPicPr>
          <p:nvPr/>
        </p:nvPicPr>
        <p:blipFill>
          <a:blip r:embed="rId4" cstate="print">
            <a:lum bright="100000" contrast="100000"/>
          </a:blip>
          <a:stretch>
            <a:fillRect/>
          </a:stretch>
        </p:blipFill>
        <p:spPr>
          <a:xfrm>
            <a:off x="6224923" y="2491889"/>
            <a:ext cx="869612" cy="518146"/>
          </a:xfrm>
          <a:prstGeom prst="rect">
            <a:avLst/>
          </a:prstGeom>
          <a:noFill/>
          <a:ln>
            <a:noFill/>
          </a:ln>
          <a:effectLst/>
        </p:spPr>
      </p:pic>
      <p:pic>
        <p:nvPicPr>
          <p:cNvPr id="70" name="Picture 69" descr="\\MAGNUM\Projects\Microsoft\Cloud Power FY12\Design\ICONS_PNG\Application.png"/>
          <p:cNvPicPr>
            <a:picLocks noChangeAspect="1" noChangeArrowheads="1"/>
          </p:cNvPicPr>
          <p:nvPr/>
        </p:nvPicPr>
        <p:blipFill>
          <a:blip r:embed="rId5" cstate="print">
            <a:lum bright="100000"/>
          </a:blip>
          <a:srcRect/>
          <a:stretch>
            <a:fillRect/>
          </a:stretch>
        </p:blipFill>
        <p:spPr bwMode="auto">
          <a:xfrm>
            <a:off x="6224923" y="1639410"/>
            <a:ext cx="643313" cy="642978"/>
          </a:xfrm>
          <a:prstGeom prst="rect">
            <a:avLst/>
          </a:prstGeom>
          <a:noFill/>
        </p:spPr>
      </p:pic>
      <p:grpSp>
        <p:nvGrpSpPr>
          <p:cNvPr id="71" name="Group 70"/>
          <p:cNvGrpSpPr/>
          <p:nvPr/>
        </p:nvGrpSpPr>
        <p:grpSpPr>
          <a:xfrm>
            <a:off x="7404781" y="1719014"/>
            <a:ext cx="869612" cy="1291021"/>
            <a:chOff x="10948236" y="3048621"/>
            <a:chExt cx="2113909" cy="3139117"/>
          </a:xfrm>
        </p:grpSpPr>
        <p:pic>
          <p:nvPicPr>
            <p:cNvPr id="72" name="Picture 2" descr="\\MAGNUM\Projects\Microsoft\Cloud Power FY12\Design\Icons\PNGs\Web.png"/>
            <p:cNvPicPr>
              <a:picLocks noChangeAspect="1" noChangeArrowheads="1"/>
            </p:cNvPicPr>
            <p:nvPr/>
          </p:nvPicPr>
          <p:blipFill rotWithShape="1">
            <a:blip r:embed="rId6" cstate="print">
              <a:lum bright="100000"/>
            </a:blip>
            <a:srcRect t="1" b="-1316"/>
            <a:stretch/>
          </p:blipFill>
          <p:spPr bwMode="auto">
            <a:xfrm>
              <a:off x="11112870" y="3048621"/>
              <a:ext cx="1234537" cy="1250773"/>
            </a:xfrm>
            <a:prstGeom prst="rect">
              <a:avLst/>
            </a:prstGeom>
            <a:noFill/>
          </p:spPr>
        </p:pic>
        <p:sp>
          <p:nvSpPr>
            <p:cNvPr id="73" name="Isosceles Triangle 72"/>
            <p:cNvSpPr/>
            <p:nvPr/>
          </p:nvSpPr>
          <p:spPr bwMode="auto">
            <a:xfrm rot="10800000">
              <a:off x="11199316" y="4146344"/>
              <a:ext cx="1061647" cy="1329862"/>
            </a:xfrm>
            <a:prstGeom prst="triangle">
              <a:avLst>
                <a:gd name="adj" fmla="val 0"/>
              </a:avLst>
            </a:prstGeom>
            <a:gradFill rotWithShape="1">
              <a:gsLst>
                <a:gs pos="0">
                  <a:sysClr val="window" lastClr="FFFFFF">
                    <a:lumMod val="95000"/>
                    <a:alpha val="0"/>
                  </a:sysClr>
                </a:gs>
                <a:gs pos="50000">
                  <a:schemeClr val="bg1">
                    <a:alpha val="67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666">
                <a:defRPr/>
              </a:pPr>
              <a:endParaRPr lang="en-US" sz="1400" kern="0">
                <a:gradFill>
                  <a:gsLst>
                    <a:gs pos="0">
                      <a:srgbClr val="FFFFFF"/>
                    </a:gs>
                    <a:gs pos="100000">
                      <a:srgbClr val="FFFFFF"/>
                    </a:gs>
                  </a:gsLst>
                  <a:lin ang="5400000" scaled="0"/>
                </a:gradFill>
                <a:latin typeface="Segoe UI"/>
              </a:endParaRPr>
            </a:p>
          </p:txBody>
        </p:sp>
        <p:pic>
          <p:nvPicPr>
            <p:cNvPr id="74" name="Picture 73"/>
            <p:cNvPicPr>
              <a:picLocks noChangeAspect="1"/>
            </p:cNvPicPr>
            <p:nvPr/>
          </p:nvPicPr>
          <p:blipFill>
            <a:blip r:embed="rId4" cstate="print">
              <a:lum bright="100000" contrast="100000"/>
            </a:blip>
            <a:stretch>
              <a:fillRect/>
            </a:stretch>
          </p:blipFill>
          <p:spPr>
            <a:xfrm>
              <a:off x="10948236" y="4927866"/>
              <a:ext cx="2113909" cy="1259872"/>
            </a:xfrm>
            <a:prstGeom prst="rect">
              <a:avLst/>
            </a:prstGeom>
            <a:noFill/>
            <a:ln>
              <a:noFill/>
            </a:ln>
            <a:effectLst/>
          </p:spPr>
        </p:pic>
      </p:grpSp>
      <p:grpSp>
        <p:nvGrpSpPr>
          <p:cNvPr id="75" name="Group 74"/>
          <p:cNvGrpSpPr/>
          <p:nvPr/>
        </p:nvGrpSpPr>
        <p:grpSpPr>
          <a:xfrm>
            <a:off x="3662792" y="1652900"/>
            <a:ext cx="1163824" cy="1856450"/>
            <a:chOff x="2983003" y="2764132"/>
            <a:chExt cx="2829100" cy="4513958"/>
          </a:xfrm>
        </p:grpSpPr>
        <p:sp>
          <p:nvSpPr>
            <p:cNvPr id="76" name="Rectangle 75"/>
            <p:cNvSpPr/>
            <p:nvPr/>
          </p:nvSpPr>
          <p:spPr bwMode="auto">
            <a:xfrm>
              <a:off x="2985776" y="6331781"/>
              <a:ext cx="2826327" cy="946309"/>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defTabSz="685891">
                <a:lnSpc>
                  <a:spcPct val="90000"/>
                </a:lnSpc>
                <a:buSzPct val="90000"/>
                <a:defRPr/>
              </a:pPr>
              <a:r>
                <a:rPr lang="en-US" kern="0">
                  <a:gradFill>
                    <a:gsLst>
                      <a:gs pos="85000">
                        <a:srgbClr val="FFFFFF"/>
                      </a:gs>
                      <a:gs pos="0">
                        <a:srgbClr val="FFFFFF"/>
                      </a:gs>
                    </a:gsLst>
                    <a:lin ang="5400000" scaled="0"/>
                  </a:gradFill>
                  <a:latin typeface="+mj-lt"/>
                </a:rPr>
                <a:t>Virtual</a:t>
              </a:r>
            </a:p>
          </p:txBody>
        </p:sp>
        <p:sp>
          <p:nvSpPr>
            <p:cNvPr id="77" name="Rectangle 76"/>
            <p:cNvSpPr/>
            <p:nvPr/>
          </p:nvSpPr>
          <p:spPr bwMode="auto">
            <a:xfrm>
              <a:off x="2983003" y="2764132"/>
              <a:ext cx="2826327" cy="348043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pic>
          <p:nvPicPr>
            <p:cNvPr id="78" name="Picture 2"/>
            <p:cNvPicPr>
              <a:picLocks noChangeAspect="1" noChangeArrowheads="1"/>
            </p:cNvPicPr>
            <p:nvPr/>
          </p:nvPicPr>
          <p:blipFill>
            <a:blip r:embed="rId7" cstate="print">
              <a:lum bright="100000" contrast="100000"/>
            </a:blip>
            <a:srcRect/>
            <a:stretch>
              <a:fillRect/>
            </a:stretch>
          </p:blipFill>
          <p:spPr bwMode="auto">
            <a:xfrm>
              <a:off x="3085313" y="3346910"/>
              <a:ext cx="2552600" cy="2338866"/>
            </a:xfrm>
            <a:prstGeom prst="rect">
              <a:avLst/>
            </a:prstGeom>
            <a:noFill/>
            <a:ln w="9525">
              <a:noFill/>
              <a:miter lim="800000"/>
              <a:headEnd/>
              <a:tailEnd/>
            </a:ln>
            <a:effectLst/>
          </p:spPr>
        </p:pic>
      </p:grpSp>
      <p:sp>
        <p:nvSpPr>
          <p:cNvPr id="80" name="Rectangle 79"/>
          <p:cNvSpPr/>
          <p:nvPr/>
        </p:nvSpPr>
        <p:spPr bwMode="auto">
          <a:xfrm>
            <a:off x="4859847" y="3120163"/>
            <a:ext cx="1162683" cy="389187"/>
          </a:xfrm>
          <a:prstGeom prst="rect">
            <a:avLst/>
          </a:prstGeom>
          <a:noFill/>
          <a:ln w="9525" cap="flat" cmpd="sng" algn="ctr">
            <a:noFill/>
            <a:prstDash val="solid"/>
            <a:headEnd type="none" w="med" len="med"/>
            <a:tailEnd type="none" w="med" len="med"/>
          </a:ln>
          <a:effectLst/>
        </p:spPr>
        <p:txBody>
          <a:bodyPr vert="horz" wrap="square" lIns="182880" tIns="0" rIns="91440" bIns="0" numCol="1" rtlCol="0" anchor="ctr" anchorCtr="1" compatLnSpc="1">
            <a:prstTxWarp prst="textNoShape">
              <a:avLst/>
            </a:prstTxWarp>
          </a:bodyPr>
          <a:lstStyle/>
          <a:p>
            <a:pPr defTabSz="685891">
              <a:lnSpc>
                <a:spcPct val="90000"/>
              </a:lnSpc>
              <a:buSzPct val="90000"/>
              <a:defRPr/>
            </a:pPr>
            <a:r>
              <a:rPr lang="en-US" kern="0" dirty="0" err="1">
                <a:gradFill>
                  <a:gsLst>
                    <a:gs pos="85000">
                      <a:srgbClr val="FFFFFF"/>
                    </a:gs>
                    <a:gs pos="0">
                      <a:srgbClr val="FFFFFF"/>
                    </a:gs>
                  </a:gsLst>
                  <a:lin ang="5400000" scaled="0"/>
                </a:gradFill>
              </a:rPr>
              <a:t>IaaS</a:t>
            </a:r>
            <a:endParaRPr lang="en-US" kern="0" dirty="0">
              <a:gradFill>
                <a:gsLst>
                  <a:gs pos="85000">
                    <a:srgbClr val="FFFFFF"/>
                  </a:gs>
                  <a:gs pos="0">
                    <a:srgbClr val="FFFFFF"/>
                  </a:gs>
                </a:gsLst>
                <a:lin ang="5400000" scaled="0"/>
              </a:gradFill>
            </a:endParaRPr>
          </a:p>
        </p:txBody>
      </p:sp>
      <p:grpSp>
        <p:nvGrpSpPr>
          <p:cNvPr id="82" name="Group 81"/>
          <p:cNvGrpSpPr/>
          <p:nvPr/>
        </p:nvGrpSpPr>
        <p:grpSpPr>
          <a:xfrm>
            <a:off x="4839863" y="1634151"/>
            <a:ext cx="1142501" cy="1375883"/>
            <a:chOff x="5062551" y="2861874"/>
            <a:chExt cx="2777268" cy="3345461"/>
          </a:xfrm>
        </p:grpSpPr>
        <p:pic>
          <p:nvPicPr>
            <p:cNvPr id="83" name="Picture 2"/>
            <p:cNvPicPr>
              <a:picLocks noChangeAspect="1" noChangeArrowheads="1"/>
            </p:cNvPicPr>
            <p:nvPr/>
          </p:nvPicPr>
          <p:blipFill>
            <a:blip r:embed="rId7" cstate="print">
              <a:lum bright="100000" contrast="100000"/>
            </a:blip>
            <a:srcRect/>
            <a:stretch>
              <a:fillRect/>
            </a:stretch>
          </p:blipFill>
          <p:spPr bwMode="auto">
            <a:xfrm>
              <a:off x="5062551" y="2861874"/>
              <a:ext cx="2148932" cy="1968998"/>
            </a:xfrm>
            <a:prstGeom prst="rect">
              <a:avLst/>
            </a:prstGeom>
            <a:noFill/>
            <a:ln w="9525">
              <a:noFill/>
              <a:miter lim="800000"/>
              <a:headEnd/>
              <a:tailEnd/>
            </a:ln>
            <a:effectLst/>
          </p:spPr>
        </p:pic>
        <p:sp>
          <p:nvSpPr>
            <p:cNvPr id="84" name="Isosceles Triangle 83"/>
            <p:cNvSpPr/>
            <p:nvPr/>
          </p:nvSpPr>
          <p:spPr bwMode="auto">
            <a:xfrm rot="9180217">
              <a:off x="6169786" y="4246310"/>
              <a:ext cx="1061647" cy="1329862"/>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666">
                <a:defRPr/>
              </a:pPr>
              <a:endParaRPr lang="en-US" sz="1400" kern="0">
                <a:gradFill>
                  <a:gsLst>
                    <a:gs pos="0">
                      <a:srgbClr val="FFFFFF"/>
                    </a:gs>
                    <a:gs pos="100000">
                      <a:srgbClr val="FFFFFF"/>
                    </a:gs>
                  </a:gsLst>
                  <a:lin ang="5400000" scaled="0"/>
                </a:gradFill>
                <a:latin typeface="Segoe UI"/>
              </a:endParaRPr>
            </a:p>
          </p:txBody>
        </p:sp>
        <p:pic>
          <p:nvPicPr>
            <p:cNvPr id="85" name="Picture 84"/>
            <p:cNvPicPr>
              <a:picLocks noChangeAspect="1"/>
            </p:cNvPicPr>
            <p:nvPr/>
          </p:nvPicPr>
          <p:blipFill>
            <a:blip r:embed="rId4" cstate="print">
              <a:lum bright="100000" contrast="100000"/>
            </a:blip>
            <a:stretch>
              <a:fillRect/>
            </a:stretch>
          </p:blipFill>
          <p:spPr>
            <a:xfrm>
              <a:off x="5725910" y="4947463"/>
              <a:ext cx="2113909" cy="1259872"/>
            </a:xfrm>
            <a:prstGeom prst="rect">
              <a:avLst/>
            </a:prstGeom>
            <a:noFill/>
            <a:ln>
              <a:noFill/>
            </a:ln>
            <a:effectLst/>
          </p:spPr>
        </p:pic>
      </p:grpSp>
      <p:sp>
        <p:nvSpPr>
          <p:cNvPr id="5" name="Title 4"/>
          <p:cNvSpPr>
            <a:spLocks noGrp="1"/>
          </p:cNvSpPr>
          <p:nvPr>
            <p:ph type="title"/>
          </p:nvPr>
        </p:nvSpPr>
        <p:spPr/>
        <p:txBody>
          <a:bodyPr/>
          <a:lstStyle/>
          <a:p>
            <a:r>
              <a:rPr lang="en-US" smtClean="0"/>
              <a:t>IaaS and PaaS </a:t>
            </a:r>
            <a:br>
              <a:rPr lang="en-US" smtClean="0"/>
            </a:br>
            <a:r>
              <a:rPr lang="en-US" smtClean="0"/>
              <a:t>	– Better Together</a:t>
            </a:r>
            <a:endParaRPr lang="en-US" dirty="0"/>
          </a:p>
        </p:txBody>
      </p:sp>
    </p:spTree>
    <p:extLst>
      <p:ext uri="{BB962C8B-B14F-4D97-AF65-F5344CB8AC3E}">
        <p14:creationId xmlns:p14="http://schemas.microsoft.com/office/powerpoint/2010/main" val="4247911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up)">
                                      <p:cBhvr>
                                        <p:cTn id="7"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Mix Models?</a:t>
            </a:r>
            <a:endParaRPr lang="en-US" dirty="0"/>
          </a:p>
        </p:txBody>
      </p:sp>
      <p:sp>
        <p:nvSpPr>
          <p:cNvPr id="5" name="Text Placeholder 4"/>
          <p:cNvSpPr>
            <a:spLocks noGrp="1"/>
          </p:cNvSpPr>
          <p:nvPr>
            <p:ph type="body" sz="quarter" idx="10"/>
          </p:nvPr>
        </p:nvSpPr>
        <p:spPr>
          <a:xfrm>
            <a:off x="389436" y="1085849"/>
            <a:ext cx="8363938" cy="2956964"/>
          </a:xfrm>
        </p:spPr>
        <p:txBody>
          <a:bodyPr/>
          <a:lstStyle/>
          <a:p>
            <a:r>
              <a:rPr lang="en-US" spc="0" dirty="0">
                <a:solidFill>
                  <a:schemeClr val="accent2">
                    <a:alpha val="99000"/>
                  </a:schemeClr>
                </a:solidFill>
              </a:rPr>
              <a:t>What Value does this Provide? </a:t>
            </a:r>
          </a:p>
          <a:p>
            <a:pPr lvl="1"/>
            <a:r>
              <a:rPr lang="en-US" sz="1800" spc="0" dirty="0"/>
              <a:t>Unblocks Development or Migration of new applications that have dependencies on resources that require virtual machines such as Active Directory, </a:t>
            </a:r>
            <a:r>
              <a:rPr lang="en-US" sz="1800" spc="0" dirty="0" err="1"/>
              <a:t>MongoDB</a:t>
            </a:r>
            <a:r>
              <a:rPr lang="en-US" sz="1800" spc="0" dirty="0"/>
              <a:t>, MySQL, SharePoint, SQL Server, COM+, MSMQ etc…</a:t>
            </a:r>
            <a:r>
              <a:rPr lang="en-US" spc="0" dirty="0"/>
              <a:t/>
            </a:r>
            <a:br>
              <a:rPr lang="en-US" spc="0" dirty="0"/>
            </a:br>
            <a:endParaRPr lang="en-US" spc="0" dirty="0"/>
          </a:p>
          <a:p>
            <a:r>
              <a:rPr lang="en-US" spc="0" dirty="0">
                <a:solidFill>
                  <a:schemeClr val="accent2">
                    <a:alpha val="99000"/>
                  </a:schemeClr>
                </a:solidFill>
              </a:rPr>
              <a:t>Migration On-Ramp for Existing Applications</a:t>
            </a:r>
          </a:p>
          <a:p>
            <a:pPr lvl="1"/>
            <a:r>
              <a:rPr lang="en-US" sz="1800" spc="0" dirty="0"/>
              <a:t>Administrators can quickly take advantage of Windows Azure by migrating an existing application as-is using virtual machines. If desired, connecting different application models such as websites or web and worker roles provides the capability to take advantage of </a:t>
            </a:r>
            <a:r>
              <a:rPr lang="en-US" sz="1800" spc="0" dirty="0" err="1"/>
              <a:t>PaaS</a:t>
            </a:r>
            <a:r>
              <a:rPr lang="en-US" sz="1800" spc="0" dirty="0"/>
              <a:t> roles alongside </a:t>
            </a:r>
            <a:r>
              <a:rPr lang="en-US" sz="1800" spc="0" dirty="0" err="1"/>
              <a:t>IaaS</a:t>
            </a:r>
            <a:r>
              <a:rPr lang="en-US" sz="1800" spc="0" dirty="0"/>
              <a:t> roles.</a:t>
            </a:r>
            <a:endParaRPr lang="en-US" sz="1800" spc="0" dirty="0"/>
          </a:p>
        </p:txBody>
      </p:sp>
    </p:spTree>
    <p:extLst>
      <p:ext uri="{BB962C8B-B14F-4D97-AF65-F5344CB8AC3E}">
        <p14:creationId xmlns:p14="http://schemas.microsoft.com/office/powerpoint/2010/main" val="32781767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custDataLst>
              <p:tags r:id="rId1"/>
            </p:custDataLst>
          </p:nvPr>
        </p:nvSpPr>
        <p:spPr bwMode="auto">
          <a:xfrm>
            <a:off x="388245" y="1271588"/>
            <a:ext cx="8371083" cy="319016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t" anchorCtr="0" compatLnSpc="1">
            <a:prstTxWarp prst="textNoShape">
              <a:avLst/>
            </a:prstTxWarp>
          </a:bodyPr>
          <a:lstStyle/>
          <a:p>
            <a:pPr algn="ctr" defTabSz="685666" fontAlgn="base">
              <a:spcBef>
                <a:spcPct val="0"/>
              </a:spcBef>
              <a:spcAft>
                <a:spcPct val="0"/>
              </a:spcAft>
            </a:pPr>
            <a:r>
              <a:rPr lang="en-US" sz="2400" dirty="0">
                <a:ln>
                  <a:solidFill>
                    <a:schemeClr val="bg1">
                      <a:alpha val="0"/>
                    </a:schemeClr>
                  </a:solidFill>
                </a:ln>
                <a:solidFill>
                  <a:schemeClr val="tx2">
                    <a:alpha val="99000"/>
                  </a:schemeClr>
                </a:solidFill>
                <a:latin typeface="Segoe UI Light" pitchFamily="34" charset="0"/>
              </a:rPr>
              <a:t>Cloud Service</a:t>
            </a:r>
          </a:p>
        </p:txBody>
      </p:sp>
      <p:sp>
        <p:nvSpPr>
          <p:cNvPr id="41" name="Rectangle 40"/>
          <p:cNvSpPr/>
          <p:nvPr>
            <p:custDataLst>
              <p:tags r:id="rId2"/>
            </p:custDataLst>
          </p:nvPr>
        </p:nvSpPr>
        <p:spPr bwMode="auto">
          <a:xfrm>
            <a:off x="4627276" y="1735364"/>
            <a:ext cx="4016648" cy="261747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t" anchorCtr="0" compatLnSpc="1">
            <a:prstTxWarp prst="textNoShape">
              <a:avLst/>
            </a:prstTxWarp>
          </a:bodyPr>
          <a:lstStyle/>
          <a:p>
            <a:pPr algn="ctr" defTabSz="685666" fontAlgn="base">
              <a:spcBef>
                <a:spcPct val="0"/>
              </a:spcBef>
              <a:spcAft>
                <a:spcPct val="0"/>
              </a:spcAft>
            </a:pPr>
            <a:r>
              <a:rPr lang="en-US" dirty="0">
                <a:ln>
                  <a:solidFill>
                    <a:schemeClr val="bg1">
                      <a:alpha val="0"/>
                    </a:schemeClr>
                  </a:solidFill>
                </a:ln>
                <a:gradFill>
                  <a:gsLst>
                    <a:gs pos="0">
                      <a:srgbClr val="FFFFFF"/>
                    </a:gs>
                    <a:gs pos="100000">
                      <a:srgbClr val="FFFFFF"/>
                    </a:gs>
                  </a:gsLst>
                  <a:lin ang="5400000" scaled="0"/>
                </a:gradFill>
              </a:rPr>
              <a:t>Worker Role</a:t>
            </a:r>
            <a:endParaRPr lang="en-US" dirty="0">
              <a:ln>
                <a:solidFill>
                  <a:schemeClr val="bg1">
                    <a:alpha val="0"/>
                  </a:schemeClr>
                </a:solidFill>
              </a:ln>
              <a:gradFill>
                <a:gsLst>
                  <a:gs pos="0">
                    <a:srgbClr val="FFFFFF"/>
                  </a:gs>
                  <a:gs pos="100000">
                    <a:srgbClr val="FFFFFF"/>
                  </a:gs>
                </a:gsLst>
                <a:lin ang="5400000" scaled="0"/>
              </a:gradFill>
            </a:endParaRPr>
          </a:p>
        </p:txBody>
      </p:sp>
      <p:sp>
        <p:nvSpPr>
          <p:cNvPr id="6" name="Title 1"/>
          <p:cNvSpPr>
            <a:spLocks noGrp="1"/>
          </p:cNvSpPr>
          <p:nvPr>
            <p:ph type="title"/>
            <p:custDataLst>
              <p:tags r:id="rId3"/>
            </p:custDataLst>
          </p:nvPr>
        </p:nvSpPr>
        <p:spPr>
          <a:xfrm>
            <a:off x="389436" y="171450"/>
            <a:ext cx="8363938" cy="810222"/>
          </a:xfrm>
        </p:spPr>
        <p:txBody>
          <a:bodyPr/>
          <a:lstStyle/>
          <a:p>
            <a:r>
              <a:rPr lang="en-US" dirty="0" smtClean="0"/>
              <a:t>Windows Azure Service Model </a:t>
            </a:r>
            <a:br>
              <a:rPr lang="en-US" dirty="0" smtClean="0"/>
            </a:br>
            <a:r>
              <a:rPr lang="en-US" sz="1800" dirty="0">
                <a:solidFill>
                  <a:schemeClr val="accent2">
                    <a:alpha val="99000"/>
                  </a:schemeClr>
                </a:solidFill>
              </a:rPr>
              <a:t>Example cloud service configuration with a single web role and a single worker role</a:t>
            </a:r>
            <a:endParaRPr lang="en-US" sz="1800" dirty="0">
              <a:solidFill>
                <a:schemeClr val="accent2">
                  <a:alpha val="99000"/>
                </a:schemeClr>
              </a:solidFill>
            </a:endParaRPr>
          </a:p>
        </p:txBody>
      </p:sp>
      <p:grpSp>
        <p:nvGrpSpPr>
          <p:cNvPr id="3" name="Group 2"/>
          <p:cNvGrpSpPr/>
          <p:nvPr/>
        </p:nvGrpSpPr>
        <p:grpSpPr>
          <a:xfrm>
            <a:off x="488674" y="1735364"/>
            <a:ext cx="4016648" cy="2617470"/>
            <a:chOff x="651396" y="2313818"/>
            <a:chExt cx="5354136" cy="3489960"/>
          </a:xfrm>
        </p:grpSpPr>
        <p:sp>
          <p:nvSpPr>
            <p:cNvPr id="29" name="Rectangle 28"/>
            <p:cNvSpPr/>
            <p:nvPr>
              <p:custDataLst>
                <p:tags r:id="rId11"/>
              </p:custDataLst>
            </p:nvPr>
          </p:nvSpPr>
          <p:spPr bwMode="auto">
            <a:xfrm>
              <a:off x="651396" y="2313818"/>
              <a:ext cx="5354136" cy="34899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685666" fontAlgn="base">
                <a:spcBef>
                  <a:spcPct val="0"/>
                </a:spcBef>
                <a:spcAft>
                  <a:spcPct val="0"/>
                </a:spcAft>
              </a:pPr>
              <a:r>
                <a:rPr lang="en-US" dirty="0">
                  <a:ln>
                    <a:solidFill>
                      <a:schemeClr val="bg1">
                        <a:alpha val="0"/>
                      </a:schemeClr>
                    </a:solidFill>
                  </a:ln>
                  <a:gradFill>
                    <a:gsLst>
                      <a:gs pos="0">
                        <a:srgbClr val="FFFFFF"/>
                      </a:gs>
                      <a:gs pos="100000">
                        <a:srgbClr val="FFFFFF"/>
                      </a:gs>
                    </a:gsLst>
                    <a:lin ang="5400000" scaled="0"/>
                  </a:gradFill>
                </a:rPr>
                <a:t>Web Role</a:t>
              </a:r>
              <a:endParaRPr lang="en-US" dirty="0">
                <a:ln>
                  <a:solidFill>
                    <a:schemeClr val="bg1">
                      <a:alpha val="0"/>
                    </a:schemeClr>
                  </a:solidFill>
                </a:ln>
                <a:gradFill>
                  <a:gsLst>
                    <a:gs pos="0">
                      <a:srgbClr val="FFFFFF"/>
                    </a:gs>
                    <a:gs pos="100000">
                      <a:srgbClr val="FFFFFF"/>
                    </a:gs>
                  </a:gsLst>
                  <a:lin ang="5400000" scaled="0"/>
                </a:gradFill>
              </a:endParaRPr>
            </a:p>
          </p:txBody>
        </p:sp>
        <p:grpSp>
          <p:nvGrpSpPr>
            <p:cNvPr id="2" name="Group 1"/>
            <p:cNvGrpSpPr/>
            <p:nvPr/>
          </p:nvGrpSpPr>
          <p:grpSpPr>
            <a:xfrm>
              <a:off x="740655" y="2823210"/>
              <a:ext cx="5175618" cy="2892552"/>
              <a:chOff x="740655" y="2823210"/>
              <a:chExt cx="5175618" cy="2892552"/>
            </a:xfrm>
          </p:grpSpPr>
          <p:grpSp>
            <p:nvGrpSpPr>
              <p:cNvPr id="30" name="Group 29"/>
              <p:cNvGrpSpPr/>
              <p:nvPr/>
            </p:nvGrpSpPr>
            <p:grpSpPr>
              <a:xfrm>
                <a:off x="740655" y="2823210"/>
                <a:ext cx="2436666" cy="2892552"/>
                <a:chOff x="740655" y="2823210"/>
                <a:chExt cx="2436666" cy="2892552"/>
              </a:xfrm>
            </p:grpSpPr>
            <p:sp>
              <p:nvSpPr>
                <p:cNvPr id="31" name="Rectangle 30"/>
                <p:cNvSpPr/>
                <p:nvPr>
                  <p:custDataLst>
                    <p:tags r:id="rId17"/>
                  </p:custDataLst>
                </p:nvPr>
              </p:nvSpPr>
              <p:spPr bwMode="auto">
                <a:xfrm>
                  <a:off x="740655"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r>
                    <a:rPr lang="en-US" sz="1700" dirty="0">
                      <a:ln>
                        <a:solidFill>
                          <a:schemeClr val="bg1">
                            <a:alpha val="0"/>
                          </a:schemeClr>
                        </a:solidFill>
                      </a:ln>
                      <a:solidFill>
                        <a:srgbClr val="595959">
                          <a:alpha val="99000"/>
                        </a:srgbClr>
                      </a:solidFill>
                    </a:rPr>
                    <a:t>VM</a:t>
                  </a:r>
                  <a:r>
                    <a:rPr lang="en-US" sz="1700" baseline="-25000" dirty="0">
                      <a:ln>
                        <a:solidFill>
                          <a:schemeClr val="bg1">
                            <a:alpha val="0"/>
                          </a:schemeClr>
                        </a:solidFill>
                      </a:ln>
                      <a:solidFill>
                        <a:srgbClr val="595959">
                          <a:alpha val="99000"/>
                        </a:srgbClr>
                      </a:solidFill>
                    </a:rPr>
                    <a:t>1</a:t>
                  </a:r>
                </a:p>
              </p:txBody>
            </p:sp>
            <p:sp>
              <p:nvSpPr>
                <p:cNvPr id="32" name="Rectangle 31"/>
                <p:cNvSpPr/>
                <p:nvPr>
                  <p:custDataLst>
                    <p:tags r:id="rId18"/>
                  </p:custDataLst>
                </p:nvPr>
              </p:nvSpPr>
              <p:spPr bwMode="auto">
                <a:xfrm>
                  <a:off x="2010539"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r>
                    <a:rPr lang="en-US" sz="1700" dirty="0">
                      <a:ln>
                        <a:solidFill>
                          <a:schemeClr val="bg1">
                            <a:alpha val="0"/>
                          </a:schemeClr>
                        </a:solidFill>
                      </a:ln>
                      <a:solidFill>
                        <a:srgbClr val="595959">
                          <a:alpha val="99000"/>
                        </a:srgbClr>
                      </a:solidFill>
                    </a:rPr>
                    <a:t>VM</a:t>
                  </a:r>
                  <a:r>
                    <a:rPr lang="en-US" sz="1700" baseline="-25000" dirty="0">
                      <a:ln>
                        <a:solidFill>
                          <a:schemeClr val="bg1">
                            <a:alpha val="0"/>
                          </a:schemeClr>
                        </a:solidFill>
                      </a:ln>
                      <a:solidFill>
                        <a:srgbClr val="595959">
                          <a:alpha val="99000"/>
                        </a:srgbClr>
                      </a:solidFill>
                    </a:rPr>
                    <a:t>2</a:t>
                  </a:r>
                  <a:endParaRPr lang="en-US" sz="1700" baseline="-25000" dirty="0">
                    <a:ln>
                      <a:solidFill>
                        <a:schemeClr val="bg1">
                          <a:alpha val="0"/>
                        </a:schemeClr>
                      </a:solidFill>
                    </a:ln>
                    <a:solidFill>
                      <a:srgbClr val="595959">
                        <a:alpha val="99000"/>
                      </a:srgbClr>
                    </a:solidFill>
                  </a:endParaRPr>
                </a:p>
              </p:txBody>
            </p:sp>
            <p:sp>
              <p:nvSpPr>
                <p:cNvPr id="33" name="Rectangle 32"/>
                <p:cNvSpPr/>
                <p:nvPr>
                  <p:custDataLst>
                    <p:tags r:id="rId19"/>
                  </p:custDataLst>
                </p:nvPr>
              </p:nvSpPr>
              <p:spPr bwMode="auto">
                <a:xfrm>
                  <a:off x="740655" y="382143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r>
                    <a:rPr lang="en-US" sz="1700" dirty="0">
                      <a:ln>
                        <a:solidFill>
                          <a:schemeClr val="bg1">
                            <a:alpha val="0"/>
                          </a:schemeClr>
                        </a:solidFill>
                      </a:ln>
                      <a:solidFill>
                        <a:srgbClr val="595959">
                          <a:alpha val="99000"/>
                        </a:srgbClr>
                      </a:solidFill>
                    </a:rPr>
                    <a:t>VM</a:t>
                  </a:r>
                  <a:r>
                    <a:rPr lang="en-US" sz="1700" baseline="-25000" dirty="0">
                      <a:ln>
                        <a:solidFill>
                          <a:schemeClr val="bg1">
                            <a:alpha val="0"/>
                          </a:schemeClr>
                        </a:solidFill>
                      </a:ln>
                      <a:solidFill>
                        <a:srgbClr val="595959">
                          <a:alpha val="99000"/>
                        </a:srgbClr>
                      </a:solidFill>
                    </a:rPr>
                    <a:t>5</a:t>
                  </a:r>
                  <a:endParaRPr lang="en-US" sz="1700" baseline="-25000" dirty="0">
                    <a:ln>
                      <a:solidFill>
                        <a:schemeClr val="bg1">
                          <a:alpha val="0"/>
                        </a:schemeClr>
                      </a:solidFill>
                    </a:ln>
                    <a:solidFill>
                      <a:srgbClr val="595959">
                        <a:alpha val="99000"/>
                      </a:srgbClr>
                    </a:solidFill>
                  </a:endParaRPr>
                </a:p>
              </p:txBody>
            </p:sp>
            <p:sp>
              <p:nvSpPr>
                <p:cNvPr id="34" name="Rectangle 33"/>
                <p:cNvSpPr/>
                <p:nvPr>
                  <p:custDataLst>
                    <p:tags r:id="rId20"/>
                  </p:custDataLst>
                </p:nvPr>
              </p:nvSpPr>
              <p:spPr bwMode="auto">
                <a:xfrm>
                  <a:off x="2010539" y="382143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r>
                    <a:rPr lang="en-US" sz="1700" dirty="0">
                      <a:ln>
                        <a:solidFill>
                          <a:schemeClr val="bg1">
                            <a:alpha val="0"/>
                          </a:schemeClr>
                        </a:solidFill>
                      </a:ln>
                      <a:solidFill>
                        <a:srgbClr val="595959">
                          <a:alpha val="99000"/>
                        </a:srgbClr>
                      </a:solidFill>
                    </a:rPr>
                    <a:t>VM</a:t>
                  </a:r>
                  <a:r>
                    <a:rPr lang="en-US" sz="1700" baseline="-25000" dirty="0">
                      <a:ln>
                        <a:solidFill>
                          <a:schemeClr val="bg1">
                            <a:alpha val="0"/>
                          </a:schemeClr>
                        </a:solidFill>
                      </a:ln>
                      <a:solidFill>
                        <a:srgbClr val="595959">
                          <a:alpha val="99000"/>
                        </a:srgbClr>
                      </a:solidFill>
                    </a:rPr>
                    <a:t>6</a:t>
                  </a:r>
                  <a:endParaRPr lang="en-US" sz="1700" baseline="-25000" dirty="0">
                    <a:ln>
                      <a:solidFill>
                        <a:schemeClr val="bg1">
                          <a:alpha val="0"/>
                        </a:schemeClr>
                      </a:solidFill>
                    </a:ln>
                    <a:solidFill>
                      <a:srgbClr val="595959">
                        <a:alpha val="99000"/>
                      </a:srgbClr>
                    </a:solidFill>
                  </a:endParaRPr>
                </a:p>
              </p:txBody>
            </p:sp>
            <p:sp>
              <p:nvSpPr>
                <p:cNvPr id="35" name="Rectangle 34"/>
                <p:cNvSpPr/>
                <p:nvPr>
                  <p:custDataLst>
                    <p:tags r:id="rId21"/>
                  </p:custDataLst>
                </p:nvPr>
              </p:nvSpPr>
              <p:spPr bwMode="auto">
                <a:xfrm>
                  <a:off x="740655" y="481965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r>
                    <a:rPr lang="en-US" sz="1700" dirty="0">
                      <a:ln>
                        <a:solidFill>
                          <a:schemeClr val="bg1">
                            <a:alpha val="0"/>
                          </a:schemeClr>
                        </a:solidFill>
                      </a:ln>
                      <a:solidFill>
                        <a:srgbClr val="595959">
                          <a:alpha val="99000"/>
                        </a:srgbClr>
                      </a:solidFill>
                    </a:rPr>
                    <a:t>VM</a:t>
                  </a:r>
                  <a:r>
                    <a:rPr lang="en-US" sz="1700" baseline="-25000" dirty="0">
                      <a:ln>
                        <a:solidFill>
                          <a:schemeClr val="bg1">
                            <a:alpha val="0"/>
                          </a:schemeClr>
                        </a:solidFill>
                      </a:ln>
                      <a:solidFill>
                        <a:srgbClr val="595959">
                          <a:alpha val="99000"/>
                        </a:srgbClr>
                      </a:solidFill>
                    </a:rPr>
                    <a:t>9</a:t>
                  </a:r>
                  <a:endParaRPr lang="en-US" sz="1700" baseline="-25000" dirty="0">
                    <a:ln>
                      <a:solidFill>
                        <a:schemeClr val="bg1">
                          <a:alpha val="0"/>
                        </a:schemeClr>
                      </a:solidFill>
                    </a:ln>
                    <a:solidFill>
                      <a:srgbClr val="595959">
                        <a:alpha val="99000"/>
                      </a:srgbClr>
                    </a:solidFill>
                  </a:endParaRPr>
                </a:p>
              </p:txBody>
            </p:sp>
            <p:sp>
              <p:nvSpPr>
                <p:cNvPr id="36" name="Rectangle 35"/>
                <p:cNvSpPr/>
                <p:nvPr>
                  <p:custDataLst>
                    <p:tags r:id="rId22"/>
                  </p:custDataLst>
                </p:nvPr>
              </p:nvSpPr>
              <p:spPr>
                <a:xfrm>
                  <a:off x="2401294" y="5067651"/>
                  <a:ext cx="385272" cy="430887"/>
                </a:xfrm>
                <a:prstGeom prst="rect">
                  <a:avLst/>
                </a:prstGeom>
              </p:spPr>
              <p:txBody>
                <a:bodyPr wrap="square">
                  <a:spAutoFit/>
                </a:bodyPr>
                <a:lstStyle/>
                <a:p>
                  <a:pPr defTabSz="685864">
                    <a:spcBef>
                      <a:spcPts val="900"/>
                    </a:spcBef>
                    <a:buSzPct val="80000"/>
                  </a:pPr>
                  <a:r>
                    <a:rPr lang="en-US" sz="1500" dirty="0">
                      <a:ln>
                        <a:solidFill>
                          <a:schemeClr val="bg1">
                            <a:alpha val="0"/>
                          </a:schemeClr>
                        </a:solidFill>
                      </a:ln>
                      <a:solidFill>
                        <a:schemeClr val="bg1"/>
                      </a:solidFill>
                    </a:rPr>
                    <a:t>…</a:t>
                  </a:r>
                  <a:endParaRPr lang="en-US" sz="1500" dirty="0">
                    <a:ln>
                      <a:solidFill>
                        <a:schemeClr val="bg1">
                          <a:alpha val="0"/>
                        </a:schemeClr>
                      </a:solidFill>
                    </a:ln>
                    <a:solidFill>
                      <a:schemeClr val="bg1"/>
                    </a:solidFill>
                  </a:endParaRPr>
                </a:p>
              </p:txBody>
            </p:sp>
          </p:grpSp>
          <p:grpSp>
            <p:nvGrpSpPr>
              <p:cNvPr id="45" name="Group 44"/>
              <p:cNvGrpSpPr/>
              <p:nvPr/>
            </p:nvGrpSpPr>
            <p:grpSpPr>
              <a:xfrm>
                <a:off x="3479607" y="2823210"/>
                <a:ext cx="2436666" cy="2892552"/>
                <a:chOff x="740655" y="2823210"/>
                <a:chExt cx="2436666" cy="2892552"/>
              </a:xfrm>
            </p:grpSpPr>
            <p:sp>
              <p:nvSpPr>
                <p:cNvPr id="46" name="Rectangle 45"/>
                <p:cNvSpPr/>
                <p:nvPr>
                  <p:custDataLst>
                    <p:tags r:id="rId12"/>
                  </p:custDataLst>
                </p:nvPr>
              </p:nvSpPr>
              <p:spPr bwMode="auto">
                <a:xfrm>
                  <a:off x="740655"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r>
                    <a:rPr lang="en-US" sz="1700" dirty="0">
                      <a:ln>
                        <a:solidFill>
                          <a:schemeClr val="bg1">
                            <a:alpha val="0"/>
                          </a:schemeClr>
                        </a:solidFill>
                      </a:ln>
                      <a:solidFill>
                        <a:srgbClr val="595959">
                          <a:alpha val="99000"/>
                        </a:srgbClr>
                      </a:solidFill>
                    </a:rPr>
                    <a:t>VM</a:t>
                  </a:r>
                  <a:r>
                    <a:rPr lang="en-US" sz="1700" baseline="-25000" dirty="0">
                      <a:ln>
                        <a:solidFill>
                          <a:schemeClr val="bg1">
                            <a:alpha val="0"/>
                          </a:schemeClr>
                        </a:solidFill>
                      </a:ln>
                      <a:solidFill>
                        <a:srgbClr val="595959">
                          <a:alpha val="99000"/>
                        </a:srgbClr>
                      </a:solidFill>
                    </a:rPr>
                    <a:t>3</a:t>
                  </a:r>
                </a:p>
              </p:txBody>
            </p:sp>
            <p:sp>
              <p:nvSpPr>
                <p:cNvPr id="47" name="Rectangle 46"/>
                <p:cNvSpPr/>
                <p:nvPr>
                  <p:custDataLst>
                    <p:tags r:id="rId13"/>
                  </p:custDataLst>
                </p:nvPr>
              </p:nvSpPr>
              <p:spPr bwMode="auto">
                <a:xfrm>
                  <a:off x="2010539"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r>
                    <a:rPr lang="en-US" sz="1700" dirty="0">
                      <a:ln>
                        <a:solidFill>
                          <a:schemeClr val="bg1">
                            <a:alpha val="0"/>
                          </a:schemeClr>
                        </a:solidFill>
                      </a:ln>
                      <a:solidFill>
                        <a:srgbClr val="595959">
                          <a:alpha val="99000"/>
                        </a:srgbClr>
                      </a:solidFill>
                    </a:rPr>
                    <a:t>VM</a:t>
                  </a:r>
                  <a:r>
                    <a:rPr lang="en-US" sz="1700" baseline="-25000" dirty="0">
                      <a:ln>
                        <a:solidFill>
                          <a:schemeClr val="bg1">
                            <a:alpha val="0"/>
                          </a:schemeClr>
                        </a:solidFill>
                      </a:ln>
                      <a:solidFill>
                        <a:srgbClr val="595959">
                          <a:alpha val="99000"/>
                        </a:srgbClr>
                      </a:solidFill>
                    </a:rPr>
                    <a:t>4</a:t>
                  </a:r>
                  <a:endParaRPr lang="en-US" sz="1700" baseline="-25000" dirty="0">
                    <a:ln>
                      <a:solidFill>
                        <a:schemeClr val="bg1">
                          <a:alpha val="0"/>
                        </a:schemeClr>
                      </a:solidFill>
                    </a:ln>
                    <a:solidFill>
                      <a:srgbClr val="595959">
                        <a:alpha val="99000"/>
                      </a:srgbClr>
                    </a:solidFill>
                  </a:endParaRPr>
                </a:p>
              </p:txBody>
            </p:sp>
            <p:sp>
              <p:nvSpPr>
                <p:cNvPr id="48" name="Rectangle 47"/>
                <p:cNvSpPr/>
                <p:nvPr>
                  <p:custDataLst>
                    <p:tags r:id="rId14"/>
                  </p:custDataLst>
                </p:nvPr>
              </p:nvSpPr>
              <p:spPr bwMode="auto">
                <a:xfrm>
                  <a:off x="740655" y="382143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r>
                    <a:rPr lang="en-US" sz="1700" dirty="0">
                      <a:ln>
                        <a:solidFill>
                          <a:schemeClr val="bg1">
                            <a:alpha val="0"/>
                          </a:schemeClr>
                        </a:solidFill>
                      </a:ln>
                      <a:solidFill>
                        <a:srgbClr val="595959">
                          <a:alpha val="99000"/>
                        </a:srgbClr>
                      </a:solidFill>
                    </a:rPr>
                    <a:t>VM</a:t>
                  </a:r>
                  <a:r>
                    <a:rPr lang="en-US" sz="1700" baseline="-25000" dirty="0">
                      <a:ln>
                        <a:solidFill>
                          <a:schemeClr val="bg1">
                            <a:alpha val="0"/>
                          </a:schemeClr>
                        </a:solidFill>
                      </a:ln>
                      <a:solidFill>
                        <a:srgbClr val="595959">
                          <a:alpha val="99000"/>
                        </a:srgbClr>
                      </a:solidFill>
                    </a:rPr>
                    <a:t>7</a:t>
                  </a:r>
                </a:p>
              </p:txBody>
            </p:sp>
            <p:sp>
              <p:nvSpPr>
                <p:cNvPr id="49" name="Rectangle 48"/>
                <p:cNvSpPr/>
                <p:nvPr>
                  <p:custDataLst>
                    <p:tags r:id="rId15"/>
                  </p:custDataLst>
                </p:nvPr>
              </p:nvSpPr>
              <p:spPr bwMode="auto">
                <a:xfrm>
                  <a:off x="2010539" y="382143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r>
                    <a:rPr lang="en-US" sz="1700" dirty="0">
                      <a:ln>
                        <a:solidFill>
                          <a:schemeClr val="bg1">
                            <a:alpha val="0"/>
                          </a:schemeClr>
                        </a:solidFill>
                      </a:ln>
                      <a:solidFill>
                        <a:srgbClr val="595959">
                          <a:alpha val="99000"/>
                        </a:srgbClr>
                      </a:solidFill>
                    </a:rPr>
                    <a:t>VM</a:t>
                  </a:r>
                  <a:r>
                    <a:rPr lang="en-US" sz="1700" baseline="-25000" dirty="0">
                      <a:ln>
                        <a:solidFill>
                          <a:schemeClr val="bg1">
                            <a:alpha val="0"/>
                          </a:schemeClr>
                        </a:solidFill>
                      </a:ln>
                      <a:solidFill>
                        <a:srgbClr val="595959">
                          <a:alpha val="99000"/>
                        </a:srgbClr>
                      </a:solidFill>
                    </a:rPr>
                    <a:t>8</a:t>
                  </a:r>
                  <a:endParaRPr lang="en-US" sz="1700" baseline="-25000" dirty="0">
                    <a:ln>
                      <a:solidFill>
                        <a:schemeClr val="bg1">
                          <a:alpha val="0"/>
                        </a:schemeClr>
                      </a:solidFill>
                    </a:ln>
                    <a:solidFill>
                      <a:srgbClr val="595959">
                        <a:alpha val="99000"/>
                      </a:srgbClr>
                    </a:solidFill>
                  </a:endParaRPr>
                </a:p>
              </p:txBody>
            </p:sp>
            <p:sp>
              <p:nvSpPr>
                <p:cNvPr id="50" name="Rectangle 49"/>
                <p:cNvSpPr/>
                <p:nvPr>
                  <p:custDataLst>
                    <p:tags r:id="rId16"/>
                  </p:custDataLst>
                </p:nvPr>
              </p:nvSpPr>
              <p:spPr bwMode="auto">
                <a:xfrm>
                  <a:off x="740655" y="481965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r>
                    <a:rPr lang="en-US" sz="1700" dirty="0">
                      <a:ln>
                        <a:solidFill>
                          <a:schemeClr val="bg1">
                            <a:alpha val="0"/>
                          </a:schemeClr>
                        </a:solidFill>
                      </a:ln>
                      <a:solidFill>
                        <a:srgbClr val="595959">
                          <a:alpha val="99000"/>
                        </a:srgbClr>
                      </a:solidFill>
                    </a:rPr>
                    <a:t>VM</a:t>
                  </a:r>
                  <a:r>
                    <a:rPr lang="en-US" sz="1700" baseline="-25000" dirty="0">
                      <a:ln>
                        <a:solidFill>
                          <a:schemeClr val="bg1">
                            <a:alpha val="0"/>
                          </a:schemeClr>
                        </a:solidFill>
                      </a:ln>
                      <a:solidFill>
                        <a:srgbClr val="595959">
                          <a:alpha val="99000"/>
                        </a:srgbClr>
                      </a:solidFill>
                    </a:rPr>
                    <a:t>n</a:t>
                  </a:r>
                  <a:endParaRPr lang="en-US" sz="1700" baseline="-25000" dirty="0">
                    <a:ln>
                      <a:solidFill>
                        <a:schemeClr val="bg1">
                          <a:alpha val="0"/>
                        </a:schemeClr>
                      </a:solidFill>
                    </a:ln>
                    <a:solidFill>
                      <a:srgbClr val="595959">
                        <a:alpha val="99000"/>
                      </a:srgbClr>
                    </a:solidFill>
                  </a:endParaRPr>
                </a:p>
              </p:txBody>
            </p:sp>
          </p:grpSp>
        </p:grpSp>
      </p:grpSp>
      <p:sp>
        <p:nvSpPr>
          <p:cNvPr id="61" name="Rectangle 60"/>
          <p:cNvSpPr/>
          <p:nvPr>
            <p:custDataLst>
              <p:tags r:id="rId4"/>
            </p:custDataLst>
          </p:nvPr>
        </p:nvSpPr>
        <p:spPr bwMode="auto">
          <a:xfrm>
            <a:off x="4694237" y="2117408"/>
            <a:ext cx="875314" cy="672084"/>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r>
              <a:rPr lang="en-US" sz="1700" dirty="0">
                <a:ln>
                  <a:solidFill>
                    <a:schemeClr val="bg1">
                      <a:alpha val="0"/>
                    </a:schemeClr>
                  </a:solidFill>
                </a:ln>
                <a:solidFill>
                  <a:srgbClr val="595959">
                    <a:alpha val="99000"/>
                  </a:srgbClr>
                </a:solidFill>
              </a:rPr>
              <a:t>VM</a:t>
            </a:r>
            <a:r>
              <a:rPr lang="en-US" sz="1700" baseline="-25000" dirty="0">
                <a:ln>
                  <a:solidFill>
                    <a:schemeClr val="bg1">
                      <a:alpha val="0"/>
                    </a:schemeClr>
                  </a:solidFill>
                </a:ln>
                <a:solidFill>
                  <a:srgbClr val="595959">
                    <a:alpha val="99000"/>
                  </a:srgbClr>
                </a:solidFill>
              </a:rPr>
              <a:t>1</a:t>
            </a:r>
          </a:p>
        </p:txBody>
      </p:sp>
      <p:sp>
        <p:nvSpPr>
          <p:cNvPr id="62" name="Rectangle 61"/>
          <p:cNvSpPr/>
          <p:nvPr>
            <p:custDataLst>
              <p:tags r:id="rId5"/>
            </p:custDataLst>
          </p:nvPr>
        </p:nvSpPr>
        <p:spPr bwMode="auto">
          <a:xfrm>
            <a:off x="5646899" y="2117408"/>
            <a:ext cx="875314" cy="672084"/>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r>
              <a:rPr lang="en-US" sz="1700" dirty="0">
                <a:ln>
                  <a:solidFill>
                    <a:schemeClr val="bg1">
                      <a:alpha val="0"/>
                    </a:schemeClr>
                  </a:solidFill>
                </a:ln>
                <a:solidFill>
                  <a:srgbClr val="595959">
                    <a:alpha val="99000"/>
                  </a:srgbClr>
                </a:solidFill>
              </a:rPr>
              <a:t>VM</a:t>
            </a:r>
            <a:r>
              <a:rPr lang="en-US" sz="1700" baseline="-25000" dirty="0">
                <a:ln>
                  <a:solidFill>
                    <a:schemeClr val="bg1">
                      <a:alpha val="0"/>
                    </a:schemeClr>
                  </a:solidFill>
                </a:ln>
                <a:solidFill>
                  <a:srgbClr val="595959">
                    <a:alpha val="99000"/>
                  </a:srgbClr>
                </a:solidFill>
              </a:rPr>
              <a:t>2</a:t>
            </a:r>
            <a:endParaRPr lang="en-US" sz="1700" baseline="-25000" dirty="0">
              <a:ln>
                <a:solidFill>
                  <a:schemeClr val="bg1">
                    <a:alpha val="0"/>
                  </a:schemeClr>
                </a:solidFill>
              </a:ln>
              <a:solidFill>
                <a:srgbClr val="595959">
                  <a:alpha val="99000"/>
                </a:srgbClr>
              </a:solidFill>
            </a:endParaRPr>
          </a:p>
        </p:txBody>
      </p:sp>
      <p:sp>
        <p:nvSpPr>
          <p:cNvPr id="63" name="Rectangle 62"/>
          <p:cNvSpPr/>
          <p:nvPr>
            <p:custDataLst>
              <p:tags r:id="rId6"/>
            </p:custDataLst>
          </p:nvPr>
        </p:nvSpPr>
        <p:spPr bwMode="auto">
          <a:xfrm>
            <a:off x="4694237" y="2866073"/>
            <a:ext cx="875314" cy="672084"/>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r>
              <a:rPr lang="en-US" sz="1700" dirty="0">
                <a:ln>
                  <a:solidFill>
                    <a:schemeClr val="bg1">
                      <a:alpha val="0"/>
                    </a:schemeClr>
                  </a:solidFill>
                </a:ln>
                <a:solidFill>
                  <a:srgbClr val="595959">
                    <a:alpha val="99000"/>
                  </a:srgbClr>
                </a:solidFill>
              </a:rPr>
              <a:t>VM</a:t>
            </a:r>
            <a:r>
              <a:rPr lang="en-US" sz="1700" baseline="-25000" dirty="0">
                <a:ln>
                  <a:solidFill>
                    <a:schemeClr val="bg1">
                      <a:alpha val="0"/>
                    </a:schemeClr>
                  </a:solidFill>
                </a:ln>
                <a:solidFill>
                  <a:srgbClr val="595959">
                    <a:alpha val="99000"/>
                  </a:srgbClr>
                </a:solidFill>
              </a:rPr>
              <a:t>5</a:t>
            </a:r>
            <a:endParaRPr lang="en-US" sz="1700" baseline="-25000" dirty="0">
              <a:ln>
                <a:solidFill>
                  <a:schemeClr val="bg1">
                    <a:alpha val="0"/>
                  </a:schemeClr>
                </a:solidFill>
              </a:ln>
              <a:solidFill>
                <a:srgbClr val="595959">
                  <a:alpha val="99000"/>
                </a:srgbClr>
              </a:solidFill>
            </a:endParaRPr>
          </a:p>
        </p:txBody>
      </p:sp>
      <p:sp>
        <p:nvSpPr>
          <p:cNvPr id="66" name="Rectangle 65"/>
          <p:cNvSpPr/>
          <p:nvPr>
            <p:custDataLst>
              <p:tags r:id="rId7"/>
            </p:custDataLst>
          </p:nvPr>
        </p:nvSpPr>
        <p:spPr>
          <a:xfrm>
            <a:off x="5940041" y="3052073"/>
            <a:ext cx="289029" cy="300083"/>
          </a:xfrm>
          <a:prstGeom prst="rect">
            <a:avLst/>
          </a:prstGeom>
        </p:spPr>
        <p:txBody>
          <a:bodyPr wrap="square" lIns="68589" tIns="34295" rIns="68589" bIns="34295">
            <a:spAutoFit/>
          </a:bodyPr>
          <a:lstStyle/>
          <a:p>
            <a:pPr defTabSz="685864">
              <a:spcBef>
                <a:spcPts val="900"/>
              </a:spcBef>
              <a:buSzPct val="80000"/>
            </a:pPr>
            <a:r>
              <a:rPr lang="en-US" sz="1500" dirty="0">
                <a:ln>
                  <a:solidFill>
                    <a:schemeClr val="bg1">
                      <a:alpha val="0"/>
                    </a:schemeClr>
                  </a:solidFill>
                </a:ln>
                <a:solidFill>
                  <a:schemeClr val="bg1"/>
                </a:solidFill>
              </a:rPr>
              <a:t>…</a:t>
            </a:r>
            <a:endParaRPr lang="en-US" sz="1500" dirty="0">
              <a:ln>
                <a:solidFill>
                  <a:schemeClr val="bg1">
                    <a:alpha val="0"/>
                  </a:schemeClr>
                </a:solidFill>
              </a:ln>
              <a:solidFill>
                <a:schemeClr val="bg1"/>
              </a:solidFill>
            </a:endParaRPr>
          </a:p>
        </p:txBody>
      </p:sp>
      <p:sp>
        <p:nvSpPr>
          <p:cNvPr id="56" name="Rectangle 55"/>
          <p:cNvSpPr/>
          <p:nvPr>
            <p:custDataLst>
              <p:tags r:id="rId8"/>
            </p:custDataLst>
          </p:nvPr>
        </p:nvSpPr>
        <p:spPr bwMode="auto">
          <a:xfrm>
            <a:off x="6748987" y="2117408"/>
            <a:ext cx="875314" cy="672084"/>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r>
              <a:rPr lang="en-US" sz="1700" dirty="0">
                <a:ln>
                  <a:solidFill>
                    <a:schemeClr val="bg1">
                      <a:alpha val="0"/>
                    </a:schemeClr>
                  </a:solidFill>
                </a:ln>
                <a:solidFill>
                  <a:srgbClr val="595959">
                    <a:alpha val="99000"/>
                  </a:srgbClr>
                </a:solidFill>
              </a:rPr>
              <a:t>VM</a:t>
            </a:r>
            <a:r>
              <a:rPr lang="en-US" sz="1700" baseline="-25000" dirty="0">
                <a:ln>
                  <a:solidFill>
                    <a:schemeClr val="bg1">
                      <a:alpha val="0"/>
                    </a:schemeClr>
                  </a:solidFill>
                </a:ln>
                <a:solidFill>
                  <a:srgbClr val="595959">
                    <a:alpha val="99000"/>
                  </a:srgbClr>
                </a:solidFill>
              </a:rPr>
              <a:t>3</a:t>
            </a:r>
          </a:p>
        </p:txBody>
      </p:sp>
      <p:sp>
        <p:nvSpPr>
          <p:cNvPr id="57" name="Rectangle 56"/>
          <p:cNvSpPr/>
          <p:nvPr>
            <p:custDataLst>
              <p:tags r:id="rId9"/>
            </p:custDataLst>
          </p:nvPr>
        </p:nvSpPr>
        <p:spPr bwMode="auto">
          <a:xfrm>
            <a:off x="7701648" y="2117408"/>
            <a:ext cx="875314" cy="672084"/>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r>
              <a:rPr lang="en-US" sz="1700" dirty="0">
                <a:ln>
                  <a:solidFill>
                    <a:schemeClr val="bg1">
                      <a:alpha val="0"/>
                    </a:schemeClr>
                  </a:solidFill>
                </a:ln>
                <a:solidFill>
                  <a:srgbClr val="595959">
                    <a:alpha val="99000"/>
                  </a:srgbClr>
                </a:solidFill>
              </a:rPr>
              <a:t>VM</a:t>
            </a:r>
            <a:r>
              <a:rPr lang="en-US" sz="1700" baseline="-25000" dirty="0">
                <a:ln>
                  <a:solidFill>
                    <a:schemeClr val="bg1">
                      <a:alpha val="0"/>
                    </a:schemeClr>
                  </a:solidFill>
                </a:ln>
                <a:solidFill>
                  <a:srgbClr val="595959">
                    <a:alpha val="99000"/>
                  </a:srgbClr>
                </a:solidFill>
              </a:rPr>
              <a:t>4</a:t>
            </a:r>
            <a:endParaRPr lang="en-US" sz="1700" baseline="-25000" dirty="0">
              <a:ln>
                <a:solidFill>
                  <a:schemeClr val="bg1">
                    <a:alpha val="0"/>
                  </a:schemeClr>
                </a:solidFill>
              </a:ln>
              <a:solidFill>
                <a:srgbClr val="595959">
                  <a:alpha val="99000"/>
                </a:srgbClr>
              </a:solidFill>
            </a:endParaRPr>
          </a:p>
        </p:txBody>
      </p:sp>
      <p:sp>
        <p:nvSpPr>
          <p:cNvPr id="58" name="Rectangle 57"/>
          <p:cNvSpPr/>
          <p:nvPr>
            <p:custDataLst>
              <p:tags r:id="rId10"/>
            </p:custDataLst>
          </p:nvPr>
        </p:nvSpPr>
        <p:spPr bwMode="auto">
          <a:xfrm>
            <a:off x="6748987" y="2866073"/>
            <a:ext cx="875314" cy="672084"/>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r>
              <a:rPr lang="en-US" sz="1700" dirty="0" err="1">
                <a:ln>
                  <a:solidFill>
                    <a:schemeClr val="bg1">
                      <a:alpha val="0"/>
                    </a:schemeClr>
                  </a:solidFill>
                </a:ln>
                <a:solidFill>
                  <a:srgbClr val="595959">
                    <a:alpha val="99000"/>
                  </a:srgbClr>
                </a:solidFill>
              </a:rPr>
              <a:t>VM</a:t>
            </a:r>
            <a:r>
              <a:rPr lang="en-US" sz="1700" baseline="-25000" dirty="0" err="1">
                <a:ln>
                  <a:solidFill>
                    <a:schemeClr val="bg1">
                      <a:alpha val="0"/>
                    </a:schemeClr>
                  </a:solidFill>
                </a:ln>
                <a:solidFill>
                  <a:srgbClr val="595959">
                    <a:alpha val="99000"/>
                  </a:srgbClr>
                </a:solidFill>
              </a:rPr>
              <a:t>n</a:t>
            </a:r>
            <a:endParaRPr lang="en-US" sz="1700" baseline="-25000" dirty="0">
              <a:ln>
                <a:solidFill>
                  <a:schemeClr val="bg1">
                    <a:alpha val="0"/>
                  </a:schemeClr>
                </a:solidFill>
              </a:ln>
              <a:solidFill>
                <a:srgbClr val="595959">
                  <a:alpha val="99000"/>
                </a:srgbClr>
              </a:solidFill>
            </a:endParaRPr>
          </a:p>
        </p:txBody>
      </p:sp>
    </p:spTree>
    <p:extLst>
      <p:ext uri="{BB962C8B-B14F-4D97-AF65-F5344CB8AC3E}">
        <p14:creationId xmlns:p14="http://schemas.microsoft.com/office/powerpoint/2010/main" val="2839743419"/>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custDataLst>
              <p:tags r:id="rId1"/>
            </p:custDataLst>
          </p:nvPr>
        </p:nvSpPr>
        <p:spPr bwMode="auto">
          <a:xfrm>
            <a:off x="4565735" y="1271587"/>
            <a:ext cx="4174374" cy="318317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t" anchorCtr="0" compatLnSpc="1">
            <a:prstTxWarp prst="textNoShape">
              <a:avLst/>
            </a:prstTxWarp>
          </a:bodyPr>
          <a:lstStyle/>
          <a:p>
            <a:pPr algn="ctr" defTabSz="685666" fontAlgn="base">
              <a:spcBef>
                <a:spcPct val="0"/>
              </a:spcBef>
              <a:spcAft>
                <a:spcPct val="0"/>
              </a:spcAft>
            </a:pPr>
            <a:r>
              <a:rPr lang="en-US" sz="2400" dirty="0">
                <a:ln>
                  <a:solidFill>
                    <a:schemeClr val="bg1">
                      <a:alpha val="0"/>
                    </a:schemeClr>
                  </a:solidFill>
                </a:ln>
                <a:solidFill>
                  <a:schemeClr val="tx2">
                    <a:alpha val="99000"/>
                  </a:schemeClr>
                </a:solidFill>
                <a:latin typeface="Segoe UI Light" pitchFamily="34" charset="0"/>
              </a:rPr>
              <a:t>Cloud Service 2</a:t>
            </a:r>
          </a:p>
        </p:txBody>
      </p:sp>
      <p:sp>
        <p:nvSpPr>
          <p:cNvPr id="6" name="Title 1"/>
          <p:cNvSpPr>
            <a:spLocks noGrp="1"/>
          </p:cNvSpPr>
          <p:nvPr>
            <p:ph type="title"/>
            <p:custDataLst>
              <p:tags r:id="rId2"/>
            </p:custDataLst>
          </p:nvPr>
        </p:nvSpPr>
        <p:spPr>
          <a:xfrm>
            <a:off x="389436" y="171450"/>
            <a:ext cx="8363938" cy="768672"/>
          </a:xfrm>
        </p:spPr>
        <p:txBody>
          <a:bodyPr/>
          <a:lstStyle/>
          <a:p>
            <a:r>
              <a:rPr lang="en-US" sz="3600" dirty="0"/>
              <a:t>Mixing Virtual Machines and Stateless Roles</a:t>
            </a:r>
            <a:br>
              <a:rPr lang="en-US" sz="3600" dirty="0"/>
            </a:br>
            <a:r>
              <a:rPr lang="en-US" sz="1800" dirty="0">
                <a:solidFill>
                  <a:schemeClr val="accent2">
                    <a:alpha val="99000"/>
                  </a:schemeClr>
                </a:solidFill>
              </a:rPr>
              <a:t>Multiple cloud services with stateless and virtual machines</a:t>
            </a:r>
            <a:endParaRPr lang="en-US" sz="1800" dirty="0">
              <a:solidFill>
                <a:schemeClr val="accent2">
                  <a:alpha val="99000"/>
                </a:schemeClr>
              </a:solidFill>
            </a:endParaRPr>
          </a:p>
        </p:txBody>
      </p:sp>
      <p:sp>
        <p:nvSpPr>
          <p:cNvPr id="7" name="Rectangle 6"/>
          <p:cNvSpPr/>
          <p:nvPr>
            <p:custDataLst>
              <p:tags r:id="rId3"/>
            </p:custDataLst>
          </p:nvPr>
        </p:nvSpPr>
        <p:spPr bwMode="auto">
          <a:xfrm>
            <a:off x="389437" y="1271588"/>
            <a:ext cx="4177447" cy="319016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t" anchorCtr="0" compatLnSpc="1">
            <a:prstTxWarp prst="textNoShape">
              <a:avLst/>
            </a:prstTxWarp>
          </a:bodyPr>
          <a:lstStyle/>
          <a:p>
            <a:pPr algn="ctr" defTabSz="685666" fontAlgn="base">
              <a:spcBef>
                <a:spcPct val="0"/>
              </a:spcBef>
              <a:spcAft>
                <a:spcPct val="0"/>
              </a:spcAft>
            </a:pPr>
            <a:r>
              <a:rPr lang="en-US" sz="2400" dirty="0">
                <a:ln>
                  <a:solidFill>
                    <a:schemeClr val="bg1">
                      <a:alpha val="0"/>
                    </a:schemeClr>
                  </a:solidFill>
                </a:ln>
                <a:solidFill>
                  <a:schemeClr val="tx2">
                    <a:alpha val="99000"/>
                  </a:schemeClr>
                </a:solidFill>
                <a:latin typeface="Segoe UI Light" pitchFamily="34" charset="0"/>
              </a:rPr>
              <a:t>Cloud Service 1</a:t>
            </a:r>
          </a:p>
        </p:txBody>
      </p:sp>
      <p:grpSp>
        <p:nvGrpSpPr>
          <p:cNvPr id="21" name="Group 20"/>
          <p:cNvGrpSpPr/>
          <p:nvPr/>
        </p:nvGrpSpPr>
        <p:grpSpPr>
          <a:xfrm>
            <a:off x="488674" y="1735364"/>
            <a:ext cx="1961899" cy="2617470"/>
            <a:chOff x="651396" y="2313818"/>
            <a:chExt cx="2615184" cy="3489960"/>
          </a:xfrm>
        </p:grpSpPr>
        <p:sp>
          <p:nvSpPr>
            <p:cNvPr id="8" name="Rectangle 7"/>
            <p:cNvSpPr/>
            <p:nvPr>
              <p:custDataLst>
                <p:tags r:id="rId14"/>
              </p:custDataLst>
            </p:nvPr>
          </p:nvSpPr>
          <p:spPr bwMode="auto">
            <a:xfrm>
              <a:off x="651396" y="2313818"/>
              <a:ext cx="2615184" cy="34899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685666" fontAlgn="base">
                <a:spcBef>
                  <a:spcPct val="0"/>
                </a:spcBef>
                <a:spcAft>
                  <a:spcPct val="0"/>
                </a:spcAft>
              </a:pPr>
              <a:r>
                <a:rPr lang="en-US" dirty="0">
                  <a:ln>
                    <a:solidFill>
                      <a:schemeClr val="bg1">
                        <a:alpha val="0"/>
                      </a:schemeClr>
                    </a:solidFill>
                  </a:ln>
                  <a:gradFill>
                    <a:gsLst>
                      <a:gs pos="0">
                        <a:srgbClr val="FFFFFF"/>
                      </a:gs>
                      <a:gs pos="100000">
                        <a:srgbClr val="FFFFFF"/>
                      </a:gs>
                    </a:gsLst>
                    <a:lin ang="5400000" scaled="0"/>
                  </a:gradFill>
                </a:rPr>
                <a:t>Web Role</a:t>
              </a:r>
              <a:endParaRPr lang="en-US" dirty="0">
                <a:ln>
                  <a:solidFill>
                    <a:schemeClr val="bg1">
                      <a:alpha val="0"/>
                    </a:schemeClr>
                  </a:solidFill>
                </a:ln>
                <a:gradFill>
                  <a:gsLst>
                    <a:gs pos="0">
                      <a:srgbClr val="FFFFFF"/>
                    </a:gs>
                    <a:gs pos="100000">
                      <a:srgbClr val="FFFFFF"/>
                    </a:gs>
                  </a:gsLst>
                  <a:lin ang="5400000" scaled="0"/>
                </a:gradFill>
              </a:endParaRPr>
            </a:p>
          </p:txBody>
        </p:sp>
        <p:grpSp>
          <p:nvGrpSpPr>
            <p:cNvPr id="16" name="Group 15"/>
            <p:cNvGrpSpPr/>
            <p:nvPr/>
          </p:nvGrpSpPr>
          <p:grpSpPr>
            <a:xfrm>
              <a:off x="740655" y="2823210"/>
              <a:ext cx="2436666" cy="2892552"/>
              <a:chOff x="740655" y="2823210"/>
              <a:chExt cx="2436666" cy="2892552"/>
            </a:xfrm>
          </p:grpSpPr>
          <p:sp>
            <p:nvSpPr>
              <p:cNvPr id="10" name="Rectangle 9"/>
              <p:cNvSpPr/>
              <p:nvPr>
                <p:custDataLst>
                  <p:tags r:id="rId15"/>
                </p:custDataLst>
              </p:nvPr>
            </p:nvSpPr>
            <p:spPr bwMode="auto">
              <a:xfrm>
                <a:off x="740655"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r>
                  <a:rPr lang="en-US" sz="1700" dirty="0">
                    <a:ln>
                      <a:solidFill>
                        <a:schemeClr val="bg1">
                          <a:alpha val="0"/>
                        </a:schemeClr>
                      </a:solidFill>
                    </a:ln>
                    <a:solidFill>
                      <a:srgbClr val="595959">
                        <a:alpha val="99000"/>
                      </a:srgbClr>
                    </a:solidFill>
                  </a:rPr>
                  <a:t>VM</a:t>
                </a:r>
                <a:r>
                  <a:rPr lang="en-US" sz="1700" baseline="-25000" dirty="0">
                    <a:ln>
                      <a:solidFill>
                        <a:schemeClr val="bg1">
                          <a:alpha val="0"/>
                        </a:schemeClr>
                      </a:solidFill>
                    </a:ln>
                    <a:solidFill>
                      <a:srgbClr val="595959">
                        <a:alpha val="99000"/>
                      </a:srgbClr>
                    </a:solidFill>
                  </a:rPr>
                  <a:t>1</a:t>
                </a:r>
              </a:p>
            </p:txBody>
          </p:sp>
          <p:sp>
            <p:nvSpPr>
              <p:cNvPr id="11" name="Rectangle 10"/>
              <p:cNvSpPr/>
              <p:nvPr>
                <p:custDataLst>
                  <p:tags r:id="rId16"/>
                </p:custDataLst>
              </p:nvPr>
            </p:nvSpPr>
            <p:spPr bwMode="auto">
              <a:xfrm>
                <a:off x="2010539"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r>
                  <a:rPr lang="en-US" sz="1700" dirty="0">
                    <a:ln>
                      <a:solidFill>
                        <a:schemeClr val="bg1">
                          <a:alpha val="0"/>
                        </a:schemeClr>
                      </a:solidFill>
                    </a:ln>
                    <a:solidFill>
                      <a:srgbClr val="595959">
                        <a:alpha val="99000"/>
                      </a:srgbClr>
                    </a:solidFill>
                  </a:rPr>
                  <a:t>VM</a:t>
                </a:r>
                <a:r>
                  <a:rPr lang="en-US" sz="1700" baseline="-25000" dirty="0">
                    <a:ln>
                      <a:solidFill>
                        <a:schemeClr val="bg1">
                          <a:alpha val="0"/>
                        </a:schemeClr>
                      </a:solidFill>
                    </a:ln>
                    <a:solidFill>
                      <a:srgbClr val="595959">
                        <a:alpha val="99000"/>
                      </a:srgbClr>
                    </a:solidFill>
                  </a:rPr>
                  <a:t>2</a:t>
                </a:r>
                <a:endParaRPr lang="en-US" sz="1700" baseline="-25000" dirty="0">
                  <a:ln>
                    <a:solidFill>
                      <a:schemeClr val="bg1">
                        <a:alpha val="0"/>
                      </a:schemeClr>
                    </a:solidFill>
                  </a:ln>
                  <a:solidFill>
                    <a:srgbClr val="595959">
                      <a:alpha val="99000"/>
                    </a:srgbClr>
                  </a:solidFill>
                </a:endParaRPr>
              </a:p>
            </p:txBody>
          </p:sp>
          <p:sp>
            <p:nvSpPr>
              <p:cNvPr id="14" name="Rectangle 13"/>
              <p:cNvSpPr/>
              <p:nvPr>
                <p:custDataLst>
                  <p:tags r:id="rId17"/>
                </p:custDataLst>
              </p:nvPr>
            </p:nvSpPr>
            <p:spPr bwMode="auto">
              <a:xfrm>
                <a:off x="740655" y="382143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r>
                  <a:rPr lang="en-US" sz="1700" dirty="0">
                    <a:ln>
                      <a:solidFill>
                        <a:schemeClr val="bg1">
                          <a:alpha val="0"/>
                        </a:schemeClr>
                      </a:solidFill>
                    </a:ln>
                    <a:solidFill>
                      <a:srgbClr val="595959">
                        <a:alpha val="99000"/>
                      </a:srgbClr>
                    </a:solidFill>
                  </a:rPr>
                  <a:t>VM</a:t>
                </a:r>
                <a:r>
                  <a:rPr lang="en-US" sz="1700" baseline="-25000" dirty="0">
                    <a:ln>
                      <a:solidFill>
                        <a:schemeClr val="bg1">
                          <a:alpha val="0"/>
                        </a:schemeClr>
                      </a:solidFill>
                    </a:ln>
                    <a:solidFill>
                      <a:srgbClr val="595959">
                        <a:alpha val="99000"/>
                      </a:srgbClr>
                    </a:solidFill>
                  </a:rPr>
                  <a:t>5</a:t>
                </a:r>
                <a:endParaRPr lang="en-US" sz="1700" baseline="-25000" dirty="0">
                  <a:ln>
                    <a:solidFill>
                      <a:schemeClr val="bg1">
                        <a:alpha val="0"/>
                      </a:schemeClr>
                    </a:solidFill>
                  </a:ln>
                  <a:solidFill>
                    <a:srgbClr val="595959">
                      <a:alpha val="99000"/>
                    </a:srgbClr>
                  </a:solidFill>
                </a:endParaRPr>
              </a:p>
            </p:txBody>
          </p:sp>
          <p:sp>
            <p:nvSpPr>
              <p:cNvPr id="15" name="Rectangle 14"/>
              <p:cNvSpPr/>
              <p:nvPr>
                <p:custDataLst>
                  <p:tags r:id="rId18"/>
                </p:custDataLst>
              </p:nvPr>
            </p:nvSpPr>
            <p:spPr bwMode="auto">
              <a:xfrm>
                <a:off x="2010539" y="382143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r>
                  <a:rPr lang="en-US" sz="1700" dirty="0">
                    <a:ln>
                      <a:solidFill>
                        <a:schemeClr val="bg1">
                          <a:alpha val="0"/>
                        </a:schemeClr>
                      </a:solidFill>
                    </a:ln>
                    <a:solidFill>
                      <a:srgbClr val="595959">
                        <a:alpha val="99000"/>
                      </a:srgbClr>
                    </a:solidFill>
                  </a:rPr>
                  <a:t>VM</a:t>
                </a:r>
                <a:r>
                  <a:rPr lang="en-US" sz="1700" baseline="-25000" dirty="0">
                    <a:ln>
                      <a:solidFill>
                        <a:schemeClr val="bg1">
                          <a:alpha val="0"/>
                        </a:schemeClr>
                      </a:solidFill>
                    </a:ln>
                    <a:solidFill>
                      <a:srgbClr val="595959">
                        <a:alpha val="99000"/>
                      </a:srgbClr>
                    </a:solidFill>
                  </a:rPr>
                  <a:t>6</a:t>
                </a:r>
                <a:endParaRPr lang="en-US" sz="1700" baseline="-25000" dirty="0">
                  <a:ln>
                    <a:solidFill>
                      <a:schemeClr val="bg1">
                        <a:alpha val="0"/>
                      </a:schemeClr>
                    </a:solidFill>
                  </a:ln>
                  <a:solidFill>
                    <a:srgbClr val="595959">
                      <a:alpha val="99000"/>
                    </a:srgbClr>
                  </a:solidFill>
                </a:endParaRPr>
              </a:p>
            </p:txBody>
          </p:sp>
          <p:sp>
            <p:nvSpPr>
              <p:cNvPr id="19" name="Rectangle 18"/>
              <p:cNvSpPr/>
              <p:nvPr>
                <p:custDataLst>
                  <p:tags r:id="rId19"/>
                </p:custDataLst>
              </p:nvPr>
            </p:nvSpPr>
            <p:spPr bwMode="auto">
              <a:xfrm>
                <a:off x="740655" y="481965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r>
                  <a:rPr lang="en-US" sz="1700" dirty="0">
                    <a:ln>
                      <a:solidFill>
                        <a:schemeClr val="bg1">
                          <a:alpha val="0"/>
                        </a:schemeClr>
                      </a:solidFill>
                    </a:ln>
                    <a:solidFill>
                      <a:srgbClr val="595959">
                        <a:alpha val="99000"/>
                      </a:srgbClr>
                    </a:solidFill>
                  </a:rPr>
                  <a:t>VM</a:t>
                </a:r>
                <a:r>
                  <a:rPr lang="en-US" sz="1700" baseline="-25000" dirty="0">
                    <a:ln>
                      <a:solidFill>
                        <a:schemeClr val="bg1">
                          <a:alpha val="0"/>
                        </a:schemeClr>
                      </a:solidFill>
                    </a:ln>
                    <a:solidFill>
                      <a:srgbClr val="595959">
                        <a:alpha val="99000"/>
                      </a:srgbClr>
                    </a:solidFill>
                  </a:rPr>
                  <a:t>n</a:t>
                </a:r>
                <a:endParaRPr lang="en-US" sz="1700" baseline="-25000" dirty="0">
                  <a:ln>
                    <a:solidFill>
                      <a:schemeClr val="bg1">
                        <a:alpha val="0"/>
                      </a:schemeClr>
                    </a:solidFill>
                  </a:ln>
                  <a:solidFill>
                    <a:srgbClr val="595959">
                      <a:alpha val="99000"/>
                    </a:srgbClr>
                  </a:solidFill>
                </a:endParaRPr>
              </a:p>
            </p:txBody>
          </p:sp>
          <p:sp>
            <p:nvSpPr>
              <p:cNvPr id="26" name="Rectangle 25"/>
              <p:cNvSpPr/>
              <p:nvPr>
                <p:custDataLst>
                  <p:tags r:id="rId20"/>
                </p:custDataLst>
              </p:nvPr>
            </p:nvSpPr>
            <p:spPr>
              <a:xfrm>
                <a:off x="2401294" y="5067651"/>
                <a:ext cx="385272" cy="430887"/>
              </a:xfrm>
              <a:prstGeom prst="rect">
                <a:avLst/>
              </a:prstGeom>
            </p:spPr>
            <p:txBody>
              <a:bodyPr wrap="square">
                <a:spAutoFit/>
              </a:bodyPr>
              <a:lstStyle/>
              <a:p>
                <a:pPr defTabSz="685864">
                  <a:spcBef>
                    <a:spcPts val="900"/>
                  </a:spcBef>
                  <a:buSzPct val="80000"/>
                </a:pPr>
                <a:r>
                  <a:rPr lang="en-US" sz="1500" dirty="0">
                    <a:ln>
                      <a:solidFill>
                        <a:schemeClr val="bg1">
                          <a:alpha val="0"/>
                        </a:schemeClr>
                      </a:solidFill>
                    </a:ln>
                    <a:solidFill>
                      <a:schemeClr val="bg1"/>
                    </a:solidFill>
                  </a:rPr>
                  <a:t>…</a:t>
                </a:r>
                <a:endParaRPr lang="en-US" sz="1500" dirty="0">
                  <a:ln>
                    <a:solidFill>
                      <a:schemeClr val="bg1">
                        <a:alpha val="0"/>
                      </a:schemeClr>
                    </a:solidFill>
                  </a:ln>
                  <a:solidFill>
                    <a:schemeClr val="bg1"/>
                  </a:solidFill>
                </a:endParaRPr>
              </a:p>
            </p:txBody>
          </p:sp>
        </p:grpSp>
      </p:grpSp>
      <p:sp>
        <p:nvSpPr>
          <p:cNvPr id="35" name="Rectangle 34"/>
          <p:cNvSpPr/>
          <p:nvPr>
            <p:custDataLst>
              <p:tags r:id="rId4"/>
            </p:custDataLst>
          </p:nvPr>
        </p:nvSpPr>
        <p:spPr bwMode="auto">
          <a:xfrm>
            <a:off x="4627275" y="1735364"/>
            <a:ext cx="1961899" cy="261747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t" anchorCtr="0" compatLnSpc="1">
            <a:prstTxWarp prst="textNoShape">
              <a:avLst/>
            </a:prstTxWarp>
          </a:bodyPr>
          <a:lstStyle/>
          <a:p>
            <a:pPr algn="ctr" defTabSz="685666" fontAlgn="base">
              <a:spcBef>
                <a:spcPct val="0"/>
              </a:spcBef>
              <a:spcAft>
                <a:spcPct val="0"/>
              </a:spcAft>
            </a:pPr>
            <a:r>
              <a:rPr lang="en-US" dirty="0">
                <a:ln>
                  <a:solidFill>
                    <a:schemeClr val="bg1">
                      <a:alpha val="0"/>
                    </a:schemeClr>
                  </a:solidFill>
                </a:ln>
                <a:gradFill>
                  <a:gsLst>
                    <a:gs pos="0">
                      <a:srgbClr val="FFFFFF"/>
                    </a:gs>
                    <a:gs pos="100000">
                      <a:srgbClr val="FFFFFF"/>
                    </a:gs>
                  </a:gsLst>
                  <a:lin ang="5400000" scaled="0"/>
                </a:gradFill>
              </a:rPr>
              <a:t>Virtual Machine</a:t>
            </a:r>
          </a:p>
          <a:p>
            <a:pPr algn="ctr" defTabSz="685666" fontAlgn="base">
              <a:spcBef>
                <a:spcPct val="0"/>
              </a:spcBef>
              <a:spcAft>
                <a:spcPct val="0"/>
              </a:spcAft>
            </a:pPr>
            <a:endParaRPr lang="en-US" dirty="0">
              <a:ln>
                <a:solidFill>
                  <a:schemeClr val="bg1">
                    <a:alpha val="0"/>
                  </a:schemeClr>
                </a:solidFill>
              </a:ln>
              <a:gradFill>
                <a:gsLst>
                  <a:gs pos="0">
                    <a:srgbClr val="FFFFFF"/>
                  </a:gs>
                  <a:gs pos="100000">
                    <a:srgbClr val="FFFFFF"/>
                  </a:gs>
                </a:gsLst>
                <a:lin ang="5400000" scaled="0"/>
              </a:gradFill>
            </a:endParaRPr>
          </a:p>
        </p:txBody>
      </p:sp>
      <p:sp>
        <p:nvSpPr>
          <p:cNvPr id="36" name="Rectangle 35"/>
          <p:cNvSpPr/>
          <p:nvPr>
            <p:custDataLst>
              <p:tags r:id="rId5"/>
            </p:custDataLst>
          </p:nvPr>
        </p:nvSpPr>
        <p:spPr bwMode="auto">
          <a:xfrm>
            <a:off x="5169198" y="2866073"/>
            <a:ext cx="878053" cy="672084"/>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r>
              <a:rPr lang="en-US" sz="1700" dirty="0">
                <a:ln>
                  <a:solidFill>
                    <a:schemeClr val="bg1">
                      <a:alpha val="0"/>
                    </a:schemeClr>
                  </a:solidFill>
                </a:ln>
                <a:solidFill>
                  <a:srgbClr val="595959">
                    <a:alpha val="99000"/>
                  </a:srgbClr>
                </a:solidFill>
              </a:rPr>
              <a:t>VM</a:t>
            </a:r>
            <a:r>
              <a:rPr lang="en-US" sz="1700" baseline="-25000" dirty="0">
                <a:ln>
                  <a:solidFill>
                    <a:schemeClr val="bg1">
                      <a:alpha val="0"/>
                    </a:schemeClr>
                  </a:solidFill>
                </a:ln>
                <a:solidFill>
                  <a:srgbClr val="595959">
                    <a:alpha val="99000"/>
                  </a:srgbClr>
                </a:solidFill>
              </a:rPr>
              <a:t>1</a:t>
            </a:r>
          </a:p>
        </p:txBody>
      </p:sp>
      <p:sp>
        <p:nvSpPr>
          <p:cNvPr id="41" name="Rectangle 40"/>
          <p:cNvSpPr/>
          <p:nvPr>
            <p:custDataLst>
              <p:tags r:id="rId6"/>
            </p:custDataLst>
          </p:nvPr>
        </p:nvSpPr>
        <p:spPr bwMode="auto">
          <a:xfrm>
            <a:off x="6682025" y="1735364"/>
            <a:ext cx="1961899" cy="261747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t" anchorCtr="0" compatLnSpc="1">
            <a:prstTxWarp prst="textNoShape">
              <a:avLst/>
            </a:prstTxWarp>
          </a:bodyPr>
          <a:lstStyle/>
          <a:p>
            <a:pPr algn="ctr" defTabSz="685666" fontAlgn="base">
              <a:spcBef>
                <a:spcPct val="0"/>
              </a:spcBef>
              <a:spcAft>
                <a:spcPct val="0"/>
              </a:spcAft>
            </a:pPr>
            <a:r>
              <a:rPr lang="en-US" dirty="0">
                <a:ln>
                  <a:solidFill>
                    <a:schemeClr val="bg1">
                      <a:alpha val="0"/>
                    </a:schemeClr>
                  </a:solidFill>
                </a:ln>
                <a:gradFill>
                  <a:gsLst>
                    <a:gs pos="0">
                      <a:srgbClr val="FFFFFF"/>
                    </a:gs>
                    <a:gs pos="100000">
                      <a:srgbClr val="FFFFFF"/>
                    </a:gs>
                  </a:gsLst>
                  <a:lin ang="5400000" scaled="0"/>
                </a:gradFill>
              </a:rPr>
              <a:t>Virtual Machine</a:t>
            </a:r>
          </a:p>
        </p:txBody>
      </p:sp>
      <p:sp>
        <p:nvSpPr>
          <p:cNvPr id="42" name="Rectangle 41"/>
          <p:cNvSpPr/>
          <p:nvPr>
            <p:custDataLst>
              <p:tags r:id="rId7"/>
            </p:custDataLst>
          </p:nvPr>
        </p:nvSpPr>
        <p:spPr bwMode="auto">
          <a:xfrm>
            <a:off x="7223948" y="2866073"/>
            <a:ext cx="878053" cy="672084"/>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r>
              <a:rPr lang="en-US" sz="1700" dirty="0">
                <a:ln>
                  <a:solidFill>
                    <a:schemeClr val="bg1">
                      <a:alpha val="0"/>
                    </a:schemeClr>
                  </a:solidFill>
                </a:ln>
                <a:solidFill>
                  <a:srgbClr val="595959">
                    <a:alpha val="99000"/>
                  </a:srgbClr>
                </a:solidFill>
              </a:rPr>
              <a:t>VM</a:t>
            </a:r>
            <a:r>
              <a:rPr lang="en-US" sz="1700" baseline="-25000" dirty="0">
                <a:ln>
                  <a:solidFill>
                    <a:schemeClr val="bg1">
                      <a:alpha val="0"/>
                    </a:schemeClr>
                  </a:solidFill>
                </a:ln>
                <a:solidFill>
                  <a:srgbClr val="595959">
                    <a:alpha val="99000"/>
                  </a:srgbClr>
                </a:solidFill>
              </a:rPr>
              <a:t>1</a:t>
            </a:r>
          </a:p>
        </p:txBody>
      </p:sp>
      <p:grpSp>
        <p:nvGrpSpPr>
          <p:cNvPr id="20" name="Group 19"/>
          <p:cNvGrpSpPr/>
          <p:nvPr/>
        </p:nvGrpSpPr>
        <p:grpSpPr>
          <a:xfrm>
            <a:off x="2543423" y="1735364"/>
            <a:ext cx="1961899" cy="2617470"/>
            <a:chOff x="3390348" y="2313818"/>
            <a:chExt cx="2615184" cy="3489960"/>
          </a:xfrm>
        </p:grpSpPr>
        <p:sp>
          <p:nvSpPr>
            <p:cNvPr id="29" name="Rectangle 28"/>
            <p:cNvSpPr/>
            <p:nvPr>
              <p:custDataLst>
                <p:tags r:id="rId8"/>
              </p:custDataLst>
            </p:nvPr>
          </p:nvSpPr>
          <p:spPr bwMode="auto">
            <a:xfrm>
              <a:off x="3390348" y="2313818"/>
              <a:ext cx="2615184" cy="34899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685666" fontAlgn="base">
                <a:spcBef>
                  <a:spcPct val="0"/>
                </a:spcBef>
                <a:spcAft>
                  <a:spcPct val="0"/>
                </a:spcAft>
              </a:pPr>
              <a:r>
                <a:rPr lang="en-US" dirty="0">
                  <a:ln>
                    <a:solidFill>
                      <a:schemeClr val="bg1">
                        <a:alpha val="0"/>
                      </a:schemeClr>
                    </a:solidFill>
                  </a:ln>
                  <a:gradFill>
                    <a:gsLst>
                      <a:gs pos="0">
                        <a:srgbClr val="FFFFFF"/>
                      </a:gs>
                      <a:gs pos="100000">
                        <a:srgbClr val="FFFFFF"/>
                      </a:gs>
                    </a:gsLst>
                    <a:lin ang="5400000" scaled="0"/>
                  </a:gradFill>
                </a:rPr>
                <a:t>Worker Role</a:t>
              </a:r>
              <a:endParaRPr lang="en-US" dirty="0">
                <a:ln>
                  <a:solidFill>
                    <a:schemeClr val="bg1">
                      <a:alpha val="0"/>
                    </a:schemeClr>
                  </a:solidFill>
                </a:ln>
                <a:gradFill>
                  <a:gsLst>
                    <a:gs pos="0">
                      <a:srgbClr val="FFFFFF"/>
                    </a:gs>
                    <a:gs pos="100000">
                      <a:srgbClr val="FFFFFF"/>
                    </a:gs>
                  </a:gsLst>
                  <a:lin ang="5400000" scaled="0"/>
                </a:gradFill>
              </a:endParaRPr>
            </a:p>
          </p:txBody>
        </p:sp>
        <p:grpSp>
          <p:nvGrpSpPr>
            <p:cNvPr id="37" name="Group 36"/>
            <p:cNvGrpSpPr/>
            <p:nvPr/>
          </p:nvGrpSpPr>
          <p:grpSpPr>
            <a:xfrm>
              <a:off x="3479607" y="2823210"/>
              <a:ext cx="2436666" cy="2892552"/>
              <a:chOff x="740655" y="2823210"/>
              <a:chExt cx="2436666" cy="2892552"/>
            </a:xfrm>
          </p:grpSpPr>
          <p:sp>
            <p:nvSpPr>
              <p:cNvPr id="38" name="Rectangle 37"/>
              <p:cNvSpPr/>
              <p:nvPr>
                <p:custDataLst>
                  <p:tags r:id="rId9"/>
                </p:custDataLst>
              </p:nvPr>
            </p:nvSpPr>
            <p:spPr bwMode="auto">
              <a:xfrm>
                <a:off x="740655"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r>
                  <a:rPr lang="en-US" sz="1700" dirty="0">
                    <a:ln>
                      <a:solidFill>
                        <a:schemeClr val="bg1">
                          <a:alpha val="0"/>
                        </a:schemeClr>
                      </a:solidFill>
                    </a:ln>
                    <a:solidFill>
                      <a:srgbClr val="595959">
                        <a:alpha val="99000"/>
                      </a:srgbClr>
                    </a:solidFill>
                  </a:rPr>
                  <a:t>VM</a:t>
                </a:r>
                <a:r>
                  <a:rPr lang="en-US" sz="1700" baseline="-25000" dirty="0">
                    <a:ln>
                      <a:solidFill>
                        <a:schemeClr val="bg1">
                          <a:alpha val="0"/>
                        </a:schemeClr>
                      </a:solidFill>
                    </a:ln>
                    <a:solidFill>
                      <a:srgbClr val="595959">
                        <a:alpha val="99000"/>
                      </a:srgbClr>
                    </a:solidFill>
                  </a:rPr>
                  <a:t>1</a:t>
                </a:r>
              </a:p>
            </p:txBody>
          </p:sp>
          <p:sp>
            <p:nvSpPr>
              <p:cNvPr id="39" name="Rectangle 38"/>
              <p:cNvSpPr/>
              <p:nvPr>
                <p:custDataLst>
                  <p:tags r:id="rId10"/>
                </p:custDataLst>
              </p:nvPr>
            </p:nvSpPr>
            <p:spPr bwMode="auto">
              <a:xfrm>
                <a:off x="2010539"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r>
                  <a:rPr lang="en-US" sz="1700" dirty="0">
                    <a:ln>
                      <a:solidFill>
                        <a:schemeClr val="bg1">
                          <a:alpha val="0"/>
                        </a:schemeClr>
                      </a:solidFill>
                    </a:ln>
                    <a:solidFill>
                      <a:srgbClr val="595959">
                        <a:alpha val="99000"/>
                      </a:srgbClr>
                    </a:solidFill>
                  </a:rPr>
                  <a:t>VM</a:t>
                </a:r>
                <a:r>
                  <a:rPr lang="en-US" sz="1700" baseline="-25000" dirty="0">
                    <a:ln>
                      <a:solidFill>
                        <a:schemeClr val="bg1">
                          <a:alpha val="0"/>
                        </a:schemeClr>
                      </a:solidFill>
                    </a:ln>
                    <a:solidFill>
                      <a:srgbClr val="595959">
                        <a:alpha val="99000"/>
                      </a:srgbClr>
                    </a:solidFill>
                  </a:rPr>
                  <a:t>2</a:t>
                </a:r>
                <a:endParaRPr lang="en-US" sz="1700" baseline="-25000" dirty="0">
                  <a:ln>
                    <a:solidFill>
                      <a:schemeClr val="bg1">
                        <a:alpha val="0"/>
                      </a:schemeClr>
                    </a:solidFill>
                  </a:ln>
                  <a:solidFill>
                    <a:srgbClr val="595959">
                      <a:alpha val="99000"/>
                    </a:srgbClr>
                  </a:solidFill>
                </a:endParaRPr>
              </a:p>
            </p:txBody>
          </p:sp>
          <p:sp>
            <p:nvSpPr>
              <p:cNvPr id="40" name="Rectangle 39"/>
              <p:cNvSpPr/>
              <p:nvPr>
                <p:custDataLst>
                  <p:tags r:id="rId11"/>
                </p:custDataLst>
              </p:nvPr>
            </p:nvSpPr>
            <p:spPr bwMode="auto">
              <a:xfrm>
                <a:off x="740655" y="382143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r>
                  <a:rPr lang="en-US" sz="1700" dirty="0">
                    <a:ln>
                      <a:solidFill>
                        <a:schemeClr val="bg1">
                          <a:alpha val="0"/>
                        </a:schemeClr>
                      </a:solidFill>
                    </a:ln>
                    <a:solidFill>
                      <a:srgbClr val="595959">
                        <a:alpha val="99000"/>
                      </a:srgbClr>
                    </a:solidFill>
                  </a:rPr>
                  <a:t>VM</a:t>
                </a:r>
                <a:r>
                  <a:rPr lang="en-US" sz="1700" baseline="-25000" dirty="0">
                    <a:ln>
                      <a:solidFill>
                        <a:schemeClr val="bg1">
                          <a:alpha val="0"/>
                        </a:schemeClr>
                      </a:solidFill>
                    </a:ln>
                    <a:solidFill>
                      <a:srgbClr val="595959">
                        <a:alpha val="99000"/>
                      </a:srgbClr>
                    </a:solidFill>
                  </a:rPr>
                  <a:t>5</a:t>
                </a:r>
                <a:endParaRPr lang="en-US" sz="1700" baseline="-25000" dirty="0">
                  <a:ln>
                    <a:solidFill>
                      <a:schemeClr val="bg1">
                        <a:alpha val="0"/>
                      </a:schemeClr>
                    </a:solidFill>
                  </a:ln>
                  <a:solidFill>
                    <a:srgbClr val="595959">
                      <a:alpha val="99000"/>
                    </a:srgbClr>
                  </a:solidFill>
                </a:endParaRPr>
              </a:p>
            </p:txBody>
          </p:sp>
          <p:sp>
            <p:nvSpPr>
              <p:cNvPr id="43" name="Rectangle 42"/>
              <p:cNvSpPr/>
              <p:nvPr>
                <p:custDataLst>
                  <p:tags r:id="rId12"/>
                </p:custDataLst>
              </p:nvPr>
            </p:nvSpPr>
            <p:spPr bwMode="auto">
              <a:xfrm>
                <a:off x="2010539" y="382143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r>
                  <a:rPr lang="en-US" sz="1700" dirty="0">
                    <a:ln>
                      <a:solidFill>
                        <a:schemeClr val="bg1">
                          <a:alpha val="0"/>
                        </a:schemeClr>
                      </a:solidFill>
                    </a:ln>
                    <a:solidFill>
                      <a:srgbClr val="595959">
                        <a:alpha val="99000"/>
                      </a:srgbClr>
                    </a:solidFill>
                  </a:rPr>
                  <a:t>VM</a:t>
                </a:r>
                <a:r>
                  <a:rPr lang="en-US" sz="1700" baseline="-25000" dirty="0">
                    <a:ln>
                      <a:solidFill>
                        <a:schemeClr val="bg1">
                          <a:alpha val="0"/>
                        </a:schemeClr>
                      </a:solidFill>
                    </a:ln>
                    <a:solidFill>
                      <a:srgbClr val="595959">
                        <a:alpha val="99000"/>
                      </a:srgbClr>
                    </a:solidFill>
                  </a:rPr>
                  <a:t>6</a:t>
                </a:r>
                <a:endParaRPr lang="en-US" sz="1700" baseline="-25000" dirty="0">
                  <a:ln>
                    <a:solidFill>
                      <a:schemeClr val="bg1">
                        <a:alpha val="0"/>
                      </a:schemeClr>
                    </a:solidFill>
                  </a:ln>
                  <a:solidFill>
                    <a:srgbClr val="595959">
                      <a:alpha val="99000"/>
                    </a:srgbClr>
                  </a:solidFill>
                </a:endParaRPr>
              </a:p>
            </p:txBody>
          </p:sp>
          <p:sp>
            <p:nvSpPr>
              <p:cNvPr id="44" name="Rectangle 43"/>
              <p:cNvSpPr/>
              <p:nvPr>
                <p:custDataLst>
                  <p:tags r:id="rId13"/>
                </p:custDataLst>
              </p:nvPr>
            </p:nvSpPr>
            <p:spPr bwMode="auto">
              <a:xfrm>
                <a:off x="740655" y="481965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r>
                  <a:rPr lang="en-US" sz="1700" dirty="0">
                    <a:ln>
                      <a:solidFill>
                        <a:schemeClr val="bg1">
                          <a:alpha val="0"/>
                        </a:schemeClr>
                      </a:solidFill>
                    </a:ln>
                    <a:solidFill>
                      <a:srgbClr val="595959">
                        <a:alpha val="99000"/>
                      </a:srgbClr>
                    </a:solidFill>
                  </a:rPr>
                  <a:t>VM</a:t>
                </a:r>
                <a:r>
                  <a:rPr lang="en-US" sz="1700" baseline="-25000" dirty="0">
                    <a:ln>
                      <a:solidFill>
                        <a:schemeClr val="bg1">
                          <a:alpha val="0"/>
                        </a:schemeClr>
                      </a:solidFill>
                    </a:ln>
                    <a:solidFill>
                      <a:srgbClr val="595959">
                        <a:alpha val="99000"/>
                      </a:srgbClr>
                    </a:solidFill>
                  </a:rPr>
                  <a:t>n</a:t>
                </a:r>
                <a:endParaRPr lang="en-US" sz="1700" baseline="-25000" dirty="0">
                  <a:ln>
                    <a:solidFill>
                      <a:schemeClr val="bg1">
                        <a:alpha val="0"/>
                      </a:schemeClr>
                    </a:solidFill>
                  </a:ln>
                  <a:solidFill>
                    <a:srgbClr val="595959">
                      <a:alpha val="99000"/>
                    </a:srgbClr>
                  </a:solidFill>
                </a:endParaRPr>
              </a:p>
            </p:txBody>
          </p:sp>
        </p:grpSp>
      </p:grpSp>
    </p:spTree>
    <p:extLst>
      <p:ext uri="{BB962C8B-B14F-4D97-AF65-F5344CB8AC3E}">
        <p14:creationId xmlns:p14="http://schemas.microsoft.com/office/powerpoint/2010/main" val="108122127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Elbow Connector 23"/>
          <p:cNvCxnSpPr/>
          <p:nvPr/>
        </p:nvCxnSpPr>
        <p:spPr>
          <a:xfrm rot="10800000" flipV="1">
            <a:off x="4687708" y="1111329"/>
            <a:ext cx="3359127" cy="3383280"/>
          </a:xfrm>
          <a:prstGeom prst="bentConnector3">
            <a:avLst>
              <a:gd name="adj1" fmla="val 108823"/>
            </a:avLst>
          </a:prstGeom>
          <a:ln w="3175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bwMode="auto">
          <a:xfrm rot="5400000">
            <a:off x="3908271" y="3053203"/>
            <a:ext cx="2059945" cy="31562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8" name="Rounded Rectangle 117"/>
          <p:cNvSpPr/>
          <p:nvPr/>
        </p:nvSpPr>
        <p:spPr bwMode="auto">
          <a:xfrm rot="1804617">
            <a:off x="4731152" y="2013991"/>
            <a:ext cx="573532" cy="409729"/>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 name="Rounded Rectangle 10"/>
          <p:cNvSpPr/>
          <p:nvPr/>
        </p:nvSpPr>
        <p:spPr bwMode="auto">
          <a:xfrm rot="19727983">
            <a:off x="5088361" y="1966266"/>
            <a:ext cx="573532" cy="409729"/>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89436" y="171450"/>
            <a:ext cx="8363938" cy="498598"/>
          </a:xfrm>
        </p:spPr>
        <p:txBody>
          <a:bodyPr/>
          <a:lstStyle/>
          <a:p>
            <a:r>
              <a:rPr lang="en-US" sz="3600" dirty="0"/>
              <a:t>Connecting Cloud </a:t>
            </a:r>
            <a:r>
              <a:rPr lang="en-US" sz="3600" dirty="0"/>
              <a:t>Services via </a:t>
            </a:r>
            <a:r>
              <a:rPr lang="en-US" sz="3600" dirty="0"/>
              <a:t>VIPs</a:t>
            </a:r>
          </a:p>
        </p:txBody>
      </p:sp>
      <p:sp>
        <p:nvSpPr>
          <p:cNvPr id="28" name="Content Placeholder 2"/>
          <p:cNvSpPr>
            <a:spLocks noGrp="1"/>
          </p:cNvSpPr>
          <p:nvPr>
            <p:ph type="body" sz="quarter" idx="10"/>
          </p:nvPr>
        </p:nvSpPr>
        <p:spPr>
          <a:xfrm>
            <a:off x="389436" y="1085849"/>
            <a:ext cx="3870591" cy="2413353"/>
          </a:xfrm>
        </p:spPr>
        <p:txBody>
          <a:bodyPr/>
          <a:lstStyle/>
          <a:p>
            <a:pPr marL="0"/>
            <a:r>
              <a:rPr lang="en-US" sz="2400" dirty="0">
                <a:solidFill>
                  <a:schemeClr val="accent2">
                    <a:alpha val="99000"/>
                  </a:schemeClr>
                </a:solidFill>
              </a:rPr>
              <a:t>Strengths</a:t>
            </a:r>
          </a:p>
          <a:p>
            <a:pPr lvl="1"/>
            <a:r>
              <a:rPr lang="en-US" sz="1800" spc="0" dirty="0"/>
              <a:t>Simplicity</a:t>
            </a:r>
          </a:p>
          <a:p>
            <a:pPr lvl="1"/>
            <a:r>
              <a:rPr lang="en-US" sz="1800" spc="0" dirty="0"/>
              <a:t>Tenant Autonomy</a:t>
            </a:r>
          </a:p>
          <a:p>
            <a:pPr lvl="1"/>
            <a:r>
              <a:rPr lang="en-US" sz="1800" spc="0" dirty="0"/>
              <a:t>VIP Swap (stateless roles)</a:t>
            </a:r>
          </a:p>
          <a:p>
            <a:pPr lvl="1"/>
            <a:r>
              <a:rPr lang="en-US" sz="1800" spc="0" dirty="0"/>
              <a:t>Easy Local </a:t>
            </a:r>
            <a:r>
              <a:rPr lang="en-US" sz="1800" spc="0" dirty="0" err="1"/>
              <a:t>Dev</a:t>
            </a:r>
            <a:r>
              <a:rPr lang="en-US" sz="1800" spc="0" dirty="0"/>
              <a:t>/Test</a:t>
            </a:r>
          </a:p>
          <a:p>
            <a:pPr lvl="1"/>
            <a:r>
              <a:rPr lang="en-US" sz="1800" spc="0" dirty="0"/>
              <a:t>Persistent Service is </a:t>
            </a:r>
            <a:br>
              <a:rPr lang="en-US" sz="1800" spc="0" dirty="0"/>
            </a:br>
            <a:r>
              <a:rPr lang="en-US" sz="1800" spc="0" dirty="0"/>
              <a:t>Easily Accessible </a:t>
            </a:r>
            <a:br>
              <a:rPr lang="en-US" sz="1800" spc="0" dirty="0"/>
            </a:br>
            <a:r>
              <a:rPr lang="en-US" sz="1800" spc="0" dirty="0"/>
              <a:t>(even from other services!)</a:t>
            </a:r>
          </a:p>
          <a:p>
            <a:pPr lvl="1"/>
            <a:endParaRPr lang="en-US" sz="1800" spc="0" dirty="0"/>
          </a:p>
        </p:txBody>
      </p:sp>
      <p:sp>
        <p:nvSpPr>
          <p:cNvPr id="29" name="TextBox 28"/>
          <p:cNvSpPr txBox="1"/>
          <p:nvPr/>
        </p:nvSpPr>
        <p:spPr>
          <a:xfrm>
            <a:off x="3257619" y="1429300"/>
            <a:ext cx="1002409" cy="1292662"/>
          </a:xfrm>
          <a:prstGeom prst="rect">
            <a:avLst/>
          </a:prstGeom>
          <a:noFill/>
        </p:spPr>
        <p:txBody>
          <a:bodyPr wrap="square" lIns="0" tIns="0" rIns="0" bIns="0" rtlCol="0">
            <a:spAutoFit/>
          </a:bodyPr>
          <a:lstStyle>
            <a:defPPr>
              <a:defRPr lang="en-US"/>
            </a:defPPr>
            <a:lvl1pPr algn="ctr">
              <a:defRPr sz="1400">
                <a:gradFill>
                  <a:gsLst>
                    <a:gs pos="0">
                      <a:srgbClr val="595959"/>
                    </a:gs>
                    <a:gs pos="86000">
                      <a:srgbClr val="595959"/>
                    </a:gs>
                  </a:gsLst>
                  <a:lin ang="5400000" scaled="0"/>
                </a:gradFill>
              </a:defRPr>
            </a:lvl1pPr>
          </a:lstStyle>
          <a:p>
            <a:r>
              <a:rPr lang="en-US" dirty="0"/>
              <a:t>SQL Data Access Traffic Through Public </a:t>
            </a:r>
            <a:r>
              <a:rPr lang="en-US" dirty="0" smtClean="0"/>
              <a:t>Endpoint</a:t>
            </a:r>
            <a:endParaRPr lang="en-US" dirty="0"/>
          </a:p>
        </p:txBody>
      </p:sp>
      <p:sp>
        <p:nvSpPr>
          <p:cNvPr id="30" name="Content Placeholder 2"/>
          <p:cNvSpPr txBox="1">
            <a:spLocks/>
          </p:cNvSpPr>
          <p:nvPr/>
        </p:nvSpPr>
        <p:spPr>
          <a:xfrm>
            <a:off x="389435" y="3340418"/>
            <a:ext cx="3870591" cy="1637982"/>
          </a:xfrm>
          <a:prstGeom prst="rect">
            <a:avLst/>
          </a:prstGeom>
        </p:spPr>
        <p:txBody>
          <a:bodyPr vert="horz" wrap="square" lIns="0" tIns="0" rIns="0" bIns="0" rtlCol="0">
            <a:norm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pc="-75" dirty="0">
                <a:solidFill>
                  <a:schemeClr val="accent2">
                    <a:alpha val="99000"/>
                  </a:schemeClr>
                </a:solidFill>
                <a:latin typeface="Segoe UI Light" pitchFamily="34" charset="0"/>
              </a:rPr>
              <a:t>Weaknesses</a:t>
            </a:r>
          </a:p>
          <a:p>
            <a:pPr marL="0" indent="0">
              <a:buNone/>
            </a:pPr>
            <a:r>
              <a:rPr lang="en-US" sz="1800" dirty="0">
                <a:gradFill>
                  <a:gsLst>
                    <a:gs pos="0">
                      <a:srgbClr val="595959"/>
                    </a:gs>
                    <a:gs pos="86000">
                      <a:srgbClr val="595959"/>
                    </a:gs>
                  </a:gsLst>
                  <a:lin ang="5400000" scaled="0"/>
                </a:gradFill>
              </a:rPr>
              <a:t>Higher Latency</a:t>
            </a:r>
            <a:br>
              <a:rPr lang="en-US" sz="1800" dirty="0">
                <a:gradFill>
                  <a:gsLst>
                    <a:gs pos="0">
                      <a:srgbClr val="595959"/>
                    </a:gs>
                    <a:gs pos="86000">
                      <a:srgbClr val="595959"/>
                    </a:gs>
                  </a:gsLst>
                  <a:lin ang="5400000" scaled="0"/>
                </a:gradFill>
              </a:rPr>
            </a:br>
            <a:r>
              <a:rPr lang="en-US" sz="1800" dirty="0">
                <a:gradFill>
                  <a:gsLst>
                    <a:gs pos="0">
                      <a:srgbClr val="595959"/>
                    </a:gs>
                    <a:gs pos="86000">
                      <a:srgbClr val="595959"/>
                    </a:gs>
                  </a:gsLst>
                  <a:lin ang="5400000" scaled="0"/>
                </a:gradFill>
              </a:rPr>
              <a:t>Less Secure</a:t>
            </a:r>
          </a:p>
          <a:p>
            <a:pPr marL="0" indent="0">
              <a:buNone/>
            </a:pPr>
            <a:r>
              <a:rPr lang="en-US" sz="1800" dirty="0">
                <a:gradFill>
                  <a:gsLst>
                    <a:gs pos="0">
                      <a:srgbClr val="595959"/>
                    </a:gs>
                    <a:gs pos="86000">
                      <a:srgbClr val="595959"/>
                    </a:gs>
                  </a:gsLst>
                  <a:lin ang="5400000" scaled="0"/>
                </a:gradFill>
              </a:rPr>
              <a:t>Management/Deployment Overhead</a:t>
            </a:r>
          </a:p>
        </p:txBody>
      </p:sp>
      <p:grpSp>
        <p:nvGrpSpPr>
          <p:cNvPr id="42" name="Group 41"/>
          <p:cNvGrpSpPr/>
          <p:nvPr/>
        </p:nvGrpSpPr>
        <p:grpSpPr>
          <a:xfrm>
            <a:off x="5821316" y="3145169"/>
            <a:ext cx="2932059" cy="1697005"/>
            <a:chOff x="214313" y="2174875"/>
            <a:chExt cx="990600" cy="598488"/>
          </a:xfrm>
          <a:solidFill>
            <a:schemeClr val="accent2"/>
          </a:solidFill>
        </p:grpSpPr>
        <p:sp>
          <p:nvSpPr>
            <p:cNvPr id="43"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5" name="Group 44"/>
          <p:cNvGrpSpPr/>
          <p:nvPr/>
        </p:nvGrpSpPr>
        <p:grpSpPr>
          <a:xfrm>
            <a:off x="5821314" y="1051588"/>
            <a:ext cx="2932059" cy="1697005"/>
            <a:chOff x="214313" y="2174875"/>
            <a:chExt cx="990600" cy="598488"/>
          </a:xfrm>
          <a:solidFill>
            <a:schemeClr val="accent2"/>
          </a:solidFill>
        </p:grpSpPr>
        <p:sp>
          <p:nvSpPr>
            <p:cNvPr id="46"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8" name="Group 47"/>
          <p:cNvGrpSpPr/>
          <p:nvPr/>
        </p:nvGrpSpPr>
        <p:grpSpPr>
          <a:xfrm>
            <a:off x="6608316" y="1772196"/>
            <a:ext cx="857394" cy="938859"/>
            <a:chOff x="3815435" y="2014965"/>
            <a:chExt cx="1240945" cy="1359207"/>
          </a:xfrm>
        </p:grpSpPr>
        <p:grpSp>
          <p:nvGrpSpPr>
            <p:cNvPr id="49" name="Group 48"/>
            <p:cNvGrpSpPr/>
            <p:nvPr/>
          </p:nvGrpSpPr>
          <p:grpSpPr>
            <a:xfrm>
              <a:off x="3939389" y="2014965"/>
              <a:ext cx="993037" cy="1196638"/>
              <a:chOff x="6416842" y="3516010"/>
              <a:chExt cx="1304729" cy="1572236"/>
            </a:xfrm>
          </p:grpSpPr>
          <p:pic>
            <p:nvPicPr>
              <p:cNvPr id="51" name="Picture 6" descr="\\magnum\Projects\Microsoft\Cloud Power FY12\Design\Icons\PNGs\Server_2.png"/>
              <p:cNvPicPr>
                <a:picLocks noChangeAspect="1" noChangeArrowheads="1"/>
              </p:cNvPicPr>
              <p:nvPr/>
            </p:nvPicPr>
            <p:blipFill rotWithShape="1">
              <a:blip r:embed="rId4" cstate="print">
                <a:biLevel thresh="25000"/>
              </a:blip>
              <a:srcRect l="27509"/>
              <a:stretch/>
            </p:blipFill>
            <p:spPr bwMode="auto">
              <a:xfrm>
                <a:off x="6416842" y="3516010"/>
                <a:ext cx="1175708" cy="1572236"/>
              </a:xfrm>
              <a:prstGeom prst="rect">
                <a:avLst/>
              </a:prstGeom>
              <a:noFill/>
            </p:spPr>
          </p:pic>
          <p:sp>
            <p:nvSpPr>
              <p:cNvPr id="52"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200"/>
              </a:p>
            </p:txBody>
          </p:sp>
        </p:grpSp>
        <p:sp>
          <p:nvSpPr>
            <p:cNvPr id="50" name="TextBox 49"/>
            <p:cNvSpPr txBox="1"/>
            <p:nvPr/>
          </p:nvSpPr>
          <p:spPr>
            <a:xfrm>
              <a:off x="3815435" y="3129106"/>
              <a:ext cx="1240945" cy="245066"/>
            </a:xfrm>
            <a:prstGeom prst="rect">
              <a:avLst/>
            </a:prstGeom>
            <a:noFill/>
          </p:spPr>
          <p:txBody>
            <a:bodyPr wrap="square" lIns="0" tIns="0" rIns="0" bIns="0" rtlCol="0">
              <a:spAutoFit/>
            </a:bodyPr>
            <a:lstStyle/>
            <a:p>
              <a:pPr algn="ctr"/>
              <a:r>
                <a:rPr lang="en-US" sz="1100" dirty="0">
                  <a:solidFill>
                    <a:schemeClr val="bg1">
                      <a:alpha val="99000"/>
                    </a:schemeClr>
                  </a:solidFill>
                </a:rPr>
                <a:t>WA Web Role</a:t>
              </a:r>
            </a:p>
          </p:txBody>
        </p:sp>
      </p:grpSp>
      <p:sp>
        <p:nvSpPr>
          <p:cNvPr id="53" name="TextBox 52"/>
          <p:cNvSpPr txBox="1"/>
          <p:nvPr/>
        </p:nvSpPr>
        <p:spPr>
          <a:xfrm>
            <a:off x="7895263" y="1252060"/>
            <a:ext cx="773544" cy="369332"/>
          </a:xfrm>
          <a:prstGeom prst="rect">
            <a:avLst/>
          </a:prstGeom>
          <a:noFill/>
        </p:spPr>
        <p:txBody>
          <a:bodyPr wrap="square" lIns="0" tIns="0" rIns="0" bIns="0" rtlCol="0">
            <a:spAutoFit/>
          </a:bodyPr>
          <a:lstStyle/>
          <a:p>
            <a:pPr algn="r"/>
            <a:r>
              <a:rPr lang="en-US" sz="1200" dirty="0">
                <a:solidFill>
                  <a:schemeClr val="bg1">
                    <a:alpha val="99000"/>
                  </a:schemeClr>
                </a:solidFill>
              </a:rPr>
              <a:t>Cloud </a:t>
            </a:r>
          </a:p>
          <a:p>
            <a:pPr algn="r"/>
            <a:r>
              <a:rPr lang="en-US" sz="1200" dirty="0">
                <a:solidFill>
                  <a:schemeClr val="bg1">
                    <a:alpha val="99000"/>
                  </a:schemeClr>
                </a:solidFill>
              </a:rPr>
              <a:t>Service </a:t>
            </a:r>
            <a:r>
              <a:rPr lang="en-US" sz="1200" dirty="0">
                <a:solidFill>
                  <a:schemeClr val="bg1">
                    <a:alpha val="99000"/>
                  </a:schemeClr>
                </a:solidFill>
              </a:rPr>
              <a:t>1</a:t>
            </a:r>
          </a:p>
        </p:txBody>
      </p:sp>
      <p:sp>
        <p:nvSpPr>
          <p:cNvPr id="54" name="TextBox 53"/>
          <p:cNvSpPr txBox="1"/>
          <p:nvPr/>
        </p:nvSpPr>
        <p:spPr>
          <a:xfrm>
            <a:off x="7813525" y="3377766"/>
            <a:ext cx="808245" cy="369332"/>
          </a:xfrm>
          <a:prstGeom prst="rect">
            <a:avLst/>
          </a:prstGeom>
          <a:noFill/>
        </p:spPr>
        <p:txBody>
          <a:bodyPr wrap="square" lIns="0" tIns="0" rIns="0" bIns="0" rtlCol="0">
            <a:spAutoFit/>
          </a:bodyPr>
          <a:lstStyle/>
          <a:p>
            <a:pPr algn="r"/>
            <a:r>
              <a:rPr lang="en-US" sz="1200" dirty="0">
                <a:solidFill>
                  <a:schemeClr val="bg1">
                    <a:alpha val="99000"/>
                  </a:schemeClr>
                </a:solidFill>
              </a:rPr>
              <a:t>Cloud </a:t>
            </a:r>
          </a:p>
          <a:p>
            <a:pPr algn="r"/>
            <a:r>
              <a:rPr lang="en-US" sz="1200" dirty="0">
                <a:solidFill>
                  <a:schemeClr val="bg1">
                    <a:alpha val="99000"/>
                  </a:schemeClr>
                </a:solidFill>
              </a:rPr>
              <a:t>Service </a:t>
            </a:r>
            <a:r>
              <a:rPr lang="en-US" sz="1200" dirty="0">
                <a:solidFill>
                  <a:schemeClr val="bg1">
                    <a:alpha val="99000"/>
                  </a:schemeClr>
                </a:solidFill>
              </a:rPr>
              <a:t>2</a:t>
            </a:r>
          </a:p>
        </p:txBody>
      </p:sp>
      <p:sp>
        <p:nvSpPr>
          <p:cNvPr id="56" name="TextBox 55"/>
          <p:cNvSpPr txBox="1"/>
          <p:nvPr/>
        </p:nvSpPr>
        <p:spPr>
          <a:xfrm>
            <a:off x="7319307" y="4159409"/>
            <a:ext cx="660522" cy="430887"/>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dirty="0" smtClean="0"/>
              <a:t>SQL Server</a:t>
            </a:r>
            <a:endParaRPr lang="en-US" dirty="0"/>
          </a:p>
        </p:txBody>
      </p:sp>
      <p:grpSp>
        <p:nvGrpSpPr>
          <p:cNvPr id="58" name="Group 57"/>
          <p:cNvGrpSpPr/>
          <p:nvPr/>
        </p:nvGrpSpPr>
        <p:grpSpPr>
          <a:xfrm>
            <a:off x="6887897" y="4173598"/>
            <a:ext cx="470076" cy="393941"/>
            <a:chOff x="8480471" y="4278533"/>
            <a:chExt cx="813936" cy="682287"/>
          </a:xfrm>
        </p:grpSpPr>
        <p:sp>
          <p:nvSpPr>
            <p:cNvPr id="62"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555606"/>
              <a:endParaRPr lang="en-US" spc="-92">
                <a:solidFill>
                  <a:schemeClr val="tx1">
                    <a:lumMod val="50000"/>
                  </a:schemeClr>
                </a:solidFill>
                <a:latin typeface="Segoe Light" pitchFamily="34" charset="0"/>
              </a:endParaRPr>
            </a:p>
          </p:txBody>
        </p:sp>
        <p:sp>
          <p:nvSpPr>
            <p:cNvPr id="63" name="Freeform 62"/>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06"/>
              <a:r>
                <a:rPr lang="en-US" spc="-92" dirty="0">
                  <a:solidFill>
                    <a:schemeClr val="tx1">
                      <a:lumMod val="50000"/>
                    </a:schemeClr>
                  </a:solidFill>
                  <a:latin typeface="Segoe Light" pitchFamily="34" charset="0"/>
                </a:rPr>
                <a:t> </a:t>
              </a:r>
            </a:p>
          </p:txBody>
        </p:sp>
      </p:grpSp>
      <p:sp>
        <p:nvSpPr>
          <p:cNvPr id="64" name="TextBox 63"/>
          <p:cNvSpPr txBox="1"/>
          <p:nvPr/>
        </p:nvSpPr>
        <p:spPr>
          <a:xfrm>
            <a:off x="4670192" y="1371648"/>
            <a:ext cx="1002409" cy="346249"/>
          </a:xfrm>
          <a:prstGeom prst="rect">
            <a:avLst/>
          </a:prstGeom>
          <a:noFill/>
        </p:spPr>
        <p:txBody>
          <a:bodyPr wrap="square" lIns="0" tIns="0" rIns="0" bIns="0" rtlCol="0">
            <a:spAutoFit/>
          </a:bodyPr>
          <a:lstStyle/>
          <a:p>
            <a:pPr algn="ctr"/>
            <a:r>
              <a:rPr lang="en-US" sz="1100" dirty="0">
                <a:gradFill>
                  <a:gsLst>
                    <a:gs pos="0">
                      <a:srgbClr val="595959"/>
                    </a:gs>
                    <a:gs pos="86000">
                      <a:srgbClr val="595959"/>
                    </a:gs>
                  </a:gsLst>
                  <a:lin ang="5400000" scaled="0"/>
                </a:gradFill>
              </a:rPr>
              <a:t>Load </a:t>
            </a:r>
            <a:br>
              <a:rPr lang="en-US" sz="1100" dirty="0">
                <a:gradFill>
                  <a:gsLst>
                    <a:gs pos="0">
                      <a:srgbClr val="595959"/>
                    </a:gs>
                    <a:gs pos="86000">
                      <a:srgbClr val="595959"/>
                    </a:gs>
                  </a:gsLst>
                  <a:lin ang="5400000" scaled="0"/>
                </a:gradFill>
              </a:rPr>
            </a:br>
            <a:r>
              <a:rPr lang="en-US" sz="1100" dirty="0">
                <a:gradFill>
                  <a:gsLst>
                    <a:gs pos="0">
                      <a:srgbClr val="595959"/>
                    </a:gs>
                    <a:gs pos="86000">
                      <a:srgbClr val="595959"/>
                    </a:gs>
                  </a:gsLst>
                  <a:lin ang="5400000" scaled="0"/>
                </a:gradFill>
              </a:rPr>
              <a:t>Balancer</a:t>
            </a:r>
          </a:p>
        </p:txBody>
      </p:sp>
      <p:sp>
        <p:nvSpPr>
          <p:cNvPr id="65" name="Right Arrow 64"/>
          <p:cNvSpPr/>
          <p:nvPr/>
        </p:nvSpPr>
        <p:spPr bwMode="auto">
          <a:xfrm>
            <a:off x="5474269" y="1770982"/>
            <a:ext cx="1203509" cy="623210"/>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fontAlgn="base">
              <a:spcBef>
                <a:spcPct val="0"/>
              </a:spcBef>
              <a:spcAft>
                <a:spcPct val="0"/>
              </a:spcAft>
            </a:pPr>
            <a:r>
              <a:rPr lang="en-US" sz="2100" dirty="0">
                <a:gradFill>
                  <a:gsLst>
                    <a:gs pos="0">
                      <a:srgbClr val="FFFFFF"/>
                    </a:gs>
                    <a:gs pos="100000">
                      <a:srgbClr val="FFFFFF"/>
                    </a:gs>
                  </a:gsLst>
                  <a:lin ang="5400000" scaled="0"/>
                </a:gradFill>
              </a:rPr>
              <a:t>80</a:t>
            </a:r>
          </a:p>
        </p:txBody>
      </p:sp>
      <p:sp>
        <p:nvSpPr>
          <p:cNvPr id="66" name="Oval 65"/>
          <p:cNvSpPr/>
          <p:nvPr/>
        </p:nvSpPr>
        <p:spPr bwMode="auto">
          <a:xfrm>
            <a:off x="5252652" y="1904588"/>
            <a:ext cx="469981" cy="40354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5" name="Right Arrow 114"/>
          <p:cNvSpPr/>
          <p:nvPr/>
        </p:nvSpPr>
        <p:spPr bwMode="auto">
          <a:xfrm>
            <a:off x="5698794" y="4055433"/>
            <a:ext cx="1203509" cy="623210"/>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fontAlgn="base">
              <a:spcBef>
                <a:spcPct val="0"/>
              </a:spcBef>
              <a:spcAft>
                <a:spcPct val="0"/>
              </a:spcAft>
            </a:pPr>
            <a:r>
              <a:rPr lang="en-US" sz="1500" dirty="0">
                <a:gradFill>
                  <a:gsLst>
                    <a:gs pos="0">
                      <a:srgbClr val="FFFFFF"/>
                    </a:gs>
                    <a:gs pos="100000">
                      <a:srgbClr val="FFFFFF"/>
                    </a:gs>
                  </a:gsLst>
                  <a:lin ang="5400000" scaled="0"/>
                </a:gradFill>
              </a:rPr>
              <a:t>2001-1433</a:t>
            </a:r>
          </a:p>
        </p:txBody>
      </p:sp>
      <p:grpSp>
        <p:nvGrpSpPr>
          <p:cNvPr id="67" name="Group 66"/>
          <p:cNvGrpSpPr/>
          <p:nvPr/>
        </p:nvGrpSpPr>
        <p:grpSpPr bwMode="black">
          <a:xfrm>
            <a:off x="4625940" y="1712557"/>
            <a:ext cx="1106814" cy="854183"/>
            <a:chOff x="7010400" y="2133600"/>
            <a:chExt cx="1379538" cy="1065213"/>
          </a:xfrm>
          <a:solidFill>
            <a:schemeClr val="tx2"/>
          </a:solidFill>
        </p:grpSpPr>
        <p:sp>
          <p:nvSpPr>
            <p:cNvPr id="68"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9"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0"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1"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2"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3"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4"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5"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6"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7"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8"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9"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0"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1"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2"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3"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4"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5"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6"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7"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8"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9"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0"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1"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2"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3"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4"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5"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6"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7"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8"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9"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0"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1"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2"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3"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4"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5"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6"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7"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8"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9"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0"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1"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2"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3"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4"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grpSp>
      <p:grpSp>
        <p:nvGrpSpPr>
          <p:cNvPr id="126" name="Group 125"/>
          <p:cNvGrpSpPr/>
          <p:nvPr/>
        </p:nvGrpSpPr>
        <p:grpSpPr>
          <a:xfrm>
            <a:off x="5624100" y="3184998"/>
            <a:ext cx="2997670" cy="646331"/>
            <a:chOff x="3567318" y="6236754"/>
            <a:chExt cx="3995852" cy="861775"/>
          </a:xfrm>
        </p:grpSpPr>
        <p:sp>
          <p:nvSpPr>
            <p:cNvPr id="41" name="TextBox 40"/>
            <p:cNvSpPr txBox="1"/>
            <p:nvPr/>
          </p:nvSpPr>
          <p:spPr>
            <a:xfrm>
              <a:off x="3567318" y="6236754"/>
              <a:ext cx="3995852" cy="861775"/>
            </a:xfrm>
            <a:prstGeom prst="rect">
              <a:avLst/>
            </a:prstGeom>
            <a:noFill/>
          </p:spPr>
          <p:txBody>
            <a:bodyPr wrap="square" lIns="0" tIns="0" rIns="0" bIns="0" rtlCol="0">
              <a:spAutoFit/>
            </a:bodyPr>
            <a:lstStyle>
              <a:defPPr>
                <a:defRPr lang="en-US"/>
              </a:defPPr>
              <a:lvl1pPr algn="ctr">
                <a:defRPr sz="1400">
                  <a:gradFill>
                    <a:gsLst>
                      <a:gs pos="0">
                        <a:srgbClr val="595959"/>
                      </a:gs>
                      <a:gs pos="86000">
                        <a:srgbClr val="595959"/>
                      </a:gs>
                    </a:gsLst>
                    <a:lin ang="5400000" scaled="0"/>
                  </a:gradFill>
                </a:defRPr>
              </a:lvl1pPr>
            </a:lstStyle>
            <a:p>
              <a:pPr algn="l"/>
              <a:r>
                <a:rPr lang="en-US" dirty="0"/>
                <a:t>Secure Endpoints </a:t>
              </a:r>
              <a:r>
                <a:rPr lang="en-US" dirty="0" smtClean="0"/>
                <a:t/>
              </a:r>
              <a:br>
                <a:rPr lang="en-US" dirty="0" smtClean="0"/>
              </a:br>
              <a:r>
                <a:rPr lang="en-US" dirty="0" smtClean="0"/>
                <a:t>with Windows </a:t>
              </a:r>
              <a:br>
                <a:rPr lang="en-US" dirty="0" smtClean="0"/>
              </a:br>
              <a:r>
                <a:rPr lang="en-US" dirty="0" smtClean="0"/>
                <a:t>Server </a:t>
              </a:r>
              <a:r>
                <a:rPr lang="en-US" dirty="0"/>
                <a:t>Firewall</a:t>
              </a:r>
            </a:p>
          </p:txBody>
        </p:sp>
        <p:sp>
          <p:nvSpPr>
            <p:cNvPr id="119" name="Freeform 92"/>
            <p:cNvSpPr>
              <a:spLocks noEditPoints="1"/>
            </p:cNvSpPr>
            <p:nvPr/>
          </p:nvSpPr>
          <p:spPr bwMode="black">
            <a:xfrm>
              <a:off x="5097956" y="6483227"/>
              <a:ext cx="177716" cy="242137"/>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168" name="TextBox 167"/>
          <p:cNvSpPr txBox="1"/>
          <p:nvPr/>
        </p:nvSpPr>
        <p:spPr>
          <a:xfrm>
            <a:off x="4737058" y="4780092"/>
            <a:ext cx="1002409" cy="346249"/>
          </a:xfrm>
          <a:prstGeom prst="rect">
            <a:avLst/>
          </a:prstGeom>
          <a:noFill/>
        </p:spPr>
        <p:txBody>
          <a:bodyPr wrap="square" lIns="0" tIns="0" rIns="0" bIns="0" rtlCol="0">
            <a:spAutoFit/>
          </a:bodyPr>
          <a:lstStyle/>
          <a:p>
            <a:pPr algn="ctr"/>
            <a:r>
              <a:rPr lang="en-US" sz="1100" dirty="0">
                <a:gradFill>
                  <a:gsLst>
                    <a:gs pos="0">
                      <a:srgbClr val="595959"/>
                    </a:gs>
                    <a:gs pos="86000">
                      <a:srgbClr val="595959"/>
                    </a:gs>
                  </a:gsLst>
                  <a:lin ang="5400000" scaled="0"/>
                </a:gradFill>
              </a:rPr>
              <a:t>Load </a:t>
            </a:r>
            <a:br>
              <a:rPr lang="en-US" sz="1100" dirty="0">
                <a:gradFill>
                  <a:gsLst>
                    <a:gs pos="0">
                      <a:srgbClr val="595959"/>
                    </a:gs>
                    <a:gs pos="86000">
                      <a:srgbClr val="595959"/>
                    </a:gs>
                  </a:gsLst>
                  <a:lin ang="5400000" scaled="0"/>
                </a:gradFill>
              </a:rPr>
            </a:br>
            <a:r>
              <a:rPr lang="en-US" sz="1100" dirty="0">
                <a:gradFill>
                  <a:gsLst>
                    <a:gs pos="0">
                      <a:srgbClr val="595959"/>
                    </a:gs>
                    <a:gs pos="86000">
                      <a:srgbClr val="595959"/>
                    </a:gs>
                  </a:gsLst>
                  <a:lin ang="5400000" scaled="0"/>
                </a:gradFill>
              </a:rPr>
              <a:t>Balancer</a:t>
            </a:r>
          </a:p>
        </p:txBody>
      </p:sp>
      <p:sp>
        <p:nvSpPr>
          <p:cNvPr id="169" name="Oval 168"/>
          <p:cNvSpPr/>
          <p:nvPr/>
        </p:nvSpPr>
        <p:spPr bwMode="auto">
          <a:xfrm>
            <a:off x="5288242" y="4159410"/>
            <a:ext cx="469981" cy="40354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70" name="Rounded Rectangle 169"/>
          <p:cNvSpPr/>
          <p:nvPr/>
        </p:nvSpPr>
        <p:spPr bwMode="auto">
          <a:xfrm rot="3637710">
            <a:off x="4826001" y="4155368"/>
            <a:ext cx="432019" cy="409729"/>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116" name="Group 115"/>
          <p:cNvGrpSpPr/>
          <p:nvPr/>
        </p:nvGrpSpPr>
        <p:grpSpPr bwMode="black">
          <a:xfrm>
            <a:off x="4660961" y="3971206"/>
            <a:ext cx="1106814" cy="854183"/>
            <a:chOff x="7010400" y="2133600"/>
            <a:chExt cx="1379538" cy="1065213"/>
          </a:xfrm>
          <a:solidFill>
            <a:schemeClr val="tx2"/>
          </a:solidFill>
        </p:grpSpPr>
        <p:sp>
          <p:nvSpPr>
            <p:cNvPr id="120"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1"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2"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3"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4"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5"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7"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8"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9"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0"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1"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2"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3"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4"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5"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6"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7"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8"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9"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0"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1"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2"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3"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4"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5"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6"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7"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8"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9"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0"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1"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2"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3"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4"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5"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6"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7"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8"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9"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0"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1"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2"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3"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4"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5"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6"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7"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grpSp>
    </p:spTree>
    <p:extLst>
      <p:ext uri="{BB962C8B-B14F-4D97-AF65-F5344CB8AC3E}">
        <p14:creationId xmlns:p14="http://schemas.microsoft.com/office/powerpoint/2010/main" val="367619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right)">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xEl>
                                              <p:pRg st="0" end="0"/>
                                            </p:txEl>
                                          </p:spTgt>
                                        </p:tgtEl>
                                        <p:attrNameLst>
                                          <p:attrName>style.visibility</p:attrName>
                                        </p:attrNameLst>
                                      </p:cBhvr>
                                      <p:to>
                                        <p:strVal val="visible"/>
                                      </p:to>
                                    </p:set>
                                    <p:animEffect transition="in" filter="fade">
                                      <p:cBhvr>
                                        <p:cTn id="10" dur="500"/>
                                        <p:tgtEl>
                                          <p:spTgt spid="2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
                                            <p:txEl>
                                              <p:pRg st="1" end="1"/>
                                            </p:txEl>
                                          </p:spTgt>
                                        </p:tgtEl>
                                        <p:attrNameLst>
                                          <p:attrName>style.visibility</p:attrName>
                                        </p:attrNameLst>
                                      </p:cBhvr>
                                      <p:to>
                                        <p:strVal val="visible"/>
                                      </p:to>
                                    </p:set>
                                    <p:animEffect transition="in" filter="fade">
                                      <p:cBhvr>
                                        <p:cTn id="13" dur="500"/>
                                        <p:tgtEl>
                                          <p:spTgt spid="28">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8">
                                            <p:txEl>
                                              <p:pRg st="2" end="2"/>
                                            </p:txEl>
                                          </p:spTgt>
                                        </p:tgtEl>
                                        <p:attrNameLst>
                                          <p:attrName>style.visibility</p:attrName>
                                        </p:attrNameLst>
                                      </p:cBhvr>
                                      <p:to>
                                        <p:strVal val="visible"/>
                                      </p:to>
                                    </p:set>
                                    <p:animEffect transition="in" filter="fade">
                                      <p:cBhvr>
                                        <p:cTn id="16" dur="500"/>
                                        <p:tgtEl>
                                          <p:spTgt spid="28">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
                                            <p:txEl>
                                              <p:pRg st="3" end="3"/>
                                            </p:txEl>
                                          </p:spTgt>
                                        </p:tgtEl>
                                        <p:attrNameLst>
                                          <p:attrName>style.visibility</p:attrName>
                                        </p:attrNameLst>
                                      </p:cBhvr>
                                      <p:to>
                                        <p:strVal val="visible"/>
                                      </p:to>
                                    </p:set>
                                    <p:animEffect transition="in" filter="fade">
                                      <p:cBhvr>
                                        <p:cTn id="19" dur="500"/>
                                        <p:tgtEl>
                                          <p:spTgt spid="28">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xEl>
                                              <p:pRg st="4" end="4"/>
                                            </p:txEl>
                                          </p:spTgt>
                                        </p:tgtEl>
                                        <p:attrNameLst>
                                          <p:attrName>style.visibility</p:attrName>
                                        </p:attrNameLst>
                                      </p:cBhvr>
                                      <p:to>
                                        <p:strVal val="visible"/>
                                      </p:to>
                                    </p:set>
                                    <p:animEffect transition="in" filter="fade">
                                      <p:cBhvr>
                                        <p:cTn id="22" dur="500"/>
                                        <p:tgtEl>
                                          <p:spTgt spid="28">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8">
                                            <p:txEl>
                                              <p:pRg st="5" end="5"/>
                                            </p:txEl>
                                          </p:spTgt>
                                        </p:tgtEl>
                                        <p:attrNameLst>
                                          <p:attrName>style.visibility</p:attrName>
                                        </p:attrNameLst>
                                      </p:cBhvr>
                                      <p:to>
                                        <p:strVal val="visible"/>
                                      </p:to>
                                    </p:set>
                                    <p:animEffect transition="in" filter="fade">
                                      <p:cBhvr>
                                        <p:cTn id="25" dur="500"/>
                                        <p:tgtEl>
                                          <p:spTgt spid="28">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500"/>
                                        <p:tgtEl>
                                          <p:spTgt spid="2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par>
                                <p:cTn id="34" presetID="10" presetClass="entr" presetSubtype="0" fill="hold" nodeType="withEffect">
                                  <p:stCondLst>
                                    <p:cond delay="0"/>
                                  </p:stCondLst>
                                  <p:childTnLst>
                                    <p:set>
                                      <p:cBhvr>
                                        <p:cTn id="35" dur="1" fill="hold">
                                          <p:stCondLst>
                                            <p:cond delay="0"/>
                                          </p:stCondLst>
                                        </p:cTn>
                                        <p:tgtEl>
                                          <p:spTgt spid="126"/>
                                        </p:tgtEl>
                                        <p:attrNameLst>
                                          <p:attrName>style.visibility</p:attrName>
                                        </p:attrNameLst>
                                      </p:cBhvr>
                                      <p:to>
                                        <p:strVal val="visible"/>
                                      </p:to>
                                    </p:set>
                                    <p:animEffect transition="in" filter="fade">
                                      <p:cBhvr>
                                        <p:cTn id="36"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uild="p"/>
      <p:bldP spid="29" grpId="0"/>
      <p:bldP spid="3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788638" y="1217886"/>
            <a:ext cx="2894830" cy="2896914"/>
          </a:xfrm>
          <a:prstGeom prst="rect">
            <a:avLst/>
          </a:prstGeom>
          <a:solidFill>
            <a:schemeClr val="accent6"/>
          </a:solidFill>
          <a:ln w="9525" cap="flat" cmpd="sng" algn="ctr">
            <a:noFill/>
            <a:prstDash val="solid"/>
            <a:headEnd type="none" w="med" len="med"/>
            <a:tailEnd type="none" w="med" len="med"/>
          </a:ln>
          <a:effectLst/>
        </p:spPr>
        <p:txBody>
          <a:bodyPr vert="horz" wrap="square" lIns="137178" tIns="137178" rIns="68589" bIns="34293" numCol="1" rtlCol="0" anchor="t" anchorCtr="0" compatLnSpc="1">
            <a:prstTxWarp prst="textNoShape">
              <a:avLst/>
            </a:prstTxWarp>
          </a:bodyPr>
          <a:lstStyle/>
          <a:p>
            <a:pPr defTabSz="685891">
              <a:lnSpc>
                <a:spcPct val="90000"/>
              </a:lnSpc>
              <a:buSzPct val="90000"/>
              <a:defRPr/>
            </a:pPr>
            <a:endParaRPr lang="en-US" sz="2200" kern="0" dirty="0">
              <a:gradFill>
                <a:gsLst>
                  <a:gs pos="85000">
                    <a:srgbClr val="FFFFFF"/>
                  </a:gs>
                  <a:gs pos="0">
                    <a:srgbClr val="FFFFFF"/>
                  </a:gs>
                </a:gsLst>
                <a:lin ang="5400000" scaled="0"/>
              </a:gradFill>
            </a:endParaRPr>
          </a:p>
        </p:txBody>
      </p:sp>
      <p:sp>
        <p:nvSpPr>
          <p:cNvPr id="2" name="Title 1"/>
          <p:cNvSpPr>
            <a:spLocks noGrp="1"/>
          </p:cNvSpPr>
          <p:nvPr>
            <p:ph type="title"/>
          </p:nvPr>
        </p:nvSpPr>
        <p:spPr/>
        <p:txBody>
          <a:bodyPr/>
          <a:lstStyle/>
          <a:p>
            <a:r>
              <a:rPr lang="en-US" dirty="0" smtClean="0"/>
              <a:t>Infrastructure as a Service</a:t>
            </a:r>
            <a:endParaRPr lang="en-US" dirty="0"/>
          </a:p>
        </p:txBody>
      </p:sp>
      <p:grpSp>
        <p:nvGrpSpPr>
          <p:cNvPr id="18" name="Group 17"/>
          <p:cNvGrpSpPr/>
          <p:nvPr/>
        </p:nvGrpSpPr>
        <p:grpSpPr>
          <a:xfrm>
            <a:off x="1297705" y="1520651"/>
            <a:ext cx="1745616" cy="2102198"/>
            <a:chOff x="5062551" y="2861874"/>
            <a:chExt cx="2777268" cy="3345461"/>
          </a:xfrm>
        </p:grpSpPr>
        <p:pic>
          <p:nvPicPr>
            <p:cNvPr id="19" name="Picture 2"/>
            <p:cNvPicPr>
              <a:picLocks noChangeAspect="1" noChangeArrowheads="1"/>
            </p:cNvPicPr>
            <p:nvPr/>
          </p:nvPicPr>
          <p:blipFill>
            <a:blip r:embed="rId3" cstate="print">
              <a:lum bright="100000" contrast="100000"/>
            </a:blip>
            <a:srcRect/>
            <a:stretch>
              <a:fillRect/>
            </a:stretch>
          </p:blipFill>
          <p:spPr bwMode="auto">
            <a:xfrm>
              <a:off x="5062551" y="2861874"/>
              <a:ext cx="2148932" cy="1968998"/>
            </a:xfrm>
            <a:prstGeom prst="rect">
              <a:avLst/>
            </a:prstGeom>
            <a:noFill/>
            <a:ln w="9525">
              <a:noFill/>
              <a:miter lim="800000"/>
              <a:headEnd/>
              <a:tailEnd/>
            </a:ln>
            <a:effectLst/>
          </p:spPr>
        </p:pic>
        <p:sp>
          <p:nvSpPr>
            <p:cNvPr id="20" name="Isosceles Triangle 19"/>
            <p:cNvSpPr/>
            <p:nvPr/>
          </p:nvSpPr>
          <p:spPr bwMode="auto">
            <a:xfrm rot="9180217">
              <a:off x="6169786" y="4246310"/>
              <a:ext cx="1061647" cy="1329862"/>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666">
                <a:defRPr/>
              </a:pPr>
              <a:endParaRPr lang="en-US" sz="1400" kern="0" dirty="0">
                <a:gradFill>
                  <a:gsLst>
                    <a:gs pos="0">
                      <a:srgbClr val="FFFFFF"/>
                    </a:gs>
                    <a:gs pos="100000">
                      <a:srgbClr val="FFFFFF"/>
                    </a:gs>
                  </a:gsLst>
                  <a:lin ang="5400000" scaled="0"/>
                </a:gradFill>
                <a:latin typeface="Segoe UI"/>
              </a:endParaRPr>
            </a:p>
          </p:txBody>
        </p:sp>
        <p:pic>
          <p:nvPicPr>
            <p:cNvPr id="21" name="Picture 20"/>
            <p:cNvPicPr>
              <a:picLocks noChangeAspect="1"/>
            </p:cNvPicPr>
            <p:nvPr/>
          </p:nvPicPr>
          <p:blipFill>
            <a:blip r:embed="rId4" cstate="print">
              <a:lum bright="100000" contrast="100000"/>
            </a:blip>
            <a:stretch>
              <a:fillRect/>
            </a:stretch>
          </p:blipFill>
          <p:spPr>
            <a:xfrm>
              <a:off x="5725910" y="4947463"/>
              <a:ext cx="2113909" cy="1259872"/>
            </a:xfrm>
            <a:prstGeom prst="rect">
              <a:avLst/>
            </a:prstGeom>
            <a:noFill/>
            <a:ln>
              <a:noFill/>
            </a:ln>
            <a:effectLst/>
          </p:spPr>
        </p:pic>
      </p:grpSp>
      <p:sp>
        <p:nvSpPr>
          <p:cNvPr id="10" name="Rectangle 9"/>
          <p:cNvSpPr/>
          <p:nvPr/>
        </p:nvSpPr>
        <p:spPr bwMode="auto">
          <a:xfrm>
            <a:off x="3780859" y="1217886"/>
            <a:ext cx="4546603" cy="289691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137178" rIns="68586" bIns="34293" numCol="1" rtlCol="0" anchor="ctr" anchorCtr="0" compatLnSpc="1">
            <a:prstTxWarp prst="textNoShape">
              <a:avLst/>
            </a:prstTxWarp>
          </a:bodyPr>
          <a:lstStyle/>
          <a:p>
            <a:pPr>
              <a:lnSpc>
                <a:spcPts val="3500"/>
              </a:lnSpc>
              <a:spcBef>
                <a:spcPct val="20000"/>
              </a:spcBef>
              <a:buSzPct val="80000"/>
            </a:pPr>
            <a:r>
              <a:rPr lang="en-US" dirty="0">
                <a:solidFill>
                  <a:schemeClr val="bg1">
                    <a:alpha val="99000"/>
                  </a:schemeClr>
                </a:solidFill>
                <a:latin typeface="Segoe UI Light" pitchFamily="34" charset="0"/>
              </a:rPr>
              <a:t>The spring release of Windows Azure Infrastructure as a Service introduces new functionality that allows full control and management of virtual machines along with an extensive virtual networking offering.</a:t>
            </a:r>
          </a:p>
        </p:txBody>
      </p:sp>
      <p:sp>
        <p:nvSpPr>
          <p:cNvPr id="3" name="TextBox 2"/>
          <p:cNvSpPr txBox="1"/>
          <p:nvPr/>
        </p:nvSpPr>
        <p:spPr>
          <a:xfrm>
            <a:off x="788638" y="4284304"/>
            <a:ext cx="7767767" cy="249299"/>
          </a:xfrm>
          <a:prstGeom prst="rect">
            <a:avLst/>
          </a:prstGeom>
          <a:noFill/>
        </p:spPr>
        <p:txBody>
          <a:bodyPr wrap="none" lIns="0" tIns="0" rIns="0" bIns="0" rtlCol="0">
            <a:spAutoFit/>
          </a:bodyPr>
          <a:lstStyle/>
          <a:p>
            <a:pPr>
              <a:lnSpc>
                <a:spcPct val="90000"/>
              </a:lnSpc>
              <a:spcBef>
                <a:spcPct val="20000"/>
              </a:spcBef>
              <a:buSzPct val="80000"/>
            </a:pPr>
            <a:r>
              <a:rPr lang="en-US" dirty="0">
                <a:solidFill>
                  <a:schemeClr val="accent6"/>
                </a:solidFill>
              </a:rPr>
              <a:t>If </a:t>
            </a:r>
            <a:r>
              <a:rPr lang="en-US" dirty="0" smtClean="0">
                <a:solidFill>
                  <a:schemeClr val="accent6"/>
                </a:solidFill>
              </a:rPr>
              <a:t>deploying </a:t>
            </a:r>
            <a:r>
              <a:rPr lang="en-US" dirty="0">
                <a:solidFill>
                  <a:schemeClr val="accent6"/>
                </a:solidFill>
              </a:rPr>
              <a:t>an application requires a developer’s involvement, it’s not IaaS</a:t>
            </a:r>
          </a:p>
        </p:txBody>
      </p:sp>
    </p:spTree>
    <p:extLst>
      <p:ext uri="{BB962C8B-B14F-4D97-AF65-F5344CB8AC3E}">
        <p14:creationId xmlns:p14="http://schemas.microsoft.com/office/powerpoint/2010/main" val="1289021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9436" y="171450"/>
            <a:ext cx="8363938" cy="457049"/>
          </a:xfrm>
        </p:spPr>
        <p:txBody>
          <a:bodyPr/>
          <a:lstStyle/>
          <a:p>
            <a:r>
              <a:rPr lang="en-US" sz="3300" dirty="0"/>
              <a:t>Deployment Steps (VIP Connectivity)</a:t>
            </a:r>
            <a:endParaRPr lang="en-US" sz="3300" dirty="0"/>
          </a:p>
        </p:txBody>
      </p:sp>
      <p:sp>
        <p:nvSpPr>
          <p:cNvPr id="5" name="Rectangle 4"/>
          <p:cNvSpPr/>
          <p:nvPr/>
        </p:nvSpPr>
        <p:spPr>
          <a:xfrm>
            <a:off x="2751908" y="1061685"/>
            <a:ext cx="5998908" cy="54864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74357" tIns="34295" rIns="68589" bIns="34295" numCol="1" spcCol="953" anchor="ctr" anchorCtr="0">
            <a:noAutofit/>
          </a:bodyPr>
          <a:lstStyle/>
          <a:p>
            <a:pPr marL="0" lvl="1" defTabSz="600155">
              <a:spcBef>
                <a:spcPts val="450"/>
              </a:spcBef>
            </a:pPr>
            <a:r>
              <a:rPr lang="en-US" sz="1400" dirty="0">
                <a:ln>
                  <a:solidFill>
                    <a:schemeClr val="bg1">
                      <a:alpha val="0"/>
                    </a:schemeClr>
                  </a:solidFill>
                </a:ln>
                <a:solidFill>
                  <a:srgbClr val="595959">
                    <a:alpha val="99000"/>
                  </a:srgbClr>
                </a:solidFill>
              </a:rPr>
              <a:t>Deploy Virtual Machine(s)</a:t>
            </a:r>
            <a:endParaRPr lang="en-US" sz="1400" dirty="0">
              <a:ln>
                <a:solidFill>
                  <a:schemeClr val="bg1">
                    <a:alpha val="0"/>
                  </a:schemeClr>
                </a:solidFill>
              </a:ln>
              <a:solidFill>
                <a:srgbClr val="595959">
                  <a:alpha val="99000"/>
                </a:srgbClr>
              </a:solidFill>
            </a:endParaRPr>
          </a:p>
        </p:txBody>
      </p:sp>
      <p:sp>
        <p:nvSpPr>
          <p:cNvPr id="6" name="Rectangle 5"/>
          <p:cNvSpPr/>
          <p:nvPr/>
        </p:nvSpPr>
        <p:spPr>
          <a:xfrm>
            <a:off x="2751908" y="1689679"/>
            <a:ext cx="5996351" cy="54864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74357" tIns="34295" rIns="68589" bIns="34295" numCol="1" spcCol="953" anchor="ctr" anchorCtr="0">
            <a:noAutofit/>
          </a:bodyPr>
          <a:lstStyle/>
          <a:p>
            <a:pPr marL="0" lvl="1" defTabSz="600155">
              <a:spcBef>
                <a:spcPts val="450"/>
              </a:spcBef>
            </a:pPr>
            <a:r>
              <a:rPr lang="en-US" sz="1400" dirty="0">
                <a:ln>
                  <a:solidFill>
                    <a:schemeClr val="bg1">
                      <a:alpha val="0"/>
                    </a:schemeClr>
                  </a:solidFill>
                </a:ln>
                <a:solidFill>
                  <a:srgbClr val="595959">
                    <a:alpha val="99000"/>
                  </a:srgbClr>
                </a:solidFill>
              </a:rPr>
              <a:t>Use RDP to customize the </a:t>
            </a:r>
            <a:r>
              <a:rPr lang="en-US" sz="1400" dirty="0">
                <a:ln>
                  <a:solidFill>
                    <a:schemeClr val="bg1">
                      <a:alpha val="0"/>
                    </a:schemeClr>
                  </a:solidFill>
                </a:ln>
                <a:solidFill>
                  <a:srgbClr val="595959">
                    <a:alpha val="99000"/>
                  </a:srgbClr>
                </a:solidFill>
              </a:rPr>
              <a:t>new </a:t>
            </a:r>
            <a:r>
              <a:rPr lang="en-US" sz="1400" dirty="0">
                <a:ln>
                  <a:solidFill>
                    <a:schemeClr val="bg1">
                      <a:alpha val="0"/>
                    </a:schemeClr>
                  </a:solidFill>
                </a:ln>
                <a:solidFill>
                  <a:srgbClr val="595959">
                    <a:alpha val="99000"/>
                  </a:srgbClr>
                </a:solidFill>
              </a:rPr>
              <a:t>virtual machine(s) by </a:t>
            </a:r>
            <a:r>
              <a:rPr lang="en-US" sz="1400" dirty="0">
                <a:ln>
                  <a:solidFill>
                    <a:schemeClr val="bg1">
                      <a:alpha val="0"/>
                    </a:schemeClr>
                  </a:solidFill>
                </a:ln>
                <a:solidFill>
                  <a:srgbClr val="595959">
                    <a:alpha val="99000"/>
                  </a:srgbClr>
                </a:solidFill>
              </a:rPr>
              <a:t>installing software, configuring roles </a:t>
            </a:r>
            <a:r>
              <a:rPr lang="en-US" sz="1400" dirty="0">
                <a:ln>
                  <a:solidFill>
                    <a:schemeClr val="bg1">
                      <a:alpha val="0"/>
                    </a:schemeClr>
                  </a:solidFill>
                </a:ln>
                <a:solidFill>
                  <a:srgbClr val="595959">
                    <a:alpha val="99000"/>
                  </a:srgbClr>
                </a:solidFill>
              </a:rPr>
              <a:t>etc. </a:t>
            </a:r>
            <a:endParaRPr lang="en-US" sz="1400" dirty="0">
              <a:ln>
                <a:solidFill>
                  <a:schemeClr val="bg1">
                    <a:alpha val="0"/>
                  </a:schemeClr>
                </a:solidFill>
              </a:ln>
              <a:solidFill>
                <a:srgbClr val="595959">
                  <a:alpha val="99000"/>
                </a:srgbClr>
              </a:solidFill>
            </a:endParaRPr>
          </a:p>
        </p:txBody>
      </p:sp>
      <p:sp>
        <p:nvSpPr>
          <p:cNvPr id="7" name="Rectangle 6"/>
          <p:cNvSpPr/>
          <p:nvPr/>
        </p:nvSpPr>
        <p:spPr>
          <a:xfrm>
            <a:off x="2757022" y="2940695"/>
            <a:ext cx="5996351" cy="54864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74357" tIns="34295" rIns="68589" bIns="34295" numCol="1" spcCol="953" anchor="ctr" anchorCtr="0">
            <a:noAutofit/>
          </a:bodyPr>
          <a:lstStyle/>
          <a:p>
            <a:pPr marL="0" lvl="1" defTabSz="600155">
              <a:spcBef>
                <a:spcPts val="450"/>
              </a:spcBef>
            </a:pPr>
            <a:r>
              <a:rPr lang="en-US" sz="1400" dirty="0">
                <a:ln>
                  <a:solidFill>
                    <a:schemeClr val="bg1">
                      <a:alpha val="0"/>
                    </a:schemeClr>
                  </a:solidFill>
                </a:ln>
                <a:solidFill>
                  <a:srgbClr val="595959">
                    <a:alpha val="99000"/>
                  </a:srgbClr>
                </a:solidFill>
              </a:rPr>
              <a:t>Build and test </a:t>
            </a:r>
            <a:r>
              <a:rPr lang="en-US" sz="1400" dirty="0">
                <a:ln>
                  <a:solidFill>
                    <a:schemeClr val="bg1">
                      <a:alpha val="0"/>
                    </a:schemeClr>
                  </a:solidFill>
                </a:ln>
                <a:solidFill>
                  <a:srgbClr val="595959">
                    <a:alpha val="99000"/>
                  </a:srgbClr>
                </a:solidFill>
              </a:rPr>
              <a:t>locally using the </a:t>
            </a:r>
            <a:r>
              <a:rPr lang="en-US" sz="1400" dirty="0">
                <a:ln>
                  <a:solidFill>
                    <a:schemeClr val="bg1">
                      <a:alpha val="0"/>
                    </a:schemeClr>
                  </a:solidFill>
                </a:ln>
                <a:solidFill>
                  <a:srgbClr val="595959">
                    <a:alpha val="99000"/>
                  </a:srgbClr>
                </a:solidFill>
              </a:rPr>
              <a:t>emulator. </a:t>
            </a:r>
            <a:br>
              <a:rPr lang="en-US" sz="1400" dirty="0">
                <a:ln>
                  <a:solidFill>
                    <a:schemeClr val="bg1">
                      <a:alpha val="0"/>
                    </a:schemeClr>
                  </a:solidFill>
                </a:ln>
                <a:solidFill>
                  <a:srgbClr val="595959">
                    <a:alpha val="99000"/>
                  </a:srgbClr>
                </a:solidFill>
              </a:rPr>
            </a:br>
            <a:r>
              <a:rPr lang="en-US" sz="1400" dirty="0">
                <a:ln>
                  <a:solidFill>
                    <a:schemeClr val="bg1">
                      <a:alpha val="0"/>
                    </a:schemeClr>
                  </a:solidFill>
                </a:ln>
                <a:solidFill>
                  <a:srgbClr val="595959">
                    <a:alpha val="99000"/>
                  </a:srgbClr>
                </a:solidFill>
              </a:rPr>
              <a:t>Testing live can be achieved by using </a:t>
            </a:r>
            <a:r>
              <a:rPr lang="en-US" sz="1400" dirty="0">
                <a:ln>
                  <a:solidFill>
                    <a:schemeClr val="bg1">
                      <a:alpha val="0"/>
                    </a:schemeClr>
                  </a:solidFill>
                </a:ln>
                <a:solidFill>
                  <a:srgbClr val="595959">
                    <a:alpha val="99000"/>
                  </a:srgbClr>
                </a:solidFill>
              </a:rPr>
              <a:t>public </a:t>
            </a:r>
            <a:r>
              <a:rPr lang="en-US" sz="1400" dirty="0">
                <a:ln>
                  <a:solidFill>
                    <a:schemeClr val="bg1">
                      <a:alpha val="0"/>
                    </a:schemeClr>
                  </a:solidFill>
                </a:ln>
                <a:solidFill>
                  <a:srgbClr val="595959">
                    <a:alpha val="99000"/>
                  </a:srgbClr>
                </a:solidFill>
              </a:rPr>
              <a:t>endpoints.</a:t>
            </a:r>
            <a:endParaRPr lang="en-US" sz="1400" dirty="0">
              <a:ln>
                <a:solidFill>
                  <a:schemeClr val="bg1">
                    <a:alpha val="0"/>
                  </a:schemeClr>
                </a:solidFill>
              </a:ln>
              <a:solidFill>
                <a:srgbClr val="595959">
                  <a:alpha val="99000"/>
                </a:srgbClr>
              </a:solidFill>
            </a:endParaRPr>
          </a:p>
        </p:txBody>
      </p:sp>
      <p:sp>
        <p:nvSpPr>
          <p:cNvPr id="9" name="Rectangle 8"/>
          <p:cNvSpPr/>
          <p:nvPr/>
        </p:nvSpPr>
        <p:spPr>
          <a:xfrm>
            <a:off x="2746792" y="3559050"/>
            <a:ext cx="5996351" cy="54864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74357" tIns="34295" rIns="68589" bIns="34295" numCol="1" spcCol="953" anchor="ctr" anchorCtr="0">
            <a:noAutofit/>
          </a:bodyPr>
          <a:lstStyle/>
          <a:p>
            <a:pPr marL="0" lvl="1" defTabSz="600155">
              <a:spcBef>
                <a:spcPts val="450"/>
              </a:spcBef>
            </a:pPr>
            <a:r>
              <a:rPr lang="en-US" sz="1400" dirty="0">
                <a:ln>
                  <a:solidFill>
                    <a:schemeClr val="bg1">
                      <a:alpha val="0"/>
                    </a:schemeClr>
                  </a:solidFill>
                </a:ln>
                <a:solidFill>
                  <a:srgbClr val="595959">
                    <a:alpha val="99000"/>
                  </a:srgbClr>
                </a:solidFill>
              </a:rPr>
              <a:t>Specify instance </a:t>
            </a:r>
            <a:r>
              <a:rPr lang="en-US" sz="1400" dirty="0">
                <a:ln>
                  <a:solidFill>
                    <a:schemeClr val="bg1">
                      <a:alpha val="0"/>
                    </a:schemeClr>
                  </a:solidFill>
                </a:ln>
                <a:solidFill>
                  <a:srgbClr val="595959">
                    <a:alpha val="99000"/>
                  </a:srgbClr>
                </a:solidFill>
              </a:rPr>
              <a:t>count and </a:t>
            </a:r>
            <a:r>
              <a:rPr lang="en-US" sz="1400" dirty="0">
                <a:ln>
                  <a:solidFill>
                    <a:schemeClr val="bg1">
                      <a:alpha val="0"/>
                    </a:schemeClr>
                  </a:solidFill>
                </a:ln>
                <a:solidFill>
                  <a:srgbClr val="595959">
                    <a:alpha val="99000"/>
                  </a:srgbClr>
                </a:solidFill>
              </a:rPr>
              <a:t>other configuration details. </a:t>
            </a:r>
            <a:r>
              <a:rPr lang="en-US" sz="1400" dirty="0">
                <a:ln>
                  <a:solidFill>
                    <a:schemeClr val="bg1">
                      <a:alpha val="0"/>
                    </a:schemeClr>
                  </a:solidFill>
                </a:ln>
                <a:solidFill>
                  <a:srgbClr val="595959">
                    <a:alpha val="99000"/>
                  </a:srgbClr>
                </a:solidFill>
              </a:rPr>
              <a:t/>
            </a:r>
            <a:br>
              <a:rPr lang="en-US" sz="1400" dirty="0">
                <a:ln>
                  <a:solidFill>
                    <a:schemeClr val="bg1">
                      <a:alpha val="0"/>
                    </a:schemeClr>
                  </a:solidFill>
                </a:ln>
                <a:solidFill>
                  <a:srgbClr val="595959">
                    <a:alpha val="99000"/>
                  </a:srgbClr>
                </a:solidFill>
              </a:rPr>
            </a:br>
            <a:r>
              <a:rPr lang="en-US" sz="1400" dirty="0">
                <a:ln>
                  <a:solidFill>
                    <a:schemeClr val="bg1">
                      <a:alpha val="0"/>
                    </a:schemeClr>
                  </a:solidFill>
                </a:ln>
                <a:solidFill>
                  <a:srgbClr val="595959">
                    <a:alpha val="99000"/>
                  </a:srgbClr>
                </a:solidFill>
              </a:rPr>
              <a:t>Deploy to a separate hosted service.</a:t>
            </a:r>
            <a:endParaRPr lang="en-US" sz="1400" dirty="0">
              <a:ln>
                <a:solidFill>
                  <a:schemeClr val="bg1">
                    <a:alpha val="0"/>
                  </a:schemeClr>
                </a:solidFill>
              </a:ln>
              <a:solidFill>
                <a:srgbClr val="595959">
                  <a:alpha val="99000"/>
                </a:srgbClr>
              </a:solidFill>
            </a:endParaRPr>
          </a:p>
        </p:txBody>
      </p:sp>
      <p:sp>
        <p:nvSpPr>
          <p:cNvPr id="11" name="Rectangle 10"/>
          <p:cNvSpPr/>
          <p:nvPr/>
        </p:nvSpPr>
        <p:spPr>
          <a:xfrm>
            <a:off x="388240" y="1061685"/>
            <a:ext cx="2291852" cy="54864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11700" tIns="71689" rIns="111700" bIns="71689" numCol="1" spcCol="953" anchor="ctr" anchorCtr="0">
            <a:noAutofit/>
          </a:bodyPr>
          <a:lstStyle/>
          <a:p>
            <a:pPr defTabSz="933574">
              <a:lnSpc>
                <a:spcPct val="90000"/>
              </a:lnSpc>
              <a:spcBef>
                <a:spcPct val="0"/>
              </a:spcBef>
              <a:spcAft>
                <a:spcPct val="35000"/>
              </a:spcAft>
            </a:pPr>
            <a:r>
              <a:rPr lang="en-US" sz="1500" b="1" dirty="0">
                <a:ln>
                  <a:solidFill>
                    <a:schemeClr val="bg1">
                      <a:alpha val="0"/>
                    </a:schemeClr>
                  </a:solidFill>
                </a:ln>
                <a:solidFill>
                  <a:schemeClr val="lt1">
                    <a:alpha val="99000"/>
                  </a:schemeClr>
                </a:solidFill>
              </a:rPr>
              <a:t>Deploy</a:t>
            </a:r>
            <a:r>
              <a:rPr lang="en-US" sz="1500" dirty="0">
                <a:ln>
                  <a:solidFill>
                    <a:schemeClr val="bg1">
                      <a:alpha val="0"/>
                    </a:schemeClr>
                  </a:solidFill>
                </a:ln>
                <a:solidFill>
                  <a:schemeClr val="lt1">
                    <a:alpha val="99000"/>
                  </a:schemeClr>
                </a:solidFill>
              </a:rPr>
              <a:t> VM’s</a:t>
            </a:r>
            <a:endParaRPr lang="en-US" sz="1500" dirty="0">
              <a:ln>
                <a:solidFill>
                  <a:schemeClr val="bg1">
                    <a:alpha val="0"/>
                  </a:schemeClr>
                </a:solidFill>
              </a:ln>
              <a:solidFill>
                <a:schemeClr val="lt1">
                  <a:alpha val="99000"/>
                </a:schemeClr>
              </a:solidFill>
            </a:endParaRPr>
          </a:p>
        </p:txBody>
      </p:sp>
      <p:sp>
        <p:nvSpPr>
          <p:cNvPr id="12" name="Rectangle 11"/>
          <p:cNvSpPr/>
          <p:nvPr/>
        </p:nvSpPr>
        <p:spPr>
          <a:xfrm>
            <a:off x="388239" y="1689679"/>
            <a:ext cx="2291852" cy="54864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11700" tIns="71689" rIns="111700" bIns="71689" numCol="1" spcCol="953" anchor="ctr" anchorCtr="0">
            <a:noAutofit/>
          </a:bodyPr>
          <a:lstStyle/>
          <a:p>
            <a:pPr defTabSz="933574">
              <a:lnSpc>
                <a:spcPct val="90000"/>
              </a:lnSpc>
              <a:spcBef>
                <a:spcPct val="0"/>
              </a:spcBef>
              <a:spcAft>
                <a:spcPct val="35000"/>
              </a:spcAft>
            </a:pPr>
            <a:r>
              <a:rPr lang="en-US" sz="1500" b="1" dirty="0">
                <a:ln>
                  <a:solidFill>
                    <a:schemeClr val="bg1">
                      <a:alpha val="0"/>
                    </a:schemeClr>
                  </a:solidFill>
                </a:ln>
                <a:solidFill>
                  <a:schemeClr val="lt1">
                    <a:alpha val="99000"/>
                  </a:schemeClr>
                </a:solidFill>
              </a:rPr>
              <a:t>Customize</a:t>
            </a:r>
          </a:p>
        </p:txBody>
      </p:sp>
      <p:sp>
        <p:nvSpPr>
          <p:cNvPr id="13" name="Rectangle 12"/>
          <p:cNvSpPr/>
          <p:nvPr/>
        </p:nvSpPr>
        <p:spPr>
          <a:xfrm>
            <a:off x="389436" y="2940695"/>
            <a:ext cx="2291852" cy="54864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11700" tIns="71689" rIns="111700" bIns="71689" numCol="1" spcCol="953" anchor="ctr" anchorCtr="0">
            <a:noAutofit/>
          </a:bodyPr>
          <a:lstStyle/>
          <a:p>
            <a:pPr defTabSz="933574">
              <a:lnSpc>
                <a:spcPct val="90000"/>
              </a:lnSpc>
              <a:spcBef>
                <a:spcPct val="0"/>
              </a:spcBef>
              <a:spcAft>
                <a:spcPct val="35000"/>
              </a:spcAft>
            </a:pPr>
            <a:r>
              <a:rPr lang="en-US" sz="1500" dirty="0">
                <a:ln>
                  <a:solidFill>
                    <a:schemeClr val="bg1">
                      <a:alpha val="0"/>
                    </a:schemeClr>
                  </a:solidFill>
                </a:ln>
                <a:solidFill>
                  <a:schemeClr val="lt1">
                    <a:alpha val="99000"/>
                  </a:schemeClr>
                </a:solidFill>
              </a:rPr>
              <a:t>Local </a:t>
            </a:r>
            <a:r>
              <a:rPr lang="en-US" sz="1500" dirty="0" err="1">
                <a:ln>
                  <a:solidFill>
                    <a:schemeClr val="bg1">
                      <a:alpha val="0"/>
                    </a:schemeClr>
                  </a:solidFill>
                </a:ln>
                <a:solidFill>
                  <a:schemeClr val="lt1">
                    <a:alpha val="99000"/>
                  </a:schemeClr>
                </a:solidFill>
              </a:rPr>
              <a:t>Dev</a:t>
            </a:r>
            <a:r>
              <a:rPr lang="en-US" sz="1500" dirty="0">
                <a:ln>
                  <a:solidFill>
                    <a:schemeClr val="bg1">
                      <a:alpha val="0"/>
                    </a:schemeClr>
                  </a:solidFill>
                </a:ln>
                <a:solidFill>
                  <a:schemeClr val="lt1">
                    <a:alpha val="99000"/>
                  </a:schemeClr>
                </a:solidFill>
              </a:rPr>
              <a:t>/</a:t>
            </a:r>
            <a:r>
              <a:rPr lang="en-US" sz="1500" b="1" dirty="0">
                <a:ln>
                  <a:solidFill>
                    <a:schemeClr val="bg1">
                      <a:alpha val="0"/>
                    </a:schemeClr>
                  </a:solidFill>
                </a:ln>
                <a:solidFill>
                  <a:schemeClr val="lt1">
                    <a:alpha val="99000"/>
                  </a:schemeClr>
                </a:solidFill>
              </a:rPr>
              <a:t>Test</a:t>
            </a:r>
          </a:p>
        </p:txBody>
      </p:sp>
      <p:sp>
        <p:nvSpPr>
          <p:cNvPr id="15" name="Rectangle 14"/>
          <p:cNvSpPr/>
          <p:nvPr/>
        </p:nvSpPr>
        <p:spPr>
          <a:xfrm>
            <a:off x="388240" y="3559050"/>
            <a:ext cx="2291852" cy="54864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11700" tIns="71689" rIns="111700" bIns="71689" numCol="1" spcCol="953" anchor="ctr" anchorCtr="0">
            <a:noAutofit/>
          </a:bodyPr>
          <a:lstStyle/>
          <a:p>
            <a:pPr defTabSz="933574">
              <a:lnSpc>
                <a:spcPct val="90000"/>
              </a:lnSpc>
              <a:spcBef>
                <a:spcPct val="0"/>
              </a:spcBef>
              <a:spcAft>
                <a:spcPct val="35000"/>
              </a:spcAft>
            </a:pPr>
            <a:r>
              <a:rPr lang="en-US" sz="1500" b="1" dirty="0">
                <a:ln>
                  <a:solidFill>
                    <a:schemeClr val="bg1">
                      <a:alpha val="0"/>
                    </a:schemeClr>
                  </a:solidFill>
                </a:ln>
                <a:solidFill>
                  <a:schemeClr val="lt1">
                    <a:alpha val="99000"/>
                  </a:schemeClr>
                </a:solidFill>
              </a:rPr>
              <a:t>Deploy</a:t>
            </a:r>
            <a:r>
              <a:rPr lang="en-US" sz="1500" dirty="0">
                <a:ln>
                  <a:solidFill>
                    <a:schemeClr val="bg1">
                      <a:alpha val="0"/>
                    </a:schemeClr>
                  </a:solidFill>
                </a:ln>
                <a:solidFill>
                  <a:schemeClr val="lt1">
                    <a:alpha val="99000"/>
                  </a:schemeClr>
                </a:solidFill>
              </a:rPr>
              <a:t> </a:t>
            </a:r>
            <a:r>
              <a:rPr lang="en-US" sz="1500" dirty="0">
                <a:ln>
                  <a:solidFill>
                    <a:schemeClr val="bg1">
                      <a:alpha val="0"/>
                    </a:schemeClr>
                  </a:solidFill>
                </a:ln>
                <a:solidFill>
                  <a:schemeClr val="lt1">
                    <a:alpha val="99000"/>
                  </a:schemeClr>
                </a:solidFill>
              </a:rPr>
              <a:t>Service</a:t>
            </a:r>
            <a:endParaRPr lang="en-US" sz="1500" dirty="0">
              <a:ln>
                <a:solidFill>
                  <a:schemeClr val="bg1">
                    <a:alpha val="0"/>
                  </a:schemeClr>
                </a:solidFill>
              </a:ln>
              <a:solidFill>
                <a:schemeClr val="lt1">
                  <a:alpha val="99000"/>
                </a:schemeClr>
              </a:solidFill>
            </a:endParaRPr>
          </a:p>
        </p:txBody>
      </p:sp>
      <p:sp>
        <p:nvSpPr>
          <p:cNvPr id="17" name="Rectangle 16"/>
          <p:cNvSpPr/>
          <p:nvPr/>
        </p:nvSpPr>
        <p:spPr>
          <a:xfrm>
            <a:off x="389436" y="2310935"/>
            <a:ext cx="2291852" cy="54864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11700" tIns="71689" rIns="111700" bIns="71689" numCol="1" spcCol="953" anchor="ctr" anchorCtr="0">
            <a:noAutofit/>
          </a:bodyPr>
          <a:lstStyle/>
          <a:p>
            <a:pPr defTabSz="933574">
              <a:lnSpc>
                <a:spcPct val="90000"/>
              </a:lnSpc>
              <a:spcBef>
                <a:spcPct val="0"/>
              </a:spcBef>
              <a:spcAft>
                <a:spcPct val="35000"/>
              </a:spcAft>
            </a:pPr>
            <a:r>
              <a:rPr lang="en-US" sz="1500" b="1" dirty="0">
                <a:ln>
                  <a:solidFill>
                    <a:schemeClr val="bg1">
                      <a:alpha val="0"/>
                    </a:schemeClr>
                  </a:solidFill>
                </a:ln>
                <a:solidFill>
                  <a:schemeClr val="lt1">
                    <a:alpha val="99000"/>
                  </a:schemeClr>
                </a:solidFill>
              </a:rPr>
              <a:t>Configure</a:t>
            </a:r>
            <a:r>
              <a:rPr lang="en-US" sz="1500" dirty="0">
                <a:ln>
                  <a:solidFill>
                    <a:schemeClr val="bg1">
                      <a:alpha val="0"/>
                    </a:schemeClr>
                  </a:solidFill>
                </a:ln>
                <a:solidFill>
                  <a:schemeClr val="lt1">
                    <a:alpha val="99000"/>
                  </a:schemeClr>
                </a:solidFill>
              </a:rPr>
              <a:t> Endpoints</a:t>
            </a:r>
            <a:endParaRPr lang="en-US" sz="1500" dirty="0">
              <a:ln>
                <a:solidFill>
                  <a:schemeClr val="bg1">
                    <a:alpha val="0"/>
                  </a:schemeClr>
                </a:solidFill>
              </a:ln>
              <a:solidFill>
                <a:schemeClr val="lt1">
                  <a:alpha val="99000"/>
                </a:schemeClr>
              </a:solidFill>
            </a:endParaRPr>
          </a:p>
        </p:txBody>
      </p:sp>
      <p:sp>
        <p:nvSpPr>
          <p:cNvPr id="20" name="Rectangle 19"/>
          <p:cNvSpPr/>
          <p:nvPr/>
        </p:nvSpPr>
        <p:spPr>
          <a:xfrm>
            <a:off x="2754465" y="2310935"/>
            <a:ext cx="5996351" cy="54864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74357" tIns="34295" rIns="68589" bIns="34295" numCol="1" spcCol="953" anchor="ctr" anchorCtr="0">
            <a:noAutofit/>
          </a:bodyPr>
          <a:lstStyle/>
          <a:p>
            <a:pPr marL="0" lvl="1" defTabSz="600155">
              <a:spcBef>
                <a:spcPts val="450"/>
              </a:spcBef>
            </a:pPr>
            <a:r>
              <a:rPr lang="en-US" sz="1400" dirty="0">
                <a:ln>
                  <a:solidFill>
                    <a:schemeClr val="bg1">
                      <a:alpha val="0"/>
                    </a:schemeClr>
                  </a:solidFill>
                </a:ln>
                <a:solidFill>
                  <a:srgbClr val="595959">
                    <a:alpha val="99000"/>
                  </a:srgbClr>
                </a:solidFill>
              </a:rPr>
              <a:t>Configure public endpoints to virtual machine services. </a:t>
            </a:r>
            <a:br>
              <a:rPr lang="en-US" sz="1400" dirty="0">
                <a:ln>
                  <a:solidFill>
                    <a:schemeClr val="bg1">
                      <a:alpha val="0"/>
                    </a:schemeClr>
                  </a:solidFill>
                </a:ln>
                <a:solidFill>
                  <a:srgbClr val="595959">
                    <a:alpha val="99000"/>
                  </a:srgbClr>
                </a:solidFill>
              </a:rPr>
            </a:br>
            <a:r>
              <a:rPr lang="en-US" sz="1400" dirty="0">
                <a:ln>
                  <a:solidFill>
                    <a:schemeClr val="bg1">
                      <a:alpha val="0"/>
                    </a:schemeClr>
                  </a:solidFill>
                </a:ln>
                <a:solidFill>
                  <a:srgbClr val="595959">
                    <a:alpha val="99000"/>
                  </a:srgbClr>
                </a:solidFill>
              </a:rPr>
              <a:t>ACL with firewall as appropriate.</a:t>
            </a:r>
            <a:endParaRPr lang="en-US" sz="1400" dirty="0">
              <a:ln>
                <a:solidFill>
                  <a:schemeClr val="bg1">
                    <a:alpha val="0"/>
                  </a:schemeClr>
                </a:solidFill>
              </a:ln>
              <a:solidFill>
                <a:srgbClr val="595959">
                  <a:alpha val="99000"/>
                </a:srgbClr>
              </a:solidFill>
            </a:endParaRPr>
          </a:p>
        </p:txBody>
      </p:sp>
    </p:spTree>
    <p:extLst>
      <p:ext uri="{BB962C8B-B14F-4D97-AF65-F5344CB8AC3E}">
        <p14:creationId xmlns:p14="http://schemas.microsoft.com/office/powerpoint/2010/main" val="3256329334"/>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98598"/>
          </a:xfrm>
        </p:spPr>
        <p:txBody>
          <a:bodyPr/>
          <a:lstStyle/>
          <a:p>
            <a:r>
              <a:rPr lang="en-US" sz="3600" dirty="0"/>
              <a:t>Connecting Cloud Services with VNET</a:t>
            </a:r>
          </a:p>
        </p:txBody>
      </p:sp>
      <p:sp>
        <p:nvSpPr>
          <p:cNvPr id="34" name="Content Placeholder 2"/>
          <p:cNvSpPr>
            <a:spLocks noGrp="1"/>
          </p:cNvSpPr>
          <p:nvPr>
            <p:ph type="body" sz="quarter" idx="10"/>
          </p:nvPr>
        </p:nvSpPr>
        <p:spPr>
          <a:xfrm>
            <a:off x="389436" y="1085849"/>
            <a:ext cx="8363938" cy="1665456"/>
          </a:xfrm>
        </p:spPr>
        <p:txBody>
          <a:bodyPr/>
          <a:lstStyle/>
          <a:p>
            <a:r>
              <a:rPr lang="en-US" sz="2400" dirty="0">
                <a:solidFill>
                  <a:schemeClr val="accent2">
                    <a:alpha val="99000"/>
                  </a:schemeClr>
                </a:solidFill>
              </a:rPr>
              <a:t>Strengths</a:t>
            </a:r>
          </a:p>
          <a:p>
            <a:pPr lvl="1"/>
            <a:r>
              <a:rPr lang="en-US" sz="1800" spc="0" dirty="0"/>
              <a:t>More Secure</a:t>
            </a:r>
          </a:p>
          <a:p>
            <a:pPr lvl="1"/>
            <a:r>
              <a:rPr lang="en-US" sz="1800" spc="0" dirty="0"/>
              <a:t>Low Latency</a:t>
            </a:r>
          </a:p>
          <a:p>
            <a:pPr lvl="1"/>
            <a:r>
              <a:rPr lang="en-US" sz="1800" spc="0" dirty="0"/>
              <a:t>Cloud App Autonomy</a:t>
            </a:r>
          </a:p>
          <a:p>
            <a:pPr lvl="1"/>
            <a:r>
              <a:rPr lang="en-US" sz="1800" spc="0" dirty="0"/>
              <a:t>VIP Swap (stateless roles)</a:t>
            </a:r>
          </a:p>
          <a:p>
            <a:pPr lvl="1"/>
            <a:r>
              <a:rPr lang="en-US" sz="1800" spc="0" dirty="0"/>
              <a:t>Advanced Connectivity Requirements</a:t>
            </a:r>
          </a:p>
        </p:txBody>
      </p:sp>
      <p:sp>
        <p:nvSpPr>
          <p:cNvPr id="40" name="Content Placeholder 2"/>
          <p:cNvSpPr txBox="1">
            <a:spLocks/>
          </p:cNvSpPr>
          <p:nvPr/>
        </p:nvSpPr>
        <p:spPr>
          <a:xfrm>
            <a:off x="389437" y="2871063"/>
            <a:ext cx="2856998" cy="1543051"/>
          </a:xfrm>
          <a:prstGeom prst="rect">
            <a:avLst/>
          </a:prstGeom>
        </p:spPr>
        <p:txBody>
          <a:bodyPr vert="horz" wrap="square" lIns="0" tIns="0" rIns="0" bIns="0" rtlCol="0">
            <a:norm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pc="-75" dirty="0">
                <a:solidFill>
                  <a:schemeClr val="accent2">
                    <a:alpha val="99000"/>
                  </a:schemeClr>
                </a:solidFill>
                <a:latin typeface="Segoe UI Light" pitchFamily="34" charset="0"/>
              </a:rPr>
              <a:t>Weaknesses</a:t>
            </a:r>
          </a:p>
          <a:p>
            <a:pPr marL="48820" indent="0">
              <a:buNone/>
            </a:pPr>
            <a:r>
              <a:rPr lang="en-US" sz="1800" dirty="0">
                <a:gradFill>
                  <a:gsLst>
                    <a:gs pos="0">
                      <a:srgbClr val="595959"/>
                    </a:gs>
                    <a:gs pos="86000">
                      <a:srgbClr val="595959"/>
                    </a:gs>
                  </a:gsLst>
                  <a:lin ang="5400000" scaled="0"/>
                </a:gradFill>
              </a:rPr>
              <a:t>VNET Complexity</a:t>
            </a:r>
          </a:p>
          <a:p>
            <a:pPr marL="48820" indent="0">
              <a:buNone/>
            </a:pPr>
            <a:r>
              <a:rPr lang="en-US" sz="1800" dirty="0">
                <a:gradFill>
                  <a:gsLst>
                    <a:gs pos="0">
                      <a:srgbClr val="595959"/>
                    </a:gs>
                    <a:gs pos="86000">
                      <a:srgbClr val="595959"/>
                    </a:gs>
                  </a:gsLst>
                  <a:lin ang="5400000" scaled="0"/>
                </a:gradFill>
              </a:rPr>
              <a:t>No </a:t>
            </a:r>
            <a:r>
              <a:rPr lang="en-US" sz="1800" dirty="0" err="1">
                <a:gradFill>
                  <a:gsLst>
                    <a:gs pos="0">
                      <a:srgbClr val="595959"/>
                    </a:gs>
                    <a:gs pos="86000">
                      <a:srgbClr val="595959"/>
                    </a:gs>
                  </a:gsLst>
                  <a:lin ang="5400000" scaled="0"/>
                </a:gradFill>
              </a:rPr>
              <a:t>iDNS</a:t>
            </a:r>
            <a:r>
              <a:rPr lang="en-US" sz="1800" dirty="0">
                <a:gradFill>
                  <a:gsLst>
                    <a:gs pos="0">
                      <a:srgbClr val="595959"/>
                    </a:gs>
                    <a:gs pos="86000">
                      <a:srgbClr val="595959"/>
                    </a:gs>
                  </a:gsLst>
                  <a:lin ang="5400000" scaled="0"/>
                </a:gradFill>
              </a:rPr>
              <a:t> – use BYOD</a:t>
            </a:r>
          </a:p>
        </p:txBody>
      </p:sp>
      <p:grpSp>
        <p:nvGrpSpPr>
          <p:cNvPr id="45" name="Group 44"/>
          <p:cNvGrpSpPr/>
          <p:nvPr/>
        </p:nvGrpSpPr>
        <p:grpSpPr>
          <a:xfrm>
            <a:off x="5817370" y="3145169"/>
            <a:ext cx="2932059" cy="1697005"/>
            <a:chOff x="214313" y="2174875"/>
            <a:chExt cx="990600" cy="598488"/>
          </a:xfrm>
          <a:solidFill>
            <a:schemeClr val="accent2"/>
          </a:solidFill>
        </p:grpSpPr>
        <p:sp>
          <p:nvSpPr>
            <p:cNvPr id="46"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8" name="Group 47"/>
          <p:cNvGrpSpPr/>
          <p:nvPr/>
        </p:nvGrpSpPr>
        <p:grpSpPr>
          <a:xfrm>
            <a:off x="5821314" y="1051588"/>
            <a:ext cx="2932059" cy="1697005"/>
            <a:chOff x="214313" y="2174875"/>
            <a:chExt cx="990600" cy="598488"/>
          </a:xfrm>
          <a:solidFill>
            <a:schemeClr val="accent2"/>
          </a:solidFill>
        </p:grpSpPr>
        <p:sp>
          <p:nvSpPr>
            <p:cNvPr id="49"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51" name="TextBox 50"/>
          <p:cNvSpPr txBox="1"/>
          <p:nvPr/>
        </p:nvSpPr>
        <p:spPr>
          <a:xfrm>
            <a:off x="6545256" y="2899608"/>
            <a:ext cx="872739" cy="346249"/>
          </a:xfrm>
          <a:prstGeom prst="rect">
            <a:avLst/>
          </a:prstGeom>
          <a:noFill/>
        </p:spPr>
        <p:txBody>
          <a:bodyPr wrap="square" lIns="0" tIns="0" rIns="0" bIns="0" rtlCol="0">
            <a:spAutoFit/>
          </a:bodyPr>
          <a:lstStyle/>
          <a:p>
            <a:pPr algn="ctr"/>
            <a:r>
              <a:rPr lang="en-US" sz="1100" dirty="0">
                <a:solidFill>
                  <a:schemeClr val="tx2">
                    <a:alpha val="99000"/>
                  </a:schemeClr>
                </a:solidFill>
              </a:rPr>
              <a:t>Direct Access </a:t>
            </a:r>
            <a:br>
              <a:rPr lang="en-US" sz="1100" dirty="0">
                <a:solidFill>
                  <a:schemeClr val="tx2">
                    <a:alpha val="99000"/>
                  </a:schemeClr>
                </a:solidFill>
              </a:rPr>
            </a:br>
            <a:r>
              <a:rPr lang="en-US" sz="1100" dirty="0">
                <a:solidFill>
                  <a:schemeClr val="tx2">
                    <a:alpha val="99000"/>
                  </a:schemeClr>
                </a:solidFill>
              </a:rPr>
              <a:t>via VNET</a:t>
            </a:r>
          </a:p>
        </p:txBody>
      </p:sp>
      <p:sp>
        <p:nvSpPr>
          <p:cNvPr id="52" name="TextBox 51"/>
          <p:cNvSpPr txBox="1"/>
          <p:nvPr/>
        </p:nvSpPr>
        <p:spPr>
          <a:xfrm>
            <a:off x="7068990" y="1737067"/>
            <a:ext cx="1036833" cy="276999"/>
          </a:xfrm>
          <a:prstGeom prst="rect">
            <a:avLst/>
          </a:prstGeom>
          <a:noFill/>
        </p:spPr>
        <p:txBody>
          <a:bodyPr wrap="square" lIns="0" tIns="0" rIns="0" bIns="0" rtlCol="0">
            <a:spAutoFit/>
          </a:bodyPr>
          <a:lstStyle/>
          <a:p>
            <a:pPr algn="ctr"/>
            <a:r>
              <a:rPr lang="en-US" sz="900" b="1" dirty="0" err="1">
                <a:solidFill>
                  <a:schemeClr val="accent6">
                    <a:alpha val="99000"/>
                  </a:schemeClr>
                </a:solidFill>
              </a:rPr>
              <a:t>FrontEndSubnet</a:t>
            </a:r>
            <a:r>
              <a:rPr lang="en-US" sz="900" b="1" dirty="0">
                <a:solidFill>
                  <a:schemeClr val="accent6">
                    <a:alpha val="99000"/>
                  </a:schemeClr>
                </a:solidFill>
              </a:rPr>
              <a:t> </a:t>
            </a:r>
          </a:p>
          <a:p>
            <a:pPr algn="ctr"/>
            <a:r>
              <a:rPr lang="en-US" sz="900" b="1" dirty="0">
                <a:solidFill>
                  <a:schemeClr val="accent6">
                    <a:alpha val="99000"/>
                  </a:schemeClr>
                </a:solidFill>
              </a:rPr>
              <a:t>(10.0.0.0/16)</a:t>
            </a:r>
          </a:p>
        </p:txBody>
      </p:sp>
      <p:sp>
        <p:nvSpPr>
          <p:cNvPr id="53" name="TextBox 52"/>
          <p:cNvSpPr txBox="1"/>
          <p:nvPr/>
        </p:nvSpPr>
        <p:spPr>
          <a:xfrm>
            <a:off x="7037012" y="3728315"/>
            <a:ext cx="956942" cy="369332"/>
          </a:xfrm>
          <a:prstGeom prst="rect">
            <a:avLst/>
          </a:prstGeom>
          <a:noFill/>
        </p:spPr>
        <p:txBody>
          <a:bodyPr wrap="square" lIns="0" tIns="0" rIns="0" bIns="0" rtlCol="0">
            <a:spAutoFit/>
          </a:bodyPr>
          <a:lstStyle>
            <a:defPPr>
              <a:defRPr lang="en-US"/>
            </a:defPPr>
            <a:lvl1pPr algn="ctr">
              <a:defRPr sz="1200" b="1">
                <a:solidFill>
                  <a:schemeClr val="accent6">
                    <a:alpha val="99000"/>
                  </a:schemeClr>
                </a:solidFill>
              </a:defRPr>
            </a:lvl1pPr>
          </a:lstStyle>
          <a:p>
            <a:r>
              <a:rPr lang="en-US" dirty="0" err="1"/>
              <a:t>SQLSubnet</a:t>
            </a:r>
            <a:r>
              <a:rPr lang="en-US" dirty="0"/>
              <a:t> </a:t>
            </a:r>
          </a:p>
          <a:p>
            <a:r>
              <a:rPr lang="en-US" dirty="0"/>
              <a:t>(10.1.0.0/16)</a:t>
            </a:r>
          </a:p>
        </p:txBody>
      </p:sp>
      <p:sp>
        <p:nvSpPr>
          <p:cNvPr id="54" name="TextBox 53"/>
          <p:cNvSpPr txBox="1"/>
          <p:nvPr/>
        </p:nvSpPr>
        <p:spPr>
          <a:xfrm>
            <a:off x="4670192" y="2610651"/>
            <a:ext cx="1002409" cy="346249"/>
          </a:xfrm>
          <a:prstGeom prst="rect">
            <a:avLst/>
          </a:prstGeom>
          <a:noFill/>
        </p:spPr>
        <p:txBody>
          <a:bodyPr wrap="square" lIns="0" tIns="0" rIns="0" bIns="0" rtlCol="0">
            <a:spAutoFit/>
          </a:bodyPr>
          <a:lstStyle/>
          <a:p>
            <a:pPr algn="ctr"/>
            <a:r>
              <a:rPr lang="en-US" sz="1100" dirty="0">
                <a:gradFill>
                  <a:gsLst>
                    <a:gs pos="0">
                      <a:srgbClr val="595959"/>
                    </a:gs>
                    <a:gs pos="86000">
                      <a:srgbClr val="595959"/>
                    </a:gs>
                  </a:gsLst>
                  <a:lin ang="5400000" scaled="0"/>
                </a:gradFill>
              </a:rPr>
              <a:t>Load </a:t>
            </a:r>
            <a:br>
              <a:rPr lang="en-US" sz="1100" dirty="0">
                <a:gradFill>
                  <a:gsLst>
                    <a:gs pos="0">
                      <a:srgbClr val="595959"/>
                    </a:gs>
                    <a:gs pos="86000">
                      <a:srgbClr val="595959"/>
                    </a:gs>
                  </a:gsLst>
                  <a:lin ang="5400000" scaled="0"/>
                </a:gradFill>
              </a:rPr>
            </a:br>
            <a:r>
              <a:rPr lang="en-US" sz="1100" dirty="0">
                <a:gradFill>
                  <a:gsLst>
                    <a:gs pos="0">
                      <a:srgbClr val="595959"/>
                    </a:gs>
                    <a:gs pos="86000">
                      <a:srgbClr val="595959"/>
                    </a:gs>
                  </a:gsLst>
                  <a:lin ang="5400000" scaled="0"/>
                </a:gradFill>
              </a:rPr>
              <a:t>Balancer</a:t>
            </a:r>
          </a:p>
        </p:txBody>
      </p:sp>
      <p:sp>
        <p:nvSpPr>
          <p:cNvPr id="55" name="Right Arrow 54"/>
          <p:cNvSpPr/>
          <p:nvPr/>
        </p:nvSpPr>
        <p:spPr bwMode="auto">
          <a:xfrm>
            <a:off x="5474269" y="1770982"/>
            <a:ext cx="1203509" cy="623210"/>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fontAlgn="base">
              <a:spcBef>
                <a:spcPct val="0"/>
              </a:spcBef>
              <a:spcAft>
                <a:spcPct val="0"/>
              </a:spcAft>
            </a:pPr>
            <a:r>
              <a:rPr lang="en-US" sz="2100" dirty="0">
                <a:gradFill>
                  <a:gsLst>
                    <a:gs pos="0">
                      <a:srgbClr val="FFFFFF"/>
                    </a:gs>
                    <a:gs pos="100000">
                      <a:srgbClr val="FFFFFF"/>
                    </a:gs>
                  </a:gsLst>
                  <a:lin ang="5400000" scaled="0"/>
                </a:gradFill>
              </a:rPr>
              <a:t>80</a:t>
            </a:r>
          </a:p>
        </p:txBody>
      </p:sp>
      <p:sp>
        <p:nvSpPr>
          <p:cNvPr id="56" name="Oval 55"/>
          <p:cNvSpPr/>
          <p:nvPr/>
        </p:nvSpPr>
        <p:spPr bwMode="auto">
          <a:xfrm>
            <a:off x="5252652" y="1904588"/>
            <a:ext cx="469981" cy="40354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57" name="Group 56"/>
          <p:cNvGrpSpPr/>
          <p:nvPr/>
        </p:nvGrpSpPr>
        <p:grpSpPr bwMode="black">
          <a:xfrm>
            <a:off x="4617987" y="1709819"/>
            <a:ext cx="1106814" cy="854183"/>
            <a:chOff x="7010400" y="2133600"/>
            <a:chExt cx="1379538" cy="1065213"/>
          </a:xfrm>
          <a:solidFill>
            <a:schemeClr val="tx2"/>
          </a:solidFill>
        </p:grpSpPr>
        <p:sp>
          <p:nvSpPr>
            <p:cNvPr id="58"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9"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0"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1"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2"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3"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4"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5"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6"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7"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8"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9"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0"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1"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2"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3"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4"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5"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6"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7"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8"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9"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0"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1"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2"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3"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4"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5"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6"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7"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8"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9"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0"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1"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2"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3"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4"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5"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6"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7"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8"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9"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0"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1"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2"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3"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4"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grpSp>
      <p:grpSp>
        <p:nvGrpSpPr>
          <p:cNvPr id="105" name="Group 104"/>
          <p:cNvGrpSpPr/>
          <p:nvPr/>
        </p:nvGrpSpPr>
        <p:grpSpPr>
          <a:xfrm>
            <a:off x="6608316" y="1772196"/>
            <a:ext cx="857394" cy="938859"/>
            <a:chOff x="3815435" y="2014965"/>
            <a:chExt cx="1240945" cy="1359207"/>
          </a:xfrm>
        </p:grpSpPr>
        <p:grpSp>
          <p:nvGrpSpPr>
            <p:cNvPr id="106" name="Group 105"/>
            <p:cNvGrpSpPr/>
            <p:nvPr/>
          </p:nvGrpSpPr>
          <p:grpSpPr>
            <a:xfrm>
              <a:off x="3939389" y="2014965"/>
              <a:ext cx="993037" cy="1196638"/>
              <a:chOff x="6416842" y="3516010"/>
              <a:chExt cx="1304729" cy="1572236"/>
            </a:xfrm>
          </p:grpSpPr>
          <p:pic>
            <p:nvPicPr>
              <p:cNvPr id="108" name="Picture 6" descr="\\magnum\Projects\Microsoft\Cloud Power FY12\Design\Icons\PNGs\Server_2.png"/>
              <p:cNvPicPr>
                <a:picLocks noChangeAspect="1" noChangeArrowheads="1"/>
              </p:cNvPicPr>
              <p:nvPr/>
            </p:nvPicPr>
            <p:blipFill rotWithShape="1">
              <a:blip r:embed="rId4" cstate="print">
                <a:biLevel thresh="25000"/>
              </a:blip>
              <a:srcRect l="27509"/>
              <a:stretch/>
            </p:blipFill>
            <p:spPr bwMode="auto">
              <a:xfrm>
                <a:off x="6416842" y="3516010"/>
                <a:ext cx="1175708" cy="1572236"/>
              </a:xfrm>
              <a:prstGeom prst="rect">
                <a:avLst/>
              </a:prstGeom>
              <a:noFill/>
            </p:spPr>
          </p:pic>
          <p:sp>
            <p:nvSpPr>
              <p:cNvPr id="109"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200"/>
              </a:p>
            </p:txBody>
          </p:sp>
        </p:grpSp>
        <p:sp>
          <p:nvSpPr>
            <p:cNvPr id="107" name="TextBox 106"/>
            <p:cNvSpPr txBox="1"/>
            <p:nvPr/>
          </p:nvSpPr>
          <p:spPr>
            <a:xfrm>
              <a:off x="3815435" y="3129106"/>
              <a:ext cx="1240945" cy="245066"/>
            </a:xfrm>
            <a:prstGeom prst="rect">
              <a:avLst/>
            </a:prstGeom>
            <a:noFill/>
          </p:spPr>
          <p:txBody>
            <a:bodyPr wrap="square" lIns="0" tIns="0" rIns="0" bIns="0" rtlCol="0">
              <a:spAutoFit/>
            </a:bodyPr>
            <a:lstStyle/>
            <a:p>
              <a:pPr algn="ctr"/>
              <a:r>
                <a:rPr lang="en-US" sz="1100" dirty="0">
                  <a:solidFill>
                    <a:schemeClr val="bg1">
                      <a:alpha val="99000"/>
                    </a:schemeClr>
                  </a:solidFill>
                </a:rPr>
                <a:t>WA Web Role</a:t>
              </a:r>
            </a:p>
          </p:txBody>
        </p:sp>
      </p:grpSp>
      <p:sp>
        <p:nvSpPr>
          <p:cNvPr id="110" name="TextBox 109"/>
          <p:cNvSpPr txBox="1"/>
          <p:nvPr/>
        </p:nvSpPr>
        <p:spPr>
          <a:xfrm>
            <a:off x="7880191" y="1252060"/>
            <a:ext cx="769600" cy="369332"/>
          </a:xfrm>
          <a:prstGeom prst="rect">
            <a:avLst/>
          </a:prstGeom>
          <a:noFill/>
        </p:spPr>
        <p:txBody>
          <a:bodyPr wrap="square" lIns="0" tIns="0" rIns="0" bIns="0" rtlCol="0">
            <a:spAutoFit/>
          </a:bodyPr>
          <a:lstStyle/>
          <a:p>
            <a:pPr algn="r"/>
            <a:r>
              <a:rPr lang="en-US" sz="1200" dirty="0">
                <a:solidFill>
                  <a:schemeClr val="bg1">
                    <a:alpha val="99000"/>
                  </a:schemeClr>
                </a:solidFill>
              </a:rPr>
              <a:t>Cloud </a:t>
            </a:r>
          </a:p>
          <a:p>
            <a:pPr algn="r"/>
            <a:r>
              <a:rPr lang="en-US" sz="1200" dirty="0">
                <a:solidFill>
                  <a:schemeClr val="bg1">
                    <a:alpha val="99000"/>
                  </a:schemeClr>
                </a:solidFill>
              </a:rPr>
              <a:t>Service1</a:t>
            </a:r>
          </a:p>
        </p:txBody>
      </p:sp>
      <p:sp>
        <p:nvSpPr>
          <p:cNvPr id="111" name="TextBox 110"/>
          <p:cNvSpPr txBox="1"/>
          <p:nvPr/>
        </p:nvSpPr>
        <p:spPr>
          <a:xfrm>
            <a:off x="7701594" y="3358983"/>
            <a:ext cx="892216" cy="369332"/>
          </a:xfrm>
          <a:prstGeom prst="rect">
            <a:avLst/>
          </a:prstGeom>
          <a:noFill/>
        </p:spPr>
        <p:txBody>
          <a:bodyPr wrap="square" lIns="0" tIns="0" rIns="0" bIns="0" rtlCol="0">
            <a:spAutoFit/>
          </a:bodyPr>
          <a:lstStyle/>
          <a:p>
            <a:pPr algn="r"/>
            <a:r>
              <a:rPr lang="en-US" sz="1200" dirty="0">
                <a:solidFill>
                  <a:schemeClr val="bg1">
                    <a:alpha val="99000"/>
                  </a:schemeClr>
                </a:solidFill>
              </a:rPr>
              <a:t>Cloud </a:t>
            </a:r>
          </a:p>
          <a:p>
            <a:pPr algn="r"/>
            <a:r>
              <a:rPr lang="en-US" sz="1200" dirty="0">
                <a:solidFill>
                  <a:schemeClr val="bg1">
                    <a:alpha val="99000"/>
                  </a:schemeClr>
                </a:solidFill>
              </a:rPr>
              <a:t>Service 2</a:t>
            </a:r>
          </a:p>
        </p:txBody>
      </p:sp>
      <p:sp>
        <p:nvSpPr>
          <p:cNvPr id="113" name="TextBox 112"/>
          <p:cNvSpPr txBox="1"/>
          <p:nvPr/>
        </p:nvSpPr>
        <p:spPr>
          <a:xfrm>
            <a:off x="6669891" y="3939283"/>
            <a:ext cx="354529" cy="21544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dirty="0"/>
              <a:t>AD</a:t>
            </a:r>
          </a:p>
        </p:txBody>
      </p:sp>
      <p:grpSp>
        <p:nvGrpSpPr>
          <p:cNvPr id="114" name="Group 113"/>
          <p:cNvGrpSpPr/>
          <p:nvPr/>
        </p:nvGrpSpPr>
        <p:grpSpPr>
          <a:xfrm>
            <a:off x="6628241" y="4020076"/>
            <a:ext cx="589472" cy="788077"/>
            <a:chOff x="2575715" y="5186214"/>
            <a:chExt cx="785758" cy="1050769"/>
          </a:xfrm>
        </p:grpSpPr>
        <p:pic>
          <p:nvPicPr>
            <p:cNvPr id="115" name="Picture 6" descr="\\magnum\Projects\Microsoft\Cloud Power FY12\Design\Icons\PNGs\Server_2.png"/>
            <p:cNvPicPr>
              <a:picLocks noChangeAspect="1" noChangeArrowheads="1"/>
            </p:cNvPicPr>
            <p:nvPr/>
          </p:nvPicPr>
          <p:blipFill rotWithShape="1">
            <a:blip r:embed="rId4" cstate="print">
              <a:biLevel thresh="25000"/>
            </a:blip>
            <a:srcRect l="27509"/>
            <a:stretch/>
          </p:blipFill>
          <p:spPr bwMode="auto">
            <a:xfrm>
              <a:off x="2575715" y="5186214"/>
              <a:ext cx="785758" cy="1050769"/>
            </a:xfrm>
            <a:prstGeom prst="rect">
              <a:avLst/>
            </a:prstGeom>
            <a:noFill/>
          </p:spPr>
        </p:pic>
        <p:grpSp>
          <p:nvGrpSpPr>
            <p:cNvPr id="116" name="Group 115"/>
            <p:cNvGrpSpPr/>
            <p:nvPr/>
          </p:nvGrpSpPr>
          <p:grpSpPr>
            <a:xfrm>
              <a:off x="2716724" y="5793346"/>
              <a:ext cx="619477" cy="443637"/>
              <a:chOff x="1840649" y="4818296"/>
              <a:chExt cx="966161" cy="691914"/>
            </a:xfrm>
          </p:grpSpPr>
          <p:sp>
            <p:nvSpPr>
              <p:cNvPr id="117" name="Freeform 116"/>
              <p:cNvSpPr>
                <a:spLocks noChangeAspect="1"/>
              </p:cNvSpPr>
              <p:nvPr/>
            </p:nvSpPr>
            <p:spPr bwMode="auto">
              <a:xfrm>
                <a:off x="1840649" y="4818297"/>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18" name="Freeform 117"/>
              <p:cNvSpPr>
                <a:spLocks noChangeAspect="1"/>
              </p:cNvSpPr>
              <p:nvPr/>
            </p:nvSpPr>
            <p:spPr bwMode="auto">
              <a:xfrm flipH="1">
                <a:off x="2323760" y="4818296"/>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lumMod val="75000"/>
                </a:schemeClr>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19" name="Oval 118"/>
              <p:cNvSpPr>
                <a:spLocks noChangeAspect="1" noChangeArrowheads="1"/>
              </p:cNvSpPr>
              <p:nvPr/>
            </p:nvSpPr>
            <p:spPr bwMode="auto">
              <a:xfrm>
                <a:off x="2201709" y="4985896"/>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0" name="Oval 119"/>
              <p:cNvSpPr>
                <a:spLocks noChangeAspect="1" noChangeArrowheads="1"/>
              </p:cNvSpPr>
              <p:nvPr/>
            </p:nvSpPr>
            <p:spPr bwMode="auto">
              <a:xfrm flipH="1">
                <a:off x="2351276" y="4985914"/>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1" name="Oval 120"/>
              <p:cNvSpPr>
                <a:spLocks noChangeAspect="1" noChangeArrowheads="1"/>
              </p:cNvSpPr>
              <p:nvPr/>
            </p:nvSpPr>
            <p:spPr bwMode="auto">
              <a:xfrm>
                <a:off x="2201709" y="531709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2" name="Oval 121"/>
              <p:cNvSpPr>
                <a:spLocks noChangeAspect="1" noChangeArrowheads="1"/>
              </p:cNvSpPr>
              <p:nvPr/>
            </p:nvSpPr>
            <p:spPr bwMode="auto">
              <a:xfrm flipH="1">
                <a:off x="2351276" y="5317110"/>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3" name="Oval 122"/>
              <p:cNvSpPr>
                <a:spLocks noChangeAspect="1" noChangeArrowheads="1"/>
              </p:cNvSpPr>
              <p:nvPr/>
            </p:nvSpPr>
            <p:spPr bwMode="auto">
              <a:xfrm flipH="1">
                <a:off x="2477440"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4" name="Oval 123"/>
              <p:cNvSpPr>
                <a:spLocks noChangeAspect="1" noChangeArrowheads="1"/>
              </p:cNvSpPr>
              <p:nvPr/>
            </p:nvSpPr>
            <p:spPr bwMode="auto">
              <a:xfrm>
                <a:off x="2077441"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5" name="Oval 124"/>
              <p:cNvSpPr>
                <a:spLocks noChangeAspect="1" noChangeArrowheads="1"/>
              </p:cNvSpPr>
              <p:nvPr/>
            </p:nvSpPr>
            <p:spPr bwMode="auto">
              <a:xfrm flipH="1">
                <a:off x="2603604"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6" name="Oval 125"/>
              <p:cNvSpPr>
                <a:spLocks noChangeAspect="1" noChangeArrowheads="1"/>
              </p:cNvSpPr>
              <p:nvPr/>
            </p:nvSpPr>
            <p:spPr bwMode="auto">
              <a:xfrm flipH="1">
                <a:off x="1953173"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7" name="Arc 126"/>
              <p:cNvSpPr/>
              <p:nvPr/>
            </p:nvSpPr>
            <p:spPr>
              <a:xfrm rot="5012506">
                <a:off x="2200463"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128" name="Arc 127"/>
              <p:cNvSpPr/>
              <p:nvPr/>
            </p:nvSpPr>
            <p:spPr>
              <a:xfrm rot="16587494" flipH="1">
                <a:off x="2252986"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129" name="Arc 128"/>
              <p:cNvSpPr/>
              <p:nvPr/>
            </p:nvSpPr>
            <p:spPr>
              <a:xfrm rot="7395384">
                <a:off x="2218960" y="4926421"/>
                <a:ext cx="150756" cy="174698"/>
              </a:xfrm>
              <a:prstGeom prst="arc">
                <a:avLst>
                  <a:gd name="adj1" fmla="val 16200000"/>
                  <a:gd name="adj2" fmla="val 21459126"/>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cxnSp>
            <p:nvCxnSpPr>
              <p:cNvPr id="130" name="Straight Connector 129"/>
              <p:cNvCxnSpPr>
                <a:stCxn id="119" idx="4"/>
                <a:endCxn id="121" idx="0"/>
              </p:cNvCxnSpPr>
              <p:nvPr/>
            </p:nvCxnSpPr>
            <p:spPr>
              <a:xfrm>
                <a:off x="2247429" y="5077336"/>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1" name="Oval 130"/>
              <p:cNvSpPr>
                <a:spLocks noChangeAspect="1" noChangeArrowheads="1"/>
              </p:cNvSpPr>
              <p:nvPr/>
            </p:nvSpPr>
            <p:spPr bwMode="auto">
              <a:xfrm>
                <a:off x="2201709" y="513992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2" name="Straight Connector 131"/>
              <p:cNvCxnSpPr>
                <a:stCxn id="120" idx="4"/>
                <a:endCxn id="122" idx="0"/>
              </p:cNvCxnSpPr>
              <p:nvPr/>
            </p:nvCxnSpPr>
            <p:spPr>
              <a:xfrm>
                <a:off x="2396996" y="5077354"/>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3" name="Oval 132"/>
              <p:cNvSpPr>
                <a:spLocks noChangeAspect="1" noChangeArrowheads="1"/>
              </p:cNvSpPr>
              <p:nvPr/>
            </p:nvSpPr>
            <p:spPr bwMode="auto">
              <a:xfrm flipH="1">
                <a:off x="2351275" y="5139945"/>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4" name="Straight Connector 133"/>
              <p:cNvCxnSpPr>
                <a:stCxn id="120" idx="3"/>
                <a:endCxn id="125" idx="7"/>
              </p:cNvCxnSpPr>
              <p:nvPr/>
            </p:nvCxnSpPr>
            <p:spPr>
              <a:xfrm>
                <a:off x="2429325" y="5063963"/>
                <a:ext cx="187670" cy="2272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5" name="Oval 134"/>
              <p:cNvSpPr>
                <a:spLocks noChangeAspect="1" noChangeArrowheads="1"/>
              </p:cNvSpPr>
              <p:nvPr/>
            </p:nvSpPr>
            <p:spPr bwMode="auto">
              <a:xfrm flipH="1">
                <a:off x="2477440" y="513185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6" name="Straight Connector 135"/>
              <p:cNvCxnSpPr>
                <a:stCxn id="119" idx="3"/>
                <a:endCxn id="126" idx="1"/>
              </p:cNvCxnSpPr>
              <p:nvPr/>
            </p:nvCxnSpPr>
            <p:spPr>
              <a:xfrm flipH="1">
                <a:off x="2031222" y="5063945"/>
                <a:ext cx="183878" cy="2272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7" name="Oval 136"/>
              <p:cNvSpPr>
                <a:spLocks noChangeAspect="1" noChangeArrowheads="1"/>
              </p:cNvSpPr>
              <p:nvPr/>
            </p:nvSpPr>
            <p:spPr bwMode="auto">
              <a:xfrm>
                <a:off x="2082174" y="5131848"/>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8" name="Straight Connector 137"/>
              <p:cNvCxnSpPr>
                <a:stCxn id="131" idx="3"/>
                <a:endCxn id="124" idx="7"/>
              </p:cNvCxnSpPr>
              <p:nvPr/>
            </p:nvCxnSpPr>
            <p:spPr>
              <a:xfrm flipH="1">
                <a:off x="2155490" y="5217976"/>
                <a:ext cx="59610" cy="886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133" idx="3"/>
                <a:endCxn id="123" idx="7"/>
              </p:cNvCxnSpPr>
              <p:nvPr/>
            </p:nvCxnSpPr>
            <p:spPr>
              <a:xfrm>
                <a:off x="2429325" y="5217994"/>
                <a:ext cx="61506" cy="886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cxnSp>
        <p:nvCxnSpPr>
          <p:cNvPr id="140" name="Straight Arrow Connector 139"/>
          <p:cNvCxnSpPr/>
          <p:nvPr/>
        </p:nvCxnSpPr>
        <p:spPr>
          <a:xfrm>
            <a:off x="7397619" y="2738106"/>
            <a:ext cx="0" cy="639004"/>
          </a:xfrm>
          <a:prstGeom prst="straightConnector1">
            <a:avLst/>
          </a:prstGeom>
          <a:ln w="31750">
            <a:solidFill>
              <a:schemeClr val="accent1"/>
            </a:solidFill>
            <a:headEnd type="arrow"/>
            <a:tailEnd type="arrow"/>
          </a:ln>
          <a:effectLst/>
        </p:spPr>
        <p:style>
          <a:lnRef idx="1">
            <a:schemeClr val="accent1"/>
          </a:lnRef>
          <a:fillRef idx="0">
            <a:schemeClr val="accent1"/>
          </a:fillRef>
          <a:effectRef idx="0">
            <a:schemeClr val="accent1"/>
          </a:effectRef>
          <a:fontRef idx="minor">
            <a:schemeClr val="tx1"/>
          </a:fontRef>
        </p:style>
      </p:cxnSp>
      <p:grpSp>
        <p:nvGrpSpPr>
          <p:cNvPr id="141" name="Group 140"/>
          <p:cNvGrpSpPr/>
          <p:nvPr/>
        </p:nvGrpSpPr>
        <p:grpSpPr>
          <a:xfrm>
            <a:off x="7082103" y="4128163"/>
            <a:ext cx="964117" cy="827463"/>
            <a:chOff x="9662639" y="5587874"/>
            <a:chExt cx="1285155" cy="1103284"/>
          </a:xfrm>
        </p:grpSpPr>
        <p:sp>
          <p:nvSpPr>
            <p:cNvPr id="142" name="TextBox 141"/>
            <p:cNvSpPr txBox="1"/>
            <p:nvPr/>
          </p:nvSpPr>
          <p:spPr>
            <a:xfrm>
              <a:off x="9864982" y="6116642"/>
              <a:ext cx="880466" cy="574516"/>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dirty="0"/>
                <a:t>SQL Mirror</a:t>
              </a:r>
            </a:p>
          </p:txBody>
        </p:sp>
        <p:grpSp>
          <p:nvGrpSpPr>
            <p:cNvPr id="143" name="Group 142"/>
            <p:cNvGrpSpPr/>
            <p:nvPr/>
          </p:nvGrpSpPr>
          <p:grpSpPr>
            <a:xfrm>
              <a:off x="9662639" y="5587874"/>
              <a:ext cx="1285155" cy="525255"/>
              <a:chOff x="9726104" y="5587874"/>
              <a:chExt cx="1285155" cy="525255"/>
            </a:xfrm>
          </p:grpSpPr>
          <p:grpSp>
            <p:nvGrpSpPr>
              <p:cNvPr id="144" name="Group 143"/>
              <p:cNvGrpSpPr/>
              <p:nvPr/>
            </p:nvGrpSpPr>
            <p:grpSpPr>
              <a:xfrm>
                <a:off x="9726104" y="5587874"/>
                <a:ext cx="626605" cy="525255"/>
                <a:chOff x="8480471" y="4278533"/>
                <a:chExt cx="813936" cy="682287"/>
              </a:xfrm>
            </p:grpSpPr>
            <p:sp>
              <p:nvSpPr>
                <p:cNvPr id="148"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555606"/>
                  <a:endParaRPr lang="en-US" spc="-92">
                    <a:solidFill>
                      <a:schemeClr val="tx1">
                        <a:lumMod val="50000"/>
                      </a:schemeClr>
                    </a:solidFill>
                    <a:latin typeface="Segoe Light" pitchFamily="34" charset="0"/>
                  </a:endParaRPr>
                </a:p>
              </p:txBody>
            </p:sp>
            <p:sp>
              <p:nvSpPr>
                <p:cNvPr id="149" name="Freeform 148"/>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06"/>
                  <a:r>
                    <a:rPr lang="en-US" spc="-92" dirty="0">
                      <a:solidFill>
                        <a:schemeClr val="tx1">
                          <a:lumMod val="50000"/>
                        </a:schemeClr>
                      </a:solidFill>
                      <a:latin typeface="Segoe Light" pitchFamily="34" charset="0"/>
                    </a:rPr>
                    <a:t> </a:t>
                  </a:r>
                </a:p>
              </p:txBody>
            </p:sp>
          </p:grpSp>
          <p:grpSp>
            <p:nvGrpSpPr>
              <p:cNvPr id="145" name="Group 144"/>
              <p:cNvGrpSpPr/>
              <p:nvPr/>
            </p:nvGrpSpPr>
            <p:grpSpPr>
              <a:xfrm>
                <a:off x="10384654" y="5587874"/>
                <a:ext cx="626605" cy="525255"/>
                <a:chOff x="8480471" y="4278533"/>
                <a:chExt cx="813936" cy="682287"/>
              </a:xfrm>
            </p:grpSpPr>
            <p:sp>
              <p:nvSpPr>
                <p:cNvPr id="146"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555606"/>
                  <a:endParaRPr lang="en-US" spc="-92">
                    <a:solidFill>
                      <a:schemeClr val="tx1">
                        <a:lumMod val="50000"/>
                      </a:schemeClr>
                    </a:solidFill>
                    <a:latin typeface="Segoe Light" pitchFamily="34" charset="0"/>
                  </a:endParaRPr>
                </a:p>
              </p:txBody>
            </p:sp>
            <p:sp>
              <p:nvSpPr>
                <p:cNvPr id="147" name="Freeform 146"/>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06"/>
                  <a:r>
                    <a:rPr lang="en-US" spc="-92" dirty="0">
                      <a:solidFill>
                        <a:schemeClr val="tx1">
                          <a:lumMod val="50000"/>
                        </a:schemeClr>
                      </a:solidFill>
                      <a:latin typeface="Segoe Light" pitchFamily="34" charset="0"/>
                    </a:rPr>
                    <a:t> </a:t>
                  </a:r>
                </a:p>
              </p:txBody>
            </p:sp>
          </p:grpSp>
        </p:grpSp>
      </p:grpSp>
      <p:sp>
        <p:nvSpPr>
          <p:cNvPr id="150" name="TextBox 149"/>
          <p:cNvSpPr txBox="1"/>
          <p:nvPr/>
        </p:nvSpPr>
        <p:spPr>
          <a:xfrm>
            <a:off x="5817372" y="4333204"/>
            <a:ext cx="851759" cy="553998"/>
          </a:xfrm>
          <a:prstGeom prst="rect">
            <a:avLst/>
          </a:prstGeom>
          <a:noFill/>
        </p:spPr>
        <p:txBody>
          <a:bodyPr wrap="square" lIns="0" tIns="0" rIns="0" bIns="0" rtlCol="0">
            <a:spAutoFit/>
          </a:bodyPr>
          <a:lstStyle>
            <a:defPPr>
              <a:defRPr lang="en-US"/>
            </a:defPPr>
            <a:lvl1pPr algn="ctr">
              <a:defRPr sz="1200" b="1">
                <a:solidFill>
                  <a:schemeClr val="accent6">
                    <a:alpha val="99000"/>
                  </a:schemeClr>
                </a:solidFill>
              </a:defRPr>
            </a:lvl1pPr>
          </a:lstStyle>
          <a:p>
            <a:r>
              <a:rPr lang="en-US" dirty="0"/>
              <a:t>AD Subnet</a:t>
            </a:r>
          </a:p>
          <a:p>
            <a:r>
              <a:rPr lang="en-US" dirty="0"/>
              <a:t>(10.2.0.0/16)</a:t>
            </a:r>
          </a:p>
        </p:txBody>
      </p:sp>
      <p:sp>
        <p:nvSpPr>
          <p:cNvPr id="152" name="Rectangle 151"/>
          <p:cNvSpPr/>
          <p:nvPr/>
        </p:nvSpPr>
        <p:spPr>
          <a:xfrm>
            <a:off x="5841751" y="1090606"/>
            <a:ext cx="1533130" cy="253926"/>
          </a:xfrm>
          <a:prstGeom prst="rect">
            <a:avLst/>
          </a:prstGeom>
        </p:spPr>
        <p:txBody>
          <a:bodyPr wrap="none" lIns="68586" tIns="34294" rIns="68586" bIns="34294">
            <a:spAutoFit/>
          </a:bodyPr>
          <a:lstStyle/>
          <a:p>
            <a:r>
              <a:rPr lang="en-US" sz="1200" b="1" spc="-75" dirty="0" err="1">
                <a:ln w="3175">
                  <a:noFill/>
                </a:ln>
                <a:solidFill>
                  <a:schemeClr val="accent4">
                    <a:alpha val="99000"/>
                  </a:schemeClr>
                </a:solidFill>
                <a:latin typeface="Segoe UI Light" pitchFamily="34" charset="0"/>
                <a:cs typeface="Arial" charset="0"/>
              </a:rPr>
              <a:t>ContosoVNet</a:t>
            </a:r>
            <a:r>
              <a:rPr lang="en-US" sz="1200" b="1" spc="-75" dirty="0">
                <a:ln w="3175">
                  <a:noFill/>
                </a:ln>
                <a:solidFill>
                  <a:schemeClr val="accent4">
                    <a:alpha val="99000"/>
                  </a:schemeClr>
                </a:solidFill>
                <a:latin typeface="Segoe UI Light" pitchFamily="34" charset="0"/>
                <a:cs typeface="Arial" charset="0"/>
              </a:rPr>
              <a:t> (10.0.0.0/8)</a:t>
            </a:r>
          </a:p>
        </p:txBody>
      </p:sp>
      <p:sp>
        <p:nvSpPr>
          <p:cNvPr id="3" name="Rectangle 2"/>
          <p:cNvSpPr/>
          <p:nvPr/>
        </p:nvSpPr>
        <p:spPr bwMode="auto">
          <a:xfrm>
            <a:off x="5724802" y="961293"/>
            <a:ext cx="3184737" cy="4001477"/>
          </a:xfrm>
          <a:prstGeom prst="rect">
            <a:avLst/>
          </a:prstGeom>
          <a:noFill/>
          <a:ln w="2222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9419670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fade">
                                      <p:cBhvr>
                                        <p:cTn id="7" dur="500"/>
                                        <p:tgtEl>
                                          <p:spTgt spid="3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xEl>
                                              <p:pRg st="1" end="1"/>
                                            </p:txEl>
                                          </p:spTgt>
                                        </p:tgtEl>
                                        <p:attrNameLst>
                                          <p:attrName>style.visibility</p:attrName>
                                        </p:attrNameLst>
                                      </p:cBhvr>
                                      <p:to>
                                        <p:strVal val="visible"/>
                                      </p:to>
                                    </p:set>
                                    <p:animEffect transition="in" filter="fade">
                                      <p:cBhvr>
                                        <p:cTn id="10" dur="500"/>
                                        <p:tgtEl>
                                          <p:spTgt spid="3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
                                            <p:txEl>
                                              <p:pRg st="2" end="2"/>
                                            </p:txEl>
                                          </p:spTgt>
                                        </p:tgtEl>
                                        <p:attrNameLst>
                                          <p:attrName>style.visibility</p:attrName>
                                        </p:attrNameLst>
                                      </p:cBhvr>
                                      <p:to>
                                        <p:strVal val="visible"/>
                                      </p:to>
                                    </p:set>
                                    <p:animEffect transition="in" filter="fade">
                                      <p:cBhvr>
                                        <p:cTn id="13" dur="500"/>
                                        <p:tgtEl>
                                          <p:spTgt spid="3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
                                            <p:txEl>
                                              <p:pRg st="3" end="3"/>
                                            </p:txEl>
                                          </p:spTgt>
                                        </p:tgtEl>
                                        <p:attrNameLst>
                                          <p:attrName>style.visibility</p:attrName>
                                        </p:attrNameLst>
                                      </p:cBhvr>
                                      <p:to>
                                        <p:strVal val="visible"/>
                                      </p:to>
                                    </p:set>
                                    <p:animEffect transition="in" filter="fade">
                                      <p:cBhvr>
                                        <p:cTn id="16" dur="500"/>
                                        <p:tgtEl>
                                          <p:spTgt spid="3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
                                            <p:txEl>
                                              <p:pRg st="4" end="4"/>
                                            </p:txEl>
                                          </p:spTgt>
                                        </p:tgtEl>
                                        <p:attrNameLst>
                                          <p:attrName>style.visibility</p:attrName>
                                        </p:attrNameLst>
                                      </p:cBhvr>
                                      <p:to>
                                        <p:strVal val="visible"/>
                                      </p:to>
                                    </p:set>
                                    <p:animEffect transition="in" filter="fade">
                                      <p:cBhvr>
                                        <p:cTn id="19" dur="500"/>
                                        <p:tgtEl>
                                          <p:spTgt spid="34">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4">
                                            <p:txEl>
                                              <p:pRg st="5" end="5"/>
                                            </p:txEl>
                                          </p:spTgt>
                                        </p:tgtEl>
                                        <p:attrNameLst>
                                          <p:attrName>style.visibility</p:attrName>
                                        </p:attrNameLst>
                                      </p:cBhvr>
                                      <p:to>
                                        <p:strVal val="visible"/>
                                      </p:to>
                                    </p:set>
                                    <p:animEffect transition="in" filter="fade">
                                      <p:cBhvr>
                                        <p:cTn id="22" dur="500"/>
                                        <p:tgtEl>
                                          <p:spTgt spid="3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p:bldP spid="4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2" name="Group 151"/>
          <p:cNvGrpSpPr/>
          <p:nvPr/>
        </p:nvGrpSpPr>
        <p:grpSpPr>
          <a:xfrm>
            <a:off x="5817370" y="3145168"/>
            <a:ext cx="2932059" cy="1697005"/>
            <a:chOff x="214313" y="2174875"/>
            <a:chExt cx="990600" cy="598488"/>
          </a:xfrm>
          <a:solidFill>
            <a:schemeClr val="accent2"/>
          </a:solidFill>
        </p:grpSpPr>
        <p:sp>
          <p:nvSpPr>
            <p:cNvPr id="153"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55" name="Group 154"/>
          <p:cNvGrpSpPr/>
          <p:nvPr/>
        </p:nvGrpSpPr>
        <p:grpSpPr>
          <a:xfrm>
            <a:off x="5821314" y="1051587"/>
            <a:ext cx="2932059" cy="1697005"/>
            <a:chOff x="214313" y="2174875"/>
            <a:chExt cx="990600" cy="598488"/>
          </a:xfrm>
          <a:solidFill>
            <a:schemeClr val="accent2"/>
          </a:solidFill>
        </p:grpSpPr>
        <p:sp>
          <p:nvSpPr>
            <p:cNvPr id="156"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158" name="TextBox 157"/>
          <p:cNvSpPr txBox="1"/>
          <p:nvPr/>
        </p:nvSpPr>
        <p:spPr>
          <a:xfrm>
            <a:off x="6545255" y="2899608"/>
            <a:ext cx="872739" cy="338554"/>
          </a:xfrm>
          <a:prstGeom prst="rect">
            <a:avLst/>
          </a:prstGeom>
          <a:noFill/>
        </p:spPr>
        <p:txBody>
          <a:bodyPr wrap="square" lIns="0" tIns="0" rIns="0" bIns="0" rtlCol="0">
            <a:spAutoFit/>
          </a:bodyPr>
          <a:lstStyle/>
          <a:p>
            <a:pPr algn="ctr"/>
            <a:r>
              <a:rPr lang="en-US" sz="1100" dirty="0">
                <a:solidFill>
                  <a:schemeClr val="tx2">
                    <a:alpha val="99000"/>
                  </a:schemeClr>
                </a:solidFill>
              </a:rPr>
              <a:t>Direct Access </a:t>
            </a:r>
            <a:br>
              <a:rPr lang="en-US" sz="1100" dirty="0">
                <a:solidFill>
                  <a:schemeClr val="tx2">
                    <a:alpha val="99000"/>
                  </a:schemeClr>
                </a:solidFill>
              </a:rPr>
            </a:br>
            <a:r>
              <a:rPr lang="en-US" sz="1100" dirty="0">
                <a:solidFill>
                  <a:schemeClr val="tx2">
                    <a:alpha val="99000"/>
                  </a:schemeClr>
                </a:solidFill>
              </a:rPr>
              <a:t>via VNET</a:t>
            </a:r>
          </a:p>
        </p:txBody>
      </p:sp>
      <p:sp>
        <p:nvSpPr>
          <p:cNvPr id="159" name="TextBox 158"/>
          <p:cNvSpPr txBox="1"/>
          <p:nvPr/>
        </p:nvSpPr>
        <p:spPr>
          <a:xfrm>
            <a:off x="7068990" y="1737066"/>
            <a:ext cx="1036833" cy="276999"/>
          </a:xfrm>
          <a:prstGeom prst="rect">
            <a:avLst/>
          </a:prstGeom>
          <a:noFill/>
        </p:spPr>
        <p:txBody>
          <a:bodyPr wrap="square" lIns="0" tIns="0" rIns="0" bIns="0" rtlCol="0">
            <a:spAutoFit/>
          </a:bodyPr>
          <a:lstStyle/>
          <a:p>
            <a:pPr algn="ctr"/>
            <a:r>
              <a:rPr lang="en-US" sz="900" b="1" dirty="0" err="1">
                <a:solidFill>
                  <a:schemeClr val="accent6">
                    <a:alpha val="99000"/>
                  </a:schemeClr>
                </a:solidFill>
              </a:rPr>
              <a:t>FrontEndSubnet</a:t>
            </a:r>
            <a:r>
              <a:rPr lang="en-US" sz="900" b="1" dirty="0">
                <a:solidFill>
                  <a:schemeClr val="accent6">
                    <a:alpha val="99000"/>
                  </a:schemeClr>
                </a:solidFill>
              </a:rPr>
              <a:t> </a:t>
            </a:r>
          </a:p>
          <a:p>
            <a:pPr algn="ctr"/>
            <a:r>
              <a:rPr lang="en-US" sz="900" b="1" dirty="0">
                <a:solidFill>
                  <a:schemeClr val="accent6">
                    <a:alpha val="99000"/>
                  </a:schemeClr>
                </a:solidFill>
              </a:rPr>
              <a:t>(10.0.0.0/16)</a:t>
            </a:r>
            <a:endParaRPr lang="en-US" sz="900" b="1" dirty="0">
              <a:solidFill>
                <a:schemeClr val="accent6">
                  <a:alpha val="99000"/>
                </a:schemeClr>
              </a:solidFill>
            </a:endParaRPr>
          </a:p>
        </p:txBody>
      </p:sp>
      <p:sp>
        <p:nvSpPr>
          <p:cNvPr id="160" name="TextBox 159"/>
          <p:cNvSpPr txBox="1"/>
          <p:nvPr/>
        </p:nvSpPr>
        <p:spPr>
          <a:xfrm>
            <a:off x="7037012" y="3728314"/>
            <a:ext cx="956942" cy="369332"/>
          </a:xfrm>
          <a:prstGeom prst="rect">
            <a:avLst/>
          </a:prstGeom>
          <a:noFill/>
        </p:spPr>
        <p:txBody>
          <a:bodyPr wrap="square" lIns="0" tIns="0" rIns="0" bIns="0" rtlCol="0">
            <a:spAutoFit/>
          </a:bodyPr>
          <a:lstStyle>
            <a:defPPr>
              <a:defRPr lang="en-US"/>
            </a:defPPr>
            <a:lvl1pPr algn="ctr">
              <a:defRPr sz="1200" b="1">
                <a:solidFill>
                  <a:schemeClr val="accent6">
                    <a:alpha val="99000"/>
                  </a:schemeClr>
                </a:solidFill>
              </a:defRPr>
            </a:lvl1pPr>
          </a:lstStyle>
          <a:p>
            <a:r>
              <a:rPr lang="en-US" dirty="0" err="1"/>
              <a:t>SQLSubnet</a:t>
            </a:r>
            <a:r>
              <a:rPr lang="en-US" dirty="0"/>
              <a:t> </a:t>
            </a:r>
          </a:p>
          <a:p>
            <a:r>
              <a:rPr lang="en-US" dirty="0"/>
              <a:t>(10.1.0.0/16)</a:t>
            </a:r>
          </a:p>
        </p:txBody>
      </p:sp>
      <p:sp>
        <p:nvSpPr>
          <p:cNvPr id="162" name="TextBox 161"/>
          <p:cNvSpPr txBox="1"/>
          <p:nvPr/>
        </p:nvSpPr>
        <p:spPr>
          <a:xfrm>
            <a:off x="4670191" y="2610651"/>
            <a:ext cx="1002409" cy="338554"/>
          </a:xfrm>
          <a:prstGeom prst="rect">
            <a:avLst/>
          </a:prstGeom>
          <a:noFill/>
        </p:spPr>
        <p:txBody>
          <a:bodyPr wrap="square" lIns="0" tIns="0" rIns="0" bIns="0" rtlCol="0">
            <a:spAutoFit/>
          </a:bodyPr>
          <a:lstStyle/>
          <a:p>
            <a:pPr algn="ctr"/>
            <a:r>
              <a:rPr lang="en-US" sz="1100" dirty="0">
                <a:gradFill>
                  <a:gsLst>
                    <a:gs pos="0">
                      <a:srgbClr val="595959"/>
                    </a:gs>
                    <a:gs pos="86000">
                      <a:srgbClr val="595959"/>
                    </a:gs>
                  </a:gsLst>
                  <a:lin ang="5400000" scaled="0"/>
                </a:gradFill>
              </a:rPr>
              <a:t>Load </a:t>
            </a:r>
            <a:r>
              <a:rPr lang="en-US" sz="1100" dirty="0">
                <a:gradFill>
                  <a:gsLst>
                    <a:gs pos="0">
                      <a:srgbClr val="595959"/>
                    </a:gs>
                    <a:gs pos="86000">
                      <a:srgbClr val="595959"/>
                    </a:gs>
                  </a:gsLst>
                  <a:lin ang="5400000" scaled="0"/>
                </a:gradFill>
              </a:rPr>
              <a:t/>
            </a:r>
            <a:br>
              <a:rPr lang="en-US" sz="1100" dirty="0">
                <a:gradFill>
                  <a:gsLst>
                    <a:gs pos="0">
                      <a:srgbClr val="595959"/>
                    </a:gs>
                    <a:gs pos="86000">
                      <a:srgbClr val="595959"/>
                    </a:gs>
                  </a:gsLst>
                  <a:lin ang="5400000" scaled="0"/>
                </a:gradFill>
              </a:rPr>
            </a:br>
            <a:r>
              <a:rPr lang="en-US" sz="1100" dirty="0">
                <a:gradFill>
                  <a:gsLst>
                    <a:gs pos="0">
                      <a:srgbClr val="595959"/>
                    </a:gs>
                    <a:gs pos="86000">
                      <a:srgbClr val="595959"/>
                    </a:gs>
                  </a:gsLst>
                  <a:lin ang="5400000" scaled="0"/>
                </a:gradFill>
              </a:rPr>
              <a:t>Balancer</a:t>
            </a:r>
            <a:endParaRPr lang="en-US" sz="1100" dirty="0">
              <a:gradFill>
                <a:gsLst>
                  <a:gs pos="0">
                    <a:srgbClr val="595959"/>
                  </a:gs>
                  <a:gs pos="86000">
                    <a:srgbClr val="595959"/>
                  </a:gs>
                </a:gsLst>
                <a:lin ang="5400000" scaled="0"/>
              </a:gradFill>
            </a:endParaRPr>
          </a:p>
        </p:txBody>
      </p:sp>
      <p:sp>
        <p:nvSpPr>
          <p:cNvPr id="163" name="Right Arrow 162"/>
          <p:cNvSpPr/>
          <p:nvPr/>
        </p:nvSpPr>
        <p:spPr bwMode="auto">
          <a:xfrm>
            <a:off x="5474268" y="1770982"/>
            <a:ext cx="1203509" cy="623210"/>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r>
              <a:rPr lang="en-US" sz="2100" dirty="0">
                <a:gradFill>
                  <a:gsLst>
                    <a:gs pos="0">
                      <a:srgbClr val="FFFFFF"/>
                    </a:gs>
                    <a:gs pos="100000">
                      <a:srgbClr val="FFFFFF"/>
                    </a:gs>
                  </a:gsLst>
                  <a:lin ang="5400000" scaled="0"/>
                </a:gradFill>
              </a:rPr>
              <a:t>80</a:t>
            </a:r>
          </a:p>
        </p:txBody>
      </p:sp>
      <p:sp>
        <p:nvSpPr>
          <p:cNvPr id="164" name="Oval 163"/>
          <p:cNvSpPr/>
          <p:nvPr/>
        </p:nvSpPr>
        <p:spPr bwMode="auto">
          <a:xfrm>
            <a:off x="5252651" y="1904587"/>
            <a:ext cx="469981" cy="40354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165" name="Group 164"/>
          <p:cNvGrpSpPr/>
          <p:nvPr/>
        </p:nvGrpSpPr>
        <p:grpSpPr bwMode="black">
          <a:xfrm>
            <a:off x="4617987" y="1709818"/>
            <a:ext cx="1106814" cy="854183"/>
            <a:chOff x="7010400" y="2133600"/>
            <a:chExt cx="1379538" cy="1065213"/>
          </a:xfrm>
          <a:solidFill>
            <a:schemeClr val="tx2"/>
          </a:solidFill>
        </p:grpSpPr>
        <p:sp>
          <p:nvSpPr>
            <p:cNvPr id="166"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7"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8"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9"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70"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71"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72"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73"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74"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75"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76"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77"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78"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79"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80"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81"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82"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83"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84"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85"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86"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87"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88"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89"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90"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91"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92"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93"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94"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95"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96"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97"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98"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99"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200"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201"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202"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203"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204"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205"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206"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207"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208"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209"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210"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211"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212"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grpSp>
      <p:grpSp>
        <p:nvGrpSpPr>
          <p:cNvPr id="213" name="Group 212"/>
          <p:cNvGrpSpPr/>
          <p:nvPr/>
        </p:nvGrpSpPr>
        <p:grpSpPr>
          <a:xfrm>
            <a:off x="6608316" y="1772195"/>
            <a:ext cx="857394" cy="938859"/>
            <a:chOff x="3815435" y="2014965"/>
            <a:chExt cx="1240945" cy="1359208"/>
          </a:xfrm>
        </p:grpSpPr>
        <p:grpSp>
          <p:nvGrpSpPr>
            <p:cNvPr id="214" name="Group 213"/>
            <p:cNvGrpSpPr/>
            <p:nvPr/>
          </p:nvGrpSpPr>
          <p:grpSpPr>
            <a:xfrm>
              <a:off x="3939389" y="2014965"/>
              <a:ext cx="993037" cy="1196638"/>
              <a:chOff x="6416842" y="3516010"/>
              <a:chExt cx="1304729" cy="1572236"/>
            </a:xfrm>
          </p:grpSpPr>
          <p:pic>
            <p:nvPicPr>
              <p:cNvPr id="216" name="Picture 6" descr="\\magnum\Projects\Microsoft\Cloud Power FY12\Design\Icons\PNGs\Server_2.png"/>
              <p:cNvPicPr>
                <a:picLocks noChangeAspect="1" noChangeArrowheads="1"/>
              </p:cNvPicPr>
              <p:nvPr/>
            </p:nvPicPr>
            <p:blipFill rotWithShape="1">
              <a:blip r:embed="rId3" cstate="print">
                <a:biLevel thresh="25000"/>
              </a:blip>
              <a:srcRect l="27509"/>
              <a:stretch/>
            </p:blipFill>
            <p:spPr bwMode="auto">
              <a:xfrm>
                <a:off x="6416842" y="3516010"/>
                <a:ext cx="1175708" cy="1572236"/>
              </a:xfrm>
              <a:prstGeom prst="rect">
                <a:avLst/>
              </a:prstGeom>
              <a:noFill/>
            </p:spPr>
          </p:pic>
          <p:sp>
            <p:nvSpPr>
              <p:cNvPr id="217"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200"/>
              </a:p>
            </p:txBody>
          </p:sp>
        </p:grpSp>
        <p:sp>
          <p:nvSpPr>
            <p:cNvPr id="215" name="TextBox 214"/>
            <p:cNvSpPr txBox="1"/>
            <p:nvPr/>
          </p:nvSpPr>
          <p:spPr>
            <a:xfrm>
              <a:off x="3815435" y="3129107"/>
              <a:ext cx="1240945" cy="245066"/>
            </a:xfrm>
            <a:prstGeom prst="rect">
              <a:avLst/>
            </a:prstGeom>
            <a:noFill/>
          </p:spPr>
          <p:txBody>
            <a:bodyPr wrap="square" lIns="0" tIns="0" rIns="0" bIns="0" rtlCol="0">
              <a:spAutoFit/>
            </a:bodyPr>
            <a:lstStyle/>
            <a:p>
              <a:pPr algn="ctr"/>
              <a:r>
                <a:rPr lang="en-US" sz="1100" dirty="0">
                  <a:solidFill>
                    <a:schemeClr val="bg1">
                      <a:alpha val="99000"/>
                    </a:schemeClr>
                  </a:solidFill>
                </a:rPr>
                <a:t>WA Web Role</a:t>
              </a:r>
            </a:p>
          </p:txBody>
        </p:sp>
      </p:grpSp>
      <p:grpSp>
        <p:nvGrpSpPr>
          <p:cNvPr id="22" name="Group 21"/>
          <p:cNvGrpSpPr/>
          <p:nvPr/>
        </p:nvGrpSpPr>
        <p:grpSpPr>
          <a:xfrm>
            <a:off x="7220747" y="4001725"/>
            <a:ext cx="589472" cy="788077"/>
            <a:chOff x="8495516" y="5335633"/>
            <a:chExt cx="785758" cy="1050769"/>
          </a:xfrm>
        </p:grpSpPr>
        <p:sp>
          <p:nvSpPr>
            <p:cNvPr id="161" name="TextBox 160"/>
            <p:cNvSpPr txBox="1"/>
            <p:nvPr/>
          </p:nvSpPr>
          <p:spPr>
            <a:xfrm>
              <a:off x="8783420" y="5736172"/>
              <a:ext cx="472582" cy="287259"/>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pPr algn="r"/>
              <a:r>
                <a:rPr lang="en-US" dirty="0"/>
                <a:t>AD</a:t>
              </a:r>
            </a:p>
          </p:txBody>
        </p:sp>
        <p:grpSp>
          <p:nvGrpSpPr>
            <p:cNvPr id="220" name="Group 219"/>
            <p:cNvGrpSpPr/>
            <p:nvPr/>
          </p:nvGrpSpPr>
          <p:grpSpPr>
            <a:xfrm>
              <a:off x="8495516" y="5335633"/>
              <a:ext cx="785758" cy="1050769"/>
              <a:chOff x="2575715" y="5186214"/>
              <a:chExt cx="785758" cy="1050769"/>
            </a:xfrm>
          </p:grpSpPr>
          <p:pic>
            <p:nvPicPr>
              <p:cNvPr id="221" name="Picture 6" descr="\\magnum\Projects\Microsoft\Cloud Power FY12\Design\Icons\PNGs\Server_2.png"/>
              <p:cNvPicPr>
                <a:picLocks noChangeAspect="1" noChangeArrowheads="1"/>
              </p:cNvPicPr>
              <p:nvPr/>
            </p:nvPicPr>
            <p:blipFill rotWithShape="1">
              <a:blip r:embed="rId3" cstate="print">
                <a:biLevel thresh="25000"/>
              </a:blip>
              <a:srcRect l="27509"/>
              <a:stretch/>
            </p:blipFill>
            <p:spPr bwMode="auto">
              <a:xfrm>
                <a:off x="2575715" y="5186214"/>
                <a:ext cx="785758" cy="1050769"/>
              </a:xfrm>
              <a:prstGeom prst="rect">
                <a:avLst/>
              </a:prstGeom>
              <a:noFill/>
            </p:spPr>
          </p:pic>
          <p:grpSp>
            <p:nvGrpSpPr>
              <p:cNvPr id="222" name="Group 221"/>
              <p:cNvGrpSpPr/>
              <p:nvPr/>
            </p:nvGrpSpPr>
            <p:grpSpPr>
              <a:xfrm>
                <a:off x="2716724" y="5793346"/>
                <a:ext cx="619477" cy="443637"/>
                <a:chOff x="1840649" y="4818296"/>
                <a:chExt cx="966161" cy="691914"/>
              </a:xfrm>
            </p:grpSpPr>
            <p:sp>
              <p:nvSpPr>
                <p:cNvPr id="223" name="Freeform 222"/>
                <p:cNvSpPr>
                  <a:spLocks noChangeAspect="1"/>
                </p:cNvSpPr>
                <p:nvPr/>
              </p:nvSpPr>
              <p:spPr bwMode="auto">
                <a:xfrm>
                  <a:off x="1840649" y="4818297"/>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224" name="Freeform 223"/>
                <p:cNvSpPr>
                  <a:spLocks noChangeAspect="1"/>
                </p:cNvSpPr>
                <p:nvPr/>
              </p:nvSpPr>
              <p:spPr bwMode="auto">
                <a:xfrm flipH="1">
                  <a:off x="2323760" y="4818296"/>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lumMod val="75000"/>
                  </a:schemeClr>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225" name="Oval 224"/>
                <p:cNvSpPr>
                  <a:spLocks noChangeAspect="1" noChangeArrowheads="1"/>
                </p:cNvSpPr>
                <p:nvPr/>
              </p:nvSpPr>
              <p:spPr bwMode="auto">
                <a:xfrm>
                  <a:off x="2201709" y="4985896"/>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226" name="Oval 225"/>
                <p:cNvSpPr>
                  <a:spLocks noChangeAspect="1" noChangeArrowheads="1"/>
                </p:cNvSpPr>
                <p:nvPr/>
              </p:nvSpPr>
              <p:spPr bwMode="auto">
                <a:xfrm flipH="1">
                  <a:off x="2351276" y="4985914"/>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227" name="Oval 226"/>
                <p:cNvSpPr>
                  <a:spLocks noChangeAspect="1" noChangeArrowheads="1"/>
                </p:cNvSpPr>
                <p:nvPr/>
              </p:nvSpPr>
              <p:spPr bwMode="auto">
                <a:xfrm>
                  <a:off x="2201709" y="531709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228" name="Oval 227"/>
                <p:cNvSpPr>
                  <a:spLocks noChangeAspect="1" noChangeArrowheads="1"/>
                </p:cNvSpPr>
                <p:nvPr/>
              </p:nvSpPr>
              <p:spPr bwMode="auto">
                <a:xfrm flipH="1">
                  <a:off x="2351276" y="5317110"/>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229" name="Oval 228"/>
                <p:cNvSpPr>
                  <a:spLocks noChangeAspect="1" noChangeArrowheads="1"/>
                </p:cNvSpPr>
                <p:nvPr/>
              </p:nvSpPr>
              <p:spPr bwMode="auto">
                <a:xfrm flipH="1">
                  <a:off x="2477440"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230" name="Oval 229"/>
                <p:cNvSpPr>
                  <a:spLocks noChangeAspect="1" noChangeArrowheads="1"/>
                </p:cNvSpPr>
                <p:nvPr/>
              </p:nvSpPr>
              <p:spPr bwMode="auto">
                <a:xfrm>
                  <a:off x="2077441"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231" name="Oval 230"/>
                <p:cNvSpPr>
                  <a:spLocks noChangeAspect="1" noChangeArrowheads="1"/>
                </p:cNvSpPr>
                <p:nvPr/>
              </p:nvSpPr>
              <p:spPr bwMode="auto">
                <a:xfrm flipH="1">
                  <a:off x="2603604"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232" name="Oval 231"/>
                <p:cNvSpPr>
                  <a:spLocks noChangeAspect="1" noChangeArrowheads="1"/>
                </p:cNvSpPr>
                <p:nvPr/>
              </p:nvSpPr>
              <p:spPr bwMode="auto">
                <a:xfrm flipH="1">
                  <a:off x="1953173"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233" name="Arc 232"/>
                <p:cNvSpPr/>
                <p:nvPr/>
              </p:nvSpPr>
              <p:spPr>
                <a:xfrm rot="5012506">
                  <a:off x="2200463"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234" name="Arc 233"/>
                <p:cNvSpPr/>
                <p:nvPr/>
              </p:nvSpPr>
              <p:spPr>
                <a:xfrm rot="16587494" flipH="1">
                  <a:off x="2252986"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235" name="Arc 234"/>
                <p:cNvSpPr/>
                <p:nvPr/>
              </p:nvSpPr>
              <p:spPr>
                <a:xfrm rot="7395384">
                  <a:off x="2218960" y="4926421"/>
                  <a:ext cx="150756" cy="174698"/>
                </a:xfrm>
                <a:prstGeom prst="arc">
                  <a:avLst>
                    <a:gd name="adj1" fmla="val 16200000"/>
                    <a:gd name="adj2" fmla="val 21459126"/>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cxnSp>
              <p:nvCxnSpPr>
                <p:cNvPr id="236" name="Straight Connector 235"/>
                <p:cNvCxnSpPr>
                  <a:stCxn id="225" idx="4"/>
                  <a:endCxn id="227" idx="0"/>
                </p:cNvCxnSpPr>
                <p:nvPr/>
              </p:nvCxnSpPr>
              <p:spPr>
                <a:xfrm>
                  <a:off x="2247429" y="5077336"/>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7" name="Oval 236"/>
                <p:cNvSpPr>
                  <a:spLocks noChangeAspect="1" noChangeArrowheads="1"/>
                </p:cNvSpPr>
                <p:nvPr/>
              </p:nvSpPr>
              <p:spPr bwMode="auto">
                <a:xfrm>
                  <a:off x="2201709" y="513992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238" name="Straight Connector 237"/>
                <p:cNvCxnSpPr>
                  <a:stCxn id="226" idx="4"/>
                  <a:endCxn id="228" idx="0"/>
                </p:cNvCxnSpPr>
                <p:nvPr/>
              </p:nvCxnSpPr>
              <p:spPr>
                <a:xfrm>
                  <a:off x="2396996" y="5077354"/>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9" name="Oval 238"/>
                <p:cNvSpPr>
                  <a:spLocks noChangeAspect="1" noChangeArrowheads="1"/>
                </p:cNvSpPr>
                <p:nvPr/>
              </p:nvSpPr>
              <p:spPr bwMode="auto">
                <a:xfrm flipH="1">
                  <a:off x="2351275" y="5139945"/>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240" name="Straight Connector 239"/>
                <p:cNvCxnSpPr>
                  <a:stCxn id="226" idx="3"/>
                  <a:endCxn id="231" idx="7"/>
                </p:cNvCxnSpPr>
                <p:nvPr/>
              </p:nvCxnSpPr>
              <p:spPr>
                <a:xfrm>
                  <a:off x="2429325" y="5063963"/>
                  <a:ext cx="187670" cy="2272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1" name="Oval 240"/>
                <p:cNvSpPr>
                  <a:spLocks noChangeAspect="1" noChangeArrowheads="1"/>
                </p:cNvSpPr>
                <p:nvPr/>
              </p:nvSpPr>
              <p:spPr bwMode="auto">
                <a:xfrm flipH="1">
                  <a:off x="2477440" y="513185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242" name="Straight Connector 241"/>
                <p:cNvCxnSpPr>
                  <a:stCxn id="225" idx="3"/>
                  <a:endCxn id="232" idx="1"/>
                </p:cNvCxnSpPr>
                <p:nvPr/>
              </p:nvCxnSpPr>
              <p:spPr>
                <a:xfrm flipH="1">
                  <a:off x="2031222" y="5063945"/>
                  <a:ext cx="183878" cy="2272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3" name="Oval 242"/>
                <p:cNvSpPr>
                  <a:spLocks noChangeAspect="1" noChangeArrowheads="1"/>
                </p:cNvSpPr>
                <p:nvPr/>
              </p:nvSpPr>
              <p:spPr bwMode="auto">
                <a:xfrm>
                  <a:off x="2082174" y="5131848"/>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244" name="Straight Connector 243"/>
                <p:cNvCxnSpPr>
                  <a:stCxn id="237" idx="3"/>
                  <a:endCxn id="230" idx="7"/>
                </p:cNvCxnSpPr>
                <p:nvPr/>
              </p:nvCxnSpPr>
              <p:spPr>
                <a:xfrm flipH="1">
                  <a:off x="2155490" y="5217976"/>
                  <a:ext cx="59610" cy="886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a:stCxn id="239" idx="3"/>
                  <a:endCxn id="229" idx="7"/>
                </p:cNvCxnSpPr>
                <p:nvPr/>
              </p:nvCxnSpPr>
              <p:spPr>
                <a:xfrm>
                  <a:off x="2429325" y="5217994"/>
                  <a:ext cx="61506" cy="886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grpSp>
      <p:cxnSp>
        <p:nvCxnSpPr>
          <p:cNvPr id="252" name="Straight Arrow Connector 251"/>
          <p:cNvCxnSpPr/>
          <p:nvPr/>
        </p:nvCxnSpPr>
        <p:spPr>
          <a:xfrm>
            <a:off x="7397619" y="2738106"/>
            <a:ext cx="0" cy="639004"/>
          </a:xfrm>
          <a:prstGeom prst="straightConnector1">
            <a:avLst/>
          </a:prstGeom>
          <a:ln w="31750">
            <a:solidFill>
              <a:schemeClr val="accent1"/>
            </a:solidFill>
            <a:headEnd type="arrow"/>
            <a:tailEnd type="arrow"/>
          </a:ln>
          <a:effec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VNET Connected – Local Testing</a:t>
            </a:r>
            <a:endParaRPr lang="en-US" dirty="0"/>
          </a:p>
        </p:txBody>
      </p:sp>
      <p:sp>
        <p:nvSpPr>
          <p:cNvPr id="26" name="Text Placeholder 25"/>
          <p:cNvSpPr>
            <a:spLocks noGrp="1"/>
          </p:cNvSpPr>
          <p:nvPr>
            <p:ph type="body" sz="quarter" idx="10"/>
          </p:nvPr>
        </p:nvSpPr>
        <p:spPr>
          <a:xfrm>
            <a:off x="389436" y="1917005"/>
            <a:ext cx="4183756" cy="668260"/>
          </a:xfrm>
        </p:spPr>
        <p:txBody>
          <a:bodyPr/>
          <a:lstStyle/>
          <a:p>
            <a:r>
              <a:rPr lang="en-US" sz="2100" dirty="0">
                <a:solidFill>
                  <a:schemeClr val="tx2">
                    <a:alpha val="99000"/>
                  </a:schemeClr>
                </a:solidFill>
              </a:rPr>
              <a:t>Manage Multiple </a:t>
            </a:r>
            <a:r>
              <a:rPr lang="en-US" sz="2100" dirty="0">
                <a:solidFill>
                  <a:schemeClr val="tx2">
                    <a:alpha val="99000"/>
                  </a:schemeClr>
                </a:solidFill>
              </a:rPr>
              <a:t>Connection </a:t>
            </a:r>
            <a:endParaRPr lang="en-US" sz="2100" dirty="0">
              <a:solidFill>
                <a:schemeClr val="tx2">
                  <a:alpha val="99000"/>
                </a:schemeClr>
              </a:solidFill>
            </a:endParaRPr>
          </a:p>
          <a:p>
            <a:r>
              <a:rPr lang="en-US" sz="2100" dirty="0">
                <a:solidFill>
                  <a:schemeClr val="tx2">
                    <a:alpha val="99000"/>
                  </a:schemeClr>
                </a:solidFill>
              </a:rPr>
              <a:t>Strings via Multiple </a:t>
            </a:r>
            <a:r>
              <a:rPr lang="en-US" sz="2100" dirty="0">
                <a:solidFill>
                  <a:schemeClr val="tx2">
                    <a:alpha val="99000"/>
                  </a:schemeClr>
                </a:solidFill>
              </a:rPr>
              <a:t>Configurations</a:t>
            </a:r>
            <a:endParaRPr lang="en-US" sz="2100" dirty="0">
              <a:solidFill>
                <a:schemeClr val="tx2">
                  <a:alpha val="99000"/>
                </a:schemeClr>
              </a:solidFill>
            </a:endParaRPr>
          </a:p>
        </p:txBody>
      </p:sp>
      <p:sp>
        <p:nvSpPr>
          <p:cNvPr id="3" name="AutoShape 2" descr="data:image/jpeg;base64,/9j/4AAQSkZJRgABAQAAAQABAAD/2wCEAAkGBhQQERQUEhITFBQWFBcUFBQWFx4XGBUWFh0VGRcXGhQXJyYeFyAjHRcVHzIgIycqLCwsGB4xNTEqNSY3LCkBCQoKDgwOGg8PGiklHyQpLCwuMjUsLCo0MDUsLCksNCwpKSwqLCw1NTQ0KSksLCwpKSwsKSwpNCwpKSwtLywsLP/AABEIAI4AugMBIgACEQEDEQH/xAAcAAACAwEBAQEAAAAAAAAAAAAAAwUGBwQCCAH/xABEEAACAQICBgcGBAIHCQEAAAABAgMABAURBhITITGRByJBUVJhchQyM3GB0SNCobFiwTZDU3SSssIVNXN1gqKz8PEX/8QAGgEBAAMBAQEAAAAAAAAAAAAAAAMEBQIBBv/EACYRAAICAQMEAQUBAAAAAAAAAAABAgMRBBIhMUFRYSITFEKR0TL/2gAMAwEAAhEDEQA/ANrechsguf1r82zeA86F+IfT9qfQ9EbZvAedG2bwHnT6KHgjbN4Dzo2zeA86fRQCNs3gPOjbN4Dzp9FAI2zeA86Ns3gPOn0UAjbN4Dzo2zeA86fRQCNs3gPOjbN4Dzp9FAI2zeA86Ns3gPOvc1yqb3ZVH8RA/evEN9G5yWRGPcGB/amGehtm8B50bZvAedPooeCNs3gPOjbN4Dzp9FAI2zeA86Ns3gPOn0UAj2g5gFcszlxp9IueKeqn0AhfiH0/an0hfiH0/an0AUUUUAUVz3t8kK6znLuHafkKrt1pW7H8NQo7zvP2qSFcp9CGy+FfDZaqKpDY5ccdoeQr3FpXOnvBXHmMjzH2qT7eREtXB+S6UVD4VpRFOQuepIfyN2+k8D+9TFQyi4vDLMZKSygoorLukfpP2Ra2s264zWWYfkPaifxd7dnZv4d1VStltiSRi5PCLJpd0kW+H5p8Wb+yU+7624L8t58qybHelG9uSRtTCngi6nN/ePOqlLKSSSSSd5J4k/Okk1tU6SEPbLsIwgOnvCxJYlieJJzJ+p30nbV4K0p1yq2ool+oyx4NpzeWhGxuJAB+Rjrp/hbMD6ZVquh/TJFcFYrsLBIdwkB/CY+ee+P65jzFYIJKaktQW6WFi5Ry4ws6o+vwaKxzoi6QSHWyuGzVurbufyt2RE9x7O47u0VsdYN1TqltZRsg4PDCiiioiMRc8U9VPpFzxT1U+gEL8Q+n7U+kL8Q+n7U+gCvE8wRSx4AZmvdQOml5s7VvMheddQjukkR2z2QcvBXL/EGnkLE7uwdgFEUdQ1reVZ8AsDcb+EYORbvPaF+Xaf8A0ac8QXoxKoysl7YtbekXNtu4Vd7eyRPdUfPieZpxGdU/r89DSWl8sx3GVyFTGgfSRrSLaXbdYnVhlJ949kbnv7j28Dv43HGNEYLlSCuox4Om4g+Y4H61iWluh7WlwVkdXUAMuqd7d2sOKef6cc6u1uvUR2PqIwlU89jRukzT32ZDb27fjsOu4/qlPd/Ef041iEtSM7NIxZiWYnNid5JPaTXO8NXKKY1Rwi9CxJHARXnVrreKpLR7RSe+k1IUJH5nO5VHeTU7korLJVYQkcJY5KCSewVoOjXQ1PcAPcHYIRmARm57uruy+pFaToh0dW9gAxAkm4mRh7p/hHZ8+Py4VbKyr9c3xX+w7X2PlPEYZLaR4iiI0bsjAKDvU5cWzPnUc2KSD3gjjuZF/cZH9a0XpewoR4izAfFijkPz6yH/ACA/Ws7uberdfzipHcZvydFrKshBizjkHWCZ5g5b80bjmOOqfoa+m9D8b9tsoJz7zp1/WpKv/wBwNfKgQqQRuIOYPcRX0N0M3OvYt/xSwHdrqhYf4g/Oq+tj8E32OrXuhz1RfqKKKyCoIueKeqn0i54p6qfQCF+IfT9qfSF+IfT9qfQBVb09tTJaEL72sCPM78h9eFWSubErITRPGTlrDIHuPEH6HI13XLbJMjtjvg4mF2l8TuHE7h8zuH6mt0w6yEMSRrwRQvzy4n6nM/WsbxHDQJiWyinRwXBHUdlIOe7epOXHgc891a7b49A4BWVd/nV3V5aWClpHGOcvkkKKjbnSKCMZtKv031U8e09LApbgqO1zx+ndVWFM5vhFqd8IdyW0t0yW1UpHk0x5J5nz8qyO9laRy7kszHMk8Sa7ps2JJOZPEmud461qao1LgpO5zeWRMkG/Mbv50iSKpOWDPdSrfEo7W5RbqFpNRvxEPV1fI58TwOXCrOSWMyZ0O6O5L5g8mccAO9st7+Sj+dbRhWERWsYjhQIo7uJPeT2mufAMcguola3ZdXL3BuK+WrUpWHqLp2SxLj0XIYaznIUUV5dwASTkAMyT2AdtVjsx7pdYPeqB+WBAfmWkOXLLnWdXNtVy0ivfariWbsdur6FAVP0AP1qBnt6+goW2CRwrUV57at76HLIx4cCR7zsR8t3886yG0woyyKigksQMh2knID68K+isDw0W1vFEPyIAfM8WPMmq2vsWxRJ92Y58ndRRRWQRiLninqp9IueKeqn0AhfiH0/an0hfiH0/an0AUUUUBWNMNEfaxtIshMoy7g4H5Sew9x+nyzqJzGxilUowOWTDIjyP3rbKjsXwCC7GU0YbLg3Bl+TDeKuU6nYtsuhS1GkVnK4ZlbJSnSrlcdHDL8G4Or2LKutl/wBS5ftSU6PpietJEB5ax/Qiri1FfkzvtbovoU1kpljhMlw+pEhY9uXAeZPACtCs+j6Fd8jvJ5Dqj9N/61Y7SySJdWNFRe4DL/7UU9ZFf55LdWkn+fBXtGNB47XKSTKSbsOXVT0g8T5n9Kiekro/9sHtEC/jqMmUf1qj/UOzvG7uq/UVSV81PfnkvquKW1Hzfh00kDZxsyMDvy3EEcQR2GrzhHSlNEAJlEo7+Dc+361b9KOj+3vs33wzf2qdvrXg/wCh86zTF+jPEICdVduvijO/6o2R5Z1pq2m9fLr7/pCqnF5RoNp0qWj+/rxnzGY5iojS7TyO4Uw27jZkfiScNceBQd+Xee3hWX3OFTxn8SGZfUjD9xX7bYVPIckglY/wxsf2FdR0lUXuTJOZLDZNSyr4hzrheZSd289mXbUvhPRnfTka0WxXxSnI/wCAZtzArStFejyCyIc/izDg7DcvoXs+e8/KvLNRCtcPLOoUwjy8s4Oj/QowZXFwuUhH4cZ/qwfzN/GRu8h86vVV3SLRZrmTaRyCKTUjUOM8wY5opQchuO5CPr3V26N4XJbQlJZNq5lkkL7/AOsYvkAeAGeQHYMqyLJuctzJW8krRRRXB4IueKeqn0i54p6qfQHOvxD6R/KoWw04gls5rrJlSFpFkRstcNGdwAHHW6ur36wqaX4h9I/lVJwzQp9aH8aIxqM7uJTrB5YWka2OY7tfrZ8dmndQFmw7SVJYxK2rFGbeK41nkUFRJrbnXPq5Ze8dx35cK6ItILZ9TVuYG2gzjykU646wzXI9b3W4eE91VJdCLhUjP4LNFBYLqMx1JHtGmZ1Y5bgdopByO8cK9Y3hm1N1PcSW1trYebZjtA2wdpJTmzZDcQ6Z8MzmKAtUWkdqyPItzbskfxHEqFUz4azA5L9a/ZNIbZTGGuYAZQDEDKo2gPApmetn5VUXwGW8X2jZQZezxRQrbz5B9SRZVmWcJkuoVGoNU8Wz45V+y6KXhjnRxbzPd28cU0zHVMLKpQkIFycb9cAavXzOQz3ASn/6FbiaVHeJEjnW2DmVdZpSATmn5UG8axPFW3bqm7LGoppHjjbNo/eGRA35bwTubiOFV260VlCSFFid/b0u0VjlrogjBVmyOqx1WPAjnVot7FEYusaq75a5A3n5nt3k0B0UUUUAUVHR6QQNctaiVTcKgkaLfrBTlkeGXaO3tqRoAorimxqBG1GnhVvC0ihuROddisCMxvHfQBlX7lRRQBRRRQBRUfimPwWrRLPKsbTPs4gc+u+7qjL5jj30yfGIUmSB5o1mkBMcRYB3AzzIXieB5GgOyiiigEXPFPVT6Rc8U9VPoBC/EPp+1ZdgY/2XpLcW/uw4hHtoxwG0Gs37iUfUVqK/EPp+1Z303YcyQW+IQj8WynV8++NiuYPlrBOZoC/4ziiWtvLPJ7kUbSN5hQTkPM8PrWVaAYLbthF5e4oBqXspmmY6wyjV+pkU6w65YjLvFd/Sxj3tllZWtsc3xKSPV8ouqxJy7iyZ/I1MdJeHrb4BcQxjJI4I41HkrRgftQE7bYpZWNhFIskcVmsa7JiTlqEdXLPrMT3cTXLo90lWF/Lsba415MiwUo6EgcSCwANUDSnA558IweaGE3KWywyzWw37RNVPy8W4FTlmcnNXHQvTTDsScbFFiuo1P4UkYSVBwbVI94dhyPzAoCyYPpDBd7UW8ok2UhikyBGq44r1gM/pRfaQwQTQwSyhZZyRCmRJcrxyIGQ49pFULoV97Ff+YSfzr10gf79wT1zf6aAt+kem9nh+QurhI2IzVN7OR3hFBOW4768aNae2WIlltbhXdRmUIZGy79VwCR5ioHSrSvDra9yNq95f7NV1IYttIiDNlG/cnvE7t+8Z9lUyTFGk0gw2YWE1iZNeNhIApmGTDMoMuGtlv8u6gLDhf9LLr+5J+0NS/TPjk1phUjwMUd3SIuvFFfPWIPYd2rn/ABVEYX/Sy6/uSftDWi4thMV3C8M6B45F1WU9o+fYQciD2EUBQcB6GcLktIy8RneSNXacyPrMWAJYapyHHur90+0liwTDPZbe4MdysKC2DDWcoHVSc8tXPV1+PdUNeYPiOjYaazkN5hyktJbye/CvaVI4AeJd3aV7alOknE4MQ0elvIkU68cZRmUa6fjRhl1uIIOsDkaAmdDukezuLZAbpXmitRLcZhs11FG0Y7sjke6rThOLRXUKTQOHicEo4BAIBIO45HiDVOTDokwBnSKNXOGHWZUAY5w5nNgMzXV0P/7ms/Q/+d6AsMGkMD3MlqsoNxGod48jmqtqkHPLL8y8D21H6Saf2OHMEurhUcjMIAXfI8CVQEgfOqjgz6ulGInus4zyWCuboUwuO8S5xG4VZbia5dQzgNqIoUgLnw97L5KooDl6QNKLbEJcIktZllUYgobLMMpzj3MjZFfqKvWK2eHNilq04X2/Ub2cHXzKKJGJyHUOX4hGtw35VRulbR2GHEcKuIkVHku0STVAAfVaMqxA7RmRn51K6T/0nwr+73H/AI7igLtpBpVa4ege6nSIH3Qd7Nl4UXNm+gqLwLpPw69lEUN0pkO5UdWjLHuXXA1j5DfVQ0Pw9MTxzEri6US+yyC3t0cZqgBddYKd2fUz+bE1LdMmi8MmGzTrGqT24WWKVQFYarLmNYbyCM/rkeygLfFjEU0hSNs2jYBhkRx4EE8R5ipSq1ojIJbO0uCiiSeGKSVgMizFQST9ST9astAIX4h9P2pOM4Wt1bywSe7LG0Z8tYEZ/Tj9KcvxD6ftT6Axboq0LvVvle+idY7GFobYsMgxZ36y5+8AGc5+a1oHSfh8lxhV1FCjSSMihUUZsx10O4du4GrTRQFCjxu6wzD8PC2E1wBAqXCRj8SFlVNXqb8/zA/LjUHhOHz4njVviAsJLKGCNg7TDUknZg4HV7fe49w48BWs0UBkFkbzAcQvSLGe7tLqXbI0A1mRiSciBw94gg5cARX5dWuIX2MYbeS2ckMCMwWM9ZokHF5iNyFydw7AgrYKMqAyJxd4Ni97c+wzXcF3kyyQDWZMt+qR2doyOXAEV4ubTEL3GMOvJbOSGBGYLH7zRKAc3mI3KXJ4dgUVsFGVAZ5h2CzrpLcXBicQNaIiy5dQsBF1Q3fuPKrNpliV3b24ksrcXEiyLrxcC0eTa2rv456vDP5Gp2igMpxjT2/vreW2gwa6jllRoi8vVjQOCrHWYAHcTxIqRuOjyWPR1sOQh59lrbjuaTaCYqCezMaoJ8q0WigM60KxSe8tP9n3Nhc22raGF5pFyjJCiMaufEkEn6VB6GaQX+DwewT4XdTmN3EMsA1kdWJbe/ADMnf3HIgZVsNFAZVoJgl8MavLm9gKCa3XeN8a62zIiD8GKqNU5dqmuPA/bdHJp4PYpryyllMsLwDWZC2QyKjhuCgg5e7mONbDRQGMaT2uJYneYdctZSQ28dympCRrSKoZGeaXLcgOWQH8Jq0aQ4NM+kOGzrE7QxwTrJKB1ULJOAC3ZmWHOr/lRQGW4nhF5g+Jz3tnbtd2t1k1xCh/ESTiWUdu8k7s/eIOW40jSHFL/HohZwWE9nBIy+0XFyNTJFIbVVeJOYHDjw3A51rNFAR1rh628UEMYySNVjX0oAB+1SNIueKeqn0AhfiH0/an0h4TrZg5bsuFGzfxjlQ9H0UjZv4xyo2b+McqHg+ikbN/GOVGzfxjlQD6KRs38Y5UbN/GOVAPopGzfxjlRs38Y5UA+ikbN/GOVGzfxjlQD6KRs38Y5UbN/GOVAPopGzfxjlRs38Y5UA+ikbN/GOVGzfxjlQD6KRs38Y5UbN/GOVAPopGzfxjlRs38Y5UAXPFPVT659gxIJYHI58K6KA//2Q=="/>
          <p:cNvSpPr>
            <a:spLocks noChangeAspect="1" noChangeArrowheads="1"/>
          </p:cNvSpPr>
          <p:nvPr/>
        </p:nvSpPr>
        <p:spPr bwMode="auto">
          <a:xfrm>
            <a:off x="47637" y="-494109"/>
            <a:ext cx="1329084" cy="101441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9" tIns="34295" rIns="68589" bIns="34295" numCol="1" anchor="t" anchorCtr="0" compatLnSpc="1">
            <a:prstTxWarp prst="textNoShape">
              <a:avLst/>
            </a:prstTxWarp>
          </a:bodyPr>
          <a:lstStyle/>
          <a:p>
            <a:endParaRPr lang="en-US"/>
          </a:p>
        </p:txBody>
      </p:sp>
      <p:sp>
        <p:nvSpPr>
          <p:cNvPr id="46" name="TextBox 45"/>
          <p:cNvSpPr txBox="1"/>
          <p:nvPr/>
        </p:nvSpPr>
        <p:spPr>
          <a:xfrm>
            <a:off x="2746378" y="3102288"/>
            <a:ext cx="2272628" cy="469369"/>
          </a:xfrm>
          <a:prstGeom prst="rect">
            <a:avLst/>
          </a:prstGeom>
        </p:spPr>
        <p:txBody>
          <a:bodyPr wrap="none" lIns="68589" tIns="34295" rIns="68589" bIns="34295">
            <a:spAutoFit/>
          </a:bodyPr>
          <a:lstStyle>
            <a:defPPr>
              <a:defRPr lang="en-US"/>
            </a:defPPr>
            <a:lvl1pPr>
              <a:defRPr sz="2600" spc="-100">
                <a:ln w="3175">
                  <a:noFill/>
                </a:ln>
                <a:solidFill>
                  <a:schemeClr val="accent2">
                    <a:alpha val="99000"/>
                  </a:schemeClr>
                </a:solidFill>
                <a:latin typeface="Segoe UI Light" pitchFamily="34" charset="0"/>
                <a:cs typeface="Arial" charset="0"/>
              </a:defRPr>
            </a:lvl1pPr>
          </a:lstStyle>
          <a:p>
            <a:r>
              <a:rPr lang="en-US" dirty="0"/>
              <a:t>Developer Fabric</a:t>
            </a:r>
          </a:p>
        </p:txBody>
      </p:sp>
      <p:sp>
        <p:nvSpPr>
          <p:cNvPr id="253" name="Rectangle 252"/>
          <p:cNvSpPr/>
          <p:nvPr/>
        </p:nvSpPr>
        <p:spPr>
          <a:xfrm>
            <a:off x="4383724" y="660274"/>
            <a:ext cx="4556074" cy="377036"/>
          </a:xfrm>
          <a:prstGeom prst="rect">
            <a:avLst/>
          </a:prstGeom>
        </p:spPr>
        <p:txBody>
          <a:bodyPr wrap="none" lIns="68589" tIns="34295" rIns="68589" bIns="34295">
            <a:spAutoFit/>
          </a:bodyPr>
          <a:lstStyle/>
          <a:p>
            <a:r>
              <a:rPr lang="en-US" sz="2000" spc="-75" dirty="0" err="1">
                <a:ln w="3175">
                  <a:noFill/>
                </a:ln>
                <a:solidFill>
                  <a:schemeClr val="accent2">
                    <a:alpha val="99000"/>
                  </a:schemeClr>
                </a:solidFill>
                <a:latin typeface="Segoe UI Light" pitchFamily="34" charset="0"/>
                <a:cs typeface="Arial" charset="0"/>
              </a:rPr>
              <a:t>ContosoVNet</a:t>
            </a:r>
            <a:r>
              <a:rPr lang="en-US" sz="2000" spc="-75" dirty="0">
                <a:ln w="3175">
                  <a:noFill/>
                </a:ln>
                <a:solidFill>
                  <a:schemeClr val="accent2">
                    <a:alpha val="99000"/>
                  </a:schemeClr>
                </a:solidFill>
                <a:latin typeface="Segoe UI Light" pitchFamily="34" charset="0"/>
                <a:cs typeface="Arial" charset="0"/>
              </a:rPr>
              <a:t> (10.0.0.0/8) </a:t>
            </a:r>
            <a:r>
              <a:rPr lang="en-US" sz="2000" spc="-75" dirty="0">
                <a:ln w="3175">
                  <a:noFill/>
                </a:ln>
                <a:solidFill>
                  <a:schemeClr val="accent2">
                    <a:alpha val="99000"/>
                  </a:schemeClr>
                </a:solidFill>
                <a:latin typeface="Segoe UI Light" pitchFamily="34" charset="0"/>
                <a:cs typeface="Arial" charset="0"/>
                <a:sym typeface="Wingdings" pitchFamily="2" charset="2"/>
              </a:rPr>
              <a:t></a:t>
            </a:r>
            <a:r>
              <a:rPr lang="en-US" sz="2000" spc="-75" dirty="0">
                <a:ln w="3175">
                  <a:noFill/>
                </a:ln>
                <a:solidFill>
                  <a:schemeClr val="accent2">
                    <a:alpha val="99000"/>
                  </a:schemeClr>
                </a:solidFill>
                <a:latin typeface="Segoe UI Light" pitchFamily="34" charset="0"/>
                <a:cs typeface="Arial" charset="0"/>
              </a:rPr>
              <a:t> </a:t>
            </a:r>
            <a:r>
              <a:rPr lang="en-US" sz="2000" spc="-75" dirty="0" err="1">
                <a:ln w="3175">
                  <a:noFill/>
                </a:ln>
                <a:solidFill>
                  <a:schemeClr val="accent2">
                    <a:alpha val="99000"/>
                  </a:schemeClr>
                </a:solidFill>
                <a:latin typeface="Segoe UI Light" pitchFamily="34" charset="0"/>
                <a:cs typeface="Arial" charset="0"/>
              </a:rPr>
              <a:t>MyAffinityGroup</a:t>
            </a:r>
            <a:endParaRPr lang="en-US" sz="2000" spc="-75" dirty="0">
              <a:ln w="3175">
                <a:noFill/>
              </a:ln>
              <a:solidFill>
                <a:schemeClr val="accent2">
                  <a:alpha val="99000"/>
                </a:schemeClr>
              </a:solidFill>
              <a:latin typeface="Segoe UI Light" pitchFamily="34" charset="0"/>
              <a:cs typeface="Arial" charset="0"/>
            </a:endParaRPr>
          </a:p>
        </p:txBody>
      </p:sp>
      <p:grpSp>
        <p:nvGrpSpPr>
          <p:cNvPr id="21" name="Group 20"/>
          <p:cNvGrpSpPr/>
          <p:nvPr/>
        </p:nvGrpSpPr>
        <p:grpSpPr>
          <a:xfrm>
            <a:off x="6066890" y="4231642"/>
            <a:ext cx="964117" cy="827461"/>
            <a:chOff x="9662639" y="5587874"/>
            <a:chExt cx="1285155" cy="1103281"/>
          </a:xfrm>
        </p:grpSpPr>
        <p:sp>
          <p:nvSpPr>
            <p:cNvPr id="247" name="TextBox 246"/>
            <p:cNvSpPr txBox="1"/>
            <p:nvPr/>
          </p:nvSpPr>
          <p:spPr>
            <a:xfrm>
              <a:off x="9864982" y="6116640"/>
              <a:ext cx="880466" cy="574515"/>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dirty="0"/>
                <a:t>SQL Mirror</a:t>
              </a:r>
            </a:p>
          </p:txBody>
        </p:sp>
        <p:grpSp>
          <p:nvGrpSpPr>
            <p:cNvPr id="20" name="Group 19"/>
            <p:cNvGrpSpPr/>
            <p:nvPr/>
          </p:nvGrpSpPr>
          <p:grpSpPr>
            <a:xfrm>
              <a:off x="9662639" y="5587874"/>
              <a:ext cx="1285155" cy="525255"/>
              <a:chOff x="9726104" y="5587874"/>
              <a:chExt cx="1285155" cy="525255"/>
            </a:xfrm>
          </p:grpSpPr>
          <p:grpSp>
            <p:nvGrpSpPr>
              <p:cNvPr id="248" name="Group 247"/>
              <p:cNvGrpSpPr/>
              <p:nvPr/>
            </p:nvGrpSpPr>
            <p:grpSpPr>
              <a:xfrm>
                <a:off x="9726104" y="5587874"/>
                <a:ext cx="626605" cy="525255"/>
                <a:chOff x="8480471" y="4278533"/>
                <a:chExt cx="813936" cy="682287"/>
              </a:xfrm>
            </p:grpSpPr>
            <p:sp>
              <p:nvSpPr>
                <p:cNvPr id="249"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555629"/>
                  <a:endParaRPr lang="en-US" spc="-92">
                    <a:solidFill>
                      <a:schemeClr val="tx1">
                        <a:lumMod val="50000"/>
                      </a:schemeClr>
                    </a:solidFill>
                    <a:latin typeface="Segoe Light" pitchFamily="34" charset="0"/>
                  </a:endParaRPr>
                </a:p>
              </p:txBody>
            </p:sp>
            <p:sp>
              <p:nvSpPr>
                <p:cNvPr id="251" name="Freeform 250"/>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29"/>
                  <a:r>
                    <a:rPr lang="en-US" spc="-92" dirty="0">
                      <a:solidFill>
                        <a:schemeClr val="tx1">
                          <a:lumMod val="50000"/>
                        </a:schemeClr>
                      </a:solidFill>
                      <a:latin typeface="Segoe Light" pitchFamily="34" charset="0"/>
                    </a:rPr>
                    <a:t> </a:t>
                  </a:r>
                  <a:endParaRPr lang="en-US" spc="-92" dirty="0">
                    <a:solidFill>
                      <a:schemeClr val="tx1">
                        <a:lumMod val="50000"/>
                      </a:schemeClr>
                    </a:solidFill>
                    <a:latin typeface="Segoe Light" pitchFamily="34" charset="0"/>
                  </a:endParaRPr>
                </a:p>
              </p:txBody>
            </p:sp>
          </p:grpSp>
          <p:grpSp>
            <p:nvGrpSpPr>
              <p:cNvPr id="254" name="Group 253"/>
              <p:cNvGrpSpPr/>
              <p:nvPr/>
            </p:nvGrpSpPr>
            <p:grpSpPr>
              <a:xfrm>
                <a:off x="10384654" y="5587874"/>
                <a:ext cx="626605" cy="525255"/>
                <a:chOff x="8480471" y="4278533"/>
                <a:chExt cx="813936" cy="682287"/>
              </a:xfrm>
            </p:grpSpPr>
            <p:sp>
              <p:nvSpPr>
                <p:cNvPr id="255"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555629"/>
                  <a:endParaRPr lang="en-US" spc="-92">
                    <a:solidFill>
                      <a:schemeClr val="tx1">
                        <a:lumMod val="50000"/>
                      </a:schemeClr>
                    </a:solidFill>
                    <a:latin typeface="Segoe Light" pitchFamily="34" charset="0"/>
                  </a:endParaRPr>
                </a:p>
              </p:txBody>
            </p:sp>
            <p:sp>
              <p:nvSpPr>
                <p:cNvPr id="256" name="Freeform 255"/>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29"/>
                  <a:r>
                    <a:rPr lang="en-US" spc="-92" dirty="0">
                      <a:solidFill>
                        <a:schemeClr val="tx1">
                          <a:lumMod val="50000"/>
                        </a:schemeClr>
                      </a:solidFill>
                      <a:latin typeface="Segoe Light" pitchFamily="34" charset="0"/>
                    </a:rPr>
                    <a:t> </a:t>
                  </a:r>
                  <a:endParaRPr lang="en-US" spc="-92" dirty="0">
                    <a:solidFill>
                      <a:schemeClr val="tx1">
                        <a:lumMod val="50000"/>
                      </a:schemeClr>
                    </a:solidFill>
                    <a:latin typeface="Segoe Light" pitchFamily="34" charset="0"/>
                  </a:endParaRPr>
                </a:p>
              </p:txBody>
            </p:sp>
          </p:grpSp>
        </p:grpSp>
      </p:grpSp>
      <p:sp>
        <p:nvSpPr>
          <p:cNvPr id="257" name="TextBox 256"/>
          <p:cNvSpPr txBox="1"/>
          <p:nvPr/>
        </p:nvSpPr>
        <p:spPr>
          <a:xfrm>
            <a:off x="6381105" y="3928622"/>
            <a:ext cx="851759" cy="553998"/>
          </a:xfrm>
          <a:prstGeom prst="rect">
            <a:avLst/>
          </a:prstGeom>
          <a:noFill/>
        </p:spPr>
        <p:txBody>
          <a:bodyPr wrap="square" lIns="0" tIns="0" rIns="0" bIns="0" rtlCol="0">
            <a:spAutoFit/>
          </a:bodyPr>
          <a:lstStyle>
            <a:defPPr>
              <a:defRPr lang="en-US"/>
            </a:defPPr>
            <a:lvl1pPr algn="ctr">
              <a:defRPr sz="1200" b="1">
                <a:solidFill>
                  <a:schemeClr val="accent6">
                    <a:alpha val="99000"/>
                  </a:schemeClr>
                </a:solidFill>
              </a:defRPr>
            </a:lvl1pPr>
          </a:lstStyle>
          <a:p>
            <a:r>
              <a:rPr lang="en-US" dirty="0"/>
              <a:t>AD Subnet</a:t>
            </a:r>
          </a:p>
          <a:p>
            <a:r>
              <a:rPr lang="en-US" dirty="0"/>
              <a:t>(10.2.0.0/16)</a:t>
            </a:r>
          </a:p>
        </p:txBody>
      </p:sp>
      <p:sp>
        <p:nvSpPr>
          <p:cNvPr id="258" name="Right Arrow 257"/>
          <p:cNvSpPr/>
          <p:nvPr/>
        </p:nvSpPr>
        <p:spPr bwMode="auto">
          <a:xfrm>
            <a:off x="4780431" y="4114926"/>
            <a:ext cx="1203509" cy="623210"/>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r>
              <a:rPr lang="en-US" sz="2100" dirty="0">
                <a:gradFill>
                  <a:gsLst>
                    <a:gs pos="0">
                      <a:srgbClr val="FFFFFF"/>
                    </a:gs>
                    <a:gs pos="100000">
                      <a:srgbClr val="FFFFFF"/>
                    </a:gs>
                  </a:gsLst>
                  <a:lin ang="5400000" scaled="0"/>
                </a:gradFill>
              </a:rPr>
              <a:t>1433</a:t>
            </a:r>
          </a:p>
        </p:txBody>
      </p:sp>
      <p:sp>
        <p:nvSpPr>
          <p:cNvPr id="14" name="Rectangle 13"/>
          <p:cNvSpPr/>
          <p:nvPr/>
        </p:nvSpPr>
        <p:spPr bwMode="auto">
          <a:xfrm>
            <a:off x="2746378" y="3471620"/>
            <a:ext cx="2057936" cy="150043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33" name="Group 32"/>
          <p:cNvGrpSpPr/>
          <p:nvPr/>
        </p:nvGrpSpPr>
        <p:grpSpPr>
          <a:xfrm>
            <a:off x="2836107" y="3541837"/>
            <a:ext cx="1131252" cy="1245090"/>
            <a:chOff x="3820435" y="4892959"/>
            <a:chExt cx="1507943" cy="1660120"/>
          </a:xfrm>
        </p:grpSpPr>
        <p:sp>
          <p:nvSpPr>
            <p:cNvPr id="269" name="TextBox 268"/>
            <p:cNvSpPr txBox="1"/>
            <p:nvPr/>
          </p:nvSpPr>
          <p:spPr>
            <a:xfrm>
              <a:off x="3820435" y="6238623"/>
              <a:ext cx="1507943" cy="314456"/>
            </a:xfrm>
            <a:prstGeom prst="rect">
              <a:avLst/>
            </a:prstGeom>
            <a:noFill/>
          </p:spPr>
          <p:txBody>
            <a:bodyPr wrap="square" lIns="0" tIns="0" rIns="0" bIns="0" rtlCol="0">
              <a:noAutofit/>
            </a:bodyPr>
            <a:lstStyle/>
            <a:p>
              <a:pPr algn="ctr"/>
              <a:r>
                <a:rPr lang="en-US" sz="1100" dirty="0">
                  <a:solidFill>
                    <a:schemeClr val="bg1">
                      <a:alpha val="99000"/>
                    </a:schemeClr>
                  </a:solidFill>
                </a:rPr>
                <a:t>WA Developer Fabric</a:t>
              </a:r>
            </a:p>
          </p:txBody>
        </p:sp>
        <p:grpSp>
          <p:nvGrpSpPr>
            <p:cNvPr id="270" name="Group 269"/>
            <p:cNvGrpSpPr/>
            <p:nvPr/>
          </p:nvGrpSpPr>
          <p:grpSpPr>
            <a:xfrm>
              <a:off x="3981781" y="4892959"/>
              <a:ext cx="1185251" cy="1428262"/>
              <a:chOff x="6416842" y="3516010"/>
              <a:chExt cx="1304729" cy="1572236"/>
            </a:xfrm>
          </p:grpSpPr>
          <p:pic>
            <p:nvPicPr>
              <p:cNvPr id="271" name="Picture 6" descr="\\magnum\Projects\Microsoft\Cloud Power FY12\Design\Icons\PNGs\Server_2.png"/>
              <p:cNvPicPr>
                <a:picLocks noChangeAspect="1" noChangeArrowheads="1"/>
              </p:cNvPicPr>
              <p:nvPr/>
            </p:nvPicPr>
            <p:blipFill rotWithShape="1">
              <a:blip r:embed="rId3" cstate="print">
                <a:biLevel thresh="25000"/>
              </a:blip>
              <a:srcRect l="27509"/>
              <a:stretch/>
            </p:blipFill>
            <p:spPr bwMode="auto">
              <a:xfrm>
                <a:off x="6416842" y="3516010"/>
                <a:ext cx="1175708" cy="1572236"/>
              </a:xfrm>
              <a:prstGeom prst="rect">
                <a:avLst/>
              </a:prstGeom>
              <a:noFill/>
            </p:spPr>
          </p:pic>
          <p:sp>
            <p:nvSpPr>
              <p:cNvPr id="272"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200"/>
              </a:p>
            </p:txBody>
          </p:sp>
        </p:grpSp>
      </p:grpSp>
      <p:grpSp>
        <p:nvGrpSpPr>
          <p:cNvPr id="27" name="Group 26"/>
          <p:cNvGrpSpPr/>
          <p:nvPr/>
        </p:nvGrpSpPr>
        <p:grpSpPr>
          <a:xfrm>
            <a:off x="3971673" y="3676938"/>
            <a:ext cx="751865" cy="1163893"/>
            <a:chOff x="5093775" y="4912084"/>
            <a:chExt cx="1002225" cy="1551857"/>
          </a:xfrm>
        </p:grpSpPr>
        <p:grpSp>
          <p:nvGrpSpPr>
            <p:cNvPr id="273" name="Group 272"/>
            <p:cNvGrpSpPr/>
            <p:nvPr/>
          </p:nvGrpSpPr>
          <p:grpSpPr>
            <a:xfrm>
              <a:off x="5339880" y="4912084"/>
              <a:ext cx="510014" cy="1295543"/>
              <a:chOff x="6630187" y="1563029"/>
              <a:chExt cx="613189" cy="1557629"/>
            </a:xfrm>
            <a:solidFill>
              <a:schemeClr val="bg1"/>
            </a:solidFill>
          </p:grpSpPr>
          <p:sp>
            <p:nvSpPr>
              <p:cNvPr id="274" name="Oval 273"/>
              <p:cNvSpPr>
                <a:spLocks noChangeArrowheads="1"/>
              </p:cNvSpPr>
              <p:nvPr/>
            </p:nvSpPr>
            <p:spPr bwMode="auto">
              <a:xfrm>
                <a:off x="6809064" y="1563029"/>
                <a:ext cx="253962" cy="259114"/>
              </a:xfrm>
              <a:prstGeom prst="ellipse">
                <a:avLst/>
              </a:pr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1097364" rtl="0" eaLnBrk="1" latinLnBrk="0" hangingPunct="1">
                  <a:defRPr sz="2100" kern="1200">
                    <a:solidFill>
                      <a:schemeClr val="lt1"/>
                    </a:solidFill>
                    <a:latin typeface="+mn-lt"/>
                    <a:ea typeface="+mn-ea"/>
                    <a:cs typeface="+mn-cs"/>
                  </a:defRPr>
                </a:lvl1pPr>
                <a:lvl2pPr marL="548683" algn="l" defTabSz="1097364" rtl="0" eaLnBrk="1" latinLnBrk="0" hangingPunct="1">
                  <a:defRPr sz="2100" kern="1200">
                    <a:solidFill>
                      <a:schemeClr val="lt1"/>
                    </a:solidFill>
                    <a:latin typeface="+mn-lt"/>
                    <a:ea typeface="+mn-ea"/>
                    <a:cs typeface="+mn-cs"/>
                  </a:defRPr>
                </a:lvl2pPr>
                <a:lvl3pPr marL="1097364" algn="l" defTabSz="1097364" rtl="0" eaLnBrk="1" latinLnBrk="0" hangingPunct="1">
                  <a:defRPr sz="2100" kern="1200">
                    <a:solidFill>
                      <a:schemeClr val="lt1"/>
                    </a:solidFill>
                    <a:latin typeface="+mn-lt"/>
                    <a:ea typeface="+mn-ea"/>
                    <a:cs typeface="+mn-cs"/>
                  </a:defRPr>
                </a:lvl3pPr>
                <a:lvl4pPr marL="1646046" algn="l" defTabSz="1097364" rtl="0" eaLnBrk="1" latinLnBrk="0" hangingPunct="1">
                  <a:defRPr sz="2100" kern="1200">
                    <a:solidFill>
                      <a:schemeClr val="lt1"/>
                    </a:solidFill>
                    <a:latin typeface="+mn-lt"/>
                    <a:ea typeface="+mn-ea"/>
                    <a:cs typeface="+mn-cs"/>
                  </a:defRPr>
                </a:lvl4pPr>
                <a:lvl5pPr marL="2194729" algn="l" defTabSz="1097364" rtl="0" eaLnBrk="1" latinLnBrk="0" hangingPunct="1">
                  <a:defRPr sz="2100" kern="1200">
                    <a:solidFill>
                      <a:schemeClr val="lt1"/>
                    </a:solidFill>
                    <a:latin typeface="+mn-lt"/>
                    <a:ea typeface="+mn-ea"/>
                    <a:cs typeface="+mn-cs"/>
                  </a:defRPr>
                </a:lvl5pPr>
                <a:lvl6pPr marL="2743411" algn="l" defTabSz="1097364" rtl="0" eaLnBrk="1" latinLnBrk="0" hangingPunct="1">
                  <a:defRPr sz="2100" kern="1200">
                    <a:solidFill>
                      <a:schemeClr val="lt1"/>
                    </a:solidFill>
                    <a:latin typeface="+mn-lt"/>
                    <a:ea typeface="+mn-ea"/>
                    <a:cs typeface="+mn-cs"/>
                  </a:defRPr>
                </a:lvl6pPr>
                <a:lvl7pPr marL="3292093" algn="l" defTabSz="1097364" rtl="0" eaLnBrk="1" latinLnBrk="0" hangingPunct="1">
                  <a:defRPr sz="2100" kern="1200">
                    <a:solidFill>
                      <a:schemeClr val="lt1"/>
                    </a:solidFill>
                    <a:latin typeface="+mn-lt"/>
                    <a:ea typeface="+mn-ea"/>
                    <a:cs typeface="+mn-cs"/>
                  </a:defRPr>
                </a:lvl7pPr>
                <a:lvl8pPr marL="3840774" algn="l" defTabSz="1097364" rtl="0" eaLnBrk="1" latinLnBrk="0" hangingPunct="1">
                  <a:defRPr sz="2100" kern="1200">
                    <a:solidFill>
                      <a:schemeClr val="lt1"/>
                    </a:solidFill>
                    <a:latin typeface="+mn-lt"/>
                    <a:ea typeface="+mn-ea"/>
                    <a:cs typeface="+mn-cs"/>
                  </a:defRPr>
                </a:lvl8pPr>
                <a:lvl9pPr marL="4389456" algn="l" defTabSz="1097364" rtl="0" eaLnBrk="1" latinLnBrk="0" hangingPunct="1">
                  <a:defRPr sz="2100" kern="1200">
                    <a:solidFill>
                      <a:schemeClr val="lt1"/>
                    </a:solidFill>
                    <a:latin typeface="+mn-lt"/>
                    <a:ea typeface="+mn-ea"/>
                    <a:cs typeface="+mn-cs"/>
                  </a:defRPr>
                </a:lvl9pPr>
              </a:lstStyle>
              <a:p>
                <a:pPr algn="ctr" defTabSz="555629"/>
                <a:endParaRPr lang="en-US" spc="-92" dirty="0">
                  <a:solidFill>
                    <a:schemeClr val="accent4"/>
                  </a:solidFill>
                  <a:latin typeface="+mj-lt"/>
                </a:endParaRPr>
              </a:p>
            </p:txBody>
          </p:sp>
          <p:sp>
            <p:nvSpPr>
              <p:cNvPr id="275" name="Freeform 274"/>
              <p:cNvSpPr>
                <a:spLocks/>
              </p:cNvSpPr>
              <p:nvPr/>
            </p:nvSpPr>
            <p:spPr bwMode="auto">
              <a:xfrm>
                <a:off x="6630187" y="1851588"/>
                <a:ext cx="613189" cy="126907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1097364" rtl="0" eaLnBrk="1" latinLnBrk="0" hangingPunct="1">
                  <a:defRPr sz="2100" kern="1200">
                    <a:solidFill>
                      <a:schemeClr val="lt1"/>
                    </a:solidFill>
                    <a:latin typeface="+mn-lt"/>
                    <a:ea typeface="+mn-ea"/>
                    <a:cs typeface="+mn-cs"/>
                  </a:defRPr>
                </a:lvl1pPr>
                <a:lvl2pPr marL="548683" algn="l" defTabSz="1097364" rtl="0" eaLnBrk="1" latinLnBrk="0" hangingPunct="1">
                  <a:defRPr sz="2100" kern="1200">
                    <a:solidFill>
                      <a:schemeClr val="lt1"/>
                    </a:solidFill>
                    <a:latin typeface="+mn-lt"/>
                    <a:ea typeface="+mn-ea"/>
                    <a:cs typeface="+mn-cs"/>
                  </a:defRPr>
                </a:lvl2pPr>
                <a:lvl3pPr marL="1097364" algn="l" defTabSz="1097364" rtl="0" eaLnBrk="1" latinLnBrk="0" hangingPunct="1">
                  <a:defRPr sz="2100" kern="1200">
                    <a:solidFill>
                      <a:schemeClr val="lt1"/>
                    </a:solidFill>
                    <a:latin typeface="+mn-lt"/>
                    <a:ea typeface="+mn-ea"/>
                    <a:cs typeface="+mn-cs"/>
                  </a:defRPr>
                </a:lvl3pPr>
                <a:lvl4pPr marL="1646046" algn="l" defTabSz="1097364" rtl="0" eaLnBrk="1" latinLnBrk="0" hangingPunct="1">
                  <a:defRPr sz="2100" kern="1200">
                    <a:solidFill>
                      <a:schemeClr val="lt1"/>
                    </a:solidFill>
                    <a:latin typeface="+mn-lt"/>
                    <a:ea typeface="+mn-ea"/>
                    <a:cs typeface="+mn-cs"/>
                  </a:defRPr>
                </a:lvl4pPr>
                <a:lvl5pPr marL="2194729" algn="l" defTabSz="1097364" rtl="0" eaLnBrk="1" latinLnBrk="0" hangingPunct="1">
                  <a:defRPr sz="2100" kern="1200">
                    <a:solidFill>
                      <a:schemeClr val="lt1"/>
                    </a:solidFill>
                    <a:latin typeface="+mn-lt"/>
                    <a:ea typeface="+mn-ea"/>
                    <a:cs typeface="+mn-cs"/>
                  </a:defRPr>
                </a:lvl5pPr>
                <a:lvl6pPr marL="2743411" algn="l" defTabSz="1097364" rtl="0" eaLnBrk="1" latinLnBrk="0" hangingPunct="1">
                  <a:defRPr sz="2100" kern="1200">
                    <a:solidFill>
                      <a:schemeClr val="lt1"/>
                    </a:solidFill>
                    <a:latin typeface="+mn-lt"/>
                    <a:ea typeface="+mn-ea"/>
                    <a:cs typeface="+mn-cs"/>
                  </a:defRPr>
                </a:lvl6pPr>
                <a:lvl7pPr marL="3292093" algn="l" defTabSz="1097364" rtl="0" eaLnBrk="1" latinLnBrk="0" hangingPunct="1">
                  <a:defRPr sz="2100" kern="1200">
                    <a:solidFill>
                      <a:schemeClr val="lt1"/>
                    </a:solidFill>
                    <a:latin typeface="+mn-lt"/>
                    <a:ea typeface="+mn-ea"/>
                    <a:cs typeface="+mn-cs"/>
                  </a:defRPr>
                </a:lvl7pPr>
                <a:lvl8pPr marL="3840774" algn="l" defTabSz="1097364" rtl="0" eaLnBrk="1" latinLnBrk="0" hangingPunct="1">
                  <a:defRPr sz="2100" kern="1200">
                    <a:solidFill>
                      <a:schemeClr val="lt1"/>
                    </a:solidFill>
                    <a:latin typeface="+mn-lt"/>
                    <a:ea typeface="+mn-ea"/>
                    <a:cs typeface="+mn-cs"/>
                  </a:defRPr>
                </a:lvl8pPr>
                <a:lvl9pPr marL="4389456" algn="l" defTabSz="1097364" rtl="0" eaLnBrk="1" latinLnBrk="0" hangingPunct="1">
                  <a:defRPr sz="2100" kern="1200">
                    <a:solidFill>
                      <a:schemeClr val="lt1"/>
                    </a:solidFill>
                    <a:latin typeface="+mn-lt"/>
                    <a:ea typeface="+mn-ea"/>
                    <a:cs typeface="+mn-cs"/>
                  </a:defRPr>
                </a:lvl9pPr>
              </a:lstStyle>
              <a:p>
                <a:pPr algn="ctr" defTabSz="555629"/>
                <a:endParaRPr lang="en-US" spc="-92" dirty="0">
                  <a:solidFill>
                    <a:schemeClr val="accent4"/>
                  </a:solidFill>
                  <a:latin typeface="+mj-lt"/>
                </a:endParaRPr>
              </a:p>
            </p:txBody>
          </p:sp>
        </p:grpSp>
        <p:sp>
          <p:nvSpPr>
            <p:cNvPr id="276" name="TextBox 275"/>
            <p:cNvSpPr txBox="1"/>
            <p:nvPr/>
          </p:nvSpPr>
          <p:spPr>
            <a:xfrm>
              <a:off x="5093775" y="6238238"/>
              <a:ext cx="1002225" cy="225703"/>
            </a:xfrm>
            <a:prstGeom prst="rect">
              <a:avLst/>
            </a:prstGeom>
            <a:noFill/>
          </p:spPr>
          <p:txBody>
            <a:bodyPr wrap="square" lIns="0" tIns="0" rIns="0" bIns="0" rtlCol="0">
              <a:spAutoFit/>
            </a:bodyPr>
            <a:lstStyle/>
            <a:p>
              <a:pPr algn="ctr"/>
              <a:r>
                <a:rPr lang="en-US" sz="1100" b="1" dirty="0">
                  <a:solidFill>
                    <a:schemeClr val="accent2">
                      <a:alpha val="99000"/>
                    </a:schemeClr>
                  </a:solidFill>
                </a:rPr>
                <a:t>Developer</a:t>
              </a:r>
              <a:endParaRPr lang="en-US" sz="1100" b="1" dirty="0">
                <a:solidFill>
                  <a:schemeClr val="accent2">
                    <a:alpha val="99000"/>
                  </a:schemeClr>
                </a:solidFill>
              </a:endParaRPr>
            </a:p>
          </p:txBody>
        </p:sp>
      </p:grpSp>
      <p:sp>
        <p:nvSpPr>
          <p:cNvPr id="125" name="TextBox 124"/>
          <p:cNvSpPr txBox="1"/>
          <p:nvPr/>
        </p:nvSpPr>
        <p:spPr>
          <a:xfrm>
            <a:off x="7880191" y="1252060"/>
            <a:ext cx="769600" cy="369332"/>
          </a:xfrm>
          <a:prstGeom prst="rect">
            <a:avLst/>
          </a:prstGeom>
          <a:noFill/>
        </p:spPr>
        <p:txBody>
          <a:bodyPr wrap="square" lIns="0" tIns="0" rIns="0" bIns="0" rtlCol="0">
            <a:spAutoFit/>
          </a:bodyPr>
          <a:lstStyle/>
          <a:p>
            <a:pPr algn="r"/>
            <a:r>
              <a:rPr lang="en-US" sz="1200" dirty="0">
                <a:solidFill>
                  <a:schemeClr val="bg1">
                    <a:alpha val="99000"/>
                  </a:schemeClr>
                </a:solidFill>
              </a:rPr>
              <a:t>Cloud </a:t>
            </a:r>
          </a:p>
          <a:p>
            <a:pPr algn="r"/>
            <a:r>
              <a:rPr lang="en-US" sz="1200" dirty="0">
                <a:solidFill>
                  <a:schemeClr val="bg1">
                    <a:alpha val="99000"/>
                  </a:schemeClr>
                </a:solidFill>
              </a:rPr>
              <a:t>Service1</a:t>
            </a:r>
          </a:p>
        </p:txBody>
      </p:sp>
      <p:sp>
        <p:nvSpPr>
          <p:cNvPr id="126" name="TextBox 125"/>
          <p:cNvSpPr txBox="1"/>
          <p:nvPr/>
        </p:nvSpPr>
        <p:spPr>
          <a:xfrm>
            <a:off x="7701594" y="3358983"/>
            <a:ext cx="892216" cy="369332"/>
          </a:xfrm>
          <a:prstGeom prst="rect">
            <a:avLst/>
          </a:prstGeom>
          <a:noFill/>
        </p:spPr>
        <p:txBody>
          <a:bodyPr wrap="square" lIns="0" tIns="0" rIns="0" bIns="0" rtlCol="0">
            <a:spAutoFit/>
          </a:bodyPr>
          <a:lstStyle/>
          <a:p>
            <a:pPr algn="r"/>
            <a:r>
              <a:rPr lang="en-US" sz="1200" dirty="0">
                <a:solidFill>
                  <a:schemeClr val="bg1">
                    <a:alpha val="99000"/>
                  </a:schemeClr>
                </a:solidFill>
              </a:rPr>
              <a:t>Cloud </a:t>
            </a:r>
          </a:p>
          <a:p>
            <a:pPr algn="r"/>
            <a:r>
              <a:rPr lang="en-US" sz="1200" dirty="0">
                <a:solidFill>
                  <a:schemeClr val="bg1">
                    <a:alpha val="99000"/>
                  </a:schemeClr>
                </a:solidFill>
              </a:rPr>
              <a:t>Service 2</a:t>
            </a:r>
          </a:p>
        </p:txBody>
      </p:sp>
    </p:spTree>
    <p:extLst>
      <p:ext uri="{BB962C8B-B14F-4D97-AF65-F5344CB8AC3E}">
        <p14:creationId xmlns:p14="http://schemas.microsoft.com/office/powerpoint/2010/main" val="27529772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par>
                                <p:cTn id="11" presetID="10" presetClass="entr" presetSubtype="0" fill="hold" nodeType="withEffect">
                                  <p:stCondLst>
                                    <p:cond delay="11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par>
                                <p:cTn id="14" presetID="10" presetClass="entr" presetSubtype="0" fill="hold" nodeType="withEffect">
                                  <p:stCondLst>
                                    <p:cond delay="22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childTnLst>
                          </p:cTn>
                        </p:par>
                        <p:par>
                          <p:cTn id="17" fill="hold">
                            <p:stCondLst>
                              <p:cond delay="720"/>
                            </p:stCondLst>
                            <p:childTnLst>
                              <p:par>
                                <p:cTn id="18" presetID="22" presetClass="entr" presetSubtype="8" fill="hold" grpId="0" nodeType="afterEffect">
                                  <p:stCondLst>
                                    <p:cond delay="0"/>
                                  </p:stCondLst>
                                  <p:childTnLst>
                                    <p:set>
                                      <p:cBhvr>
                                        <p:cTn id="19" dur="1" fill="hold">
                                          <p:stCondLst>
                                            <p:cond delay="0"/>
                                          </p:stCondLst>
                                        </p:cTn>
                                        <p:tgtEl>
                                          <p:spTgt spid="258"/>
                                        </p:tgtEl>
                                        <p:attrNameLst>
                                          <p:attrName>style.visibility</p:attrName>
                                        </p:attrNameLst>
                                      </p:cBhvr>
                                      <p:to>
                                        <p:strVal val="visible"/>
                                      </p:to>
                                    </p:set>
                                    <p:animEffect transition="in" filter="wipe(left)">
                                      <p:cBhvr>
                                        <p:cTn id="20" dur="500"/>
                                        <p:tgtEl>
                                          <p:spTgt spid="25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6">
                                            <p:txEl>
                                              <p:pRg st="0" end="0"/>
                                            </p:txEl>
                                          </p:spTgt>
                                        </p:tgtEl>
                                        <p:attrNameLst>
                                          <p:attrName>style.visibility</p:attrName>
                                        </p:attrNameLst>
                                      </p:cBhvr>
                                      <p:to>
                                        <p:strVal val="visible"/>
                                      </p:to>
                                    </p:set>
                                    <p:animEffect transition="in" filter="fade">
                                      <p:cBhvr>
                                        <p:cTn id="25" dur="500"/>
                                        <p:tgtEl>
                                          <p:spTgt spid="26">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6">
                                            <p:txEl>
                                              <p:pRg st="1" end="1"/>
                                            </p:txEl>
                                          </p:spTgt>
                                        </p:tgtEl>
                                        <p:attrNameLst>
                                          <p:attrName>style.visibility</p:attrName>
                                        </p:attrNameLst>
                                      </p:cBhvr>
                                      <p:to>
                                        <p:strVal val="visible"/>
                                      </p:to>
                                    </p:set>
                                    <p:animEffect transition="in" filter="fade">
                                      <p:cBhvr>
                                        <p:cTn id="28" dur="500"/>
                                        <p:tgtEl>
                                          <p:spTgt spid="26">
                                            <p:txEl>
                                              <p:pRg st="1" end="1"/>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60"/>
                                        </p:tgtEl>
                                        <p:attrNameLst>
                                          <p:attrName>style.visibility</p:attrName>
                                        </p:attrNameLst>
                                      </p:cBhvr>
                                      <p:to>
                                        <p:strVal val="visible"/>
                                      </p:to>
                                    </p:set>
                                    <p:animEffect transition="in" filter="fade">
                                      <p:cBhvr>
                                        <p:cTn id="31" dur="500"/>
                                        <p:tgtEl>
                                          <p:spTgt spid="16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7"/>
                                        </p:tgtEl>
                                        <p:attrNameLst>
                                          <p:attrName>style.visibility</p:attrName>
                                        </p:attrNameLst>
                                      </p:cBhvr>
                                      <p:to>
                                        <p:strVal val="visible"/>
                                      </p:to>
                                    </p:set>
                                    <p:animEffect transition="in" filter="fade">
                                      <p:cBhvr>
                                        <p:cTn id="34" dur="500"/>
                                        <p:tgtEl>
                                          <p:spTgt spid="25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59"/>
                                        </p:tgtEl>
                                        <p:attrNameLst>
                                          <p:attrName>style.visibility</p:attrName>
                                        </p:attrNameLst>
                                      </p:cBhvr>
                                      <p:to>
                                        <p:strVal val="visible"/>
                                      </p:to>
                                    </p:set>
                                    <p:animEffect transition="in" filter="fade">
                                      <p:cBhvr>
                                        <p:cTn id="37" dur="5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p:bldP spid="160" grpId="0"/>
      <p:bldP spid="26" grpId="0" build="p"/>
      <p:bldP spid="46" grpId="0"/>
      <p:bldP spid="257" grpId="0"/>
      <p:bldP spid="258" grpId="0" animBg="1"/>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reeform 74"/>
          <p:cNvSpPr>
            <a:spLocks noEditPoints="1"/>
          </p:cNvSpPr>
          <p:nvPr/>
        </p:nvSpPr>
        <p:spPr bwMode="black">
          <a:xfrm>
            <a:off x="4881914" y="2397526"/>
            <a:ext cx="1298053" cy="1110056"/>
          </a:xfrm>
          <a:custGeom>
            <a:avLst/>
            <a:gdLst>
              <a:gd name="T0" fmla="*/ 2004 w 2444"/>
              <a:gd name="T1" fmla="*/ 326 h 2090"/>
              <a:gd name="T2" fmla="*/ 1774 w 2444"/>
              <a:gd name="T3" fmla="*/ 391 h 2090"/>
              <a:gd name="T4" fmla="*/ 1156 w 2444"/>
              <a:gd name="T5" fmla="*/ 0 h 2090"/>
              <a:gd name="T6" fmla="*/ 489 w 2444"/>
              <a:gd name="T7" fmla="*/ 535 h 2090"/>
              <a:gd name="T8" fmla="*/ 350 w 2444"/>
              <a:gd name="T9" fmla="*/ 506 h 2090"/>
              <a:gd name="T10" fmla="*/ 0 w 2444"/>
              <a:gd name="T11" fmla="*/ 856 h 2090"/>
              <a:gd name="T12" fmla="*/ 350 w 2444"/>
              <a:gd name="T13" fmla="*/ 1206 h 2090"/>
              <a:gd name="T14" fmla="*/ 2004 w 2444"/>
              <a:gd name="T15" fmla="*/ 1206 h 2090"/>
              <a:gd name="T16" fmla="*/ 2444 w 2444"/>
              <a:gd name="T17" fmla="*/ 766 h 2090"/>
              <a:gd name="T18" fmla="*/ 2004 w 2444"/>
              <a:gd name="T19" fmla="*/ 326 h 2090"/>
              <a:gd name="T20" fmla="*/ 1590 w 2444"/>
              <a:gd name="T21" fmla="*/ 1326 h 2090"/>
              <a:gd name="T22" fmla="*/ 1465 w 2444"/>
              <a:gd name="T23" fmla="*/ 1326 h 2090"/>
              <a:gd name="T24" fmla="*/ 1465 w 2444"/>
              <a:gd name="T25" fmla="*/ 1743 h 2090"/>
              <a:gd name="T26" fmla="*/ 1222 w 2444"/>
              <a:gd name="T27" fmla="*/ 1934 h 2090"/>
              <a:gd name="T28" fmla="*/ 980 w 2444"/>
              <a:gd name="T29" fmla="*/ 1743 h 2090"/>
              <a:gd name="T30" fmla="*/ 980 w 2444"/>
              <a:gd name="T31" fmla="*/ 1326 h 2090"/>
              <a:gd name="T32" fmla="*/ 854 w 2444"/>
              <a:gd name="T33" fmla="*/ 1326 h 2090"/>
              <a:gd name="T34" fmla="*/ 854 w 2444"/>
              <a:gd name="T35" fmla="*/ 1656 h 2090"/>
              <a:gd name="T36" fmla="*/ 666 w 2444"/>
              <a:gd name="T37" fmla="*/ 1656 h 2090"/>
              <a:gd name="T38" fmla="*/ 1222 w 2444"/>
              <a:gd name="T39" fmla="*/ 2090 h 2090"/>
              <a:gd name="T40" fmla="*/ 1779 w 2444"/>
              <a:gd name="T41" fmla="*/ 1656 h 2090"/>
              <a:gd name="T42" fmla="*/ 1590 w 2444"/>
              <a:gd name="T43" fmla="*/ 1656 h 2090"/>
              <a:gd name="T44" fmla="*/ 1590 w 2444"/>
              <a:gd name="T45" fmla="*/ 1326 h 2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444" h="2090">
                <a:moveTo>
                  <a:pt x="2004" y="326"/>
                </a:moveTo>
                <a:cubicBezTo>
                  <a:pt x="1920" y="326"/>
                  <a:pt x="1841" y="350"/>
                  <a:pt x="1774" y="391"/>
                </a:cubicBezTo>
                <a:cubicBezTo>
                  <a:pt x="1665" y="160"/>
                  <a:pt x="1429" y="0"/>
                  <a:pt x="1156" y="0"/>
                </a:cubicBezTo>
                <a:cubicBezTo>
                  <a:pt x="830" y="0"/>
                  <a:pt x="557" y="229"/>
                  <a:pt x="489" y="535"/>
                </a:cubicBezTo>
                <a:cubicBezTo>
                  <a:pt x="446" y="516"/>
                  <a:pt x="399" y="506"/>
                  <a:pt x="350" y="506"/>
                </a:cubicBezTo>
                <a:cubicBezTo>
                  <a:pt x="157" y="506"/>
                  <a:pt x="0" y="663"/>
                  <a:pt x="0" y="856"/>
                </a:cubicBezTo>
                <a:cubicBezTo>
                  <a:pt x="0" y="1049"/>
                  <a:pt x="157" y="1206"/>
                  <a:pt x="350" y="1206"/>
                </a:cubicBezTo>
                <a:cubicBezTo>
                  <a:pt x="2004" y="1206"/>
                  <a:pt x="2004" y="1206"/>
                  <a:pt x="2004" y="1206"/>
                </a:cubicBezTo>
                <a:cubicBezTo>
                  <a:pt x="2247" y="1206"/>
                  <a:pt x="2444" y="1009"/>
                  <a:pt x="2444" y="766"/>
                </a:cubicBezTo>
                <a:cubicBezTo>
                  <a:pt x="2444" y="523"/>
                  <a:pt x="2247" y="326"/>
                  <a:pt x="2004" y="326"/>
                </a:cubicBezTo>
                <a:close/>
                <a:moveTo>
                  <a:pt x="1590" y="1326"/>
                </a:moveTo>
                <a:cubicBezTo>
                  <a:pt x="1465" y="1326"/>
                  <a:pt x="1465" y="1326"/>
                  <a:pt x="1465" y="1326"/>
                </a:cubicBezTo>
                <a:cubicBezTo>
                  <a:pt x="1465" y="1743"/>
                  <a:pt x="1465" y="1743"/>
                  <a:pt x="1465" y="1743"/>
                </a:cubicBezTo>
                <a:cubicBezTo>
                  <a:pt x="1222" y="1934"/>
                  <a:pt x="1222" y="1934"/>
                  <a:pt x="1222" y="1934"/>
                </a:cubicBezTo>
                <a:cubicBezTo>
                  <a:pt x="980" y="1743"/>
                  <a:pt x="980" y="1743"/>
                  <a:pt x="980" y="1743"/>
                </a:cubicBezTo>
                <a:cubicBezTo>
                  <a:pt x="980" y="1326"/>
                  <a:pt x="980" y="1326"/>
                  <a:pt x="980" y="1326"/>
                </a:cubicBezTo>
                <a:cubicBezTo>
                  <a:pt x="854" y="1326"/>
                  <a:pt x="854" y="1326"/>
                  <a:pt x="854" y="1326"/>
                </a:cubicBezTo>
                <a:cubicBezTo>
                  <a:pt x="854" y="1656"/>
                  <a:pt x="854" y="1656"/>
                  <a:pt x="854" y="1656"/>
                </a:cubicBezTo>
                <a:cubicBezTo>
                  <a:pt x="666" y="1656"/>
                  <a:pt x="666" y="1656"/>
                  <a:pt x="666" y="1656"/>
                </a:cubicBezTo>
                <a:cubicBezTo>
                  <a:pt x="1222" y="2090"/>
                  <a:pt x="1222" y="2090"/>
                  <a:pt x="1222" y="2090"/>
                </a:cubicBezTo>
                <a:cubicBezTo>
                  <a:pt x="1779" y="1656"/>
                  <a:pt x="1779" y="1656"/>
                  <a:pt x="1779" y="1656"/>
                </a:cubicBezTo>
                <a:cubicBezTo>
                  <a:pt x="1590" y="1656"/>
                  <a:pt x="1590" y="1656"/>
                  <a:pt x="1590" y="1656"/>
                </a:cubicBezTo>
                <a:lnTo>
                  <a:pt x="1590" y="1326"/>
                </a:lnTo>
                <a:close/>
              </a:path>
            </a:pathLst>
          </a:custGeom>
          <a:solidFill>
            <a:schemeClr val="accent2">
              <a:lumMod val="40000"/>
              <a:lumOff val="60000"/>
            </a:schemeClr>
          </a:solidFill>
          <a:ln>
            <a:noFill/>
          </a:ln>
        </p:spPr>
        <p:txBody>
          <a:bodyPr vert="horz" wrap="square" lIns="61737" tIns="30869" rIns="61737" bIns="30869" numCol="1" anchor="t" anchorCtr="0" compatLnSpc="1">
            <a:prstTxWarp prst="textNoShape">
              <a:avLst/>
            </a:prstTxWarp>
          </a:bodyPr>
          <a:lstStyle/>
          <a:p>
            <a:endParaRPr lang="en-US" sz="1200"/>
          </a:p>
        </p:txBody>
      </p:sp>
      <p:sp>
        <p:nvSpPr>
          <p:cNvPr id="19" name="Rectangle 18"/>
          <p:cNvSpPr/>
          <p:nvPr/>
        </p:nvSpPr>
        <p:spPr bwMode="auto">
          <a:xfrm>
            <a:off x="5032127" y="3092356"/>
            <a:ext cx="1026219" cy="57485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41" name="Flowchart: Delay 40"/>
          <p:cNvSpPr/>
          <p:nvPr/>
        </p:nvSpPr>
        <p:spPr bwMode="auto">
          <a:xfrm rot="16200000">
            <a:off x="6469362" y="1051289"/>
            <a:ext cx="2283714" cy="2284309"/>
          </a:xfrm>
          <a:prstGeom prst="flowChartDelay">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42" name="Rectangle 41"/>
          <p:cNvSpPr/>
          <p:nvPr/>
        </p:nvSpPr>
        <p:spPr bwMode="auto">
          <a:xfrm>
            <a:off x="6469066" y="2207561"/>
            <a:ext cx="2284308" cy="1419251"/>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89436" y="171450"/>
            <a:ext cx="8363938" cy="844847"/>
          </a:xfrm>
        </p:spPr>
        <p:txBody>
          <a:bodyPr/>
          <a:lstStyle/>
          <a:p>
            <a:r>
              <a:rPr lang="en-US" dirty="0" smtClean="0"/>
              <a:t>VNET Connected with VPN</a:t>
            </a:r>
            <a:br>
              <a:rPr lang="en-US" dirty="0" smtClean="0"/>
            </a:br>
            <a:r>
              <a:rPr lang="en-US" sz="2000" dirty="0" err="1">
                <a:solidFill>
                  <a:schemeClr val="accent2">
                    <a:alpha val="99000"/>
                  </a:schemeClr>
                </a:solidFill>
              </a:rPr>
              <a:t>ContosoVNet</a:t>
            </a:r>
            <a:r>
              <a:rPr lang="en-US" sz="2000" dirty="0">
                <a:solidFill>
                  <a:schemeClr val="accent2">
                    <a:alpha val="99000"/>
                  </a:schemeClr>
                </a:solidFill>
              </a:rPr>
              <a:t> (10.0.0.0/8) </a:t>
            </a:r>
            <a:r>
              <a:rPr lang="en-US" sz="2000" dirty="0">
                <a:solidFill>
                  <a:schemeClr val="accent2">
                    <a:alpha val="99000"/>
                  </a:schemeClr>
                </a:solidFill>
                <a:sym typeface="Wingdings" pitchFamily="2" charset="2"/>
              </a:rPr>
              <a:t></a:t>
            </a:r>
            <a:r>
              <a:rPr lang="en-US" sz="2000" dirty="0">
                <a:solidFill>
                  <a:schemeClr val="accent2">
                    <a:alpha val="99000"/>
                  </a:schemeClr>
                </a:solidFill>
              </a:rPr>
              <a:t> </a:t>
            </a:r>
            <a:r>
              <a:rPr lang="en-US" sz="2000" dirty="0" err="1">
                <a:solidFill>
                  <a:schemeClr val="accent2">
                    <a:alpha val="99000"/>
                  </a:schemeClr>
                </a:solidFill>
              </a:rPr>
              <a:t>MyAffinityGroup</a:t>
            </a:r>
            <a:endParaRPr lang="en-US" sz="2000" dirty="0">
              <a:solidFill>
                <a:schemeClr val="accent2">
                  <a:alpha val="99000"/>
                </a:schemeClr>
              </a:solidFill>
            </a:endParaRPr>
          </a:p>
        </p:txBody>
      </p:sp>
      <p:sp>
        <p:nvSpPr>
          <p:cNvPr id="55" name="TextBox 54"/>
          <p:cNvSpPr txBox="1"/>
          <p:nvPr/>
        </p:nvSpPr>
        <p:spPr>
          <a:xfrm>
            <a:off x="7395797" y="3335300"/>
            <a:ext cx="862585" cy="21544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dirty="0"/>
              <a:t>AD / DNS</a:t>
            </a:r>
          </a:p>
        </p:txBody>
      </p:sp>
      <p:sp>
        <p:nvSpPr>
          <p:cNvPr id="74" name="TextBox 73"/>
          <p:cNvSpPr txBox="1"/>
          <p:nvPr/>
        </p:nvSpPr>
        <p:spPr>
          <a:xfrm>
            <a:off x="4881914" y="2771964"/>
            <a:ext cx="1298053" cy="276999"/>
          </a:xfrm>
          <a:prstGeom prst="rect">
            <a:avLst/>
          </a:prstGeom>
          <a:noFill/>
        </p:spPr>
        <p:txBody>
          <a:bodyPr wrap="square" lIns="0" tIns="0" rIns="0" bIns="0" rtlCol="0">
            <a:spAutoFit/>
          </a:bodyPr>
          <a:lstStyle/>
          <a:p>
            <a:pPr algn="ctr"/>
            <a:r>
              <a:rPr lang="en-US" dirty="0" err="1" smtClean="0">
                <a:solidFill>
                  <a:schemeClr val="tx2">
                    <a:alpha val="99000"/>
                  </a:schemeClr>
                </a:solidFill>
              </a:rPr>
              <a:t>VPN</a:t>
            </a:r>
            <a:r>
              <a:rPr lang="en-US" dirty="0" smtClean="0">
                <a:solidFill>
                  <a:schemeClr val="tx2">
                    <a:alpha val="99000"/>
                  </a:schemeClr>
                </a:solidFill>
              </a:rPr>
              <a:t> Tunnel</a:t>
            </a:r>
          </a:p>
        </p:txBody>
      </p:sp>
      <p:cxnSp>
        <p:nvCxnSpPr>
          <p:cNvPr id="75" name="Straight Arrow Connector 74"/>
          <p:cNvCxnSpPr/>
          <p:nvPr/>
        </p:nvCxnSpPr>
        <p:spPr>
          <a:xfrm>
            <a:off x="4573192" y="2738106"/>
            <a:ext cx="2014920" cy="0"/>
          </a:xfrm>
          <a:prstGeom prst="straightConnector1">
            <a:avLst/>
          </a:prstGeom>
          <a:ln w="31750">
            <a:solidFill>
              <a:schemeClr val="accent1"/>
            </a:solidFill>
            <a:headEnd type="arrow"/>
            <a:tailEnd type="arrow"/>
          </a:ln>
          <a:effectLst/>
        </p:spPr>
        <p:style>
          <a:lnRef idx="3">
            <a:schemeClr val="accent2"/>
          </a:lnRef>
          <a:fillRef idx="0">
            <a:schemeClr val="accent2"/>
          </a:fillRef>
          <a:effectRef idx="2">
            <a:schemeClr val="accent2"/>
          </a:effectRef>
          <a:fontRef idx="minor">
            <a:schemeClr val="tx1"/>
          </a:fontRef>
        </p:style>
      </p:cxnSp>
      <p:sp>
        <p:nvSpPr>
          <p:cNvPr id="76" name="TextBox 75"/>
          <p:cNvSpPr txBox="1"/>
          <p:nvPr/>
        </p:nvSpPr>
        <p:spPr>
          <a:xfrm>
            <a:off x="4573191" y="4034382"/>
            <a:ext cx="4180182" cy="692498"/>
          </a:xfrm>
          <a:prstGeom prst="rect">
            <a:avLst/>
          </a:prstGeom>
          <a:noFill/>
        </p:spPr>
        <p:txBody>
          <a:bodyPr wrap="square" lIns="0" tIns="0" rIns="0" bIns="0" rtlCol="0">
            <a:spAutoFit/>
          </a:bodyPr>
          <a:lstStyle/>
          <a:p>
            <a:pPr marL="257209" indent="-257209">
              <a:buFont typeface="Arial" pitchFamily="34" charset="0"/>
              <a:buChar char="•"/>
            </a:pPr>
            <a:r>
              <a:rPr lang="en-US" sz="1500" dirty="0">
                <a:gradFill>
                  <a:gsLst>
                    <a:gs pos="0">
                      <a:schemeClr val="tx1"/>
                    </a:gs>
                    <a:gs pos="86000">
                      <a:schemeClr val="tx1"/>
                    </a:gs>
                  </a:gsLst>
                  <a:lin ang="5400000" scaled="0"/>
                </a:gradFill>
              </a:rPr>
              <a:t>Access on premises resources</a:t>
            </a:r>
          </a:p>
          <a:p>
            <a:pPr marL="257209" indent="-257209">
              <a:buFont typeface="Arial" pitchFamily="34" charset="0"/>
              <a:buChar char="•"/>
            </a:pPr>
            <a:r>
              <a:rPr lang="en-US" sz="1500" dirty="0">
                <a:gradFill>
                  <a:gsLst>
                    <a:gs pos="0">
                      <a:schemeClr val="tx1"/>
                    </a:gs>
                    <a:gs pos="86000">
                      <a:schemeClr val="tx1"/>
                    </a:gs>
                  </a:gsLst>
                  <a:lin ang="5400000" scaled="0"/>
                </a:gradFill>
              </a:rPr>
              <a:t>Local Testing - allows direct connection </a:t>
            </a:r>
            <a:br>
              <a:rPr lang="en-US" sz="1500" dirty="0">
                <a:gradFill>
                  <a:gsLst>
                    <a:gs pos="0">
                      <a:schemeClr val="tx1"/>
                    </a:gs>
                    <a:gs pos="86000">
                      <a:schemeClr val="tx1"/>
                    </a:gs>
                  </a:gsLst>
                  <a:lin ang="5400000" scaled="0"/>
                </a:gradFill>
              </a:rPr>
            </a:br>
            <a:r>
              <a:rPr lang="en-US" sz="1500" dirty="0">
                <a:gradFill>
                  <a:gsLst>
                    <a:gs pos="0">
                      <a:schemeClr val="tx1"/>
                    </a:gs>
                    <a:gs pos="86000">
                      <a:schemeClr val="tx1"/>
                    </a:gs>
                  </a:gsLst>
                  <a:lin ang="5400000" scaled="0"/>
                </a:gradFill>
              </a:rPr>
              <a:t>to Virtual Machines in the cloud</a:t>
            </a:r>
          </a:p>
        </p:txBody>
      </p:sp>
      <p:grpSp>
        <p:nvGrpSpPr>
          <p:cNvPr id="125" name="Group 124"/>
          <p:cNvGrpSpPr/>
          <p:nvPr/>
        </p:nvGrpSpPr>
        <p:grpSpPr>
          <a:xfrm>
            <a:off x="1576584" y="3145168"/>
            <a:ext cx="2932059" cy="1697005"/>
            <a:chOff x="214313" y="2174875"/>
            <a:chExt cx="990600" cy="598488"/>
          </a:xfrm>
          <a:solidFill>
            <a:schemeClr val="accent2"/>
          </a:solidFill>
        </p:grpSpPr>
        <p:sp>
          <p:nvSpPr>
            <p:cNvPr id="126"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8" name="Group 117"/>
          <p:cNvGrpSpPr/>
          <p:nvPr/>
        </p:nvGrpSpPr>
        <p:grpSpPr>
          <a:xfrm>
            <a:off x="1580528" y="1051587"/>
            <a:ext cx="2932059" cy="1697005"/>
            <a:chOff x="214313" y="2174875"/>
            <a:chExt cx="990600" cy="598488"/>
          </a:xfrm>
          <a:solidFill>
            <a:schemeClr val="accent2"/>
          </a:solidFill>
        </p:grpSpPr>
        <p:sp>
          <p:nvSpPr>
            <p:cNvPr id="119"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29" name="TextBox 28"/>
          <p:cNvSpPr txBox="1"/>
          <p:nvPr/>
        </p:nvSpPr>
        <p:spPr>
          <a:xfrm>
            <a:off x="2304469" y="2899608"/>
            <a:ext cx="872739" cy="338554"/>
          </a:xfrm>
          <a:prstGeom prst="rect">
            <a:avLst/>
          </a:prstGeom>
          <a:noFill/>
        </p:spPr>
        <p:txBody>
          <a:bodyPr wrap="square" lIns="0" tIns="0" rIns="0" bIns="0" rtlCol="0">
            <a:spAutoFit/>
          </a:bodyPr>
          <a:lstStyle/>
          <a:p>
            <a:pPr algn="ctr"/>
            <a:r>
              <a:rPr lang="en-US" sz="1100" dirty="0">
                <a:solidFill>
                  <a:schemeClr val="tx2">
                    <a:alpha val="99000"/>
                  </a:schemeClr>
                </a:solidFill>
              </a:rPr>
              <a:t>Direct Access </a:t>
            </a:r>
            <a:br>
              <a:rPr lang="en-US" sz="1100" dirty="0">
                <a:solidFill>
                  <a:schemeClr val="tx2">
                    <a:alpha val="99000"/>
                  </a:schemeClr>
                </a:solidFill>
              </a:rPr>
            </a:br>
            <a:r>
              <a:rPr lang="en-US" sz="1100" dirty="0">
                <a:solidFill>
                  <a:schemeClr val="tx2">
                    <a:alpha val="99000"/>
                  </a:schemeClr>
                </a:solidFill>
              </a:rPr>
              <a:t>via VNET</a:t>
            </a:r>
          </a:p>
        </p:txBody>
      </p:sp>
      <p:sp>
        <p:nvSpPr>
          <p:cNvPr id="32" name="TextBox 31"/>
          <p:cNvSpPr txBox="1"/>
          <p:nvPr/>
        </p:nvSpPr>
        <p:spPr>
          <a:xfrm>
            <a:off x="2828204" y="1737066"/>
            <a:ext cx="1036833" cy="276999"/>
          </a:xfrm>
          <a:prstGeom prst="rect">
            <a:avLst/>
          </a:prstGeom>
          <a:noFill/>
        </p:spPr>
        <p:txBody>
          <a:bodyPr wrap="square" lIns="0" tIns="0" rIns="0" bIns="0" rtlCol="0">
            <a:spAutoFit/>
          </a:bodyPr>
          <a:lstStyle/>
          <a:p>
            <a:pPr algn="ctr"/>
            <a:r>
              <a:rPr lang="en-US" sz="900" b="1" dirty="0" err="1">
                <a:solidFill>
                  <a:schemeClr val="accent6">
                    <a:alpha val="99000"/>
                  </a:schemeClr>
                </a:solidFill>
              </a:rPr>
              <a:t>FrontEndSubnet</a:t>
            </a:r>
            <a:r>
              <a:rPr lang="en-US" sz="900" b="1" dirty="0">
                <a:solidFill>
                  <a:schemeClr val="accent6">
                    <a:alpha val="99000"/>
                  </a:schemeClr>
                </a:solidFill>
              </a:rPr>
              <a:t> </a:t>
            </a:r>
          </a:p>
          <a:p>
            <a:pPr algn="ctr"/>
            <a:r>
              <a:rPr lang="en-US" sz="900" b="1" dirty="0">
                <a:solidFill>
                  <a:schemeClr val="accent6">
                    <a:alpha val="99000"/>
                  </a:schemeClr>
                </a:solidFill>
              </a:rPr>
              <a:t>(10.0.0.0/16)</a:t>
            </a:r>
            <a:endParaRPr lang="en-US" sz="900" b="1" dirty="0">
              <a:solidFill>
                <a:schemeClr val="accent6">
                  <a:alpha val="99000"/>
                </a:schemeClr>
              </a:solidFill>
            </a:endParaRPr>
          </a:p>
        </p:txBody>
      </p:sp>
      <p:sp>
        <p:nvSpPr>
          <p:cNvPr id="33" name="TextBox 32"/>
          <p:cNvSpPr txBox="1"/>
          <p:nvPr/>
        </p:nvSpPr>
        <p:spPr>
          <a:xfrm>
            <a:off x="2796226" y="3728314"/>
            <a:ext cx="956942" cy="369332"/>
          </a:xfrm>
          <a:prstGeom prst="rect">
            <a:avLst/>
          </a:prstGeom>
          <a:noFill/>
        </p:spPr>
        <p:txBody>
          <a:bodyPr wrap="square" lIns="0" tIns="0" rIns="0" bIns="0" rtlCol="0">
            <a:spAutoFit/>
          </a:bodyPr>
          <a:lstStyle>
            <a:defPPr>
              <a:defRPr lang="en-US"/>
            </a:defPPr>
            <a:lvl1pPr algn="ctr">
              <a:defRPr sz="1200" b="1">
                <a:solidFill>
                  <a:schemeClr val="accent6">
                    <a:alpha val="99000"/>
                  </a:schemeClr>
                </a:solidFill>
              </a:defRPr>
            </a:lvl1pPr>
          </a:lstStyle>
          <a:p>
            <a:r>
              <a:rPr lang="en-US" dirty="0" err="1"/>
              <a:t>SQLSubnet</a:t>
            </a:r>
            <a:r>
              <a:rPr lang="en-US" dirty="0"/>
              <a:t> </a:t>
            </a:r>
          </a:p>
          <a:p>
            <a:r>
              <a:rPr lang="en-US" dirty="0"/>
              <a:t>(10.1.0.0/16)</a:t>
            </a:r>
          </a:p>
        </p:txBody>
      </p:sp>
      <p:sp>
        <p:nvSpPr>
          <p:cNvPr id="79" name="TextBox 78"/>
          <p:cNvSpPr txBox="1"/>
          <p:nvPr/>
        </p:nvSpPr>
        <p:spPr>
          <a:xfrm>
            <a:off x="2348495" y="4302128"/>
            <a:ext cx="354529" cy="21544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pPr algn="r"/>
            <a:r>
              <a:rPr lang="en-US" dirty="0"/>
              <a:t>AD</a:t>
            </a:r>
          </a:p>
        </p:txBody>
      </p:sp>
      <p:sp>
        <p:nvSpPr>
          <p:cNvPr id="50" name="TextBox 49"/>
          <p:cNvSpPr txBox="1"/>
          <p:nvPr/>
        </p:nvSpPr>
        <p:spPr>
          <a:xfrm>
            <a:off x="429405" y="2610651"/>
            <a:ext cx="1002409" cy="338554"/>
          </a:xfrm>
          <a:prstGeom prst="rect">
            <a:avLst/>
          </a:prstGeom>
          <a:noFill/>
        </p:spPr>
        <p:txBody>
          <a:bodyPr wrap="square" lIns="0" tIns="0" rIns="0" bIns="0" rtlCol="0">
            <a:spAutoFit/>
          </a:bodyPr>
          <a:lstStyle/>
          <a:p>
            <a:pPr algn="ctr"/>
            <a:r>
              <a:rPr lang="en-US" sz="1100" dirty="0">
                <a:gradFill>
                  <a:gsLst>
                    <a:gs pos="0">
                      <a:srgbClr val="595959"/>
                    </a:gs>
                    <a:gs pos="86000">
                      <a:srgbClr val="595959"/>
                    </a:gs>
                  </a:gsLst>
                  <a:lin ang="5400000" scaled="0"/>
                </a:gradFill>
              </a:rPr>
              <a:t>Load </a:t>
            </a:r>
            <a:r>
              <a:rPr lang="en-US" sz="1100" dirty="0">
                <a:gradFill>
                  <a:gsLst>
                    <a:gs pos="0">
                      <a:srgbClr val="595959"/>
                    </a:gs>
                    <a:gs pos="86000">
                      <a:srgbClr val="595959"/>
                    </a:gs>
                  </a:gsLst>
                  <a:lin ang="5400000" scaled="0"/>
                </a:gradFill>
              </a:rPr>
              <a:t/>
            </a:r>
            <a:br>
              <a:rPr lang="en-US" sz="1100" dirty="0">
                <a:gradFill>
                  <a:gsLst>
                    <a:gs pos="0">
                      <a:srgbClr val="595959"/>
                    </a:gs>
                    <a:gs pos="86000">
                      <a:srgbClr val="595959"/>
                    </a:gs>
                  </a:gsLst>
                  <a:lin ang="5400000" scaled="0"/>
                </a:gradFill>
              </a:rPr>
            </a:br>
            <a:r>
              <a:rPr lang="en-US" sz="1100" dirty="0">
                <a:gradFill>
                  <a:gsLst>
                    <a:gs pos="0">
                      <a:srgbClr val="595959"/>
                    </a:gs>
                    <a:gs pos="86000">
                      <a:srgbClr val="595959"/>
                    </a:gs>
                  </a:gsLst>
                  <a:lin ang="5400000" scaled="0"/>
                </a:gradFill>
              </a:rPr>
              <a:t>Balancer</a:t>
            </a:r>
            <a:endParaRPr lang="en-US" sz="1100" dirty="0">
              <a:gradFill>
                <a:gsLst>
                  <a:gs pos="0">
                    <a:srgbClr val="595959"/>
                  </a:gs>
                  <a:gs pos="86000">
                    <a:srgbClr val="595959"/>
                  </a:gs>
                </a:gsLst>
                <a:lin ang="5400000" scaled="0"/>
              </a:gradFill>
            </a:endParaRPr>
          </a:p>
        </p:txBody>
      </p:sp>
      <p:sp>
        <p:nvSpPr>
          <p:cNvPr id="51" name="Right Arrow 50"/>
          <p:cNvSpPr/>
          <p:nvPr/>
        </p:nvSpPr>
        <p:spPr bwMode="auto">
          <a:xfrm>
            <a:off x="1233482" y="1770982"/>
            <a:ext cx="1203509" cy="623210"/>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r>
              <a:rPr lang="en-US" sz="2100" dirty="0">
                <a:gradFill>
                  <a:gsLst>
                    <a:gs pos="0">
                      <a:srgbClr val="FFFFFF"/>
                    </a:gs>
                    <a:gs pos="100000">
                      <a:srgbClr val="FFFFFF"/>
                    </a:gs>
                  </a:gsLst>
                  <a:lin ang="5400000" scaled="0"/>
                </a:gradFill>
              </a:rPr>
              <a:t>80</a:t>
            </a:r>
          </a:p>
        </p:txBody>
      </p:sp>
      <p:sp>
        <p:nvSpPr>
          <p:cNvPr id="52" name="Oval 51"/>
          <p:cNvSpPr/>
          <p:nvPr/>
        </p:nvSpPr>
        <p:spPr bwMode="auto">
          <a:xfrm>
            <a:off x="1011865" y="1904587"/>
            <a:ext cx="469981" cy="40354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53" name="Group 52"/>
          <p:cNvGrpSpPr/>
          <p:nvPr/>
        </p:nvGrpSpPr>
        <p:grpSpPr bwMode="black">
          <a:xfrm>
            <a:off x="377201" y="1709818"/>
            <a:ext cx="1106814" cy="854183"/>
            <a:chOff x="7010400" y="2133600"/>
            <a:chExt cx="1379538" cy="1065213"/>
          </a:xfrm>
          <a:solidFill>
            <a:schemeClr val="tx2"/>
          </a:solidFill>
        </p:grpSpPr>
        <p:sp>
          <p:nvSpPr>
            <p:cNvPr id="56"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7"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8"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9"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0"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1"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2"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3"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4"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0"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1"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2"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3"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4"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5"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6"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7"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8"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9"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0"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1"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2"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3"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4"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5"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6"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7"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8"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9"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0"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1"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2"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3"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4"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5"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6"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7"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8"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9"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0"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1"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2"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3"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4"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5"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6"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7"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grpSp>
      <p:grpSp>
        <p:nvGrpSpPr>
          <p:cNvPr id="20" name="Group 19"/>
          <p:cNvGrpSpPr/>
          <p:nvPr/>
        </p:nvGrpSpPr>
        <p:grpSpPr>
          <a:xfrm>
            <a:off x="2367529" y="1772195"/>
            <a:ext cx="857394" cy="938859"/>
            <a:chOff x="3815435" y="2014965"/>
            <a:chExt cx="1240945" cy="1359208"/>
          </a:xfrm>
        </p:grpSpPr>
        <p:grpSp>
          <p:nvGrpSpPr>
            <p:cNvPr id="121" name="Group 120"/>
            <p:cNvGrpSpPr/>
            <p:nvPr/>
          </p:nvGrpSpPr>
          <p:grpSpPr>
            <a:xfrm>
              <a:off x="3939389" y="2014965"/>
              <a:ext cx="993037" cy="1196638"/>
              <a:chOff x="6416842" y="3516010"/>
              <a:chExt cx="1304729" cy="1572236"/>
            </a:xfrm>
          </p:grpSpPr>
          <p:pic>
            <p:nvPicPr>
              <p:cNvPr id="122" name="Picture 6" descr="\\magnum\Projects\Microsoft\Cloud Power FY12\Design\Icons\PNGs\Server_2.png"/>
              <p:cNvPicPr>
                <a:picLocks noChangeAspect="1" noChangeArrowheads="1"/>
              </p:cNvPicPr>
              <p:nvPr/>
            </p:nvPicPr>
            <p:blipFill rotWithShape="1">
              <a:blip r:embed="rId3" cstate="print">
                <a:biLevel thresh="25000"/>
              </a:blip>
              <a:srcRect l="27509"/>
              <a:stretch/>
            </p:blipFill>
            <p:spPr bwMode="auto">
              <a:xfrm>
                <a:off x="6416842" y="3516010"/>
                <a:ext cx="1175708" cy="1572236"/>
              </a:xfrm>
              <a:prstGeom prst="rect">
                <a:avLst/>
              </a:prstGeom>
              <a:noFill/>
            </p:spPr>
          </p:pic>
          <p:sp>
            <p:nvSpPr>
              <p:cNvPr id="123"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200"/>
              </a:p>
            </p:txBody>
          </p:sp>
        </p:grpSp>
        <p:sp>
          <p:nvSpPr>
            <p:cNvPr id="124" name="TextBox 123"/>
            <p:cNvSpPr txBox="1"/>
            <p:nvPr/>
          </p:nvSpPr>
          <p:spPr>
            <a:xfrm>
              <a:off x="3815435" y="3129107"/>
              <a:ext cx="1240945" cy="245066"/>
            </a:xfrm>
            <a:prstGeom prst="rect">
              <a:avLst/>
            </a:prstGeom>
            <a:noFill/>
          </p:spPr>
          <p:txBody>
            <a:bodyPr wrap="square" lIns="0" tIns="0" rIns="0" bIns="0" rtlCol="0">
              <a:spAutoFit/>
            </a:bodyPr>
            <a:lstStyle/>
            <a:p>
              <a:pPr algn="ctr"/>
              <a:r>
                <a:rPr lang="en-US" sz="1100" dirty="0">
                  <a:solidFill>
                    <a:schemeClr val="bg1">
                      <a:alpha val="99000"/>
                    </a:schemeClr>
                  </a:solidFill>
                </a:rPr>
                <a:t>WA Web Role</a:t>
              </a:r>
            </a:p>
          </p:txBody>
        </p:sp>
      </p:grpSp>
      <p:grpSp>
        <p:nvGrpSpPr>
          <p:cNvPr id="25" name="Group 24"/>
          <p:cNvGrpSpPr/>
          <p:nvPr/>
        </p:nvGrpSpPr>
        <p:grpSpPr>
          <a:xfrm>
            <a:off x="2132511" y="4001725"/>
            <a:ext cx="589472" cy="788077"/>
            <a:chOff x="2575715" y="5186214"/>
            <a:chExt cx="785758" cy="1050769"/>
          </a:xfrm>
        </p:grpSpPr>
        <p:pic>
          <p:nvPicPr>
            <p:cNvPr id="130" name="Picture 6" descr="\\magnum\Projects\Microsoft\Cloud Power FY12\Design\Icons\PNGs\Server_2.png"/>
            <p:cNvPicPr>
              <a:picLocks noChangeAspect="1" noChangeArrowheads="1"/>
            </p:cNvPicPr>
            <p:nvPr/>
          </p:nvPicPr>
          <p:blipFill rotWithShape="1">
            <a:blip r:embed="rId3" cstate="print">
              <a:biLevel thresh="25000"/>
            </a:blip>
            <a:srcRect l="27509"/>
            <a:stretch/>
          </p:blipFill>
          <p:spPr bwMode="auto">
            <a:xfrm>
              <a:off x="2575715" y="5186214"/>
              <a:ext cx="785758" cy="1050769"/>
            </a:xfrm>
            <a:prstGeom prst="rect">
              <a:avLst/>
            </a:prstGeom>
            <a:noFill/>
          </p:spPr>
        </p:pic>
        <p:grpSp>
          <p:nvGrpSpPr>
            <p:cNvPr id="155" name="Group 154"/>
            <p:cNvGrpSpPr/>
            <p:nvPr/>
          </p:nvGrpSpPr>
          <p:grpSpPr>
            <a:xfrm>
              <a:off x="2716724" y="5793346"/>
              <a:ext cx="619477" cy="443637"/>
              <a:chOff x="1840649" y="4818296"/>
              <a:chExt cx="966161" cy="691914"/>
            </a:xfrm>
          </p:grpSpPr>
          <p:sp>
            <p:nvSpPr>
              <p:cNvPr id="156" name="Freeform 155"/>
              <p:cNvSpPr>
                <a:spLocks noChangeAspect="1"/>
              </p:cNvSpPr>
              <p:nvPr/>
            </p:nvSpPr>
            <p:spPr bwMode="auto">
              <a:xfrm>
                <a:off x="1840649" y="4818297"/>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57" name="Freeform 156"/>
              <p:cNvSpPr>
                <a:spLocks noChangeAspect="1"/>
              </p:cNvSpPr>
              <p:nvPr/>
            </p:nvSpPr>
            <p:spPr bwMode="auto">
              <a:xfrm flipH="1">
                <a:off x="2323760" y="4818296"/>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lumMod val="75000"/>
                </a:schemeClr>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58" name="Oval 157"/>
              <p:cNvSpPr>
                <a:spLocks noChangeAspect="1" noChangeArrowheads="1"/>
              </p:cNvSpPr>
              <p:nvPr/>
            </p:nvSpPr>
            <p:spPr bwMode="auto">
              <a:xfrm>
                <a:off x="2201709" y="4985896"/>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59" name="Oval 158"/>
              <p:cNvSpPr>
                <a:spLocks noChangeAspect="1" noChangeArrowheads="1"/>
              </p:cNvSpPr>
              <p:nvPr/>
            </p:nvSpPr>
            <p:spPr bwMode="auto">
              <a:xfrm flipH="1">
                <a:off x="2351276" y="4985914"/>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60" name="Oval 159"/>
              <p:cNvSpPr>
                <a:spLocks noChangeAspect="1" noChangeArrowheads="1"/>
              </p:cNvSpPr>
              <p:nvPr/>
            </p:nvSpPr>
            <p:spPr bwMode="auto">
              <a:xfrm>
                <a:off x="2201709" y="531709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61" name="Oval 160"/>
              <p:cNvSpPr>
                <a:spLocks noChangeAspect="1" noChangeArrowheads="1"/>
              </p:cNvSpPr>
              <p:nvPr/>
            </p:nvSpPr>
            <p:spPr bwMode="auto">
              <a:xfrm flipH="1">
                <a:off x="2351276" y="5317110"/>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62" name="Oval 161"/>
              <p:cNvSpPr>
                <a:spLocks noChangeAspect="1" noChangeArrowheads="1"/>
              </p:cNvSpPr>
              <p:nvPr/>
            </p:nvSpPr>
            <p:spPr bwMode="auto">
              <a:xfrm flipH="1">
                <a:off x="2477440"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63" name="Oval 162"/>
              <p:cNvSpPr>
                <a:spLocks noChangeAspect="1" noChangeArrowheads="1"/>
              </p:cNvSpPr>
              <p:nvPr/>
            </p:nvSpPr>
            <p:spPr bwMode="auto">
              <a:xfrm>
                <a:off x="2077441"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64" name="Oval 163"/>
              <p:cNvSpPr>
                <a:spLocks noChangeAspect="1" noChangeArrowheads="1"/>
              </p:cNvSpPr>
              <p:nvPr/>
            </p:nvSpPr>
            <p:spPr bwMode="auto">
              <a:xfrm flipH="1">
                <a:off x="2603604"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65" name="Oval 164"/>
              <p:cNvSpPr>
                <a:spLocks noChangeAspect="1" noChangeArrowheads="1"/>
              </p:cNvSpPr>
              <p:nvPr/>
            </p:nvSpPr>
            <p:spPr bwMode="auto">
              <a:xfrm flipH="1">
                <a:off x="1953173"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66" name="Arc 165"/>
              <p:cNvSpPr/>
              <p:nvPr/>
            </p:nvSpPr>
            <p:spPr>
              <a:xfrm rot="5012506">
                <a:off x="2200463"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167" name="Arc 166"/>
              <p:cNvSpPr/>
              <p:nvPr/>
            </p:nvSpPr>
            <p:spPr>
              <a:xfrm rot="16587494" flipH="1">
                <a:off x="2252986"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168" name="Arc 167"/>
              <p:cNvSpPr/>
              <p:nvPr/>
            </p:nvSpPr>
            <p:spPr>
              <a:xfrm rot="7395384">
                <a:off x="2218960" y="4926421"/>
                <a:ext cx="150756" cy="174698"/>
              </a:xfrm>
              <a:prstGeom prst="arc">
                <a:avLst>
                  <a:gd name="adj1" fmla="val 16200000"/>
                  <a:gd name="adj2" fmla="val 21459126"/>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cxnSp>
            <p:nvCxnSpPr>
              <p:cNvPr id="169" name="Straight Connector 168"/>
              <p:cNvCxnSpPr>
                <a:stCxn id="158" idx="4"/>
                <a:endCxn id="160" idx="0"/>
              </p:cNvCxnSpPr>
              <p:nvPr/>
            </p:nvCxnSpPr>
            <p:spPr>
              <a:xfrm>
                <a:off x="2247429" y="5077336"/>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0" name="Oval 169"/>
              <p:cNvSpPr>
                <a:spLocks noChangeAspect="1" noChangeArrowheads="1"/>
              </p:cNvSpPr>
              <p:nvPr/>
            </p:nvSpPr>
            <p:spPr bwMode="auto">
              <a:xfrm>
                <a:off x="2201709" y="513992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71" name="Straight Connector 170"/>
              <p:cNvCxnSpPr>
                <a:stCxn id="159" idx="4"/>
                <a:endCxn id="161" idx="0"/>
              </p:cNvCxnSpPr>
              <p:nvPr/>
            </p:nvCxnSpPr>
            <p:spPr>
              <a:xfrm>
                <a:off x="2396996" y="5077354"/>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2" name="Oval 171"/>
              <p:cNvSpPr>
                <a:spLocks noChangeAspect="1" noChangeArrowheads="1"/>
              </p:cNvSpPr>
              <p:nvPr/>
            </p:nvSpPr>
            <p:spPr bwMode="auto">
              <a:xfrm flipH="1">
                <a:off x="2351275" y="5139945"/>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73" name="Straight Connector 172"/>
              <p:cNvCxnSpPr>
                <a:stCxn id="159" idx="3"/>
                <a:endCxn id="164" idx="7"/>
              </p:cNvCxnSpPr>
              <p:nvPr/>
            </p:nvCxnSpPr>
            <p:spPr>
              <a:xfrm>
                <a:off x="2429325" y="5063963"/>
                <a:ext cx="187670" cy="2272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4" name="Oval 173"/>
              <p:cNvSpPr>
                <a:spLocks noChangeAspect="1" noChangeArrowheads="1"/>
              </p:cNvSpPr>
              <p:nvPr/>
            </p:nvSpPr>
            <p:spPr bwMode="auto">
              <a:xfrm flipH="1">
                <a:off x="2477440" y="513185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75" name="Straight Connector 174"/>
              <p:cNvCxnSpPr>
                <a:stCxn id="158" idx="3"/>
                <a:endCxn id="165" idx="1"/>
              </p:cNvCxnSpPr>
              <p:nvPr/>
            </p:nvCxnSpPr>
            <p:spPr>
              <a:xfrm flipH="1">
                <a:off x="2031222" y="5063945"/>
                <a:ext cx="183878" cy="2272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6" name="Oval 175"/>
              <p:cNvSpPr>
                <a:spLocks noChangeAspect="1" noChangeArrowheads="1"/>
              </p:cNvSpPr>
              <p:nvPr/>
            </p:nvSpPr>
            <p:spPr bwMode="auto">
              <a:xfrm>
                <a:off x="2082174" y="5131848"/>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77" name="Straight Connector 176"/>
              <p:cNvCxnSpPr>
                <a:stCxn id="170" idx="3"/>
                <a:endCxn id="163" idx="7"/>
              </p:cNvCxnSpPr>
              <p:nvPr/>
            </p:nvCxnSpPr>
            <p:spPr>
              <a:xfrm flipH="1">
                <a:off x="2155490" y="5217976"/>
                <a:ext cx="59610" cy="886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a:stCxn id="172" idx="3"/>
                <a:endCxn id="162" idx="7"/>
              </p:cNvCxnSpPr>
              <p:nvPr/>
            </p:nvCxnSpPr>
            <p:spPr>
              <a:xfrm>
                <a:off x="2429325" y="5217994"/>
                <a:ext cx="61506" cy="886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26" name="Group 25"/>
          <p:cNvGrpSpPr/>
          <p:nvPr/>
        </p:nvGrpSpPr>
        <p:grpSpPr>
          <a:xfrm>
            <a:off x="2960469" y="4071295"/>
            <a:ext cx="660522" cy="947072"/>
            <a:chOff x="3803631" y="4942798"/>
            <a:chExt cx="880467" cy="1262763"/>
          </a:xfrm>
        </p:grpSpPr>
        <p:sp>
          <p:nvSpPr>
            <p:cNvPr id="12" name="TextBox 11"/>
            <p:cNvSpPr txBox="1"/>
            <p:nvPr/>
          </p:nvSpPr>
          <p:spPr>
            <a:xfrm>
              <a:off x="3803632" y="5631045"/>
              <a:ext cx="880466" cy="574516"/>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dirty="0"/>
                <a:t>SQL Mirror</a:t>
              </a:r>
            </a:p>
          </p:txBody>
        </p:sp>
        <p:grpSp>
          <p:nvGrpSpPr>
            <p:cNvPr id="179" name="Group 178"/>
            <p:cNvGrpSpPr/>
            <p:nvPr/>
          </p:nvGrpSpPr>
          <p:grpSpPr>
            <a:xfrm>
              <a:off x="3803631" y="4942798"/>
              <a:ext cx="880466" cy="684737"/>
              <a:chOff x="8150715" y="4071372"/>
              <a:chExt cx="1143692" cy="889448"/>
            </a:xfrm>
          </p:grpSpPr>
          <p:sp>
            <p:nvSpPr>
              <p:cNvPr id="180"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555629"/>
                <a:endParaRPr lang="en-US" spc="-92">
                  <a:solidFill>
                    <a:schemeClr val="tx1">
                      <a:lumMod val="50000"/>
                    </a:schemeClr>
                  </a:solidFill>
                  <a:latin typeface="Segoe Light" pitchFamily="34" charset="0"/>
                </a:endParaRPr>
              </a:p>
            </p:txBody>
          </p:sp>
          <p:sp>
            <p:nvSpPr>
              <p:cNvPr id="181" name="Freeform 180"/>
              <p:cNvSpPr>
                <a:spLocks noEditPoints="1"/>
              </p:cNvSpPr>
              <p:nvPr/>
            </p:nvSpPr>
            <p:spPr bwMode="black">
              <a:xfrm>
                <a:off x="8150715" y="4071372"/>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29"/>
                <a:r>
                  <a:rPr lang="en-US" spc="-92" dirty="0">
                    <a:solidFill>
                      <a:schemeClr val="tx1">
                        <a:lumMod val="50000"/>
                      </a:schemeClr>
                    </a:solidFill>
                    <a:latin typeface="Segoe Light" pitchFamily="34" charset="0"/>
                  </a:rPr>
                  <a:t> </a:t>
                </a:r>
                <a:endParaRPr lang="en-US" spc="-92" dirty="0">
                  <a:solidFill>
                    <a:schemeClr val="tx1">
                      <a:lumMod val="50000"/>
                    </a:schemeClr>
                  </a:solidFill>
                  <a:latin typeface="Segoe Light" pitchFamily="34" charset="0"/>
                </a:endParaRPr>
              </a:p>
            </p:txBody>
          </p:sp>
          <p:sp>
            <p:nvSpPr>
              <p:cNvPr id="182" name="Freeform 181"/>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29"/>
                <a:r>
                  <a:rPr lang="en-US" spc="-92" dirty="0">
                    <a:solidFill>
                      <a:schemeClr val="tx1">
                        <a:lumMod val="50000"/>
                      </a:schemeClr>
                    </a:solidFill>
                    <a:latin typeface="Segoe Light" pitchFamily="34" charset="0"/>
                  </a:rPr>
                  <a:t> </a:t>
                </a:r>
                <a:endParaRPr lang="en-US" spc="-92" dirty="0">
                  <a:solidFill>
                    <a:schemeClr val="tx1">
                      <a:lumMod val="50000"/>
                    </a:schemeClr>
                  </a:solidFill>
                  <a:latin typeface="Segoe Light" pitchFamily="34" charset="0"/>
                </a:endParaRPr>
              </a:p>
            </p:txBody>
          </p:sp>
        </p:grpSp>
      </p:grpSp>
      <p:sp>
        <p:nvSpPr>
          <p:cNvPr id="31" name="Rectangle 30"/>
          <p:cNvSpPr/>
          <p:nvPr/>
        </p:nvSpPr>
        <p:spPr>
          <a:xfrm>
            <a:off x="6939562" y="660274"/>
            <a:ext cx="1377318" cy="377036"/>
          </a:xfrm>
          <a:prstGeom prst="rect">
            <a:avLst/>
          </a:prstGeom>
        </p:spPr>
        <p:txBody>
          <a:bodyPr wrap="none" lIns="68589" tIns="34295" rIns="68589" bIns="34295">
            <a:spAutoFit/>
          </a:bodyPr>
          <a:lstStyle/>
          <a:p>
            <a:r>
              <a:rPr lang="en-US" sz="2000" spc="-75" dirty="0">
                <a:ln w="3175">
                  <a:noFill/>
                </a:ln>
                <a:solidFill>
                  <a:schemeClr val="accent2">
                    <a:alpha val="99000"/>
                  </a:schemeClr>
                </a:solidFill>
                <a:latin typeface="Segoe UI Light" pitchFamily="34" charset="0"/>
                <a:cs typeface="Arial" charset="0"/>
              </a:rPr>
              <a:t>On Premises</a:t>
            </a:r>
          </a:p>
        </p:txBody>
      </p:sp>
      <p:cxnSp>
        <p:nvCxnSpPr>
          <p:cNvPr id="16" name="Straight Arrow Connector 15"/>
          <p:cNvCxnSpPr/>
          <p:nvPr/>
        </p:nvCxnSpPr>
        <p:spPr>
          <a:xfrm>
            <a:off x="3156833" y="2738106"/>
            <a:ext cx="0" cy="639004"/>
          </a:xfrm>
          <a:prstGeom prst="straightConnector1">
            <a:avLst/>
          </a:prstGeom>
          <a:ln w="31750">
            <a:solidFill>
              <a:schemeClr val="accent1"/>
            </a:solidFill>
            <a:headEnd type="arrow"/>
            <a:tailEnd type="arrow"/>
          </a:ln>
          <a:effectLst/>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3819402" y="1745037"/>
            <a:ext cx="861703" cy="1788443"/>
            <a:chOff x="5091210" y="2326715"/>
            <a:chExt cx="1148638" cy="2384591"/>
          </a:xfrm>
        </p:grpSpPr>
        <p:sp>
          <p:nvSpPr>
            <p:cNvPr id="40" name="Trapezoid 39"/>
            <p:cNvSpPr/>
            <p:nvPr/>
          </p:nvSpPr>
          <p:spPr bwMode="auto">
            <a:xfrm rot="16200000">
              <a:off x="4604271" y="3213510"/>
              <a:ext cx="1780324" cy="599772"/>
            </a:xfrm>
            <a:prstGeom prst="trapezoid">
              <a:avLst>
                <a:gd name="adj" fmla="val 1898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pic>
          <p:nvPicPr>
            <p:cNvPr id="184" name="Picture 6" descr="\\magnum\Projects\Microsoft\Cloud Power FY12\Design\Icons\PNGs\Server_2.png"/>
            <p:cNvPicPr>
              <a:picLocks noChangeAspect="1" noChangeArrowheads="1"/>
            </p:cNvPicPr>
            <p:nvPr/>
          </p:nvPicPr>
          <p:blipFill rotWithShape="1">
            <a:blip r:embed="rId3" cstate="print">
              <a:duotone>
                <a:prstClr val="black"/>
                <a:schemeClr val="tx2">
                  <a:tint val="45000"/>
                  <a:satMod val="400000"/>
                </a:schemeClr>
              </a:duotone>
            </a:blip>
            <a:srcRect l="27509" r="25796"/>
            <a:stretch/>
          </p:blipFill>
          <p:spPr bwMode="auto">
            <a:xfrm>
              <a:off x="5091210" y="2326715"/>
              <a:ext cx="1148638" cy="2384591"/>
            </a:xfrm>
            <a:prstGeom prst="rect">
              <a:avLst/>
            </a:prstGeom>
            <a:noFill/>
          </p:spPr>
        </p:pic>
      </p:grpSp>
      <p:grpSp>
        <p:nvGrpSpPr>
          <p:cNvPr id="185" name="Group 184"/>
          <p:cNvGrpSpPr/>
          <p:nvPr/>
        </p:nvGrpSpPr>
        <p:grpSpPr>
          <a:xfrm>
            <a:off x="7478972" y="2503037"/>
            <a:ext cx="589472" cy="788077"/>
            <a:chOff x="2575715" y="5186214"/>
            <a:chExt cx="785758" cy="1050769"/>
          </a:xfrm>
        </p:grpSpPr>
        <p:pic>
          <p:nvPicPr>
            <p:cNvPr id="186" name="Picture 6" descr="\\magnum\Projects\Microsoft\Cloud Power FY12\Design\Icons\PNGs\Server_2.png"/>
            <p:cNvPicPr>
              <a:picLocks noChangeAspect="1" noChangeArrowheads="1"/>
            </p:cNvPicPr>
            <p:nvPr/>
          </p:nvPicPr>
          <p:blipFill rotWithShape="1">
            <a:blip r:embed="rId3" cstate="print">
              <a:biLevel thresh="25000"/>
            </a:blip>
            <a:srcRect l="27509"/>
            <a:stretch/>
          </p:blipFill>
          <p:spPr bwMode="auto">
            <a:xfrm>
              <a:off x="2575715" y="5186214"/>
              <a:ext cx="785758" cy="1050769"/>
            </a:xfrm>
            <a:prstGeom prst="rect">
              <a:avLst/>
            </a:prstGeom>
            <a:noFill/>
          </p:spPr>
        </p:pic>
        <p:grpSp>
          <p:nvGrpSpPr>
            <p:cNvPr id="187" name="Group 186"/>
            <p:cNvGrpSpPr/>
            <p:nvPr/>
          </p:nvGrpSpPr>
          <p:grpSpPr>
            <a:xfrm>
              <a:off x="2716724" y="5793346"/>
              <a:ext cx="619477" cy="443637"/>
              <a:chOff x="1840649" y="4818296"/>
              <a:chExt cx="966161" cy="691914"/>
            </a:xfrm>
          </p:grpSpPr>
          <p:sp>
            <p:nvSpPr>
              <p:cNvPr id="188" name="Freeform 187"/>
              <p:cNvSpPr>
                <a:spLocks noChangeAspect="1"/>
              </p:cNvSpPr>
              <p:nvPr/>
            </p:nvSpPr>
            <p:spPr bwMode="auto">
              <a:xfrm>
                <a:off x="1840649" y="4818297"/>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89" name="Freeform 188"/>
              <p:cNvSpPr>
                <a:spLocks noChangeAspect="1"/>
              </p:cNvSpPr>
              <p:nvPr/>
            </p:nvSpPr>
            <p:spPr bwMode="auto">
              <a:xfrm flipH="1">
                <a:off x="2323760" y="4818296"/>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lumMod val="75000"/>
                </a:schemeClr>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90" name="Oval 189"/>
              <p:cNvSpPr>
                <a:spLocks noChangeAspect="1" noChangeArrowheads="1"/>
              </p:cNvSpPr>
              <p:nvPr/>
            </p:nvSpPr>
            <p:spPr bwMode="auto">
              <a:xfrm>
                <a:off x="2201709" y="4985896"/>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91" name="Oval 190"/>
              <p:cNvSpPr>
                <a:spLocks noChangeAspect="1" noChangeArrowheads="1"/>
              </p:cNvSpPr>
              <p:nvPr/>
            </p:nvSpPr>
            <p:spPr bwMode="auto">
              <a:xfrm flipH="1">
                <a:off x="2351276" y="4985914"/>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92" name="Oval 191"/>
              <p:cNvSpPr>
                <a:spLocks noChangeAspect="1" noChangeArrowheads="1"/>
              </p:cNvSpPr>
              <p:nvPr/>
            </p:nvSpPr>
            <p:spPr bwMode="auto">
              <a:xfrm>
                <a:off x="2201709" y="531709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93" name="Oval 192"/>
              <p:cNvSpPr>
                <a:spLocks noChangeAspect="1" noChangeArrowheads="1"/>
              </p:cNvSpPr>
              <p:nvPr/>
            </p:nvSpPr>
            <p:spPr bwMode="auto">
              <a:xfrm flipH="1">
                <a:off x="2351276" y="5317110"/>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94" name="Oval 193"/>
              <p:cNvSpPr>
                <a:spLocks noChangeAspect="1" noChangeArrowheads="1"/>
              </p:cNvSpPr>
              <p:nvPr/>
            </p:nvSpPr>
            <p:spPr bwMode="auto">
              <a:xfrm flipH="1">
                <a:off x="2477440"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95" name="Oval 194"/>
              <p:cNvSpPr>
                <a:spLocks noChangeAspect="1" noChangeArrowheads="1"/>
              </p:cNvSpPr>
              <p:nvPr/>
            </p:nvSpPr>
            <p:spPr bwMode="auto">
              <a:xfrm>
                <a:off x="2077441"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96" name="Oval 195"/>
              <p:cNvSpPr>
                <a:spLocks noChangeAspect="1" noChangeArrowheads="1"/>
              </p:cNvSpPr>
              <p:nvPr/>
            </p:nvSpPr>
            <p:spPr bwMode="auto">
              <a:xfrm flipH="1">
                <a:off x="2603604"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97" name="Oval 196"/>
              <p:cNvSpPr>
                <a:spLocks noChangeAspect="1" noChangeArrowheads="1"/>
              </p:cNvSpPr>
              <p:nvPr/>
            </p:nvSpPr>
            <p:spPr bwMode="auto">
              <a:xfrm flipH="1">
                <a:off x="1953173"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98" name="Arc 197"/>
              <p:cNvSpPr/>
              <p:nvPr/>
            </p:nvSpPr>
            <p:spPr>
              <a:xfrm rot="5012506">
                <a:off x="2200463"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199" name="Arc 198"/>
              <p:cNvSpPr/>
              <p:nvPr/>
            </p:nvSpPr>
            <p:spPr>
              <a:xfrm rot="16587494" flipH="1">
                <a:off x="2252986"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200" name="Arc 199"/>
              <p:cNvSpPr/>
              <p:nvPr/>
            </p:nvSpPr>
            <p:spPr>
              <a:xfrm rot="7395384">
                <a:off x="2218960" y="4926421"/>
                <a:ext cx="150756" cy="174698"/>
              </a:xfrm>
              <a:prstGeom prst="arc">
                <a:avLst>
                  <a:gd name="adj1" fmla="val 16200000"/>
                  <a:gd name="adj2" fmla="val 21459126"/>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cxnSp>
            <p:nvCxnSpPr>
              <p:cNvPr id="201" name="Straight Connector 200"/>
              <p:cNvCxnSpPr>
                <a:stCxn id="190" idx="4"/>
                <a:endCxn id="192" idx="0"/>
              </p:cNvCxnSpPr>
              <p:nvPr/>
            </p:nvCxnSpPr>
            <p:spPr>
              <a:xfrm>
                <a:off x="2247429" y="5077336"/>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2" name="Oval 201"/>
              <p:cNvSpPr>
                <a:spLocks noChangeAspect="1" noChangeArrowheads="1"/>
              </p:cNvSpPr>
              <p:nvPr/>
            </p:nvSpPr>
            <p:spPr bwMode="auto">
              <a:xfrm>
                <a:off x="2201709" y="513992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203" name="Straight Connector 202"/>
              <p:cNvCxnSpPr>
                <a:stCxn id="191" idx="4"/>
                <a:endCxn id="193" idx="0"/>
              </p:cNvCxnSpPr>
              <p:nvPr/>
            </p:nvCxnSpPr>
            <p:spPr>
              <a:xfrm>
                <a:off x="2396996" y="5077354"/>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4" name="Oval 203"/>
              <p:cNvSpPr>
                <a:spLocks noChangeAspect="1" noChangeArrowheads="1"/>
              </p:cNvSpPr>
              <p:nvPr/>
            </p:nvSpPr>
            <p:spPr bwMode="auto">
              <a:xfrm flipH="1">
                <a:off x="2351275" y="5139945"/>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205" name="Straight Connector 204"/>
              <p:cNvCxnSpPr>
                <a:stCxn id="191" idx="3"/>
                <a:endCxn id="196" idx="7"/>
              </p:cNvCxnSpPr>
              <p:nvPr/>
            </p:nvCxnSpPr>
            <p:spPr>
              <a:xfrm>
                <a:off x="2429325" y="5063963"/>
                <a:ext cx="187670" cy="2272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6" name="Oval 205"/>
              <p:cNvSpPr>
                <a:spLocks noChangeAspect="1" noChangeArrowheads="1"/>
              </p:cNvSpPr>
              <p:nvPr/>
            </p:nvSpPr>
            <p:spPr bwMode="auto">
              <a:xfrm flipH="1">
                <a:off x="2477440" y="513185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207" name="Straight Connector 206"/>
              <p:cNvCxnSpPr>
                <a:stCxn id="190" idx="3"/>
                <a:endCxn id="197" idx="1"/>
              </p:cNvCxnSpPr>
              <p:nvPr/>
            </p:nvCxnSpPr>
            <p:spPr>
              <a:xfrm flipH="1">
                <a:off x="2031222" y="5063945"/>
                <a:ext cx="183878" cy="2272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8" name="Oval 207"/>
              <p:cNvSpPr>
                <a:spLocks noChangeAspect="1" noChangeArrowheads="1"/>
              </p:cNvSpPr>
              <p:nvPr/>
            </p:nvSpPr>
            <p:spPr bwMode="auto">
              <a:xfrm>
                <a:off x="2082174" y="5131848"/>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209" name="Straight Connector 208"/>
              <p:cNvCxnSpPr>
                <a:stCxn id="202" idx="3"/>
                <a:endCxn id="195" idx="7"/>
              </p:cNvCxnSpPr>
              <p:nvPr/>
            </p:nvCxnSpPr>
            <p:spPr>
              <a:xfrm flipH="1">
                <a:off x="2155490" y="5217976"/>
                <a:ext cx="59610" cy="886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a:stCxn id="204" idx="3"/>
                <a:endCxn id="194" idx="7"/>
              </p:cNvCxnSpPr>
              <p:nvPr/>
            </p:nvCxnSpPr>
            <p:spPr>
              <a:xfrm>
                <a:off x="2429325" y="5217994"/>
                <a:ext cx="61506" cy="886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3" name="Group 42"/>
          <p:cNvGrpSpPr/>
          <p:nvPr/>
        </p:nvGrpSpPr>
        <p:grpSpPr>
          <a:xfrm>
            <a:off x="6735678" y="1293356"/>
            <a:ext cx="1002409" cy="1125150"/>
            <a:chOff x="9248815" y="2235472"/>
            <a:chExt cx="1336197" cy="1500201"/>
          </a:xfrm>
        </p:grpSpPr>
        <p:sp>
          <p:nvSpPr>
            <p:cNvPr id="67" name="TextBox 66"/>
            <p:cNvSpPr txBox="1"/>
            <p:nvPr/>
          </p:nvSpPr>
          <p:spPr>
            <a:xfrm>
              <a:off x="9248815" y="3284268"/>
              <a:ext cx="1336197" cy="451405"/>
            </a:xfrm>
            <a:prstGeom prst="rect">
              <a:avLst/>
            </a:prstGeom>
            <a:noFill/>
          </p:spPr>
          <p:txBody>
            <a:bodyPr wrap="square" lIns="0" tIns="0" rIns="0" bIns="0" rtlCol="0">
              <a:spAutoFit/>
            </a:bodyPr>
            <a:lstStyle/>
            <a:p>
              <a:pPr algn="ctr"/>
              <a:r>
                <a:rPr lang="en-US" sz="1100" dirty="0">
                  <a:solidFill>
                    <a:schemeClr val="bg1">
                      <a:alpha val="99000"/>
                    </a:schemeClr>
                  </a:solidFill>
                </a:rPr>
                <a:t>WA Developer Fabric</a:t>
              </a:r>
            </a:p>
          </p:txBody>
        </p:sp>
        <p:grpSp>
          <p:nvGrpSpPr>
            <p:cNvPr id="212" name="Group 211"/>
            <p:cNvGrpSpPr/>
            <p:nvPr/>
          </p:nvGrpSpPr>
          <p:grpSpPr>
            <a:xfrm>
              <a:off x="9459626" y="2235472"/>
              <a:ext cx="914574" cy="1102088"/>
              <a:chOff x="6416842" y="3516010"/>
              <a:chExt cx="1304729" cy="1572236"/>
            </a:xfrm>
          </p:grpSpPr>
          <p:pic>
            <p:nvPicPr>
              <p:cNvPr id="214" name="Picture 6" descr="\\magnum\Projects\Microsoft\Cloud Power FY12\Design\Icons\PNGs\Server_2.png"/>
              <p:cNvPicPr>
                <a:picLocks noChangeAspect="1" noChangeArrowheads="1"/>
              </p:cNvPicPr>
              <p:nvPr/>
            </p:nvPicPr>
            <p:blipFill rotWithShape="1">
              <a:blip r:embed="rId3" cstate="print">
                <a:biLevel thresh="25000"/>
              </a:blip>
              <a:srcRect l="27509"/>
              <a:stretch/>
            </p:blipFill>
            <p:spPr bwMode="auto">
              <a:xfrm>
                <a:off x="6416842" y="3516010"/>
                <a:ext cx="1175708" cy="1572236"/>
              </a:xfrm>
              <a:prstGeom prst="rect">
                <a:avLst/>
              </a:prstGeom>
              <a:noFill/>
            </p:spPr>
          </p:pic>
          <p:sp>
            <p:nvSpPr>
              <p:cNvPr id="215"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200"/>
              </a:p>
            </p:txBody>
          </p:sp>
        </p:grpSp>
      </p:grpSp>
      <p:sp>
        <p:nvSpPr>
          <p:cNvPr id="217" name="Freeform 92"/>
          <p:cNvSpPr>
            <a:spLocks noEditPoints="1"/>
          </p:cNvSpPr>
          <p:nvPr/>
        </p:nvSpPr>
        <p:spPr bwMode="black">
          <a:xfrm>
            <a:off x="6941661" y="2624437"/>
            <a:ext cx="133322" cy="181604"/>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68589" tIns="34295" rIns="68589" bIns="34295" numCol="1" anchor="t" anchorCtr="0" compatLnSpc="1">
            <a:prstTxWarp prst="textNoShape">
              <a:avLst/>
            </a:prstTxWarp>
          </a:bodyPr>
          <a:lstStyle/>
          <a:p>
            <a:endParaRPr lang="en-US"/>
          </a:p>
        </p:txBody>
      </p:sp>
      <p:grpSp>
        <p:nvGrpSpPr>
          <p:cNvPr id="218" name="Group 217"/>
          <p:cNvGrpSpPr/>
          <p:nvPr/>
        </p:nvGrpSpPr>
        <p:grpSpPr>
          <a:xfrm>
            <a:off x="7876507" y="1328833"/>
            <a:ext cx="382610" cy="971657"/>
            <a:chOff x="6630187" y="1563029"/>
            <a:chExt cx="613189" cy="1557629"/>
          </a:xfrm>
          <a:solidFill>
            <a:schemeClr val="bg1"/>
          </a:solidFill>
        </p:grpSpPr>
        <p:sp>
          <p:nvSpPr>
            <p:cNvPr id="219" name="Oval 218"/>
            <p:cNvSpPr>
              <a:spLocks noChangeArrowheads="1"/>
            </p:cNvSpPr>
            <p:nvPr/>
          </p:nvSpPr>
          <p:spPr bwMode="auto">
            <a:xfrm>
              <a:off x="6809064" y="1563029"/>
              <a:ext cx="253962" cy="259114"/>
            </a:xfrm>
            <a:prstGeom prst="ellipse">
              <a:avLst/>
            </a:pr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1097364" rtl="0" eaLnBrk="1" latinLnBrk="0" hangingPunct="1">
                <a:defRPr sz="2100" kern="1200">
                  <a:solidFill>
                    <a:schemeClr val="lt1"/>
                  </a:solidFill>
                  <a:latin typeface="+mn-lt"/>
                  <a:ea typeface="+mn-ea"/>
                  <a:cs typeface="+mn-cs"/>
                </a:defRPr>
              </a:lvl1pPr>
              <a:lvl2pPr marL="548683" algn="l" defTabSz="1097364" rtl="0" eaLnBrk="1" latinLnBrk="0" hangingPunct="1">
                <a:defRPr sz="2100" kern="1200">
                  <a:solidFill>
                    <a:schemeClr val="lt1"/>
                  </a:solidFill>
                  <a:latin typeface="+mn-lt"/>
                  <a:ea typeface="+mn-ea"/>
                  <a:cs typeface="+mn-cs"/>
                </a:defRPr>
              </a:lvl2pPr>
              <a:lvl3pPr marL="1097364" algn="l" defTabSz="1097364" rtl="0" eaLnBrk="1" latinLnBrk="0" hangingPunct="1">
                <a:defRPr sz="2100" kern="1200">
                  <a:solidFill>
                    <a:schemeClr val="lt1"/>
                  </a:solidFill>
                  <a:latin typeface="+mn-lt"/>
                  <a:ea typeface="+mn-ea"/>
                  <a:cs typeface="+mn-cs"/>
                </a:defRPr>
              </a:lvl3pPr>
              <a:lvl4pPr marL="1646046" algn="l" defTabSz="1097364" rtl="0" eaLnBrk="1" latinLnBrk="0" hangingPunct="1">
                <a:defRPr sz="2100" kern="1200">
                  <a:solidFill>
                    <a:schemeClr val="lt1"/>
                  </a:solidFill>
                  <a:latin typeface="+mn-lt"/>
                  <a:ea typeface="+mn-ea"/>
                  <a:cs typeface="+mn-cs"/>
                </a:defRPr>
              </a:lvl4pPr>
              <a:lvl5pPr marL="2194729" algn="l" defTabSz="1097364" rtl="0" eaLnBrk="1" latinLnBrk="0" hangingPunct="1">
                <a:defRPr sz="2100" kern="1200">
                  <a:solidFill>
                    <a:schemeClr val="lt1"/>
                  </a:solidFill>
                  <a:latin typeface="+mn-lt"/>
                  <a:ea typeface="+mn-ea"/>
                  <a:cs typeface="+mn-cs"/>
                </a:defRPr>
              </a:lvl5pPr>
              <a:lvl6pPr marL="2743411" algn="l" defTabSz="1097364" rtl="0" eaLnBrk="1" latinLnBrk="0" hangingPunct="1">
                <a:defRPr sz="2100" kern="1200">
                  <a:solidFill>
                    <a:schemeClr val="lt1"/>
                  </a:solidFill>
                  <a:latin typeface="+mn-lt"/>
                  <a:ea typeface="+mn-ea"/>
                  <a:cs typeface="+mn-cs"/>
                </a:defRPr>
              </a:lvl6pPr>
              <a:lvl7pPr marL="3292093" algn="l" defTabSz="1097364" rtl="0" eaLnBrk="1" latinLnBrk="0" hangingPunct="1">
                <a:defRPr sz="2100" kern="1200">
                  <a:solidFill>
                    <a:schemeClr val="lt1"/>
                  </a:solidFill>
                  <a:latin typeface="+mn-lt"/>
                  <a:ea typeface="+mn-ea"/>
                  <a:cs typeface="+mn-cs"/>
                </a:defRPr>
              </a:lvl7pPr>
              <a:lvl8pPr marL="3840774" algn="l" defTabSz="1097364" rtl="0" eaLnBrk="1" latinLnBrk="0" hangingPunct="1">
                <a:defRPr sz="2100" kern="1200">
                  <a:solidFill>
                    <a:schemeClr val="lt1"/>
                  </a:solidFill>
                  <a:latin typeface="+mn-lt"/>
                  <a:ea typeface="+mn-ea"/>
                  <a:cs typeface="+mn-cs"/>
                </a:defRPr>
              </a:lvl8pPr>
              <a:lvl9pPr marL="4389456" algn="l" defTabSz="1097364" rtl="0" eaLnBrk="1" latinLnBrk="0" hangingPunct="1">
                <a:defRPr sz="2100" kern="1200">
                  <a:solidFill>
                    <a:schemeClr val="lt1"/>
                  </a:solidFill>
                  <a:latin typeface="+mn-lt"/>
                  <a:ea typeface="+mn-ea"/>
                  <a:cs typeface="+mn-cs"/>
                </a:defRPr>
              </a:lvl9pPr>
            </a:lstStyle>
            <a:p>
              <a:pPr algn="ctr" defTabSz="555629"/>
              <a:endParaRPr lang="en-US" spc="-92" dirty="0">
                <a:solidFill>
                  <a:schemeClr val="accent4"/>
                </a:solidFill>
                <a:latin typeface="+mj-lt"/>
              </a:endParaRPr>
            </a:p>
          </p:txBody>
        </p:sp>
        <p:sp>
          <p:nvSpPr>
            <p:cNvPr id="220" name="Freeform 219"/>
            <p:cNvSpPr>
              <a:spLocks/>
            </p:cNvSpPr>
            <p:nvPr/>
          </p:nvSpPr>
          <p:spPr bwMode="auto">
            <a:xfrm>
              <a:off x="6630187" y="1851588"/>
              <a:ext cx="613189" cy="126907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1097364" rtl="0" eaLnBrk="1" latinLnBrk="0" hangingPunct="1">
                <a:defRPr sz="2100" kern="1200">
                  <a:solidFill>
                    <a:schemeClr val="lt1"/>
                  </a:solidFill>
                  <a:latin typeface="+mn-lt"/>
                  <a:ea typeface="+mn-ea"/>
                  <a:cs typeface="+mn-cs"/>
                </a:defRPr>
              </a:lvl1pPr>
              <a:lvl2pPr marL="548683" algn="l" defTabSz="1097364" rtl="0" eaLnBrk="1" latinLnBrk="0" hangingPunct="1">
                <a:defRPr sz="2100" kern="1200">
                  <a:solidFill>
                    <a:schemeClr val="lt1"/>
                  </a:solidFill>
                  <a:latin typeface="+mn-lt"/>
                  <a:ea typeface="+mn-ea"/>
                  <a:cs typeface="+mn-cs"/>
                </a:defRPr>
              </a:lvl2pPr>
              <a:lvl3pPr marL="1097364" algn="l" defTabSz="1097364" rtl="0" eaLnBrk="1" latinLnBrk="0" hangingPunct="1">
                <a:defRPr sz="2100" kern="1200">
                  <a:solidFill>
                    <a:schemeClr val="lt1"/>
                  </a:solidFill>
                  <a:latin typeface="+mn-lt"/>
                  <a:ea typeface="+mn-ea"/>
                  <a:cs typeface="+mn-cs"/>
                </a:defRPr>
              </a:lvl3pPr>
              <a:lvl4pPr marL="1646046" algn="l" defTabSz="1097364" rtl="0" eaLnBrk="1" latinLnBrk="0" hangingPunct="1">
                <a:defRPr sz="2100" kern="1200">
                  <a:solidFill>
                    <a:schemeClr val="lt1"/>
                  </a:solidFill>
                  <a:latin typeface="+mn-lt"/>
                  <a:ea typeface="+mn-ea"/>
                  <a:cs typeface="+mn-cs"/>
                </a:defRPr>
              </a:lvl4pPr>
              <a:lvl5pPr marL="2194729" algn="l" defTabSz="1097364" rtl="0" eaLnBrk="1" latinLnBrk="0" hangingPunct="1">
                <a:defRPr sz="2100" kern="1200">
                  <a:solidFill>
                    <a:schemeClr val="lt1"/>
                  </a:solidFill>
                  <a:latin typeface="+mn-lt"/>
                  <a:ea typeface="+mn-ea"/>
                  <a:cs typeface="+mn-cs"/>
                </a:defRPr>
              </a:lvl5pPr>
              <a:lvl6pPr marL="2743411" algn="l" defTabSz="1097364" rtl="0" eaLnBrk="1" latinLnBrk="0" hangingPunct="1">
                <a:defRPr sz="2100" kern="1200">
                  <a:solidFill>
                    <a:schemeClr val="lt1"/>
                  </a:solidFill>
                  <a:latin typeface="+mn-lt"/>
                  <a:ea typeface="+mn-ea"/>
                  <a:cs typeface="+mn-cs"/>
                </a:defRPr>
              </a:lvl6pPr>
              <a:lvl7pPr marL="3292093" algn="l" defTabSz="1097364" rtl="0" eaLnBrk="1" latinLnBrk="0" hangingPunct="1">
                <a:defRPr sz="2100" kern="1200">
                  <a:solidFill>
                    <a:schemeClr val="lt1"/>
                  </a:solidFill>
                  <a:latin typeface="+mn-lt"/>
                  <a:ea typeface="+mn-ea"/>
                  <a:cs typeface="+mn-cs"/>
                </a:defRPr>
              </a:lvl7pPr>
              <a:lvl8pPr marL="3840774" algn="l" defTabSz="1097364" rtl="0" eaLnBrk="1" latinLnBrk="0" hangingPunct="1">
                <a:defRPr sz="2100" kern="1200">
                  <a:solidFill>
                    <a:schemeClr val="lt1"/>
                  </a:solidFill>
                  <a:latin typeface="+mn-lt"/>
                  <a:ea typeface="+mn-ea"/>
                  <a:cs typeface="+mn-cs"/>
                </a:defRPr>
              </a:lvl8pPr>
              <a:lvl9pPr marL="4389456" algn="l" defTabSz="1097364" rtl="0" eaLnBrk="1" latinLnBrk="0" hangingPunct="1">
                <a:defRPr sz="2100" kern="1200">
                  <a:solidFill>
                    <a:schemeClr val="lt1"/>
                  </a:solidFill>
                  <a:latin typeface="+mn-lt"/>
                  <a:ea typeface="+mn-ea"/>
                  <a:cs typeface="+mn-cs"/>
                </a:defRPr>
              </a:lvl9pPr>
            </a:lstStyle>
            <a:p>
              <a:pPr algn="ctr" defTabSz="555629"/>
              <a:endParaRPr lang="en-US" spc="-92" dirty="0">
                <a:solidFill>
                  <a:schemeClr val="accent4"/>
                </a:solidFill>
                <a:latin typeface="+mj-lt"/>
              </a:endParaRPr>
            </a:p>
          </p:txBody>
        </p:sp>
      </p:grpSp>
      <p:sp>
        <p:nvSpPr>
          <p:cNvPr id="221" name="TextBox 220"/>
          <p:cNvSpPr txBox="1"/>
          <p:nvPr/>
        </p:nvSpPr>
        <p:spPr>
          <a:xfrm>
            <a:off x="7566148" y="2323448"/>
            <a:ext cx="1002409" cy="169277"/>
          </a:xfrm>
          <a:prstGeom prst="rect">
            <a:avLst/>
          </a:prstGeom>
          <a:noFill/>
        </p:spPr>
        <p:txBody>
          <a:bodyPr wrap="square" lIns="0" tIns="0" rIns="0" bIns="0" rtlCol="0">
            <a:spAutoFit/>
          </a:bodyPr>
          <a:lstStyle/>
          <a:p>
            <a:pPr algn="ctr"/>
            <a:r>
              <a:rPr lang="en-US" sz="1100" b="1" dirty="0">
                <a:solidFill>
                  <a:schemeClr val="accent2">
                    <a:alpha val="99000"/>
                  </a:schemeClr>
                </a:solidFill>
              </a:rPr>
              <a:t>Developer</a:t>
            </a:r>
            <a:endParaRPr lang="en-US" sz="1100" b="1" dirty="0">
              <a:solidFill>
                <a:schemeClr val="accent2">
                  <a:alpha val="99000"/>
                </a:schemeClr>
              </a:solidFill>
            </a:endParaRPr>
          </a:p>
        </p:txBody>
      </p:sp>
      <p:pic>
        <p:nvPicPr>
          <p:cNvPr id="226" name="Picture 6" descr="\\magnum\Projects\Microsoft\Cloud Power FY12\Design\Icons\PNGs\Server_2.png"/>
          <p:cNvPicPr>
            <a:picLocks noChangeAspect="1" noChangeArrowheads="1"/>
          </p:cNvPicPr>
          <p:nvPr/>
        </p:nvPicPr>
        <p:blipFill rotWithShape="1">
          <a:blip r:embed="rId3" cstate="print">
            <a:biLevel thresh="25000"/>
          </a:blip>
          <a:srcRect l="27509"/>
          <a:stretch/>
        </p:blipFill>
        <p:spPr bwMode="auto">
          <a:xfrm>
            <a:off x="6554413" y="2301956"/>
            <a:ext cx="618262" cy="826566"/>
          </a:xfrm>
          <a:prstGeom prst="rect">
            <a:avLst/>
          </a:prstGeom>
          <a:noFill/>
        </p:spPr>
      </p:pic>
      <p:sp>
        <p:nvSpPr>
          <p:cNvPr id="153" name="TextBox 152"/>
          <p:cNvSpPr txBox="1"/>
          <p:nvPr/>
        </p:nvSpPr>
        <p:spPr>
          <a:xfrm>
            <a:off x="3566221" y="1282333"/>
            <a:ext cx="892216" cy="369332"/>
          </a:xfrm>
          <a:prstGeom prst="rect">
            <a:avLst/>
          </a:prstGeom>
          <a:noFill/>
        </p:spPr>
        <p:txBody>
          <a:bodyPr wrap="square" lIns="0" tIns="0" rIns="0" bIns="0" rtlCol="0">
            <a:spAutoFit/>
          </a:bodyPr>
          <a:lstStyle/>
          <a:p>
            <a:pPr algn="r"/>
            <a:r>
              <a:rPr lang="en-US" sz="1200" dirty="0">
                <a:solidFill>
                  <a:schemeClr val="bg1">
                    <a:alpha val="99000"/>
                  </a:schemeClr>
                </a:solidFill>
              </a:rPr>
              <a:t>Cloud </a:t>
            </a:r>
          </a:p>
          <a:p>
            <a:pPr algn="r"/>
            <a:r>
              <a:rPr lang="en-US" sz="1200" dirty="0">
                <a:solidFill>
                  <a:schemeClr val="bg1">
                    <a:alpha val="99000"/>
                  </a:schemeClr>
                </a:solidFill>
              </a:rPr>
              <a:t>Service </a:t>
            </a:r>
            <a:r>
              <a:rPr lang="en-US" sz="1200" dirty="0">
                <a:solidFill>
                  <a:schemeClr val="bg1">
                    <a:alpha val="99000"/>
                  </a:schemeClr>
                </a:solidFill>
              </a:rPr>
              <a:t>1</a:t>
            </a:r>
            <a:endParaRPr lang="en-US" sz="1200" dirty="0">
              <a:solidFill>
                <a:schemeClr val="bg1">
                  <a:alpha val="99000"/>
                </a:schemeClr>
              </a:solidFill>
            </a:endParaRPr>
          </a:p>
        </p:txBody>
      </p:sp>
      <p:sp>
        <p:nvSpPr>
          <p:cNvPr id="154" name="TextBox 153"/>
          <p:cNvSpPr txBox="1"/>
          <p:nvPr/>
        </p:nvSpPr>
        <p:spPr>
          <a:xfrm>
            <a:off x="3566221" y="3416092"/>
            <a:ext cx="892216" cy="369332"/>
          </a:xfrm>
          <a:prstGeom prst="rect">
            <a:avLst/>
          </a:prstGeom>
          <a:noFill/>
        </p:spPr>
        <p:txBody>
          <a:bodyPr wrap="square" lIns="0" tIns="0" rIns="0" bIns="0" rtlCol="0">
            <a:spAutoFit/>
          </a:bodyPr>
          <a:lstStyle/>
          <a:p>
            <a:pPr algn="r"/>
            <a:r>
              <a:rPr lang="en-US" sz="1200" dirty="0">
                <a:solidFill>
                  <a:schemeClr val="bg1">
                    <a:alpha val="99000"/>
                  </a:schemeClr>
                </a:solidFill>
              </a:rPr>
              <a:t>Cloud </a:t>
            </a:r>
          </a:p>
          <a:p>
            <a:pPr algn="r"/>
            <a:r>
              <a:rPr lang="en-US" sz="1200" dirty="0">
                <a:solidFill>
                  <a:schemeClr val="bg1">
                    <a:alpha val="99000"/>
                  </a:schemeClr>
                </a:solidFill>
              </a:rPr>
              <a:t>Service 2</a:t>
            </a:r>
          </a:p>
        </p:txBody>
      </p:sp>
    </p:spTree>
    <p:extLst>
      <p:ext uri="{BB962C8B-B14F-4D97-AF65-F5344CB8AC3E}">
        <p14:creationId xmlns:p14="http://schemas.microsoft.com/office/powerpoint/2010/main" val="36728765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5"/>
                                        </p:tgtEl>
                                        <p:attrNameLst>
                                          <p:attrName>style.visibility</p:attrName>
                                        </p:attrNameLst>
                                      </p:cBhvr>
                                      <p:to>
                                        <p:strVal val="visible"/>
                                      </p:to>
                                    </p:set>
                                    <p:animEffect transition="in" filter="wipe(left)">
                                      <p:cBhvr>
                                        <p:cTn id="11" dur="500"/>
                                        <p:tgtEl>
                                          <p:spTgt spid="75"/>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74"/>
                                        </p:tgtEl>
                                        <p:attrNameLst>
                                          <p:attrName>style.visibility</p:attrName>
                                        </p:attrNameLst>
                                      </p:cBhvr>
                                      <p:to>
                                        <p:strVal val="visible"/>
                                      </p:to>
                                    </p:set>
                                    <p:animEffect transition="in" filter="wipe(left)">
                                      <p:cBhvr>
                                        <p:cTn id="14" dur="500"/>
                                        <p:tgtEl>
                                          <p:spTgt spid="7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49"/>
                                        </p:tgtEl>
                                        <p:attrNameLst>
                                          <p:attrName>style.visibility</p:attrName>
                                        </p:attrNameLst>
                                      </p:cBhvr>
                                      <p:to>
                                        <p:strVal val="visible"/>
                                      </p:to>
                                    </p:set>
                                    <p:animEffect transition="in" filter="fade">
                                      <p:cBhvr>
                                        <p:cTn id="18" dur="500"/>
                                        <p:tgtEl>
                                          <p:spTgt spid="4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6"/>
                                        </p:tgtEl>
                                        <p:attrNameLst>
                                          <p:attrName>style.visibility</p:attrName>
                                        </p:attrNameLst>
                                      </p:cBhvr>
                                      <p:to>
                                        <p:strVal val="visible"/>
                                      </p:to>
                                    </p:set>
                                    <p:animEffect transition="in" filter="fade">
                                      <p:cBhvr>
                                        <p:cTn id="21"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74" grpId="0"/>
      <p:bldP spid="7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9436" y="171450"/>
            <a:ext cx="8363938" cy="567848"/>
          </a:xfrm>
        </p:spPr>
        <p:txBody>
          <a:bodyPr/>
          <a:lstStyle/>
          <a:p>
            <a:r>
              <a:rPr lang="en-US" dirty="0" smtClean="0"/>
              <a:t>VNET Connected Deployment Steps</a:t>
            </a:r>
            <a:endParaRPr lang="en-US" dirty="0"/>
          </a:p>
        </p:txBody>
      </p:sp>
      <p:sp>
        <p:nvSpPr>
          <p:cNvPr id="5" name="Rectangle 4"/>
          <p:cNvSpPr/>
          <p:nvPr/>
        </p:nvSpPr>
        <p:spPr>
          <a:xfrm>
            <a:off x="2754466" y="1693093"/>
            <a:ext cx="5998908" cy="54864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74357" tIns="34295" rIns="68589" bIns="34295" numCol="1" spcCol="953" anchor="ctr" anchorCtr="0">
            <a:noAutofit/>
          </a:bodyPr>
          <a:lstStyle/>
          <a:p>
            <a:pPr marL="0" lvl="1" defTabSz="600155">
              <a:spcBef>
                <a:spcPts val="450"/>
              </a:spcBef>
            </a:pPr>
            <a:r>
              <a:rPr lang="en-US" sz="1400" dirty="0">
                <a:ln>
                  <a:solidFill>
                    <a:schemeClr val="bg1">
                      <a:alpha val="0"/>
                    </a:schemeClr>
                  </a:solidFill>
                </a:ln>
                <a:solidFill>
                  <a:srgbClr val="595959">
                    <a:alpha val="99000"/>
                  </a:srgbClr>
                </a:solidFill>
              </a:rPr>
              <a:t>Deploy Virtual Machine(s). If AD is desired deploy at this stage </a:t>
            </a:r>
            <a:br>
              <a:rPr lang="en-US" sz="1400" dirty="0">
                <a:ln>
                  <a:solidFill>
                    <a:schemeClr val="bg1">
                      <a:alpha val="0"/>
                    </a:schemeClr>
                  </a:solidFill>
                </a:ln>
                <a:solidFill>
                  <a:srgbClr val="595959">
                    <a:alpha val="99000"/>
                  </a:srgbClr>
                </a:solidFill>
              </a:rPr>
            </a:br>
            <a:r>
              <a:rPr lang="en-US" sz="1400" dirty="0">
                <a:ln>
                  <a:solidFill>
                    <a:schemeClr val="bg1">
                      <a:alpha val="0"/>
                    </a:schemeClr>
                  </a:solidFill>
                </a:ln>
                <a:solidFill>
                  <a:srgbClr val="595959">
                    <a:alpha val="99000"/>
                  </a:srgbClr>
                </a:solidFill>
              </a:rPr>
              <a:t>so remaining VMs can start domain joined. </a:t>
            </a:r>
            <a:endParaRPr lang="en-US" sz="1400" dirty="0">
              <a:ln>
                <a:solidFill>
                  <a:schemeClr val="bg1">
                    <a:alpha val="0"/>
                  </a:schemeClr>
                </a:solidFill>
              </a:ln>
              <a:solidFill>
                <a:srgbClr val="595959">
                  <a:alpha val="99000"/>
                </a:srgbClr>
              </a:solidFill>
            </a:endParaRPr>
          </a:p>
        </p:txBody>
      </p:sp>
      <p:sp>
        <p:nvSpPr>
          <p:cNvPr id="6" name="Rectangle 5"/>
          <p:cNvSpPr/>
          <p:nvPr/>
        </p:nvSpPr>
        <p:spPr>
          <a:xfrm>
            <a:off x="2757022" y="2302117"/>
            <a:ext cx="5996351" cy="54864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74357" tIns="34295" rIns="68589" bIns="34295" numCol="1" spcCol="953" anchor="ctr" anchorCtr="0">
            <a:noAutofit/>
          </a:bodyPr>
          <a:lstStyle/>
          <a:p>
            <a:pPr marL="0" lvl="1" defTabSz="600155">
              <a:spcBef>
                <a:spcPts val="450"/>
              </a:spcBef>
            </a:pPr>
            <a:r>
              <a:rPr lang="en-US" sz="1400" dirty="0">
                <a:ln>
                  <a:solidFill>
                    <a:schemeClr val="bg1">
                      <a:alpha val="0"/>
                    </a:schemeClr>
                  </a:solidFill>
                </a:ln>
                <a:solidFill>
                  <a:srgbClr val="595959">
                    <a:alpha val="99000"/>
                  </a:srgbClr>
                </a:solidFill>
              </a:rPr>
              <a:t>Use RDP to customize the </a:t>
            </a:r>
            <a:r>
              <a:rPr lang="en-US" sz="1400" dirty="0">
                <a:ln>
                  <a:solidFill>
                    <a:schemeClr val="bg1">
                      <a:alpha val="0"/>
                    </a:schemeClr>
                  </a:solidFill>
                </a:ln>
                <a:solidFill>
                  <a:srgbClr val="595959">
                    <a:alpha val="99000"/>
                  </a:srgbClr>
                </a:solidFill>
              </a:rPr>
              <a:t>new persistent </a:t>
            </a:r>
            <a:r>
              <a:rPr lang="en-US" sz="1400" dirty="0">
                <a:ln>
                  <a:solidFill>
                    <a:schemeClr val="bg1">
                      <a:alpha val="0"/>
                    </a:schemeClr>
                  </a:solidFill>
                </a:ln>
                <a:solidFill>
                  <a:srgbClr val="595959">
                    <a:alpha val="99000"/>
                  </a:srgbClr>
                </a:solidFill>
              </a:rPr>
              <a:t>VM(s) </a:t>
            </a:r>
            <a:r>
              <a:rPr lang="en-US" sz="1400" dirty="0">
                <a:ln>
                  <a:solidFill>
                    <a:schemeClr val="bg1">
                      <a:alpha val="0"/>
                    </a:schemeClr>
                  </a:solidFill>
                </a:ln>
                <a:solidFill>
                  <a:srgbClr val="595959">
                    <a:alpha val="99000"/>
                  </a:srgbClr>
                </a:solidFill>
              </a:rPr>
              <a:t>by installing software, configuring roles </a:t>
            </a:r>
            <a:r>
              <a:rPr lang="en-US" sz="1400" dirty="0">
                <a:ln>
                  <a:solidFill>
                    <a:schemeClr val="bg1">
                      <a:alpha val="0"/>
                    </a:schemeClr>
                  </a:solidFill>
                </a:ln>
                <a:solidFill>
                  <a:srgbClr val="595959">
                    <a:alpha val="99000"/>
                  </a:srgbClr>
                </a:solidFill>
              </a:rPr>
              <a:t>etc…</a:t>
            </a:r>
            <a:endParaRPr lang="en-US" sz="1400" dirty="0">
              <a:ln>
                <a:solidFill>
                  <a:schemeClr val="bg1">
                    <a:alpha val="0"/>
                  </a:schemeClr>
                </a:solidFill>
              </a:ln>
              <a:solidFill>
                <a:srgbClr val="595959">
                  <a:alpha val="99000"/>
                </a:srgbClr>
              </a:solidFill>
            </a:endParaRPr>
          </a:p>
        </p:txBody>
      </p:sp>
      <p:sp>
        <p:nvSpPr>
          <p:cNvPr id="7" name="Rectangle 6"/>
          <p:cNvSpPr/>
          <p:nvPr/>
        </p:nvSpPr>
        <p:spPr>
          <a:xfrm>
            <a:off x="2757022" y="2922194"/>
            <a:ext cx="5996351" cy="54864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74357" tIns="34295" rIns="68589" bIns="34295" numCol="1" spcCol="953" anchor="ctr" anchorCtr="0">
            <a:noAutofit/>
          </a:bodyPr>
          <a:lstStyle/>
          <a:p>
            <a:pPr marL="0" lvl="1" defTabSz="600155">
              <a:spcBef>
                <a:spcPts val="450"/>
              </a:spcBef>
            </a:pPr>
            <a:r>
              <a:rPr lang="en-US" sz="1400" dirty="0">
                <a:ln>
                  <a:solidFill>
                    <a:schemeClr val="bg1">
                      <a:alpha val="0"/>
                    </a:schemeClr>
                  </a:solidFill>
                </a:ln>
                <a:solidFill>
                  <a:srgbClr val="595959">
                    <a:alpha val="99000"/>
                  </a:srgbClr>
                </a:solidFill>
              </a:rPr>
              <a:t>Build and test </a:t>
            </a:r>
            <a:r>
              <a:rPr lang="en-US" sz="1400" dirty="0">
                <a:ln>
                  <a:solidFill>
                    <a:schemeClr val="bg1">
                      <a:alpha val="0"/>
                    </a:schemeClr>
                  </a:solidFill>
                </a:ln>
                <a:solidFill>
                  <a:srgbClr val="595959">
                    <a:alpha val="99000"/>
                  </a:srgbClr>
                </a:solidFill>
              </a:rPr>
              <a:t>locally using the </a:t>
            </a:r>
            <a:r>
              <a:rPr lang="en-US" sz="1400" dirty="0">
                <a:ln>
                  <a:solidFill>
                    <a:schemeClr val="bg1">
                      <a:alpha val="0"/>
                    </a:schemeClr>
                  </a:solidFill>
                </a:ln>
                <a:solidFill>
                  <a:srgbClr val="595959">
                    <a:alpha val="99000"/>
                  </a:srgbClr>
                </a:solidFill>
              </a:rPr>
              <a:t>emulator. Testing live can be achieved by using </a:t>
            </a:r>
            <a:r>
              <a:rPr lang="en-US" sz="1400" dirty="0">
                <a:ln>
                  <a:solidFill>
                    <a:schemeClr val="bg1">
                      <a:alpha val="0"/>
                    </a:schemeClr>
                  </a:solidFill>
                </a:ln>
                <a:solidFill>
                  <a:srgbClr val="595959">
                    <a:alpha val="99000"/>
                  </a:srgbClr>
                </a:solidFill>
              </a:rPr>
              <a:t>public endpoints or VPN connectivity.</a:t>
            </a:r>
          </a:p>
        </p:txBody>
      </p:sp>
      <p:sp>
        <p:nvSpPr>
          <p:cNvPr id="9" name="Rectangle 8"/>
          <p:cNvSpPr/>
          <p:nvPr/>
        </p:nvSpPr>
        <p:spPr>
          <a:xfrm>
            <a:off x="2754465" y="3529114"/>
            <a:ext cx="5996351" cy="54864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74357" tIns="34295" rIns="68589" bIns="34295" numCol="1" spcCol="953" anchor="ctr" anchorCtr="0">
            <a:noAutofit/>
          </a:bodyPr>
          <a:lstStyle/>
          <a:p>
            <a:pPr marL="0" lvl="1" defTabSz="600155">
              <a:spcBef>
                <a:spcPts val="450"/>
              </a:spcBef>
            </a:pPr>
            <a:r>
              <a:rPr lang="en-US" sz="1400" dirty="0">
                <a:ln>
                  <a:solidFill>
                    <a:schemeClr val="bg1">
                      <a:alpha val="0"/>
                    </a:schemeClr>
                  </a:solidFill>
                </a:ln>
                <a:solidFill>
                  <a:srgbClr val="595959">
                    <a:alpha val="99000"/>
                  </a:srgbClr>
                </a:solidFill>
              </a:rPr>
              <a:t>Specify instance </a:t>
            </a:r>
            <a:r>
              <a:rPr lang="en-US" sz="1400" dirty="0">
                <a:ln>
                  <a:solidFill>
                    <a:schemeClr val="bg1">
                      <a:alpha val="0"/>
                    </a:schemeClr>
                  </a:solidFill>
                </a:ln>
                <a:solidFill>
                  <a:srgbClr val="595959">
                    <a:alpha val="99000"/>
                  </a:srgbClr>
                </a:solidFill>
              </a:rPr>
              <a:t>count, virtual network settings </a:t>
            </a:r>
            <a:r>
              <a:rPr lang="en-US" sz="1400" dirty="0">
                <a:ln>
                  <a:solidFill>
                    <a:schemeClr val="bg1">
                      <a:alpha val="0"/>
                    </a:schemeClr>
                  </a:solidFill>
                </a:ln>
                <a:solidFill>
                  <a:srgbClr val="595959">
                    <a:alpha val="99000"/>
                  </a:srgbClr>
                </a:solidFill>
              </a:rPr>
              <a:t>and other configuration details. Deploy </a:t>
            </a:r>
            <a:r>
              <a:rPr lang="en-US" sz="1400" dirty="0">
                <a:ln>
                  <a:solidFill>
                    <a:schemeClr val="bg1">
                      <a:alpha val="0"/>
                    </a:schemeClr>
                  </a:solidFill>
                </a:ln>
                <a:solidFill>
                  <a:srgbClr val="595959">
                    <a:alpha val="99000"/>
                  </a:srgbClr>
                </a:solidFill>
              </a:rPr>
              <a:t>to a separate hosted service.</a:t>
            </a:r>
            <a:endParaRPr lang="en-US" sz="1400" dirty="0">
              <a:ln>
                <a:solidFill>
                  <a:schemeClr val="bg1">
                    <a:alpha val="0"/>
                  </a:schemeClr>
                </a:solidFill>
              </a:ln>
              <a:solidFill>
                <a:srgbClr val="595959">
                  <a:alpha val="99000"/>
                </a:srgbClr>
              </a:solidFill>
            </a:endParaRPr>
          </a:p>
        </p:txBody>
      </p:sp>
      <p:sp>
        <p:nvSpPr>
          <p:cNvPr id="10" name="Rectangle 9"/>
          <p:cNvSpPr/>
          <p:nvPr/>
        </p:nvSpPr>
        <p:spPr>
          <a:xfrm>
            <a:off x="2759580" y="4138136"/>
            <a:ext cx="5996351" cy="54864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74357" tIns="34295" rIns="68589" bIns="34295" numCol="1" spcCol="953" anchor="ctr" anchorCtr="0">
            <a:noAutofit/>
          </a:bodyPr>
          <a:lstStyle/>
          <a:p>
            <a:pPr marL="0" lvl="1" defTabSz="600155">
              <a:spcBef>
                <a:spcPts val="450"/>
              </a:spcBef>
            </a:pPr>
            <a:r>
              <a:rPr lang="en-US" sz="1400" dirty="0">
                <a:ln>
                  <a:solidFill>
                    <a:schemeClr val="bg1">
                      <a:alpha val="0"/>
                    </a:schemeClr>
                  </a:solidFill>
                </a:ln>
                <a:solidFill>
                  <a:srgbClr val="595959">
                    <a:alpha val="99000"/>
                  </a:srgbClr>
                </a:solidFill>
              </a:rPr>
              <a:t>If previously opened, close public endpoints to lock down service.</a:t>
            </a:r>
            <a:endParaRPr lang="en-US" sz="1400" dirty="0">
              <a:ln>
                <a:solidFill>
                  <a:schemeClr val="bg1">
                    <a:alpha val="0"/>
                  </a:schemeClr>
                </a:solidFill>
              </a:ln>
              <a:solidFill>
                <a:srgbClr val="595959">
                  <a:alpha val="99000"/>
                </a:srgbClr>
              </a:solidFill>
            </a:endParaRPr>
          </a:p>
        </p:txBody>
      </p:sp>
      <p:sp>
        <p:nvSpPr>
          <p:cNvPr id="11" name="Rectangle 10"/>
          <p:cNvSpPr/>
          <p:nvPr/>
        </p:nvSpPr>
        <p:spPr>
          <a:xfrm>
            <a:off x="388241" y="1691664"/>
            <a:ext cx="2291852" cy="54864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11700" tIns="71689" rIns="111700" bIns="71689" numCol="1" spcCol="953" anchor="ctr" anchorCtr="0">
            <a:noAutofit/>
          </a:bodyPr>
          <a:lstStyle/>
          <a:p>
            <a:pPr defTabSz="933574">
              <a:lnSpc>
                <a:spcPct val="90000"/>
              </a:lnSpc>
              <a:spcBef>
                <a:spcPct val="0"/>
              </a:spcBef>
              <a:spcAft>
                <a:spcPct val="35000"/>
              </a:spcAft>
            </a:pPr>
            <a:r>
              <a:rPr lang="en-US" sz="1500" b="1" dirty="0">
                <a:ln>
                  <a:solidFill>
                    <a:schemeClr val="bg1">
                      <a:alpha val="0"/>
                    </a:schemeClr>
                  </a:solidFill>
                </a:ln>
                <a:solidFill>
                  <a:schemeClr val="lt1">
                    <a:alpha val="99000"/>
                  </a:schemeClr>
                </a:solidFill>
              </a:rPr>
              <a:t>Deploy</a:t>
            </a:r>
            <a:r>
              <a:rPr lang="en-US" sz="1500" dirty="0">
                <a:ln>
                  <a:solidFill>
                    <a:schemeClr val="bg1">
                      <a:alpha val="0"/>
                    </a:schemeClr>
                  </a:solidFill>
                </a:ln>
                <a:solidFill>
                  <a:schemeClr val="lt1">
                    <a:alpha val="99000"/>
                  </a:schemeClr>
                </a:solidFill>
              </a:rPr>
              <a:t> VM’s</a:t>
            </a:r>
            <a:endParaRPr lang="en-US" sz="1500" dirty="0">
              <a:ln>
                <a:solidFill>
                  <a:schemeClr val="bg1">
                    <a:alpha val="0"/>
                  </a:schemeClr>
                </a:solidFill>
              </a:ln>
              <a:solidFill>
                <a:schemeClr val="lt1">
                  <a:alpha val="99000"/>
                </a:schemeClr>
              </a:solidFill>
            </a:endParaRPr>
          </a:p>
        </p:txBody>
      </p:sp>
      <p:sp>
        <p:nvSpPr>
          <p:cNvPr id="12" name="Rectangle 11"/>
          <p:cNvSpPr/>
          <p:nvPr/>
        </p:nvSpPr>
        <p:spPr>
          <a:xfrm>
            <a:off x="389436" y="2302117"/>
            <a:ext cx="2291852" cy="54864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11700" tIns="71689" rIns="111700" bIns="71689" numCol="1" spcCol="953" anchor="ctr" anchorCtr="0">
            <a:noAutofit/>
          </a:bodyPr>
          <a:lstStyle/>
          <a:p>
            <a:pPr defTabSz="933574">
              <a:lnSpc>
                <a:spcPct val="90000"/>
              </a:lnSpc>
              <a:spcBef>
                <a:spcPct val="0"/>
              </a:spcBef>
              <a:spcAft>
                <a:spcPct val="35000"/>
              </a:spcAft>
            </a:pPr>
            <a:r>
              <a:rPr lang="en-US" sz="1500" b="1" dirty="0">
                <a:ln>
                  <a:solidFill>
                    <a:schemeClr val="bg1">
                      <a:alpha val="0"/>
                    </a:schemeClr>
                  </a:solidFill>
                </a:ln>
                <a:solidFill>
                  <a:schemeClr val="lt1">
                    <a:alpha val="99000"/>
                  </a:schemeClr>
                </a:solidFill>
              </a:rPr>
              <a:t>Customize</a:t>
            </a:r>
          </a:p>
        </p:txBody>
      </p:sp>
      <p:sp>
        <p:nvSpPr>
          <p:cNvPr id="13" name="Rectangle 12"/>
          <p:cNvSpPr/>
          <p:nvPr/>
        </p:nvSpPr>
        <p:spPr>
          <a:xfrm>
            <a:off x="388242" y="2911141"/>
            <a:ext cx="2291852" cy="54864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11700" tIns="71689" rIns="111700" bIns="71689" numCol="1" spcCol="953" anchor="ctr" anchorCtr="0">
            <a:noAutofit/>
          </a:bodyPr>
          <a:lstStyle/>
          <a:p>
            <a:pPr defTabSz="933574">
              <a:lnSpc>
                <a:spcPct val="90000"/>
              </a:lnSpc>
              <a:spcBef>
                <a:spcPct val="0"/>
              </a:spcBef>
              <a:spcAft>
                <a:spcPct val="35000"/>
              </a:spcAft>
            </a:pPr>
            <a:r>
              <a:rPr lang="en-US" sz="1500" dirty="0">
                <a:ln>
                  <a:solidFill>
                    <a:schemeClr val="bg1">
                      <a:alpha val="0"/>
                    </a:schemeClr>
                  </a:solidFill>
                </a:ln>
                <a:solidFill>
                  <a:schemeClr val="lt1">
                    <a:alpha val="99000"/>
                  </a:schemeClr>
                </a:solidFill>
              </a:rPr>
              <a:t>Local </a:t>
            </a:r>
            <a:r>
              <a:rPr lang="en-US" sz="1500" dirty="0" err="1">
                <a:ln>
                  <a:solidFill>
                    <a:schemeClr val="bg1">
                      <a:alpha val="0"/>
                    </a:schemeClr>
                  </a:solidFill>
                </a:ln>
                <a:solidFill>
                  <a:schemeClr val="lt1">
                    <a:alpha val="99000"/>
                  </a:schemeClr>
                </a:solidFill>
              </a:rPr>
              <a:t>Dev</a:t>
            </a:r>
            <a:r>
              <a:rPr lang="en-US" sz="1500" dirty="0">
                <a:ln>
                  <a:solidFill>
                    <a:schemeClr val="bg1">
                      <a:alpha val="0"/>
                    </a:schemeClr>
                  </a:solidFill>
                </a:ln>
                <a:solidFill>
                  <a:schemeClr val="lt1">
                    <a:alpha val="99000"/>
                  </a:schemeClr>
                </a:solidFill>
              </a:rPr>
              <a:t>/</a:t>
            </a:r>
            <a:r>
              <a:rPr lang="en-US" sz="1500" b="1" dirty="0">
                <a:ln>
                  <a:solidFill>
                    <a:schemeClr val="bg1">
                      <a:alpha val="0"/>
                    </a:schemeClr>
                  </a:solidFill>
                </a:ln>
                <a:solidFill>
                  <a:schemeClr val="lt1">
                    <a:alpha val="99000"/>
                  </a:schemeClr>
                </a:solidFill>
              </a:rPr>
              <a:t>Test</a:t>
            </a:r>
          </a:p>
        </p:txBody>
      </p:sp>
      <p:sp>
        <p:nvSpPr>
          <p:cNvPr id="15" name="Rectangle 14"/>
          <p:cNvSpPr/>
          <p:nvPr/>
        </p:nvSpPr>
        <p:spPr>
          <a:xfrm>
            <a:off x="388243" y="3529114"/>
            <a:ext cx="2291852" cy="54864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11700" tIns="71689" rIns="111700" bIns="71689" numCol="1" spcCol="953" anchor="ctr" anchorCtr="0">
            <a:noAutofit/>
          </a:bodyPr>
          <a:lstStyle/>
          <a:p>
            <a:pPr defTabSz="933574">
              <a:lnSpc>
                <a:spcPct val="90000"/>
              </a:lnSpc>
              <a:spcBef>
                <a:spcPct val="0"/>
              </a:spcBef>
              <a:spcAft>
                <a:spcPct val="35000"/>
              </a:spcAft>
            </a:pPr>
            <a:r>
              <a:rPr lang="en-US" sz="1500" b="1" dirty="0">
                <a:ln>
                  <a:solidFill>
                    <a:schemeClr val="bg1">
                      <a:alpha val="0"/>
                    </a:schemeClr>
                  </a:solidFill>
                </a:ln>
                <a:solidFill>
                  <a:schemeClr val="lt1">
                    <a:alpha val="99000"/>
                  </a:schemeClr>
                </a:solidFill>
              </a:rPr>
              <a:t>Deploy</a:t>
            </a:r>
            <a:r>
              <a:rPr lang="en-US" sz="1500" dirty="0">
                <a:ln>
                  <a:solidFill>
                    <a:schemeClr val="bg1">
                      <a:alpha val="0"/>
                    </a:schemeClr>
                  </a:solidFill>
                </a:ln>
                <a:solidFill>
                  <a:schemeClr val="lt1">
                    <a:alpha val="99000"/>
                  </a:schemeClr>
                </a:solidFill>
              </a:rPr>
              <a:t> </a:t>
            </a:r>
            <a:r>
              <a:rPr lang="en-US" sz="1500" dirty="0">
                <a:ln>
                  <a:solidFill>
                    <a:schemeClr val="bg1">
                      <a:alpha val="0"/>
                    </a:schemeClr>
                  </a:solidFill>
                </a:ln>
                <a:solidFill>
                  <a:schemeClr val="lt1">
                    <a:alpha val="99000"/>
                  </a:schemeClr>
                </a:solidFill>
              </a:rPr>
              <a:t>Service</a:t>
            </a:r>
            <a:endParaRPr lang="en-US" sz="1500" dirty="0">
              <a:ln>
                <a:solidFill>
                  <a:schemeClr val="bg1">
                    <a:alpha val="0"/>
                  </a:schemeClr>
                </a:solidFill>
              </a:ln>
              <a:solidFill>
                <a:schemeClr val="lt1">
                  <a:alpha val="99000"/>
                </a:schemeClr>
              </a:solidFill>
            </a:endParaRPr>
          </a:p>
        </p:txBody>
      </p:sp>
      <p:sp>
        <p:nvSpPr>
          <p:cNvPr id="16" name="Rectangle 15"/>
          <p:cNvSpPr/>
          <p:nvPr/>
        </p:nvSpPr>
        <p:spPr>
          <a:xfrm>
            <a:off x="388242" y="4138136"/>
            <a:ext cx="2291852" cy="54864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11700" tIns="71689" rIns="111700" bIns="71689" numCol="1" spcCol="953" anchor="ctr" anchorCtr="0">
            <a:noAutofit/>
          </a:bodyPr>
          <a:lstStyle/>
          <a:p>
            <a:pPr defTabSz="933574">
              <a:lnSpc>
                <a:spcPct val="90000"/>
              </a:lnSpc>
              <a:spcBef>
                <a:spcPct val="0"/>
              </a:spcBef>
              <a:spcAft>
                <a:spcPct val="35000"/>
              </a:spcAft>
            </a:pPr>
            <a:r>
              <a:rPr lang="en-US" sz="1500" b="1" dirty="0">
                <a:ln>
                  <a:solidFill>
                    <a:schemeClr val="bg1">
                      <a:alpha val="0"/>
                    </a:schemeClr>
                  </a:solidFill>
                </a:ln>
                <a:solidFill>
                  <a:schemeClr val="lt1">
                    <a:alpha val="99000"/>
                  </a:schemeClr>
                </a:solidFill>
              </a:rPr>
              <a:t>Make</a:t>
            </a:r>
            <a:r>
              <a:rPr lang="en-US" sz="1500" dirty="0">
                <a:ln>
                  <a:solidFill>
                    <a:schemeClr val="bg1">
                      <a:alpha val="0"/>
                    </a:schemeClr>
                  </a:solidFill>
                </a:ln>
                <a:solidFill>
                  <a:schemeClr val="lt1">
                    <a:alpha val="99000"/>
                  </a:schemeClr>
                </a:solidFill>
              </a:rPr>
              <a:t> Production Ready</a:t>
            </a:r>
            <a:endParaRPr lang="en-US" sz="1500" dirty="0">
              <a:ln>
                <a:solidFill>
                  <a:schemeClr val="bg1">
                    <a:alpha val="0"/>
                  </a:schemeClr>
                </a:solidFill>
              </a:ln>
              <a:solidFill>
                <a:schemeClr val="lt1">
                  <a:alpha val="99000"/>
                </a:schemeClr>
              </a:solidFill>
            </a:endParaRPr>
          </a:p>
        </p:txBody>
      </p:sp>
      <p:sp>
        <p:nvSpPr>
          <p:cNvPr id="18" name="Rectangle 17"/>
          <p:cNvSpPr/>
          <p:nvPr/>
        </p:nvSpPr>
        <p:spPr>
          <a:xfrm>
            <a:off x="388240" y="1073868"/>
            <a:ext cx="2291852" cy="54864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11700" tIns="71689" rIns="111700" bIns="71689" numCol="1" spcCol="953" anchor="ctr" anchorCtr="0">
            <a:noAutofit/>
          </a:bodyPr>
          <a:lstStyle/>
          <a:p>
            <a:pPr defTabSz="933574">
              <a:lnSpc>
                <a:spcPct val="90000"/>
              </a:lnSpc>
              <a:spcBef>
                <a:spcPct val="0"/>
              </a:spcBef>
              <a:spcAft>
                <a:spcPct val="35000"/>
              </a:spcAft>
            </a:pPr>
            <a:r>
              <a:rPr lang="en-US" sz="1500" b="1" dirty="0">
                <a:ln>
                  <a:solidFill>
                    <a:schemeClr val="bg1">
                      <a:alpha val="0"/>
                    </a:schemeClr>
                  </a:solidFill>
                </a:ln>
                <a:solidFill>
                  <a:schemeClr val="lt1">
                    <a:alpha val="99000"/>
                  </a:schemeClr>
                </a:solidFill>
              </a:rPr>
              <a:t>Design</a:t>
            </a:r>
            <a:r>
              <a:rPr lang="en-US" sz="1500" dirty="0">
                <a:ln>
                  <a:solidFill>
                    <a:schemeClr val="bg1">
                      <a:alpha val="0"/>
                    </a:schemeClr>
                  </a:solidFill>
                </a:ln>
                <a:solidFill>
                  <a:schemeClr val="lt1">
                    <a:alpha val="99000"/>
                  </a:schemeClr>
                </a:solidFill>
              </a:rPr>
              <a:t> VNET</a:t>
            </a:r>
            <a:endParaRPr lang="en-US" sz="1500" dirty="0">
              <a:ln>
                <a:solidFill>
                  <a:schemeClr val="bg1">
                    <a:alpha val="0"/>
                  </a:schemeClr>
                </a:solidFill>
              </a:ln>
              <a:solidFill>
                <a:schemeClr val="lt1">
                  <a:alpha val="99000"/>
                </a:schemeClr>
              </a:solidFill>
            </a:endParaRPr>
          </a:p>
        </p:txBody>
      </p:sp>
      <p:sp>
        <p:nvSpPr>
          <p:cNvPr id="19" name="Rectangle 18"/>
          <p:cNvSpPr/>
          <p:nvPr/>
        </p:nvSpPr>
        <p:spPr>
          <a:xfrm>
            <a:off x="2757023" y="1073868"/>
            <a:ext cx="5998908" cy="54864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74357" tIns="34295" rIns="68589" bIns="34295" numCol="1" spcCol="953" anchor="ctr" anchorCtr="0">
            <a:noAutofit/>
          </a:bodyPr>
          <a:lstStyle/>
          <a:p>
            <a:pPr marL="0" lvl="1" defTabSz="600155">
              <a:spcBef>
                <a:spcPts val="450"/>
              </a:spcBef>
            </a:pPr>
            <a:r>
              <a:rPr lang="en-US" sz="1400" dirty="0">
                <a:ln>
                  <a:solidFill>
                    <a:schemeClr val="bg1">
                      <a:alpha val="0"/>
                    </a:schemeClr>
                  </a:solidFill>
                </a:ln>
                <a:solidFill>
                  <a:srgbClr val="595959">
                    <a:alpha val="99000"/>
                  </a:srgbClr>
                </a:solidFill>
              </a:rPr>
              <a:t>Define virtual networks and subnets for hosted services to reside in. </a:t>
            </a:r>
            <a:endParaRPr lang="en-US" sz="1400" dirty="0">
              <a:ln>
                <a:solidFill>
                  <a:schemeClr val="bg1">
                    <a:alpha val="0"/>
                  </a:schemeClr>
                </a:solidFill>
              </a:ln>
              <a:solidFill>
                <a:srgbClr val="595959">
                  <a:alpha val="99000"/>
                </a:srgbClr>
              </a:solidFill>
            </a:endParaRPr>
          </a:p>
        </p:txBody>
      </p:sp>
    </p:spTree>
    <p:extLst>
      <p:ext uri="{BB962C8B-B14F-4D97-AF65-F5344CB8AC3E}">
        <p14:creationId xmlns:p14="http://schemas.microsoft.com/office/powerpoint/2010/main" val="52250625"/>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3745286" y="1085850"/>
            <a:ext cx="5008087" cy="3024937"/>
            <a:chOff x="214313" y="2174875"/>
            <a:chExt cx="990600" cy="598488"/>
          </a:xfrm>
          <a:solidFill>
            <a:schemeClr val="accent2"/>
          </a:solidFill>
        </p:grpSpPr>
        <p:sp>
          <p:nvSpPr>
            <p:cNvPr id="24"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77" name="Group 76"/>
          <p:cNvGrpSpPr/>
          <p:nvPr/>
        </p:nvGrpSpPr>
        <p:grpSpPr>
          <a:xfrm>
            <a:off x="4973786" y="2618102"/>
            <a:ext cx="978802" cy="1179177"/>
            <a:chOff x="6416842" y="3516010"/>
            <a:chExt cx="1304729" cy="1572236"/>
          </a:xfrm>
        </p:grpSpPr>
        <p:pic>
          <p:nvPicPr>
            <p:cNvPr id="79" name="Picture 6" descr="\\magnum\Projects\Microsoft\Cloud Power FY12\Design\Icons\PNGs\Server_2.png"/>
            <p:cNvPicPr>
              <a:picLocks noChangeAspect="1" noChangeArrowheads="1"/>
            </p:cNvPicPr>
            <p:nvPr/>
          </p:nvPicPr>
          <p:blipFill rotWithShape="1">
            <a:blip r:embed="rId3" cstate="print">
              <a:biLevel thresh="25000"/>
            </a:blip>
            <a:srcRect l="27509"/>
            <a:stretch/>
          </p:blipFill>
          <p:spPr bwMode="auto">
            <a:xfrm>
              <a:off x="6416842" y="3516010"/>
              <a:ext cx="1175708" cy="1572236"/>
            </a:xfrm>
            <a:prstGeom prst="rect">
              <a:avLst/>
            </a:prstGeom>
            <a:noFill/>
          </p:spPr>
        </p:pic>
        <p:sp>
          <p:nvSpPr>
            <p:cNvPr id="78"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200"/>
            </a:p>
          </p:txBody>
        </p:sp>
      </p:grpSp>
      <p:sp>
        <p:nvSpPr>
          <p:cNvPr id="2" name="Title 1"/>
          <p:cNvSpPr>
            <a:spLocks noGrp="1"/>
          </p:cNvSpPr>
          <p:nvPr>
            <p:ph type="title"/>
          </p:nvPr>
        </p:nvSpPr>
        <p:spPr/>
        <p:txBody>
          <a:bodyPr/>
          <a:lstStyle/>
          <a:p>
            <a:r>
              <a:rPr lang="en-US" dirty="0" smtClean="0"/>
              <a:t>Mixed Mode – Shared Cloud Service</a:t>
            </a:r>
            <a:endParaRPr lang="en-US" dirty="0"/>
          </a:p>
        </p:txBody>
      </p:sp>
      <p:sp>
        <p:nvSpPr>
          <p:cNvPr id="21" name="Content Placeholder 2"/>
          <p:cNvSpPr>
            <a:spLocks noGrp="1"/>
          </p:cNvSpPr>
          <p:nvPr>
            <p:ph type="body" sz="quarter" idx="10"/>
          </p:nvPr>
        </p:nvSpPr>
        <p:spPr>
          <a:xfrm>
            <a:off x="389436" y="1085850"/>
            <a:ext cx="2952164" cy="1166858"/>
          </a:xfrm>
        </p:spPr>
        <p:txBody>
          <a:bodyPr/>
          <a:lstStyle/>
          <a:p>
            <a:r>
              <a:rPr lang="en-US" sz="2400" dirty="0">
                <a:solidFill>
                  <a:schemeClr val="accent2">
                    <a:alpha val="99000"/>
                  </a:schemeClr>
                </a:solidFill>
              </a:rPr>
              <a:t>Strengths</a:t>
            </a:r>
          </a:p>
          <a:p>
            <a:pPr lvl="1"/>
            <a:r>
              <a:rPr lang="en-US" sz="1800" spc="0" dirty="0"/>
              <a:t>Simplicity</a:t>
            </a:r>
          </a:p>
          <a:p>
            <a:pPr lvl="1"/>
            <a:r>
              <a:rPr lang="en-US" sz="1800" spc="0" dirty="0"/>
              <a:t>Connectivity</a:t>
            </a:r>
          </a:p>
          <a:p>
            <a:pPr lvl="1"/>
            <a:r>
              <a:rPr lang="en-US" sz="1800" spc="0" dirty="0" err="1"/>
              <a:t>iDNS</a:t>
            </a:r>
            <a:endParaRPr lang="en-US" sz="1800" spc="0" dirty="0"/>
          </a:p>
        </p:txBody>
      </p:sp>
      <p:sp>
        <p:nvSpPr>
          <p:cNvPr id="8" name="TextBox 7"/>
          <p:cNvSpPr txBox="1"/>
          <p:nvPr/>
        </p:nvSpPr>
        <p:spPr>
          <a:xfrm>
            <a:off x="4667120" y="3688688"/>
            <a:ext cx="1495343" cy="276999"/>
          </a:xfrm>
          <a:prstGeom prst="rect">
            <a:avLst/>
          </a:prstGeom>
          <a:noFill/>
        </p:spPr>
        <p:txBody>
          <a:bodyPr wrap="square" lIns="0" tIns="0" rIns="0" bIns="0" rtlCol="0">
            <a:spAutoFit/>
          </a:bodyPr>
          <a:lstStyle/>
          <a:p>
            <a:pPr algn="ctr"/>
            <a:r>
              <a:rPr lang="en-US" dirty="0">
                <a:solidFill>
                  <a:schemeClr val="bg1">
                    <a:alpha val="99000"/>
                  </a:schemeClr>
                </a:solidFill>
              </a:rPr>
              <a:t>WA Web Role</a:t>
            </a:r>
          </a:p>
        </p:txBody>
      </p:sp>
      <p:sp>
        <p:nvSpPr>
          <p:cNvPr id="12" name="TextBox 11"/>
          <p:cNvSpPr txBox="1"/>
          <p:nvPr/>
        </p:nvSpPr>
        <p:spPr>
          <a:xfrm>
            <a:off x="6261720" y="2896177"/>
            <a:ext cx="1002409" cy="553998"/>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sz="1800" dirty="0"/>
              <a:t>Virtual Machine</a:t>
            </a:r>
            <a:endParaRPr lang="en-US" sz="1800" dirty="0"/>
          </a:p>
        </p:txBody>
      </p:sp>
      <p:sp>
        <p:nvSpPr>
          <p:cNvPr id="15" name="TextBox 14"/>
          <p:cNvSpPr txBox="1"/>
          <p:nvPr/>
        </p:nvSpPr>
        <p:spPr>
          <a:xfrm>
            <a:off x="2074066" y="3985043"/>
            <a:ext cx="1002409" cy="553998"/>
          </a:xfrm>
          <a:prstGeom prst="rect">
            <a:avLst/>
          </a:prstGeom>
          <a:noFill/>
        </p:spPr>
        <p:txBody>
          <a:bodyPr wrap="square" lIns="0" tIns="0" rIns="0" bIns="0" rtlCol="0">
            <a:spAutoFit/>
          </a:bodyPr>
          <a:lstStyle/>
          <a:p>
            <a:pPr algn="ctr"/>
            <a:r>
              <a:rPr lang="en-US" dirty="0">
                <a:gradFill>
                  <a:gsLst>
                    <a:gs pos="0">
                      <a:srgbClr val="595959"/>
                    </a:gs>
                    <a:gs pos="86000">
                      <a:srgbClr val="595959"/>
                    </a:gs>
                  </a:gsLst>
                  <a:lin ang="5400000" scaled="0"/>
                </a:gradFill>
              </a:rPr>
              <a:t>Load Balancer</a:t>
            </a:r>
          </a:p>
        </p:txBody>
      </p:sp>
      <p:sp>
        <p:nvSpPr>
          <p:cNvPr id="18" name="Right Arrow 17"/>
          <p:cNvSpPr/>
          <p:nvPr/>
        </p:nvSpPr>
        <p:spPr bwMode="auto">
          <a:xfrm>
            <a:off x="2954186" y="3145374"/>
            <a:ext cx="1514863" cy="623210"/>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r>
              <a:rPr lang="en-US" sz="2100" dirty="0">
                <a:gradFill>
                  <a:gsLst>
                    <a:gs pos="0">
                      <a:srgbClr val="FFFFFF"/>
                    </a:gs>
                    <a:gs pos="100000">
                      <a:srgbClr val="FFFFFF"/>
                    </a:gs>
                  </a:gsLst>
                  <a:lin ang="5400000" scaled="0"/>
                </a:gradFill>
              </a:rPr>
              <a:t>80</a:t>
            </a:r>
          </a:p>
        </p:txBody>
      </p:sp>
      <p:sp>
        <p:nvSpPr>
          <p:cNvPr id="36" name="TextBox 35"/>
          <p:cNvSpPr txBox="1"/>
          <p:nvPr/>
        </p:nvSpPr>
        <p:spPr>
          <a:xfrm>
            <a:off x="6471416" y="1508751"/>
            <a:ext cx="1789749" cy="738664"/>
          </a:xfrm>
          <a:prstGeom prst="rect">
            <a:avLst/>
          </a:prstGeom>
          <a:noFill/>
        </p:spPr>
        <p:txBody>
          <a:bodyPr wrap="square" lIns="0" tIns="0" rIns="0" bIns="0" rtlCol="0">
            <a:spAutoFit/>
          </a:bodyPr>
          <a:lstStyle/>
          <a:p>
            <a:pPr algn="r"/>
            <a:r>
              <a:rPr lang="en-US" sz="2400" dirty="0">
                <a:solidFill>
                  <a:schemeClr val="bg1">
                    <a:alpha val="99000"/>
                  </a:schemeClr>
                </a:solidFill>
              </a:rPr>
              <a:t>Cloud </a:t>
            </a:r>
          </a:p>
          <a:p>
            <a:pPr algn="r"/>
            <a:r>
              <a:rPr lang="en-US" sz="2400" dirty="0">
                <a:solidFill>
                  <a:schemeClr val="bg1">
                    <a:alpha val="99000"/>
                  </a:schemeClr>
                </a:solidFill>
              </a:rPr>
              <a:t>App</a:t>
            </a:r>
          </a:p>
        </p:txBody>
      </p:sp>
      <p:sp>
        <p:nvSpPr>
          <p:cNvPr id="25" name="TextBox 24"/>
          <p:cNvSpPr txBox="1"/>
          <p:nvPr/>
        </p:nvSpPr>
        <p:spPr>
          <a:xfrm>
            <a:off x="389435" y="2443301"/>
            <a:ext cx="2839739" cy="369332"/>
          </a:xfrm>
          <a:prstGeom prst="rect">
            <a:avLst/>
          </a:prstGeom>
          <a:noFill/>
        </p:spPr>
        <p:txBody>
          <a:bodyPr wrap="none" lIns="0" tIns="0" rIns="0" bIns="0" rtlCol="0">
            <a:spAutoFit/>
          </a:bodyPr>
          <a:lstStyle/>
          <a:p>
            <a:r>
              <a:rPr lang="en-US" sz="2400" spc="-75" dirty="0">
                <a:solidFill>
                  <a:schemeClr val="accent2">
                    <a:alpha val="99000"/>
                  </a:schemeClr>
                </a:solidFill>
                <a:latin typeface="Segoe UI Light" pitchFamily="34" charset="0"/>
              </a:rPr>
              <a:t>Available in Fall Release </a:t>
            </a:r>
          </a:p>
        </p:txBody>
      </p:sp>
      <p:sp>
        <p:nvSpPr>
          <p:cNvPr id="22" name="Content Placeholder 2"/>
          <p:cNvSpPr txBox="1">
            <a:spLocks/>
          </p:cNvSpPr>
          <p:nvPr/>
        </p:nvSpPr>
        <p:spPr>
          <a:xfrm>
            <a:off x="2407784" y="1085849"/>
            <a:ext cx="2856998" cy="706656"/>
          </a:xfrm>
          <a:prstGeom prst="rect">
            <a:avLst/>
          </a:prstGeom>
        </p:spPr>
        <p:txBody>
          <a:bodyPr vert="horz" wrap="square" lIns="0" tIns="0" rIns="0" bIns="0" rtlCol="0">
            <a:normAutofit lnSpcReduction="10000"/>
          </a:bodyPr>
          <a:lstStyle>
            <a:lvl1pPr marL="460375" indent="-460375" algn="l" defTabSz="914363" rtl="0" eaLnBrk="1" latinLnBrk="0" hangingPunct="1">
              <a:lnSpc>
                <a:spcPct val="90000"/>
              </a:lnSpc>
              <a:spcBef>
                <a:spcPct val="20000"/>
              </a:spcBef>
              <a:buSzPct val="90000"/>
              <a:buFontTx/>
              <a:buBlip>
                <a:blip r:embed="rId4"/>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4"/>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pc="-75" dirty="0">
                <a:solidFill>
                  <a:schemeClr val="accent2">
                    <a:alpha val="99000"/>
                  </a:schemeClr>
                </a:solidFill>
                <a:latin typeface="Segoe UI Light" pitchFamily="34" charset="0"/>
              </a:rPr>
              <a:t>Weaknesses</a:t>
            </a:r>
          </a:p>
          <a:p>
            <a:pPr marL="0" indent="0">
              <a:buNone/>
            </a:pPr>
            <a:r>
              <a:rPr lang="en-US" sz="1800" dirty="0">
                <a:gradFill>
                  <a:gsLst>
                    <a:gs pos="0">
                      <a:srgbClr val="595959"/>
                    </a:gs>
                    <a:gs pos="86000">
                      <a:srgbClr val="595959"/>
                    </a:gs>
                  </a:gsLst>
                  <a:lin ang="5400000" scaled="0"/>
                </a:gradFill>
              </a:rPr>
              <a:t>Lack </a:t>
            </a:r>
            <a:r>
              <a:rPr lang="en-US" sz="1800" dirty="0">
                <a:gradFill>
                  <a:gsLst>
                    <a:gs pos="0">
                      <a:srgbClr val="595959"/>
                    </a:gs>
                    <a:gs pos="86000">
                      <a:srgbClr val="595959"/>
                    </a:gs>
                  </a:gsLst>
                  <a:lin ang="5400000" scaled="0"/>
                </a:gradFill>
              </a:rPr>
              <a:t>of VIP Swap</a:t>
            </a:r>
          </a:p>
        </p:txBody>
      </p:sp>
      <p:sp>
        <p:nvSpPr>
          <p:cNvPr id="19" name="Oval 18"/>
          <p:cNvSpPr/>
          <p:nvPr/>
        </p:nvSpPr>
        <p:spPr bwMode="auto">
          <a:xfrm>
            <a:off x="2732569" y="3278979"/>
            <a:ext cx="469981" cy="40354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27" name="Group 26"/>
          <p:cNvGrpSpPr/>
          <p:nvPr/>
        </p:nvGrpSpPr>
        <p:grpSpPr bwMode="black">
          <a:xfrm>
            <a:off x="2095735" y="3084210"/>
            <a:ext cx="1106814" cy="854183"/>
            <a:chOff x="7010400" y="2133600"/>
            <a:chExt cx="1379538" cy="1065213"/>
          </a:xfrm>
          <a:solidFill>
            <a:schemeClr val="tx2"/>
          </a:solidFill>
        </p:grpSpPr>
        <p:sp>
          <p:nvSpPr>
            <p:cNvPr id="28"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29"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30"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31"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32"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33"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34"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35"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37"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38"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39"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0"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1"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2"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3"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4"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5"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6"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7"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8"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9"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0"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1"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2"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3"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4"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5"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6"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7"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8"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9"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0"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1"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2"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3"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4"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5"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6"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7"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8"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9"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0"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1"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2"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3"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4"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5"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grpSp>
      <p:grpSp>
        <p:nvGrpSpPr>
          <p:cNvPr id="76" name="Group 75"/>
          <p:cNvGrpSpPr/>
          <p:nvPr/>
        </p:nvGrpSpPr>
        <p:grpSpPr>
          <a:xfrm>
            <a:off x="6333927" y="2222158"/>
            <a:ext cx="857992" cy="667086"/>
            <a:chOff x="8150715" y="4071372"/>
            <a:chExt cx="1143692" cy="889448"/>
          </a:xfrm>
        </p:grpSpPr>
        <p:sp>
          <p:nvSpPr>
            <p:cNvPr id="80"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555629"/>
              <a:endParaRPr lang="en-US" spc="-92">
                <a:solidFill>
                  <a:schemeClr val="tx1">
                    <a:lumMod val="50000"/>
                  </a:schemeClr>
                </a:solidFill>
                <a:latin typeface="Segoe Light" pitchFamily="34" charset="0"/>
              </a:endParaRPr>
            </a:p>
          </p:txBody>
        </p:sp>
        <p:sp>
          <p:nvSpPr>
            <p:cNvPr id="81" name="Freeform 80"/>
            <p:cNvSpPr>
              <a:spLocks noEditPoints="1"/>
            </p:cNvSpPr>
            <p:nvPr/>
          </p:nvSpPr>
          <p:spPr bwMode="black">
            <a:xfrm>
              <a:off x="8150715" y="4071372"/>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29"/>
              <a:r>
                <a:rPr lang="en-US" spc="-92" dirty="0">
                  <a:solidFill>
                    <a:schemeClr val="tx1">
                      <a:lumMod val="50000"/>
                    </a:schemeClr>
                  </a:solidFill>
                  <a:latin typeface="Segoe Light" pitchFamily="34" charset="0"/>
                </a:rPr>
                <a:t> </a:t>
              </a:r>
              <a:endParaRPr lang="en-US" spc="-92" dirty="0">
                <a:solidFill>
                  <a:schemeClr val="tx1">
                    <a:lumMod val="50000"/>
                  </a:schemeClr>
                </a:solidFill>
                <a:latin typeface="Segoe Light" pitchFamily="34" charset="0"/>
              </a:endParaRPr>
            </a:p>
          </p:txBody>
        </p:sp>
        <p:sp>
          <p:nvSpPr>
            <p:cNvPr id="82" name="Freeform 81"/>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29"/>
              <a:r>
                <a:rPr lang="en-US" spc="-92" dirty="0">
                  <a:solidFill>
                    <a:schemeClr val="tx1">
                      <a:lumMod val="50000"/>
                    </a:schemeClr>
                  </a:solidFill>
                  <a:latin typeface="Segoe Light" pitchFamily="34" charset="0"/>
                </a:rPr>
                <a:t> </a:t>
              </a:r>
              <a:endParaRPr lang="en-US" spc="-92" dirty="0">
                <a:solidFill>
                  <a:schemeClr val="tx1">
                    <a:lumMod val="50000"/>
                  </a:schemeClr>
                </a:solidFill>
                <a:latin typeface="Segoe Light" pitchFamily="34" charset="0"/>
              </a:endParaRPr>
            </a:p>
          </p:txBody>
        </p:sp>
      </p:grpSp>
    </p:spTree>
    <p:extLst>
      <p:ext uri="{BB962C8B-B14F-4D97-AF65-F5344CB8AC3E}">
        <p14:creationId xmlns:p14="http://schemas.microsoft.com/office/powerpoint/2010/main" val="12571168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xEl>
                                              <p:pRg st="1" end="1"/>
                                            </p:txEl>
                                          </p:spTgt>
                                        </p:tgtEl>
                                        <p:attrNameLst>
                                          <p:attrName>style.visibility</p:attrName>
                                        </p:attrNameLst>
                                      </p:cBhvr>
                                      <p:to>
                                        <p:strVal val="visible"/>
                                      </p:to>
                                    </p:set>
                                    <p:animEffect transition="in" filter="fade">
                                      <p:cBhvr>
                                        <p:cTn id="10" dur="500"/>
                                        <p:tgtEl>
                                          <p:spTgt spid="2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xEl>
                                              <p:pRg st="2" end="2"/>
                                            </p:txEl>
                                          </p:spTgt>
                                        </p:tgtEl>
                                        <p:attrNameLst>
                                          <p:attrName>style.visibility</p:attrName>
                                        </p:attrNameLst>
                                      </p:cBhvr>
                                      <p:to>
                                        <p:strVal val="visible"/>
                                      </p:to>
                                    </p:set>
                                    <p:animEffect transition="in" filter="fade">
                                      <p:cBhvr>
                                        <p:cTn id="13" dur="500"/>
                                        <p:tgtEl>
                                          <p:spTgt spid="2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xEl>
                                              <p:pRg st="3" end="3"/>
                                            </p:txEl>
                                          </p:spTgt>
                                        </p:tgtEl>
                                        <p:attrNameLst>
                                          <p:attrName>style.visibility</p:attrName>
                                        </p:attrNameLst>
                                      </p:cBhvr>
                                      <p:to>
                                        <p:strVal val="visible"/>
                                      </p:to>
                                    </p:set>
                                    <p:animEffect transition="in" filter="fade">
                                      <p:cBhvr>
                                        <p:cTn id="16" dur="500"/>
                                        <p:tgtEl>
                                          <p:spTgt spid="2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P spid="25" grpId="0"/>
      <p:bldP spid="2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to VM Performance</a:t>
            </a:r>
            <a:endParaRPr lang="en-US" dirty="0"/>
          </a:p>
        </p:txBody>
      </p:sp>
      <p:sp>
        <p:nvSpPr>
          <p:cNvPr id="6" name="Text Placeholder 5"/>
          <p:cNvSpPr>
            <a:spLocks noGrp="1"/>
          </p:cNvSpPr>
          <p:nvPr>
            <p:ph type="body" sz="quarter" idx="10"/>
          </p:nvPr>
        </p:nvSpPr>
        <p:spPr>
          <a:xfrm>
            <a:off x="389436" y="1085850"/>
            <a:ext cx="8363938" cy="415498"/>
          </a:xfrm>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349039099"/>
              </p:ext>
            </p:extLst>
          </p:nvPr>
        </p:nvGraphicFramePr>
        <p:xfrm>
          <a:off x="389435" y="1085849"/>
          <a:ext cx="8363940" cy="2331720"/>
        </p:xfrm>
        <a:graphic>
          <a:graphicData uri="http://schemas.openxmlformats.org/drawingml/2006/table">
            <a:tbl>
              <a:tblPr firstRow="1" firstCol="1" bandRow="1">
                <a:effectLst/>
                <a:tableStyleId>{18603FDC-E32A-4AB5-989C-0864C3EAD2B8}</a:tableStyleId>
              </a:tblPr>
              <a:tblGrid>
                <a:gridCol w="2734824"/>
                <a:gridCol w="1876372"/>
                <a:gridCol w="1876372"/>
                <a:gridCol w="1876372"/>
              </a:tblGrid>
              <a:tr h="777240">
                <a:tc>
                  <a:txBody>
                    <a:bodyPr/>
                    <a:lstStyle/>
                    <a:p>
                      <a:pPr marL="0" marR="0" algn="l">
                        <a:spcBef>
                          <a:spcPts val="0"/>
                        </a:spcBef>
                        <a:spcAft>
                          <a:spcPts val="0"/>
                        </a:spcAft>
                      </a:pPr>
                      <a:r>
                        <a:rPr lang="en-US" sz="1500" dirty="0" smtClean="0">
                          <a:solidFill>
                            <a:schemeClr val="lt1">
                              <a:alpha val="99000"/>
                            </a:schemeClr>
                          </a:solidFill>
                          <a:effectLst/>
                        </a:rPr>
                        <a:t>Category</a:t>
                      </a:r>
                      <a:br>
                        <a:rPr lang="en-US" sz="1500" dirty="0" smtClean="0">
                          <a:solidFill>
                            <a:schemeClr val="lt1">
                              <a:alpha val="99000"/>
                            </a:schemeClr>
                          </a:solidFill>
                          <a:effectLst/>
                        </a:rPr>
                      </a:br>
                      <a:endParaRPr lang="en-US" sz="1500" dirty="0">
                        <a:solidFill>
                          <a:schemeClr val="lt1">
                            <a:alpha val="99000"/>
                          </a:schemeClr>
                        </a:solidFill>
                        <a:effectLst/>
                        <a:latin typeface="Calibri"/>
                        <a:ea typeface="Calibri"/>
                      </a:endParaRPr>
                    </a:p>
                  </a:txBody>
                  <a:tcPr marL="68598" marR="68598" marT="34290" marB="3429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4"/>
                    </a:solidFill>
                  </a:tcPr>
                </a:tc>
                <a:tc>
                  <a:txBody>
                    <a:bodyPr/>
                    <a:lstStyle/>
                    <a:p>
                      <a:pPr marL="0" marR="0" algn="ctr">
                        <a:spcBef>
                          <a:spcPts val="0"/>
                        </a:spcBef>
                        <a:spcAft>
                          <a:spcPts val="0"/>
                        </a:spcAft>
                      </a:pPr>
                      <a:r>
                        <a:rPr lang="en-US" sz="1500" dirty="0">
                          <a:solidFill>
                            <a:schemeClr val="lt1">
                              <a:alpha val="99000"/>
                            </a:schemeClr>
                          </a:solidFill>
                          <a:effectLst/>
                        </a:rPr>
                        <a:t>Latency </a:t>
                      </a:r>
                      <a:r>
                        <a:rPr lang="en-US" sz="1500" dirty="0" smtClean="0">
                          <a:solidFill>
                            <a:schemeClr val="lt1">
                              <a:alpha val="99000"/>
                            </a:schemeClr>
                          </a:solidFill>
                          <a:effectLst/>
                        </a:rPr>
                        <a:t/>
                      </a:r>
                      <a:br>
                        <a:rPr lang="en-US" sz="1500" dirty="0" smtClean="0">
                          <a:solidFill>
                            <a:schemeClr val="lt1">
                              <a:alpha val="99000"/>
                            </a:schemeClr>
                          </a:solidFill>
                          <a:effectLst/>
                        </a:rPr>
                      </a:br>
                      <a:r>
                        <a:rPr lang="en-US" sz="1500" dirty="0" smtClean="0">
                          <a:solidFill>
                            <a:schemeClr val="lt1">
                              <a:alpha val="99000"/>
                            </a:schemeClr>
                          </a:solidFill>
                          <a:effectLst/>
                        </a:rPr>
                        <a:t>(Round-Trip)</a:t>
                      </a:r>
                      <a:endParaRPr lang="en-US" sz="1500" dirty="0">
                        <a:solidFill>
                          <a:schemeClr val="lt1">
                            <a:alpha val="99000"/>
                          </a:schemeClr>
                        </a:solidFill>
                        <a:effectLst/>
                        <a:latin typeface="Calibri"/>
                        <a:ea typeface="Calibri"/>
                      </a:endParaRPr>
                    </a:p>
                  </a:txBody>
                  <a:tcPr marL="68598" marR="68598" marT="34290" marB="3429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4"/>
                    </a:solidFill>
                  </a:tcPr>
                </a:tc>
                <a:tc>
                  <a:txBody>
                    <a:bodyPr/>
                    <a:lstStyle/>
                    <a:p>
                      <a:pPr marL="0" marR="0" algn="ctr">
                        <a:spcBef>
                          <a:spcPts val="0"/>
                        </a:spcBef>
                        <a:spcAft>
                          <a:spcPts val="0"/>
                        </a:spcAft>
                      </a:pPr>
                      <a:r>
                        <a:rPr lang="en-US" sz="1500" dirty="0" smtClean="0">
                          <a:solidFill>
                            <a:schemeClr val="lt1">
                              <a:alpha val="99000"/>
                            </a:schemeClr>
                          </a:solidFill>
                          <a:effectLst/>
                        </a:rPr>
                        <a:t>Comment</a:t>
                      </a:r>
                      <a:br>
                        <a:rPr lang="en-US" sz="1500" dirty="0" smtClean="0">
                          <a:solidFill>
                            <a:schemeClr val="lt1">
                              <a:alpha val="99000"/>
                            </a:schemeClr>
                          </a:solidFill>
                          <a:effectLst/>
                        </a:rPr>
                      </a:br>
                      <a:endParaRPr lang="en-US" sz="1500" dirty="0">
                        <a:solidFill>
                          <a:schemeClr val="lt1">
                            <a:alpha val="99000"/>
                          </a:schemeClr>
                        </a:solidFill>
                        <a:effectLst/>
                        <a:latin typeface="Calibri"/>
                        <a:ea typeface="Calibri"/>
                      </a:endParaRPr>
                    </a:p>
                  </a:txBody>
                  <a:tcPr marL="68598" marR="68598" marT="34290" marB="3429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4"/>
                    </a:solidFill>
                  </a:tcPr>
                </a:tc>
                <a:tc>
                  <a:txBody>
                    <a:bodyPr/>
                    <a:lstStyle/>
                    <a:p>
                      <a:pPr marL="0" marR="0" algn="ctr">
                        <a:spcBef>
                          <a:spcPts val="0"/>
                        </a:spcBef>
                        <a:spcAft>
                          <a:spcPts val="0"/>
                        </a:spcAft>
                      </a:pPr>
                      <a:r>
                        <a:rPr lang="en-US" sz="1500" dirty="0" smtClean="0">
                          <a:solidFill>
                            <a:schemeClr val="lt1">
                              <a:alpha val="99000"/>
                            </a:schemeClr>
                          </a:solidFill>
                          <a:effectLst/>
                        </a:rPr>
                        <a:t>Network </a:t>
                      </a:r>
                      <a:br>
                        <a:rPr lang="en-US" sz="1500" dirty="0" smtClean="0">
                          <a:solidFill>
                            <a:schemeClr val="lt1">
                              <a:alpha val="99000"/>
                            </a:schemeClr>
                          </a:solidFill>
                          <a:effectLst/>
                        </a:rPr>
                      </a:br>
                      <a:r>
                        <a:rPr lang="en-US" sz="1500" dirty="0" smtClean="0">
                          <a:solidFill>
                            <a:schemeClr val="lt1">
                              <a:alpha val="99000"/>
                            </a:schemeClr>
                          </a:solidFill>
                          <a:effectLst/>
                        </a:rPr>
                        <a:t>Link Details</a:t>
                      </a:r>
                      <a:endParaRPr lang="en-US" sz="1500" dirty="0">
                        <a:solidFill>
                          <a:schemeClr val="lt1">
                            <a:alpha val="99000"/>
                          </a:schemeClr>
                        </a:solidFill>
                        <a:effectLst/>
                        <a:latin typeface="Calibri"/>
                        <a:ea typeface="Calibri"/>
                      </a:endParaRPr>
                    </a:p>
                  </a:txBody>
                  <a:tcPr marL="68598" marR="68598" marT="34290" marB="3429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4"/>
                    </a:solidFill>
                  </a:tcPr>
                </a:tc>
              </a:tr>
              <a:tr h="777240">
                <a:tc>
                  <a:txBody>
                    <a:bodyPr/>
                    <a:lstStyle/>
                    <a:p>
                      <a:pPr marL="0" marR="0" algn="l">
                        <a:spcBef>
                          <a:spcPts val="0"/>
                        </a:spcBef>
                        <a:spcAft>
                          <a:spcPts val="0"/>
                        </a:spcAft>
                      </a:pPr>
                      <a:r>
                        <a:rPr lang="en-US" sz="1500" dirty="0" smtClean="0">
                          <a:solidFill>
                            <a:schemeClr val="tx2">
                              <a:alpha val="99000"/>
                            </a:schemeClr>
                          </a:solidFill>
                          <a:effectLst/>
                        </a:rPr>
                        <a:t>Inter-VM within a deployment (or</a:t>
                      </a:r>
                      <a:r>
                        <a:rPr lang="en-US" sz="1500" baseline="0" dirty="0" smtClean="0">
                          <a:solidFill>
                            <a:schemeClr val="tx2">
                              <a:alpha val="99000"/>
                            </a:schemeClr>
                          </a:solidFill>
                          <a:effectLst/>
                        </a:rPr>
                        <a:t> deployment to deployment with VNET)</a:t>
                      </a:r>
                      <a:endParaRPr lang="en-US" sz="1500" dirty="0">
                        <a:solidFill>
                          <a:schemeClr val="tx2">
                            <a:alpha val="99000"/>
                          </a:schemeClr>
                        </a:solidFill>
                        <a:effectLst/>
                        <a:latin typeface="Calibri"/>
                        <a:ea typeface="Calibri"/>
                      </a:endParaRPr>
                    </a:p>
                  </a:txBody>
                  <a:tcPr marL="68598" marR="68598" marT="34290" marB="3429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2"/>
                    </a:solidFill>
                  </a:tcPr>
                </a:tc>
                <a:tc>
                  <a:txBody>
                    <a:bodyPr/>
                    <a:lstStyle/>
                    <a:p>
                      <a:pPr marL="0" marR="0" algn="ctr">
                        <a:spcBef>
                          <a:spcPts val="0"/>
                        </a:spcBef>
                        <a:spcAft>
                          <a:spcPts val="0"/>
                        </a:spcAft>
                      </a:pPr>
                      <a:r>
                        <a:rPr lang="en-US" sz="1500" dirty="0">
                          <a:solidFill>
                            <a:schemeClr val="tx2">
                              <a:alpha val="99000"/>
                            </a:schemeClr>
                          </a:solidFill>
                          <a:effectLst/>
                        </a:rPr>
                        <a:t>0.29 </a:t>
                      </a:r>
                      <a:r>
                        <a:rPr lang="en-US" sz="1500" dirty="0" err="1">
                          <a:solidFill>
                            <a:schemeClr val="tx2">
                              <a:alpha val="99000"/>
                            </a:schemeClr>
                          </a:solidFill>
                          <a:effectLst/>
                        </a:rPr>
                        <a:t>ms</a:t>
                      </a:r>
                      <a:endParaRPr lang="en-US" sz="1500" dirty="0">
                        <a:solidFill>
                          <a:schemeClr val="tx2">
                            <a:alpha val="99000"/>
                          </a:schemeClr>
                        </a:solidFill>
                        <a:effectLst/>
                        <a:latin typeface="Calibri"/>
                        <a:ea typeface="Calibri"/>
                      </a:endParaRPr>
                    </a:p>
                  </a:txBody>
                  <a:tcPr marL="68598" marR="68598" marT="34290" marB="3429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2"/>
                    </a:solidFill>
                  </a:tcPr>
                </a:tc>
                <a:tc>
                  <a:txBody>
                    <a:bodyPr/>
                    <a:lstStyle/>
                    <a:p>
                      <a:pPr marL="0" marR="0" algn="ctr">
                        <a:spcBef>
                          <a:spcPts val="0"/>
                        </a:spcBef>
                        <a:spcAft>
                          <a:spcPts val="0"/>
                        </a:spcAft>
                      </a:pPr>
                      <a:r>
                        <a:rPr lang="en-US" sz="1500" dirty="0">
                          <a:solidFill>
                            <a:schemeClr val="tx2">
                              <a:alpha val="99000"/>
                            </a:schemeClr>
                          </a:solidFill>
                          <a:effectLst/>
                        </a:rPr>
                        <a:t>DIP </a:t>
                      </a:r>
                      <a:r>
                        <a:rPr lang="en-US" sz="1500" dirty="0" smtClean="0">
                          <a:solidFill>
                            <a:schemeClr val="tx2">
                              <a:alpha val="99000"/>
                            </a:schemeClr>
                          </a:solidFill>
                          <a:effectLst/>
                        </a:rPr>
                        <a:t/>
                      </a:r>
                      <a:br>
                        <a:rPr lang="en-US" sz="1500" dirty="0" smtClean="0">
                          <a:solidFill>
                            <a:schemeClr val="tx2">
                              <a:alpha val="99000"/>
                            </a:schemeClr>
                          </a:solidFill>
                          <a:effectLst/>
                        </a:rPr>
                      </a:br>
                      <a:r>
                        <a:rPr lang="en-US" sz="1500" dirty="0" smtClean="0">
                          <a:solidFill>
                            <a:schemeClr val="tx2">
                              <a:alpha val="99000"/>
                            </a:schemeClr>
                          </a:solidFill>
                          <a:effectLst/>
                        </a:rPr>
                        <a:t>to </a:t>
                      </a:r>
                      <a:r>
                        <a:rPr lang="en-US" sz="1500" dirty="0">
                          <a:solidFill>
                            <a:schemeClr val="tx2">
                              <a:alpha val="99000"/>
                            </a:schemeClr>
                          </a:solidFill>
                          <a:effectLst/>
                        </a:rPr>
                        <a:t>DIP</a:t>
                      </a:r>
                      <a:endParaRPr lang="en-US" sz="1500" dirty="0">
                        <a:solidFill>
                          <a:schemeClr val="tx2">
                            <a:alpha val="99000"/>
                          </a:schemeClr>
                        </a:solidFill>
                        <a:effectLst/>
                        <a:latin typeface="Calibri"/>
                        <a:ea typeface="Calibri"/>
                      </a:endParaRPr>
                    </a:p>
                  </a:txBody>
                  <a:tcPr marL="68598" marR="68598" marT="34290" marB="3429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2"/>
                    </a:solidFill>
                  </a:tcPr>
                </a:tc>
                <a:tc>
                  <a:txBody>
                    <a:bodyPr/>
                    <a:lstStyle/>
                    <a:p>
                      <a:pPr marL="0" marR="0" algn="ctr">
                        <a:spcBef>
                          <a:spcPts val="0"/>
                        </a:spcBef>
                        <a:spcAft>
                          <a:spcPts val="0"/>
                        </a:spcAft>
                      </a:pPr>
                      <a:r>
                        <a:rPr lang="en-US" sz="1500" dirty="0" smtClean="0">
                          <a:solidFill>
                            <a:schemeClr val="tx2">
                              <a:alpha val="99000"/>
                            </a:schemeClr>
                          </a:solidFill>
                          <a:effectLst/>
                        </a:rPr>
                        <a:t>Traffic does not</a:t>
                      </a:r>
                      <a:r>
                        <a:rPr lang="en-US" sz="1500" baseline="0" dirty="0" smtClean="0">
                          <a:solidFill>
                            <a:schemeClr val="tx2">
                              <a:alpha val="99000"/>
                            </a:schemeClr>
                          </a:solidFill>
                          <a:effectLst/>
                        </a:rPr>
                        <a:t> flow through the LB</a:t>
                      </a:r>
                      <a:endParaRPr lang="en-US" sz="1500" dirty="0">
                        <a:solidFill>
                          <a:schemeClr val="tx2">
                            <a:alpha val="99000"/>
                          </a:schemeClr>
                        </a:solidFill>
                        <a:effectLst/>
                        <a:latin typeface="+mn-lt"/>
                        <a:ea typeface="Calibri"/>
                      </a:endParaRPr>
                    </a:p>
                  </a:txBody>
                  <a:tcPr marL="68598" marR="68598" marT="34290" marB="3429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2"/>
                    </a:solidFill>
                  </a:tcPr>
                </a:tc>
              </a:tr>
              <a:tr h="777240">
                <a:tc>
                  <a:txBody>
                    <a:bodyPr/>
                    <a:lstStyle/>
                    <a:p>
                      <a:pPr marL="0" marR="0" algn="l">
                        <a:spcBef>
                          <a:spcPts val="0"/>
                        </a:spcBef>
                        <a:spcAft>
                          <a:spcPts val="0"/>
                        </a:spcAft>
                      </a:pPr>
                      <a:r>
                        <a:rPr lang="en-US" sz="1500" dirty="0" smtClean="0">
                          <a:solidFill>
                            <a:schemeClr val="tx2">
                              <a:alpha val="99000"/>
                            </a:schemeClr>
                          </a:solidFill>
                          <a:effectLst/>
                        </a:rPr>
                        <a:t>Inter-VM crossing a deployment</a:t>
                      </a:r>
                      <a:r>
                        <a:rPr lang="en-US" sz="1500" baseline="0" dirty="0" smtClean="0">
                          <a:solidFill>
                            <a:schemeClr val="tx2">
                              <a:alpha val="99000"/>
                            </a:schemeClr>
                          </a:solidFill>
                          <a:effectLst/>
                        </a:rPr>
                        <a:t> (same region)</a:t>
                      </a:r>
                      <a:endParaRPr lang="en-US" sz="1500" dirty="0">
                        <a:solidFill>
                          <a:schemeClr val="tx2">
                            <a:alpha val="99000"/>
                          </a:schemeClr>
                        </a:solidFill>
                        <a:effectLst/>
                        <a:latin typeface="Calibri"/>
                        <a:ea typeface="Calibri"/>
                      </a:endParaRPr>
                    </a:p>
                  </a:txBody>
                  <a:tcPr marL="68598" marR="68598" marT="34290" marB="3429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2"/>
                    </a:solidFill>
                  </a:tcPr>
                </a:tc>
                <a:tc>
                  <a:txBody>
                    <a:bodyPr/>
                    <a:lstStyle/>
                    <a:p>
                      <a:pPr marL="0" marR="0" algn="ctr">
                        <a:spcBef>
                          <a:spcPts val="0"/>
                        </a:spcBef>
                        <a:spcAft>
                          <a:spcPts val="0"/>
                        </a:spcAft>
                      </a:pPr>
                      <a:r>
                        <a:rPr lang="en-US" sz="1500" dirty="0">
                          <a:solidFill>
                            <a:schemeClr val="tx2">
                              <a:alpha val="99000"/>
                            </a:schemeClr>
                          </a:solidFill>
                          <a:effectLst/>
                        </a:rPr>
                        <a:t>0.88 </a:t>
                      </a:r>
                      <a:r>
                        <a:rPr lang="en-US" sz="1500" dirty="0" err="1">
                          <a:solidFill>
                            <a:schemeClr val="tx2">
                              <a:alpha val="99000"/>
                            </a:schemeClr>
                          </a:solidFill>
                          <a:effectLst/>
                        </a:rPr>
                        <a:t>ms</a:t>
                      </a:r>
                      <a:endParaRPr lang="en-US" sz="1500" dirty="0">
                        <a:solidFill>
                          <a:schemeClr val="tx2">
                            <a:alpha val="99000"/>
                          </a:schemeClr>
                        </a:solidFill>
                        <a:effectLst/>
                        <a:latin typeface="Calibri"/>
                        <a:ea typeface="Calibri"/>
                      </a:endParaRPr>
                    </a:p>
                  </a:txBody>
                  <a:tcPr marL="68598" marR="68598" marT="34290" marB="3429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2"/>
                    </a:solidFill>
                  </a:tcPr>
                </a:tc>
                <a:tc>
                  <a:txBody>
                    <a:bodyPr/>
                    <a:lstStyle/>
                    <a:p>
                      <a:pPr marL="0" marR="0" algn="ctr">
                        <a:spcBef>
                          <a:spcPts val="0"/>
                        </a:spcBef>
                        <a:spcAft>
                          <a:spcPts val="0"/>
                        </a:spcAft>
                      </a:pPr>
                      <a:r>
                        <a:rPr lang="en-US" sz="1500" dirty="0">
                          <a:solidFill>
                            <a:schemeClr val="tx2">
                              <a:alpha val="99000"/>
                            </a:schemeClr>
                          </a:solidFill>
                          <a:effectLst/>
                        </a:rPr>
                        <a:t>VIP </a:t>
                      </a:r>
                      <a:r>
                        <a:rPr lang="en-US" sz="1500" dirty="0" smtClean="0">
                          <a:solidFill>
                            <a:schemeClr val="tx2">
                              <a:alpha val="99000"/>
                            </a:schemeClr>
                          </a:solidFill>
                          <a:effectLst/>
                        </a:rPr>
                        <a:t/>
                      </a:r>
                      <a:br>
                        <a:rPr lang="en-US" sz="1500" dirty="0" smtClean="0">
                          <a:solidFill>
                            <a:schemeClr val="tx2">
                              <a:alpha val="99000"/>
                            </a:schemeClr>
                          </a:solidFill>
                          <a:effectLst/>
                        </a:rPr>
                      </a:br>
                      <a:r>
                        <a:rPr lang="en-US" sz="1500" dirty="0" smtClean="0">
                          <a:solidFill>
                            <a:schemeClr val="tx2">
                              <a:alpha val="99000"/>
                            </a:schemeClr>
                          </a:solidFill>
                          <a:effectLst/>
                        </a:rPr>
                        <a:t>to </a:t>
                      </a:r>
                      <a:r>
                        <a:rPr lang="en-US" sz="1500" dirty="0">
                          <a:solidFill>
                            <a:schemeClr val="tx2">
                              <a:alpha val="99000"/>
                            </a:schemeClr>
                          </a:solidFill>
                          <a:effectLst/>
                        </a:rPr>
                        <a:t>VIP</a:t>
                      </a:r>
                      <a:endParaRPr lang="en-US" sz="1500" dirty="0">
                        <a:solidFill>
                          <a:schemeClr val="tx2">
                            <a:alpha val="99000"/>
                          </a:schemeClr>
                        </a:solidFill>
                        <a:effectLst/>
                        <a:latin typeface="Calibri"/>
                        <a:ea typeface="Calibri"/>
                      </a:endParaRPr>
                    </a:p>
                  </a:txBody>
                  <a:tcPr marL="68598" marR="68598" marT="34290" marB="3429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2"/>
                    </a:solidFill>
                  </a:tcPr>
                </a:tc>
                <a:tc>
                  <a:txBody>
                    <a:bodyPr/>
                    <a:lstStyle/>
                    <a:p>
                      <a:pPr marL="0" marR="0" algn="ctr">
                        <a:spcBef>
                          <a:spcPts val="0"/>
                        </a:spcBef>
                        <a:spcAft>
                          <a:spcPts val="0"/>
                        </a:spcAft>
                      </a:pPr>
                      <a:r>
                        <a:rPr lang="en-US" sz="1500" dirty="0" smtClean="0">
                          <a:solidFill>
                            <a:schemeClr val="tx2">
                              <a:alpha val="99000"/>
                            </a:schemeClr>
                          </a:solidFill>
                          <a:effectLst/>
                        </a:rPr>
                        <a:t>Traffic</a:t>
                      </a:r>
                      <a:r>
                        <a:rPr lang="en-US" sz="1500" baseline="0" dirty="0" smtClean="0">
                          <a:solidFill>
                            <a:schemeClr val="tx2">
                              <a:alpha val="99000"/>
                            </a:schemeClr>
                          </a:solidFill>
                          <a:effectLst/>
                        </a:rPr>
                        <a:t> flows </a:t>
                      </a:r>
                      <a:br>
                        <a:rPr lang="en-US" sz="1500" baseline="0" dirty="0" smtClean="0">
                          <a:solidFill>
                            <a:schemeClr val="tx2">
                              <a:alpha val="99000"/>
                            </a:schemeClr>
                          </a:solidFill>
                          <a:effectLst/>
                        </a:rPr>
                      </a:br>
                      <a:r>
                        <a:rPr lang="en-US" sz="1500" baseline="0" dirty="0" smtClean="0">
                          <a:solidFill>
                            <a:schemeClr val="tx2">
                              <a:alpha val="99000"/>
                            </a:schemeClr>
                          </a:solidFill>
                          <a:effectLst/>
                        </a:rPr>
                        <a:t>through the LB</a:t>
                      </a:r>
                      <a:endParaRPr lang="en-US" sz="1500" dirty="0">
                        <a:solidFill>
                          <a:schemeClr val="tx2">
                            <a:alpha val="99000"/>
                          </a:schemeClr>
                        </a:solidFill>
                        <a:effectLst/>
                        <a:latin typeface="Calibri"/>
                        <a:ea typeface="Calibri"/>
                      </a:endParaRPr>
                    </a:p>
                  </a:txBody>
                  <a:tcPr marL="68598" marR="68598" marT="34290" marB="3429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2"/>
                    </a:solidFill>
                  </a:tcPr>
                </a:tc>
              </a:tr>
            </a:tbl>
          </a:graphicData>
        </a:graphic>
      </p:graphicFrame>
    </p:spTree>
    <p:extLst>
      <p:ext uri="{BB962C8B-B14F-4D97-AF65-F5344CB8AC3E}">
        <p14:creationId xmlns:p14="http://schemas.microsoft.com/office/powerpoint/2010/main" val="3816427679"/>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Tiered Migrations</a:t>
            </a:r>
            <a:endParaRPr lang="en-US" dirty="0"/>
          </a:p>
        </p:txBody>
      </p:sp>
      <p:sp>
        <p:nvSpPr>
          <p:cNvPr id="4" name="Text Placeholder 3"/>
          <p:cNvSpPr>
            <a:spLocks noGrp="1"/>
          </p:cNvSpPr>
          <p:nvPr>
            <p:ph type="body" sz="quarter" idx="10"/>
          </p:nvPr>
        </p:nvSpPr>
        <p:spPr>
          <a:xfrm>
            <a:off x="391222" y="1085849"/>
            <a:ext cx="8363938" cy="3721019"/>
          </a:xfrm>
        </p:spPr>
        <p:txBody>
          <a:bodyPr/>
          <a:lstStyle/>
          <a:p>
            <a:r>
              <a:rPr lang="en-US" sz="2400" dirty="0">
                <a:solidFill>
                  <a:schemeClr val="accent2">
                    <a:alpha val="99000"/>
                  </a:schemeClr>
                </a:solidFill>
              </a:rPr>
              <a:t>Take </a:t>
            </a:r>
            <a:r>
              <a:rPr lang="en-US" sz="2400" dirty="0" smtClean="0">
                <a:solidFill>
                  <a:schemeClr val="accent2">
                    <a:alpha val="99000"/>
                  </a:schemeClr>
                </a:solidFill>
              </a:rPr>
              <a:t>Advantage </a:t>
            </a:r>
            <a:r>
              <a:rPr lang="en-US" sz="2400" b="1" dirty="0" smtClean="0">
                <a:solidFill>
                  <a:schemeClr val="accent2">
                    <a:alpha val="99000"/>
                  </a:schemeClr>
                </a:solidFill>
              </a:rPr>
              <a:t>of </a:t>
            </a:r>
            <a:r>
              <a:rPr lang="en-US" sz="2400" b="1" dirty="0" err="1" smtClean="0">
                <a:solidFill>
                  <a:schemeClr val="accent2">
                    <a:alpha val="99000"/>
                  </a:schemeClr>
                </a:solidFill>
              </a:rPr>
              <a:t>PaaS</a:t>
            </a:r>
            <a:r>
              <a:rPr lang="en-US" sz="2400" dirty="0" smtClean="0">
                <a:solidFill>
                  <a:schemeClr val="accent2">
                    <a:alpha val="99000"/>
                  </a:schemeClr>
                </a:solidFill>
              </a:rPr>
              <a:t> </a:t>
            </a:r>
            <a:r>
              <a:rPr lang="en-US" sz="2400" dirty="0">
                <a:solidFill>
                  <a:schemeClr val="accent2">
                    <a:alpha val="99000"/>
                  </a:schemeClr>
                </a:solidFill>
              </a:rPr>
              <a:t>Where You Can</a:t>
            </a:r>
          </a:p>
          <a:p>
            <a:pPr lvl="1">
              <a:lnSpc>
                <a:spcPct val="100000"/>
              </a:lnSpc>
              <a:spcAft>
                <a:spcPts val="450"/>
              </a:spcAft>
            </a:pPr>
            <a:r>
              <a:rPr lang="en-US" sz="1800" spc="0" dirty="0"/>
              <a:t>Many Applications could benefit from migrating to a mixed deployment. </a:t>
            </a:r>
            <a:br>
              <a:rPr lang="en-US" sz="1800" spc="0" dirty="0"/>
            </a:br>
            <a:r>
              <a:rPr lang="en-US" sz="1800" spc="0" dirty="0"/>
              <a:t>Migrating to web/worker roles or taking advantage of other </a:t>
            </a:r>
            <a:br>
              <a:rPr lang="en-US" sz="1800" spc="0" dirty="0"/>
            </a:br>
            <a:r>
              <a:rPr lang="en-US" sz="1800" spc="0" dirty="0"/>
              <a:t>Windows Azure services (storage, cache etc..)</a:t>
            </a:r>
          </a:p>
          <a:p>
            <a:r>
              <a:rPr lang="en-US" sz="2400" dirty="0">
                <a:solidFill>
                  <a:schemeClr val="accent2">
                    <a:alpha val="99000"/>
                  </a:schemeClr>
                </a:solidFill>
              </a:rPr>
              <a:t>Benefits of Web and Worker Roles</a:t>
            </a:r>
          </a:p>
          <a:p>
            <a:pPr lvl="1"/>
            <a:r>
              <a:rPr lang="en-US" sz="1800" spc="0" dirty="0"/>
              <a:t>Simplified Deployment and Configuration</a:t>
            </a:r>
          </a:p>
          <a:p>
            <a:pPr lvl="1"/>
            <a:r>
              <a:rPr lang="en-US" sz="1800" spc="0" dirty="0"/>
              <a:t>Health Model</a:t>
            </a:r>
          </a:p>
          <a:p>
            <a:pPr lvl="1"/>
            <a:r>
              <a:rPr lang="en-US" sz="1800" spc="0" dirty="0"/>
              <a:t>Easy High Availability</a:t>
            </a:r>
          </a:p>
          <a:p>
            <a:pPr lvl="1"/>
            <a:r>
              <a:rPr lang="en-US" sz="1800" spc="0" dirty="0"/>
              <a:t>Instance Scalability</a:t>
            </a:r>
          </a:p>
          <a:p>
            <a:pPr lvl="1"/>
            <a:r>
              <a:rPr lang="en-US" sz="1800" spc="0" dirty="0"/>
              <a:t>OS Patching</a:t>
            </a:r>
          </a:p>
          <a:p>
            <a:pPr lvl="1"/>
            <a:r>
              <a:rPr lang="en-US" sz="1800" spc="0" dirty="0"/>
              <a:t>Automatic Firewall Configuration</a:t>
            </a:r>
          </a:p>
          <a:p>
            <a:pPr lvl="1"/>
            <a:r>
              <a:rPr lang="en-US" sz="1800" spc="0" dirty="0"/>
              <a:t>Simple Certificate Deployment</a:t>
            </a:r>
          </a:p>
          <a:p>
            <a:pPr lvl="1"/>
            <a:r>
              <a:rPr lang="en-US" sz="1800" spc="0" dirty="0"/>
              <a:t>Many others</a:t>
            </a:r>
            <a:endParaRPr lang="en-US" sz="1800" spc="0" dirty="0"/>
          </a:p>
        </p:txBody>
      </p:sp>
      <p:sp>
        <p:nvSpPr>
          <p:cNvPr id="5" name="Freeform 15"/>
          <p:cNvSpPr>
            <a:spLocks noEditPoints="1"/>
          </p:cNvSpPr>
          <p:nvPr/>
        </p:nvSpPr>
        <p:spPr bwMode="black">
          <a:xfrm>
            <a:off x="5379160" y="2579186"/>
            <a:ext cx="2390737" cy="2392865"/>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accent2">
              <a:lumMod val="40000"/>
              <a:lumOff val="60000"/>
            </a:schemeClr>
          </a:solidFill>
          <a:ln>
            <a:noFill/>
          </a:ln>
        </p:spPr>
        <p:txBody>
          <a:bodyPr vert="horz" wrap="square" lIns="61737" tIns="30869" rIns="61737" bIns="30869" numCol="1" anchor="t" anchorCtr="0" compatLnSpc="1">
            <a:prstTxWarp prst="textNoShape">
              <a:avLst/>
            </a:prstTxWarp>
          </a:bodyPr>
          <a:lstStyle/>
          <a:p>
            <a:endParaRPr lang="en-US" sz="1200"/>
          </a:p>
        </p:txBody>
      </p:sp>
    </p:spTree>
    <p:extLst>
      <p:ext uri="{BB962C8B-B14F-4D97-AF65-F5344CB8AC3E}">
        <p14:creationId xmlns:p14="http://schemas.microsoft.com/office/powerpoint/2010/main" val="4281458185"/>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 name="Group 89"/>
          <p:cNvGrpSpPr/>
          <p:nvPr/>
        </p:nvGrpSpPr>
        <p:grpSpPr>
          <a:xfrm>
            <a:off x="392002" y="1631610"/>
            <a:ext cx="5008087" cy="3024937"/>
            <a:chOff x="214313" y="2174875"/>
            <a:chExt cx="990600" cy="598488"/>
          </a:xfrm>
          <a:solidFill>
            <a:schemeClr val="accent2"/>
          </a:solidFill>
        </p:grpSpPr>
        <p:sp>
          <p:nvSpPr>
            <p:cNvPr id="91"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p:txBody>
          <a:bodyPr/>
          <a:lstStyle/>
          <a:p>
            <a:r>
              <a:rPr lang="en-US" smtClean="0"/>
              <a:t>Horizontal Migration</a:t>
            </a:r>
            <a:endParaRPr lang="en-US" dirty="0"/>
          </a:p>
        </p:txBody>
      </p:sp>
      <p:sp>
        <p:nvSpPr>
          <p:cNvPr id="6" name="Text Placeholder 5"/>
          <p:cNvSpPr>
            <a:spLocks noGrp="1"/>
          </p:cNvSpPr>
          <p:nvPr>
            <p:ph type="body" sz="quarter" idx="10"/>
          </p:nvPr>
        </p:nvSpPr>
        <p:spPr>
          <a:xfrm>
            <a:off x="389436" y="1085849"/>
            <a:ext cx="8363938" cy="415499"/>
          </a:xfrm>
        </p:spPr>
        <p:txBody>
          <a:bodyPr/>
          <a:lstStyle/>
          <a:p>
            <a:r>
              <a:rPr lang="en-US" dirty="0" smtClean="0"/>
              <a:t>Use Virtual Machines and VNET for Forklift Migration</a:t>
            </a:r>
            <a:endParaRPr lang="en-US" dirty="0"/>
          </a:p>
        </p:txBody>
      </p:sp>
      <p:sp>
        <p:nvSpPr>
          <p:cNvPr id="49" name="Freeform 48"/>
          <p:cNvSpPr>
            <a:spLocks noEditPoints="1"/>
          </p:cNvSpPr>
          <p:nvPr/>
        </p:nvSpPr>
        <p:spPr bwMode="auto">
          <a:xfrm>
            <a:off x="1411021" y="3441173"/>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solidFill>
          <a:ln>
            <a:noFill/>
          </a:ln>
        </p:spPr>
        <p:txBody>
          <a:bodyPr vert="horz" wrap="square" lIns="68589" tIns="34295" rIns="68589" bIns="34295"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50" name="Freeform 49"/>
          <p:cNvSpPr>
            <a:spLocks noEditPoints="1"/>
          </p:cNvSpPr>
          <p:nvPr/>
        </p:nvSpPr>
        <p:spPr bwMode="auto">
          <a:xfrm>
            <a:off x="1782593" y="3441173"/>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solidFill>
          <a:ln>
            <a:noFill/>
          </a:ln>
        </p:spPr>
        <p:txBody>
          <a:bodyPr vert="horz" wrap="square" lIns="68589" tIns="34295" rIns="68589" bIns="34295"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51" name="Freeform 50"/>
          <p:cNvSpPr>
            <a:spLocks noEditPoints="1"/>
          </p:cNvSpPr>
          <p:nvPr/>
        </p:nvSpPr>
        <p:spPr bwMode="auto">
          <a:xfrm>
            <a:off x="2125582" y="3441173"/>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solidFill>
          <a:ln>
            <a:noFill/>
          </a:ln>
        </p:spPr>
        <p:txBody>
          <a:bodyPr vert="horz" wrap="square" lIns="68589" tIns="34295" rIns="68589" bIns="34295"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52" name="Freeform 51"/>
          <p:cNvSpPr>
            <a:spLocks noEditPoints="1"/>
          </p:cNvSpPr>
          <p:nvPr/>
        </p:nvSpPr>
        <p:spPr bwMode="auto">
          <a:xfrm>
            <a:off x="2449880" y="3441173"/>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solidFill>
          <a:ln>
            <a:noFill/>
          </a:ln>
        </p:spPr>
        <p:txBody>
          <a:bodyPr vert="horz" wrap="square" lIns="68589" tIns="34295" rIns="68589" bIns="34295"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53" name="TextBox 52"/>
          <p:cNvSpPr txBox="1"/>
          <p:nvPr/>
        </p:nvSpPr>
        <p:spPr>
          <a:xfrm>
            <a:off x="2748437" y="3491451"/>
            <a:ext cx="757808" cy="207749"/>
          </a:xfrm>
          <a:prstGeom prst="rect">
            <a:avLst/>
          </a:prstGeom>
          <a:noFill/>
        </p:spPr>
        <p:txBody>
          <a:bodyPr wrap="none" lIns="0" tIns="0" rIns="0" bIns="0" rtlCol="0">
            <a:spAutoFit/>
          </a:bodyPr>
          <a:lstStyle/>
          <a:p>
            <a:pPr>
              <a:lnSpc>
                <a:spcPct val="90000"/>
              </a:lnSpc>
              <a:spcBef>
                <a:spcPct val="20000"/>
              </a:spcBef>
              <a:buSzPct val="80000"/>
            </a:pPr>
            <a:r>
              <a:rPr lang="en-US" sz="1500" dirty="0">
                <a:solidFill>
                  <a:schemeClr val="bg1">
                    <a:lumMod val="75000"/>
                    <a:lumOff val="25000"/>
                    <a:alpha val="99000"/>
                  </a:schemeClr>
                </a:solidFill>
              </a:rPr>
              <a:t>Web Tier</a:t>
            </a:r>
            <a:endParaRPr lang="en-US" dirty="0">
              <a:solidFill>
                <a:schemeClr val="bg1">
                  <a:lumMod val="75000"/>
                  <a:lumOff val="25000"/>
                  <a:alpha val="99000"/>
                </a:schemeClr>
              </a:solidFill>
            </a:endParaRPr>
          </a:p>
        </p:txBody>
      </p:sp>
      <p:sp>
        <p:nvSpPr>
          <p:cNvPr id="54" name="Freeform 53"/>
          <p:cNvSpPr>
            <a:spLocks noEditPoints="1"/>
          </p:cNvSpPr>
          <p:nvPr/>
        </p:nvSpPr>
        <p:spPr bwMode="auto">
          <a:xfrm>
            <a:off x="1782592" y="3858961"/>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solidFill>
          <a:ln>
            <a:noFill/>
          </a:ln>
        </p:spPr>
        <p:txBody>
          <a:bodyPr vert="horz" wrap="square" lIns="68589" tIns="34295" rIns="68589" bIns="34295"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solidFill>
                <a:schemeClr val="tx2"/>
              </a:solidFill>
            </a:endParaRPr>
          </a:p>
        </p:txBody>
      </p:sp>
      <p:sp>
        <p:nvSpPr>
          <p:cNvPr id="55" name="Freeform 54"/>
          <p:cNvSpPr>
            <a:spLocks noEditPoints="1"/>
          </p:cNvSpPr>
          <p:nvPr/>
        </p:nvSpPr>
        <p:spPr bwMode="auto">
          <a:xfrm>
            <a:off x="2154164" y="3858961"/>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solidFill>
          <a:ln>
            <a:noFill/>
          </a:ln>
        </p:spPr>
        <p:txBody>
          <a:bodyPr vert="horz" wrap="square" lIns="68589" tIns="34295" rIns="68589" bIns="34295"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solidFill>
                <a:schemeClr val="tx2"/>
              </a:solidFill>
            </a:endParaRPr>
          </a:p>
        </p:txBody>
      </p:sp>
      <p:sp>
        <p:nvSpPr>
          <p:cNvPr id="56" name="TextBox 55"/>
          <p:cNvSpPr txBox="1"/>
          <p:nvPr/>
        </p:nvSpPr>
        <p:spPr>
          <a:xfrm>
            <a:off x="2748437" y="3909239"/>
            <a:ext cx="719134" cy="207749"/>
          </a:xfrm>
          <a:prstGeom prst="rect">
            <a:avLst/>
          </a:prstGeom>
          <a:noFill/>
        </p:spPr>
        <p:txBody>
          <a:bodyPr wrap="none" lIns="0" tIns="0" rIns="0" bIns="0" rtlCol="0">
            <a:spAutoFit/>
          </a:bodyPr>
          <a:lstStyle/>
          <a:p>
            <a:pPr>
              <a:lnSpc>
                <a:spcPct val="90000"/>
              </a:lnSpc>
              <a:spcBef>
                <a:spcPct val="20000"/>
              </a:spcBef>
              <a:buSzPct val="80000"/>
            </a:pPr>
            <a:r>
              <a:rPr lang="en-US" sz="1500" dirty="0">
                <a:solidFill>
                  <a:schemeClr val="bg1">
                    <a:lumMod val="75000"/>
                    <a:lumOff val="25000"/>
                    <a:alpha val="99000"/>
                  </a:schemeClr>
                </a:solidFill>
              </a:rPr>
              <a:t>App Tier</a:t>
            </a:r>
            <a:endParaRPr lang="en-US" dirty="0">
              <a:solidFill>
                <a:schemeClr val="bg1">
                  <a:lumMod val="75000"/>
                  <a:lumOff val="25000"/>
                  <a:alpha val="99000"/>
                </a:schemeClr>
              </a:solidFill>
            </a:endParaRPr>
          </a:p>
        </p:txBody>
      </p:sp>
      <p:sp>
        <p:nvSpPr>
          <p:cNvPr id="58" name="TextBox 57"/>
          <p:cNvSpPr txBox="1"/>
          <p:nvPr/>
        </p:nvSpPr>
        <p:spPr>
          <a:xfrm>
            <a:off x="880925" y="3501838"/>
            <a:ext cx="336673" cy="193899"/>
          </a:xfrm>
          <a:prstGeom prst="rect">
            <a:avLst/>
          </a:prstGeom>
          <a:noFill/>
        </p:spPr>
        <p:txBody>
          <a:bodyPr wrap="square" lIns="0" tIns="0" rIns="0" bIns="0" rtlCol="0">
            <a:spAutoFit/>
          </a:bodyPr>
          <a:lstStyle/>
          <a:p>
            <a:pPr>
              <a:lnSpc>
                <a:spcPct val="90000"/>
              </a:lnSpc>
              <a:spcBef>
                <a:spcPct val="20000"/>
              </a:spcBef>
              <a:buSzPct val="80000"/>
            </a:pPr>
            <a:r>
              <a:rPr lang="en-US" sz="1400" dirty="0">
                <a:solidFill>
                  <a:schemeClr val="bg1">
                    <a:lumMod val="75000"/>
                    <a:lumOff val="25000"/>
                    <a:alpha val="99000"/>
                  </a:schemeClr>
                </a:solidFill>
              </a:rPr>
              <a:t>AD</a:t>
            </a:r>
            <a:endParaRPr lang="en-US" dirty="0">
              <a:solidFill>
                <a:schemeClr val="bg1">
                  <a:lumMod val="75000"/>
                  <a:lumOff val="25000"/>
                  <a:alpha val="99000"/>
                </a:schemeClr>
              </a:solidFill>
            </a:endParaRPr>
          </a:p>
        </p:txBody>
      </p:sp>
      <p:sp>
        <p:nvSpPr>
          <p:cNvPr id="59" name="Freeform 58"/>
          <p:cNvSpPr>
            <a:spLocks noEditPoints="1"/>
          </p:cNvSpPr>
          <p:nvPr/>
        </p:nvSpPr>
        <p:spPr bwMode="auto">
          <a:xfrm>
            <a:off x="797950" y="3722724"/>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lumMod val="20000"/>
              <a:lumOff val="80000"/>
            </a:schemeClr>
          </a:solidFill>
          <a:ln>
            <a:noFill/>
          </a:ln>
        </p:spPr>
        <p:txBody>
          <a:bodyPr vert="horz" wrap="square" lIns="68589" tIns="34295" rIns="68589" bIns="34295"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solidFill>
                <a:schemeClr val="tx2"/>
              </a:solidFill>
            </a:endParaRPr>
          </a:p>
        </p:txBody>
      </p:sp>
      <p:grpSp>
        <p:nvGrpSpPr>
          <p:cNvPr id="60" name="Group 59"/>
          <p:cNvGrpSpPr/>
          <p:nvPr/>
        </p:nvGrpSpPr>
        <p:grpSpPr>
          <a:xfrm>
            <a:off x="881935" y="3771717"/>
            <a:ext cx="529243" cy="378917"/>
            <a:chOff x="1840649" y="4818296"/>
            <a:chExt cx="966161" cy="691914"/>
          </a:xfrm>
        </p:grpSpPr>
        <p:sp>
          <p:nvSpPr>
            <p:cNvPr id="61" name="Freeform 60"/>
            <p:cNvSpPr>
              <a:spLocks noChangeAspect="1"/>
            </p:cNvSpPr>
            <p:nvPr/>
          </p:nvSpPr>
          <p:spPr bwMode="auto">
            <a:xfrm>
              <a:off x="1840649" y="4818297"/>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62" name="Freeform 61"/>
            <p:cNvSpPr>
              <a:spLocks noChangeAspect="1"/>
            </p:cNvSpPr>
            <p:nvPr/>
          </p:nvSpPr>
          <p:spPr bwMode="auto">
            <a:xfrm flipH="1">
              <a:off x="2323760" y="4818296"/>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lumMod val="75000"/>
              </a:schemeClr>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63" name="Oval 62"/>
            <p:cNvSpPr>
              <a:spLocks noChangeAspect="1" noChangeArrowheads="1"/>
            </p:cNvSpPr>
            <p:nvPr/>
          </p:nvSpPr>
          <p:spPr bwMode="auto">
            <a:xfrm>
              <a:off x="2201709" y="4985896"/>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64" name="Oval 63"/>
            <p:cNvSpPr>
              <a:spLocks noChangeAspect="1" noChangeArrowheads="1"/>
            </p:cNvSpPr>
            <p:nvPr/>
          </p:nvSpPr>
          <p:spPr bwMode="auto">
            <a:xfrm flipH="1">
              <a:off x="2351276" y="4985914"/>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65" name="Oval 64"/>
            <p:cNvSpPr>
              <a:spLocks noChangeAspect="1" noChangeArrowheads="1"/>
            </p:cNvSpPr>
            <p:nvPr/>
          </p:nvSpPr>
          <p:spPr bwMode="auto">
            <a:xfrm>
              <a:off x="2201709" y="531709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66" name="Oval 65"/>
            <p:cNvSpPr>
              <a:spLocks noChangeAspect="1" noChangeArrowheads="1"/>
            </p:cNvSpPr>
            <p:nvPr/>
          </p:nvSpPr>
          <p:spPr bwMode="auto">
            <a:xfrm flipH="1">
              <a:off x="2351276" y="5317110"/>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67" name="Oval 66"/>
            <p:cNvSpPr>
              <a:spLocks noChangeAspect="1" noChangeArrowheads="1"/>
            </p:cNvSpPr>
            <p:nvPr/>
          </p:nvSpPr>
          <p:spPr bwMode="auto">
            <a:xfrm flipH="1">
              <a:off x="2477440"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68" name="Oval 67"/>
            <p:cNvSpPr>
              <a:spLocks noChangeAspect="1" noChangeArrowheads="1"/>
            </p:cNvSpPr>
            <p:nvPr/>
          </p:nvSpPr>
          <p:spPr bwMode="auto">
            <a:xfrm>
              <a:off x="2077441"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69" name="Oval 68"/>
            <p:cNvSpPr>
              <a:spLocks noChangeAspect="1" noChangeArrowheads="1"/>
            </p:cNvSpPr>
            <p:nvPr/>
          </p:nvSpPr>
          <p:spPr bwMode="auto">
            <a:xfrm flipH="1">
              <a:off x="2603604"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70" name="Oval 69"/>
            <p:cNvSpPr>
              <a:spLocks noChangeAspect="1" noChangeArrowheads="1"/>
            </p:cNvSpPr>
            <p:nvPr/>
          </p:nvSpPr>
          <p:spPr bwMode="auto">
            <a:xfrm flipH="1">
              <a:off x="1953173"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71" name="Arc 70"/>
            <p:cNvSpPr/>
            <p:nvPr/>
          </p:nvSpPr>
          <p:spPr>
            <a:xfrm rot="5012506">
              <a:off x="2200463"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72" name="Arc 71"/>
            <p:cNvSpPr/>
            <p:nvPr/>
          </p:nvSpPr>
          <p:spPr>
            <a:xfrm rot="16587494" flipH="1">
              <a:off x="2252986"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73" name="Arc 72"/>
            <p:cNvSpPr/>
            <p:nvPr/>
          </p:nvSpPr>
          <p:spPr>
            <a:xfrm rot="7395384">
              <a:off x="2218960" y="4926421"/>
              <a:ext cx="150756" cy="174698"/>
            </a:xfrm>
            <a:prstGeom prst="arc">
              <a:avLst>
                <a:gd name="adj1" fmla="val 16200000"/>
                <a:gd name="adj2" fmla="val 21459126"/>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cxnSp>
          <p:nvCxnSpPr>
            <p:cNvPr id="74" name="Straight Connector 73"/>
            <p:cNvCxnSpPr>
              <a:stCxn id="63" idx="4"/>
              <a:endCxn id="65" idx="0"/>
            </p:cNvCxnSpPr>
            <p:nvPr/>
          </p:nvCxnSpPr>
          <p:spPr>
            <a:xfrm>
              <a:off x="2247429" y="5077336"/>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5" name="Oval 74"/>
            <p:cNvSpPr>
              <a:spLocks noChangeAspect="1" noChangeArrowheads="1"/>
            </p:cNvSpPr>
            <p:nvPr/>
          </p:nvSpPr>
          <p:spPr bwMode="auto">
            <a:xfrm>
              <a:off x="2201709" y="513992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76" name="Straight Connector 75"/>
            <p:cNvCxnSpPr>
              <a:stCxn id="64" idx="4"/>
              <a:endCxn id="66" idx="0"/>
            </p:cNvCxnSpPr>
            <p:nvPr/>
          </p:nvCxnSpPr>
          <p:spPr>
            <a:xfrm>
              <a:off x="2396996" y="5077354"/>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7" name="Oval 76"/>
            <p:cNvSpPr>
              <a:spLocks noChangeAspect="1" noChangeArrowheads="1"/>
            </p:cNvSpPr>
            <p:nvPr/>
          </p:nvSpPr>
          <p:spPr bwMode="auto">
            <a:xfrm flipH="1">
              <a:off x="2351275" y="5139945"/>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78" name="Straight Connector 77"/>
            <p:cNvCxnSpPr>
              <a:stCxn id="64" idx="3"/>
              <a:endCxn id="69" idx="7"/>
            </p:cNvCxnSpPr>
            <p:nvPr/>
          </p:nvCxnSpPr>
          <p:spPr>
            <a:xfrm>
              <a:off x="2429325" y="5063963"/>
              <a:ext cx="187670" cy="2272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9" name="Oval 78"/>
            <p:cNvSpPr>
              <a:spLocks noChangeAspect="1" noChangeArrowheads="1"/>
            </p:cNvSpPr>
            <p:nvPr/>
          </p:nvSpPr>
          <p:spPr bwMode="auto">
            <a:xfrm flipH="1">
              <a:off x="2477440" y="513185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80" name="Straight Connector 79"/>
            <p:cNvCxnSpPr>
              <a:stCxn id="63" idx="3"/>
              <a:endCxn id="70" idx="1"/>
            </p:cNvCxnSpPr>
            <p:nvPr/>
          </p:nvCxnSpPr>
          <p:spPr>
            <a:xfrm flipH="1">
              <a:off x="2031222" y="5063945"/>
              <a:ext cx="183878" cy="2272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1" name="Oval 80"/>
            <p:cNvSpPr>
              <a:spLocks noChangeAspect="1" noChangeArrowheads="1"/>
            </p:cNvSpPr>
            <p:nvPr/>
          </p:nvSpPr>
          <p:spPr bwMode="auto">
            <a:xfrm>
              <a:off x="2082174" y="5131848"/>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82" name="Straight Connector 81"/>
            <p:cNvCxnSpPr>
              <a:stCxn id="75" idx="3"/>
              <a:endCxn id="68" idx="7"/>
            </p:cNvCxnSpPr>
            <p:nvPr/>
          </p:nvCxnSpPr>
          <p:spPr>
            <a:xfrm flipH="1">
              <a:off x="2155490" y="5217976"/>
              <a:ext cx="59610" cy="886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7" idx="3"/>
              <a:endCxn id="67" idx="7"/>
            </p:cNvCxnSpPr>
            <p:nvPr/>
          </p:nvCxnSpPr>
          <p:spPr>
            <a:xfrm>
              <a:off x="2429325" y="5217994"/>
              <a:ext cx="61506" cy="886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7" name="TextBox 86"/>
          <p:cNvSpPr txBox="1"/>
          <p:nvPr/>
        </p:nvSpPr>
        <p:spPr>
          <a:xfrm>
            <a:off x="2748437" y="4310373"/>
            <a:ext cx="763629" cy="207749"/>
          </a:xfrm>
          <a:prstGeom prst="rect">
            <a:avLst/>
          </a:prstGeom>
          <a:noFill/>
        </p:spPr>
        <p:txBody>
          <a:bodyPr wrap="none" lIns="0" tIns="0" rIns="0" bIns="0" rtlCol="0">
            <a:spAutoFit/>
          </a:bodyPr>
          <a:lstStyle/>
          <a:p>
            <a:pPr>
              <a:lnSpc>
                <a:spcPct val="90000"/>
              </a:lnSpc>
              <a:spcBef>
                <a:spcPct val="20000"/>
              </a:spcBef>
              <a:buSzPct val="80000"/>
            </a:pPr>
            <a:r>
              <a:rPr lang="en-US" sz="1500" dirty="0">
                <a:solidFill>
                  <a:schemeClr val="bg1">
                    <a:lumMod val="75000"/>
                    <a:lumOff val="25000"/>
                    <a:alpha val="99000"/>
                  </a:schemeClr>
                </a:solidFill>
              </a:rPr>
              <a:t>Data Tier</a:t>
            </a:r>
            <a:endParaRPr lang="en-US" dirty="0">
              <a:solidFill>
                <a:schemeClr val="bg1">
                  <a:lumMod val="75000"/>
                  <a:lumOff val="25000"/>
                  <a:alpha val="99000"/>
                </a:schemeClr>
              </a:solidFill>
            </a:endParaRPr>
          </a:p>
        </p:txBody>
      </p:sp>
      <p:sp>
        <p:nvSpPr>
          <p:cNvPr id="89" name="TextBox 88"/>
          <p:cNvSpPr txBox="1"/>
          <p:nvPr/>
        </p:nvSpPr>
        <p:spPr>
          <a:xfrm>
            <a:off x="5726681" y="2584847"/>
            <a:ext cx="3026692" cy="637097"/>
          </a:xfrm>
          <a:prstGeom prst="rect">
            <a:avLst/>
          </a:prstGeom>
          <a:solidFill>
            <a:schemeClr val="accent6"/>
          </a:solidFill>
        </p:spPr>
        <p:txBody>
          <a:bodyPr wrap="square" lIns="68589" tIns="68589" rIns="68589" bIns="68589" rtlCol="0">
            <a:spAutoFit/>
          </a:bodyPr>
          <a:lstStyle/>
          <a:p>
            <a:pPr>
              <a:lnSpc>
                <a:spcPct val="90000"/>
              </a:lnSpc>
              <a:spcBef>
                <a:spcPct val="20000"/>
              </a:spcBef>
              <a:buSzPct val="80000"/>
            </a:pPr>
            <a:r>
              <a:rPr lang="en-US" dirty="0">
                <a:solidFill>
                  <a:schemeClr val="bg1">
                    <a:alpha val="98000"/>
                  </a:schemeClr>
                </a:solidFill>
              </a:rPr>
              <a:t>Convert Web Apps </a:t>
            </a:r>
            <a:br>
              <a:rPr lang="en-US" dirty="0">
                <a:solidFill>
                  <a:schemeClr val="bg1">
                    <a:alpha val="98000"/>
                  </a:schemeClr>
                </a:solidFill>
              </a:rPr>
            </a:br>
            <a:r>
              <a:rPr lang="en-US" dirty="0">
                <a:solidFill>
                  <a:schemeClr val="bg1">
                    <a:alpha val="98000"/>
                  </a:schemeClr>
                </a:solidFill>
              </a:rPr>
              <a:t>to </a:t>
            </a:r>
            <a:r>
              <a:rPr lang="en-US" b="1" dirty="0">
                <a:solidFill>
                  <a:schemeClr val="bg1">
                    <a:alpha val="98000"/>
                  </a:schemeClr>
                </a:solidFill>
              </a:rPr>
              <a:t>Web Roles (optional)</a:t>
            </a:r>
            <a:endParaRPr lang="en-US" b="1" dirty="0">
              <a:solidFill>
                <a:schemeClr val="bg1">
                  <a:alpha val="98000"/>
                </a:schemeClr>
              </a:solidFill>
            </a:endParaRPr>
          </a:p>
        </p:txBody>
      </p:sp>
      <p:sp>
        <p:nvSpPr>
          <p:cNvPr id="114" name="TextBox 113"/>
          <p:cNvSpPr txBox="1"/>
          <p:nvPr/>
        </p:nvSpPr>
        <p:spPr>
          <a:xfrm>
            <a:off x="2748437" y="3491451"/>
            <a:ext cx="861902" cy="207749"/>
          </a:xfrm>
          <a:prstGeom prst="rect">
            <a:avLst/>
          </a:prstGeom>
          <a:noFill/>
        </p:spPr>
        <p:txBody>
          <a:bodyPr wrap="none" lIns="0" tIns="0" rIns="0" bIns="0" rtlCol="0">
            <a:spAutoFit/>
          </a:bodyPr>
          <a:lstStyle/>
          <a:p>
            <a:pPr>
              <a:lnSpc>
                <a:spcPct val="90000"/>
              </a:lnSpc>
              <a:spcBef>
                <a:spcPct val="20000"/>
              </a:spcBef>
              <a:buSzPct val="80000"/>
            </a:pPr>
            <a:r>
              <a:rPr lang="en-US" sz="1500" b="1" dirty="0">
                <a:solidFill>
                  <a:schemeClr val="bg1">
                    <a:alpha val="99000"/>
                  </a:schemeClr>
                </a:solidFill>
              </a:rPr>
              <a:t>Web Role</a:t>
            </a:r>
            <a:endParaRPr lang="en-US" b="1" dirty="0">
              <a:solidFill>
                <a:schemeClr val="bg1">
                  <a:alpha val="99000"/>
                </a:schemeClr>
              </a:solidFill>
            </a:endParaRPr>
          </a:p>
        </p:txBody>
      </p:sp>
      <p:sp>
        <p:nvSpPr>
          <p:cNvPr id="115" name="Freeform 114"/>
          <p:cNvSpPr>
            <a:spLocks noEditPoints="1"/>
          </p:cNvSpPr>
          <p:nvPr/>
        </p:nvSpPr>
        <p:spPr bwMode="auto">
          <a:xfrm>
            <a:off x="1299866" y="3441173"/>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lumMod val="20000"/>
              <a:lumOff val="80000"/>
            </a:schemeClr>
          </a:solidFill>
          <a:ln>
            <a:noFill/>
          </a:ln>
        </p:spPr>
        <p:style>
          <a:lnRef idx="2">
            <a:schemeClr val="accent5"/>
          </a:lnRef>
          <a:fillRef idx="1">
            <a:schemeClr val="lt1"/>
          </a:fillRef>
          <a:effectRef idx="0">
            <a:schemeClr val="accent5"/>
          </a:effectRef>
          <a:fontRef idx="minor">
            <a:schemeClr val="dk1"/>
          </a:fontRef>
        </p:style>
        <p:txBody>
          <a:bodyPr vert="horz" wrap="square" lIns="68589" tIns="34295" rIns="68589" bIns="34295"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116" name="Freeform 115"/>
          <p:cNvSpPr>
            <a:spLocks noEditPoints="1"/>
          </p:cNvSpPr>
          <p:nvPr/>
        </p:nvSpPr>
        <p:spPr bwMode="auto">
          <a:xfrm>
            <a:off x="1681430" y="3441173"/>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lumMod val="20000"/>
              <a:lumOff val="80000"/>
            </a:schemeClr>
          </a:solidFill>
          <a:ln>
            <a:noFill/>
          </a:ln>
        </p:spPr>
        <p:style>
          <a:lnRef idx="2">
            <a:schemeClr val="accent5"/>
          </a:lnRef>
          <a:fillRef idx="1">
            <a:schemeClr val="lt1"/>
          </a:fillRef>
          <a:effectRef idx="0">
            <a:schemeClr val="accent5"/>
          </a:effectRef>
          <a:fontRef idx="minor">
            <a:schemeClr val="dk1"/>
          </a:fontRef>
        </p:style>
        <p:txBody>
          <a:bodyPr vert="horz" wrap="square" lIns="68589" tIns="34295" rIns="68589" bIns="34295"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117" name="Freeform 116"/>
          <p:cNvSpPr>
            <a:spLocks noEditPoints="1"/>
          </p:cNvSpPr>
          <p:nvPr/>
        </p:nvSpPr>
        <p:spPr bwMode="auto">
          <a:xfrm>
            <a:off x="2062993" y="3441173"/>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lumMod val="20000"/>
              <a:lumOff val="80000"/>
            </a:schemeClr>
          </a:solidFill>
          <a:ln>
            <a:noFill/>
          </a:ln>
        </p:spPr>
        <p:style>
          <a:lnRef idx="2">
            <a:schemeClr val="accent5"/>
          </a:lnRef>
          <a:fillRef idx="1">
            <a:schemeClr val="lt1"/>
          </a:fillRef>
          <a:effectRef idx="0">
            <a:schemeClr val="accent5"/>
          </a:effectRef>
          <a:fontRef idx="minor">
            <a:schemeClr val="dk1"/>
          </a:fontRef>
        </p:style>
        <p:txBody>
          <a:bodyPr vert="horz" wrap="square" lIns="68589" tIns="34295" rIns="68589" bIns="34295"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118" name="Freeform 117"/>
          <p:cNvSpPr>
            <a:spLocks noEditPoints="1"/>
          </p:cNvSpPr>
          <p:nvPr/>
        </p:nvSpPr>
        <p:spPr bwMode="auto">
          <a:xfrm>
            <a:off x="2444558" y="3441173"/>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lumMod val="20000"/>
              <a:lumOff val="80000"/>
            </a:schemeClr>
          </a:solidFill>
          <a:ln>
            <a:noFill/>
          </a:ln>
        </p:spPr>
        <p:style>
          <a:lnRef idx="2">
            <a:schemeClr val="accent5"/>
          </a:lnRef>
          <a:fillRef idx="1">
            <a:schemeClr val="lt1"/>
          </a:fillRef>
          <a:effectRef idx="0">
            <a:schemeClr val="accent5"/>
          </a:effectRef>
          <a:fontRef idx="minor">
            <a:schemeClr val="dk1"/>
          </a:fontRef>
        </p:style>
        <p:txBody>
          <a:bodyPr vert="horz" wrap="square" lIns="68589" tIns="34295" rIns="68589" bIns="34295"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119" name="TextBox 118"/>
          <p:cNvSpPr txBox="1"/>
          <p:nvPr/>
        </p:nvSpPr>
        <p:spPr>
          <a:xfrm>
            <a:off x="2748437" y="3909239"/>
            <a:ext cx="1203095" cy="207749"/>
          </a:xfrm>
          <a:prstGeom prst="rect">
            <a:avLst/>
          </a:prstGeom>
          <a:noFill/>
        </p:spPr>
        <p:txBody>
          <a:bodyPr wrap="none" lIns="0" tIns="0" rIns="0" bIns="0" rtlCol="0">
            <a:spAutoFit/>
          </a:bodyPr>
          <a:lstStyle/>
          <a:p>
            <a:pPr>
              <a:lnSpc>
                <a:spcPct val="90000"/>
              </a:lnSpc>
              <a:spcBef>
                <a:spcPct val="20000"/>
              </a:spcBef>
              <a:buSzPct val="80000"/>
            </a:pPr>
            <a:r>
              <a:rPr lang="en-US" sz="1500" b="1" dirty="0">
                <a:solidFill>
                  <a:schemeClr val="bg1">
                    <a:alpha val="99000"/>
                  </a:schemeClr>
                </a:solidFill>
              </a:rPr>
              <a:t>Worker Roles</a:t>
            </a:r>
            <a:endParaRPr lang="en-US" b="1" dirty="0">
              <a:solidFill>
                <a:schemeClr val="bg1">
                  <a:alpha val="99000"/>
                </a:schemeClr>
              </a:solidFill>
            </a:endParaRPr>
          </a:p>
        </p:txBody>
      </p:sp>
      <p:sp>
        <p:nvSpPr>
          <p:cNvPr id="120" name="TextBox 119"/>
          <p:cNvSpPr txBox="1"/>
          <p:nvPr/>
        </p:nvSpPr>
        <p:spPr>
          <a:xfrm>
            <a:off x="2748437" y="4310373"/>
            <a:ext cx="931219" cy="207749"/>
          </a:xfrm>
          <a:prstGeom prst="rect">
            <a:avLst/>
          </a:prstGeom>
          <a:noFill/>
        </p:spPr>
        <p:txBody>
          <a:bodyPr wrap="none" lIns="0" tIns="0" rIns="0" bIns="0" rtlCol="0">
            <a:spAutoFit/>
          </a:bodyPr>
          <a:lstStyle/>
          <a:p>
            <a:pPr>
              <a:lnSpc>
                <a:spcPct val="90000"/>
              </a:lnSpc>
              <a:spcBef>
                <a:spcPct val="20000"/>
              </a:spcBef>
              <a:buSzPct val="80000"/>
            </a:pPr>
            <a:r>
              <a:rPr lang="en-US" sz="1500" b="1" dirty="0">
                <a:solidFill>
                  <a:schemeClr val="bg1">
                    <a:alpha val="99000"/>
                  </a:schemeClr>
                </a:solidFill>
              </a:rPr>
              <a:t>SQL Azure</a:t>
            </a:r>
            <a:endParaRPr lang="en-US" b="1" dirty="0">
              <a:solidFill>
                <a:schemeClr val="bg1">
                  <a:alpha val="99000"/>
                </a:schemeClr>
              </a:solidFill>
            </a:endParaRPr>
          </a:p>
        </p:txBody>
      </p:sp>
      <p:sp>
        <p:nvSpPr>
          <p:cNvPr id="121" name="Freeform 120"/>
          <p:cNvSpPr>
            <a:spLocks noEditPoints="1"/>
          </p:cNvSpPr>
          <p:nvPr/>
        </p:nvSpPr>
        <p:spPr bwMode="auto">
          <a:xfrm>
            <a:off x="2062620" y="3858961"/>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lumMod val="20000"/>
              <a:lumOff val="80000"/>
            </a:schemeClr>
          </a:solidFill>
          <a:ln>
            <a:noFill/>
          </a:ln>
        </p:spPr>
        <p:style>
          <a:lnRef idx="2">
            <a:schemeClr val="accent5"/>
          </a:lnRef>
          <a:fillRef idx="1">
            <a:schemeClr val="lt1"/>
          </a:fillRef>
          <a:effectRef idx="0">
            <a:schemeClr val="accent5"/>
          </a:effectRef>
          <a:fontRef idx="minor">
            <a:schemeClr val="dk1"/>
          </a:fontRef>
        </p:style>
        <p:txBody>
          <a:bodyPr vert="horz" wrap="square" lIns="68589" tIns="34295" rIns="68589" bIns="34295"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solidFill>
                <a:schemeClr val="tx2"/>
              </a:solidFill>
            </a:endParaRPr>
          </a:p>
        </p:txBody>
      </p:sp>
      <p:sp>
        <p:nvSpPr>
          <p:cNvPr id="122" name="Freeform 121"/>
          <p:cNvSpPr>
            <a:spLocks noEditPoints="1"/>
          </p:cNvSpPr>
          <p:nvPr/>
        </p:nvSpPr>
        <p:spPr bwMode="auto">
          <a:xfrm>
            <a:off x="1681430" y="3858961"/>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lumMod val="20000"/>
              <a:lumOff val="80000"/>
            </a:schemeClr>
          </a:solidFill>
          <a:ln>
            <a:noFill/>
          </a:ln>
        </p:spPr>
        <p:style>
          <a:lnRef idx="2">
            <a:schemeClr val="accent5"/>
          </a:lnRef>
          <a:fillRef idx="1">
            <a:schemeClr val="lt1"/>
          </a:fillRef>
          <a:effectRef idx="0">
            <a:schemeClr val="accent5"/>
          </a:effectRef>
          <a:fontRef idx="minor">
            <a:schemeClr val="dk1"/>
          </a:fontRef>
        </p:style>
        <p:txBody>
          <a:bodyPr vert="horz" wrap="square" lIns="68589" tIns="34295" rIns="68589" bIns="34295"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solidFill>
                <a:schemeClr val="tx2"/>
              </a:solidFill>
            </a:endParaRPr>
          </a:p>
        </p:txBody>
      </p:sp>
      <p:sp>
        <p:nvSpPr>
          <p:cNvPr id="123" name="Freeform 122"/>
          <p:cNvSpPr>
            <a:spLocks noEditPoints="1"/>
          </p:cNvSpPr>
          <p:nvPr/>
        </p:nvSpPr>
        <p:spPr bwMode="auto">
          <a:xfrm>
            <a:off x="1868145" y="4463062"/>
            <a:ext cx="173024" cy="107439"/>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chemeClr val="accent2">
              <a:lumMod val="20000"/>
              <a:lumOff val="80000"/>
            </a:schemeClr>
          </a:solidFill>
          <a:ln>
            <a:noFill/>
          </a:ln>
        </p:spPr>
        <p:style>
          <a:lnRef idx="2">
            <a:schemeClr val="accent5"/>
          </a:lnRef>
          <a:fillRef idx="1">
            <a:schemeClr val="lt1"/>
          </a:fillRef>
          <a:effectRef idx="0">
            <a:schemeClr val="accent5"/>
          </a:effectRef>
          <a:fontRef idx="minor">
            <a:schemeClr val="dk1"/>
          </a:fontRef>
        </p:style>
        <p:txBody>
          <a:bodyPr vert="horz" wrap="square" lIns="68589" tIns="34295" rIns="68589" bIns="34295"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124" name="Freeform 123"/>
          <p:cNvSpPr>
            <a:spLocks noEditPoints="1"/>
          </p:cNvSpPr>
          <p:nvPr/>
        </p:nvSpPr>
        <p:spPr bwMode="auto">
          <a:xfrm>
            <a:off x="1681430" y="4260095"/>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lumMod val="20000"/>
              <a:lumOff val="80000"/>
            </a:schemeClr>
          </a:solidFill>
          <a:ln>
            <a:noFill/>
          </a:ln>
        </p:spPr>
        <p:style>
          <a:lnRef idx="2">
            <a:schemeClr val="accent5"/>
          </a:lnRef>
          <a:fillRef idx="1">
            <a:schemeClr val="lt1"/>
          </a:fillRef>
          <a:effectRef idx="0">
            <a:schemeClr val="accent5"/>
          </a:effectRef>
          <a:fontRef idx="minor">
            <a:schemeClr val="dk1"/>
          </a:fontRef>
        </p:style>
        <p:txBody>
          <a:bodyPr vert="horz" wrap="square" lIns="68589" tIns="34295" rIns="68589" bIns="34295"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solidFill>
                <a:schemeClr val="tx2"/>
              </a:solidFill>
            </a:endParaRPr>
          </a:p>
        </p:txBody>
      </p:sp>
      <p:sp>
        <p:nvSpPr>
          <p:cNvPr id="125" name="Freeform 124"/>
          <p:cNvSpPr>
            <a:spLocks noEditPoints="1"/>
          </p:cNvSpPr>
          <p:nvPr/>
        </p:nvSpPr>
        <p:spPr bwMode="auto">
          <a:xfrm>
            <a:off x="2063749" y="4260095"/>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lumMod val="20000"/>
              <a:lumOff val="80000"/>
            </a:schemeClr>
          </a:solidFill>
          <a:ln>
            <a:noFill/>
          </a:ln>
        </p:spPr>
        <p:style>
          <a:lnRef idx="2">
            <a:schemeClr val="accent5"/>
          </a:lnRef>
          <a:fillRef idx="1">
            <a:schemeClr val="lt1"/>
          </a:fillRef>
          <a:effectRef idx="0">
            <a:schemeClr val="accent5"/>
          </a:effectRef>
          <a:fontRef idx="minor">
            <a:schemeClr val="dk1"/>
          </a:fontRef>
        </p:style>
        <p:txBody>
          <a:bodyPr vert="horz" wrap="square" lIns="68589" tIns="34295" rIns="68589" bIns="34295"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solidFill>
                <a:schemeClr val="tx2"/>
              </a:solidFill>
            </a:endParaRPr>
          </a:p>
        </p:txBody>
      </p:sp>
      <p:sp>
        <p:nvSpPr>
          <p:cNvPr id="126" name="Freeform 125"/>
          <p:cNvSpPr>
            <a:spLocks noEditPoints="1"/>
          </p:cNvSpPr>
          <p:nvPr/>
        </p:nvSpPr>
        <p:spPr bwMode="auto">
          <a:xfrm>
            <a:off x="2250957" y="4463062"/>
            <a:ext cx="173024" cy="107439"/>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chemeClr val="accent2">
              <a:lumMod val="20000"/>
              <a:lumOff val="80000"/>
            </a:schemeClr>
          </a:solidFill>
          <a:ln>
            <a:noFill/>
          </a:ln>
        </p:spPr>
        <p:style>
          <a:lnRef idx="2">
            <a:schemeClr val="accent5"/>
          </a:lnRef>
          <a:fillRef idx="1">
            <a:schemeClr val="lt1"/>
          </a:fillRef>
          <a:effectRef idx="0">
            <a:schemeClr val="accent5"/>
          </a:effectRef>
          <a:fontRef idx="minor">
            <a:schemeClr val="dk1"/>
          </a:fontRef>
        </p:style>
        <p:txBody>
          <a:bodyPr vert="horz" wrap="square" lIns="68589" tIns="34295" rIns="68589" bIns="34295"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 name="TextBox 2"/>
          <p:cNvSpPr txBox="1"/>
          <p:nvPr/>
        </p:nvSpPr>
        <p:spPr>
          <a:xfrm>
            <a:off x="5726681" y="3246747"/>
            <a:ext cx="3026692" cy="692498"/>
          </a:xfrm>
          <a:prstGeom prst="rect">
            <a:avLst/>
          </a:prstGeom>
          <a:solidFill>
            <a:schemeClr val="accent4"/>
          </a:solidFill>
        </p:spPr>
        <p:txBody>
          <a:bodyPr wrap="square" lIns="68589" tIns="68589" rIns="68589" bIns="68589" rtlCol="0">
            <a:spAutoFit/>
          </a:bodyPr>
          <a:lstStyle/>
          <a:p>
            <a:r>
              <a:rPr lang="en-US" dirty="0">
                <a:solidFill>
                  <a:schemeClr val="bg1">
                    <a:alpha val="98000"/>
                  </a:schemeClr>
                </a:solidFill>
              </a:rPr>
              <a:t>Convert App Logic </a:t>
            </a:r>
            <a:br>
              <a:rPr lang="en-US" dirty="0">
                <a:solidFill>
                  <a:schemeClr val="bg1">
                    <a:alpha val="98000"/>
                  </a:schemeClr>
                </a:solidFill>
              </a:rPr>
            </a:br>
            <a:r>
              <a:rPr lang="en-US" dirty="0">
                <a:solidFill>
                  <a:schemeClr val="bg1">
                    <a:alpha val="98000"/>
                  </a:schemeClr>
                </a:solidFill>
              </a:rPr>
              <a:t>to </a:t>
            </a:r>
            <a:r>
              <a:rPr lang="en-US" b="1" dirty="0">
                <a:solidFill>
                  <a:schemeClr val="bg1">
                    <a:alpha val="98000"/>
                  </a:schemeClr>
                </a:solidFill>
              </a:rPr>
              <a:t>Worker </a:t>
            </a:r>
            <a:r>
              <a:rPr lang="en-US" b="1" dirty="0">
                <a:solidFill>
                  <a:schemeClr val="bg1">
                    <a:alpha val="98000"/>
                  </a:schemeClr>
                </a:solidFill>
              </a:rPr>
              <a:t>Roles (optional</a:t>
            </a:r>
            <a:r>
              <a:rPr lang="en-US" b="1" dirty="0">
                <a:solidFill>
                  <a:schemeClr val="bg1">
                    <a:alpha val="98000"/>
                  </a:schemeClr>
                </a:solidFill>
              </a:rPr>
              <a:t>)</a:t>
            </a:r>
            <a:endParaRPr lang="en-US" b="1" dirty="0">
              <a:solidFill>
                <a:schemeClr val="bg1">
                  <a:alpha val="98000"/>
                </a:schemeClr>
              </a:solidFill>
            </a:endParaRPr>
          </a:p>
        </p:txBody>
      </p:sp>
      <p:sp>
        <p:nvSpPr>
          <p:cNvPr id="13" name="TextBox 12"/>
          <p:cNvSpPr txBox="1"/>
          <p:nvPr/>
        </p:nvSpPr>
        <p:spPr>
          <a:xfrm>
            <a:off x="5726681" y="3964048"/>
            <a:ext cx="3026692" cy="692498"/>
          </a:xfrm>
          <a:prstGeom prst="rect">
            <a:avLst/>
          </a:prstGeom>
          <a:solidFill>
            <a:schemeClr val="accent1"/>
          </a:solidFill>
        </p:spPr>
        <p:txBody>
          <a:bodyPr wrap="square" lIns="68589" tIns="68589" rIns="68589" bIns="68589" rtlCol="0">
            <a:spAutoFit/>
          </a:bodyPr>
          <a:lstStyle/>
          <a:p>
            <a:r>
              <a:rPr lang="en-US" dirty="0">
                <a:solidFill>
                  <a:schemeClr val="bg1">
                    <a:alpha val="98000"/>
                  </a:schemeClr>
                </a:solidFill>
              </a:rPr>
              <a:t>Convert Data Tier </a:t>
            </a:r>
            <a:br>
              <a:rPr lang="en-US" dirty="0">
                <a:solidFill>
                  <a:schemeClr val="bg1">
                    <a:alpha val="98000"/>
                  </a:schemeClr>
                </a:solidFill>
              </a:rPr>
            </a:br>
            <a:r>
              <a:rPr lang="en-US" dirty="0">
                <a:solidFill>
                  <a:schemeClr val="bg1">
                    <a:alpha val="98000"/>
                  </a:schemeClr>
                </a:solidFill>
              </a:rPr>
              <a:t>to Azure SQL DB</a:t>
            </a:r>
            <a:r>
              <a:rPr lang="en-US" b="1" dirty="0">
                <a:solidFill>
                  <a:schemeClr val="bg1">
                    <a:alpha val="98000"/>
                  </a:schemeClr>
                </a:solidFill>
              </a:rPr>
              <a:t> </a:t>
            </a:r>
            <a:r>
              <a:rPr lang="en-US" b="1" dirty="0">
                <a:solidFill>
                  <a:schemeClr val="bg1">
                    <a:alpha val="98000"/>
                  </a:schemeClr>
                </a:solidFill>
              </a:rPr>
              <a:t>(optional</a:t>
            </a:r>
            <a:r>
              <a:rPr lang="en-US" b="1" dirty="0">
                <a:solidFill>
                  <a:schemeClr val="bg1">
                    <a:alpha val="98000"/>
                  </a:schemeClr>
                </a:solidFill>
              </a:rPr>
              <a:t>)</a:t>
            </a:r>
            <a:endParaRPr lang="en-US" b="1" dirty="0">
              <a:solidFill>
                <a:schemeClr val="bg1">
                  <a:alpha val="98000"/>
                </a:schemeClr>
              </a:solidFill>
            </a:endParaRPr>
          </a:p>
        </p:txBody>
      </p:sp>
      <p:pic>
        <p:nvPicPr>
          <p:cNvPr id="93" name="Picture 92"/>
          <p:cNvPicPr>
            <a:picLocks noChangeAspect="1"/>
          </p:cNvPicPr>
          <p:nvPr/>
        </p:nvPicPr>
        <p:blipFill>
          <a:blip r:embed="rId3" cstate="print">
            <a:lum bright="70000" contrast="-70000"/>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651829" y="3066742"/>
            <a:ext cx="2336193" cy="271481"/>
          </a:xfrm>
          <a:prstGeom prst="rect">
            <a:avLst/>
          </a:prstGeom>
        </p:spPr>
      </p:pic>
    </p:spTree>
    <p:extLst>
      <p:ext uri="{BB962C8B-B14F-4D97-AF65-F5344CB8AC3E}">
        <p14:creationId xmlns:p14="http://schemas.microsoft.com/office/powerpoint/2010/main" val="24184092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2" fill="hold" grpId="0" nodeType="clickEffect">
                                  <p:stCondLst>
                                    <p:cond delay="0"/>
                                  </p:stCondLst>
                                  <p:childTnLst>
                                    <p:animEffect transition="out" filter="wipe(right)">
                                      <p:cBhvr>
                                        <p:cTn id="6" dur="500"/>
                                        <p:tgtEl>
                                          <p:spTgt spid="53"/>
                                        </p:tgtEl>
                                      </p:cBhvr>
                                    </p:animEffect>
                                    <p:set>
                                      <p:cBhvr>
                                        <p:cTn id="7" dur="1" fill="hold">
                                          <p:stCondLst>
                                            <p:cond delay="499"/>
                                          </p:stCondLst>
                                        </p:cTn>
                                        <p:tgtEl>
                                          <p:spTgt spid="53"/>
                                        </p:tgtEl>
                                        <p:attrNameLst>
                                          <p:attrName>style.visibility</p:attrName>
                                        </p:attrNameLst>
                                      </p:cBhvr>
                                      <p:to>
                                        <p:strVal val="hidden"/>
                                      </p:to>
                                    </p:set>
                                  </p:childTnLst>
                                </p:cTn>
                              </p:par>
                              <p:par>
                                <p:cTn id="8" presetID="1" presetClass="emph" presetSubtype="2" decel="100000" fill="hold" grpId="0" nodeType="withEffect">
                                  <p:stCondLst>
                                    <p:cond delay="110"/>
                                  </p:stCondLst>
                                  <p:childTnLst>
                                    <p:animClr clrSpc="rgb" dir="cw">
                                      <p:cBhvr>
                                        <p:cTn id="9" dur="500" fill="hold"/>
                                        <p:tgtEl>
                                          <p:spTgt spid="118"/>
                                        </p:tgtEl>
                                        <p:attrNameLst>
                                          <p:attrName>fillcolor</p:attrName>
                                        </p:attrNameLst>
                                      </p:cBhvr>
                                      <p:to>
                                        <a:schemeClr val="accent2"/>
                                      </p:to>
                                    </p:animClr>
                                    <p:set>
                                      <p:cBhvr>
                                        <p:cTn id="10" dur="500" fill="hold"/>
                                        <p:tgtEl>
                                          <p:spTgt spid="118"/>
                                        </p:tgtEl>
                                        <p:attrNameLst>
                                          <p:attrName>fill.type</p:attrName>
                                        </p:attrNameLst>
                                      </p:cBhvr>
                                      <p:to>
                                        <p:strVal val="solid"/>
                                      </p:to>
                                    </p:set>
                                    <p:set>
                                      <p:cBhvr>
                                        <p:cTn id="11" dur="500" fill="hold"/>
                                        <p:tgtEl>
                                          <p:spTgt spid="118"/>
                                        </p:tgtEl>
                                        <p:attrNameLst>
                                          <p:attrName>fill.on</p:attrName>
                                        </p:attrNameLst>
                                      </p:cBhvr>
                                      <p:to>
                                        <p:strVal val="true"/>
                                      </p:to>
                                    </p:set>
                                  </p:childTnLst>
                                </p:cTn>
                              </p:par>
                              <p:par>
                                <p:cTn id="12" presetID="1" presetClass="emph" presetSubtype="2" decel="100000" fill="hold" grpId="0" nodeType="withEffect">
                                  <p:stCondLst>
                                    <p:cond delay="220"/>
                                  </p:stCondLst>
                                  <p:childTnLst>
                                    <p:animClr clrSpc="rgb" dir="cw">
                                      <p:cBhvr>
                                        <p:cTn id="13" dur="500" fill="hold"/>
                                        <p:tgtEl>
                                          <p:spTgt spid="117"/>
                                        </p:tgtEl>
                                        <p:attrNameLst>
                                          <p:attrName>fillcolor</p:attrName>
                                        </p:attrNameLst>
                                      </p:cBhvr>
                                      <p:to>
                                        <a:schemeClr val="accent2"/>
                                      </p:to>
                                    </p:animClr>
                                    <p:set>
                                      <p:cBhvr>
                                        <p:cTn id="14" dur="500" fill="hold"/>
                                        <p:tgtEl>
                                          <p:spTgt spid="117"/>
                                        </p:tgtEl>
                                        <p:attrNameLst>
                                          <p:attrName>fill.type</p:attrName>
                                        </p:attrNameLst>
                                      </p:cBhvr>
                                      <p:to>
                                        <p:strVal val="solid"/>
                                      </p:to>
                                    </p:set>
                                    <p:set>
                                      <p:cBhvr>
                                        <p:cTn id="15" dur="500" fill="hold"/>
                                        <p:tgtEl>
                                          <p:spTgt spid="117"/>
                                        </p:tgtEl>
                                        <p:attrNameLst>
                                          <p:attrName>fill.on</p:attrName>
                                        </p:attrNameLst>
                                      </p:cBhvr>
                                      <p:to>
                                        <p:strVal val="true"/>
                                      </p:to>
                                    </p:set>
                                  </p:childTnLst>
                                </p:cTn>
                              </p:par>
                              <p:par>
                                <p:cTn id="16" presetID="1" presetClass="emph" presetSubtype="2" decel="100000" fill="hold" grpId="0" nodeType="withEffect">
                                  <p:stCondLst>
                                    <p:cond delay="330"/>
                                  </p:stCondLst>
                                  <p:childTnLst>
                                    <p:animClr clrSpc="rgb" dir="cw">
                                      <p:cBhvr>
                                        <p:cTn id="17" dur="500" fill="hold"/>
                                        <p:tgtEl>
                                          <p:spTgt spid="116"/>
                                        </p:tgtEl>
                                        <p:attrNameLst>
                                          <p:attrName>fillcolor</p:attrName>
                                        </p:attrNameLst>
                                      </p:cBhvr>
                                      <p:to>
                                        <a:schemeClr val="accent2"/>
                                      </p:to>
                                    </p:animClr>
                                    <p:set>
                                      <p:cBhvr>
                                        <p:cTn id="18" dur="500" fill="hold"/>
                                        <p:tgtEl>
                                          <p:spTgt spid="116"/>
                                        </p:tgtEl>
                                        <p:attrNameLst>
                                          <p:attrName>fill.type</p:attrName>
                                        </p:attrNameLst>
                                      </p:cBhvr>
                                      <p:to>
                                        <p:strVal val="solid"/>
                                      </p:to>
                                    </p:set>
                                    <p:set>
                                      <p:cBhvr>
                                        <p:cTn id="19" dur="500" fill="hold"/>
                                        <p:tgtEl>
                                          <p:spTgt spid="116"/>
                                        </p:tgtEl>
                                        <p:attrNameLst>
                                          <p:attrName>fill.on</p:attrName>
                                        </p:attrNameLst>
                                      </p:cBhvr>
                                      <p:to>
                                        <p:strVal val="true"/>
                                      </p:to>
                                    </p:set>
                                  </p:childTnLst>
                                </p:cTn>
                              </p:par>
                              <p:par>
                                <p:cTn id="20" presetID="1" presetClass="emph" presetSubtype="2" decel="100000" fill="hold" grpId="0" nodeType="withEffect">
                                  <p:stCondLst>
                                    <p:cond delay="440"/>
                                  </p:stCondLst>
                                  <p:childTnLst>
                                    <p:animClr clrSpc="rgb" dir="cw">
                                      <p:cBhvr>
                                        <p:cTn id="21" dur="500" fill="hold"/>
                                        <p:tgtEl>
                                          <p:spTgt spid="115"/>
                                        </p:tgtEl>
                                        <p:attrNameLst>
                                          <p:attrName>fillcolor</p:attrName>
                                        </p:attrNameLst>
                                      </p:cBhvr>
                                      <p:to>
                                        <a:schemeClr val="accent2"/>
                                      </p:to>
                                    </p:animClr>
                                    <p:set>
                                      <p:cBhvr>
                                        <p:cTn id="22" dur="500" fill="hold"/>
                                        <p:tgtEl>
                                          <p:spTgt spid="115"/>
                                        </p:tgtEl>
                                        <p:attrNameLst>
                                          <p:attrName>fill.type</p:attrName>
                                        </p:attrNameLst>
                                      </p:cBhvr>
                                      <p:to>
                                        <p:strVal val="solid"/>
                                      </p:to>
                                    </p:set>
                                    <p:set>
                                      <p:cBhvr>
                                        <p:cTn id="23" dur="500" fill="hold"/>
                                        <p:tgtEl>
                                          <p:spTgt spid="115"/>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grpId="1" nodeType="clickEffect">
                                  <p:stCondLst>
                                    <p:cond delay="0"/>
                                  </p:stCondLst>
                                  <p:childTnLst>
                                    <p:animClr clrSpc="rgb" dir="cw">
                                      <p:cBhvr override="childStyle">
                                        <p:cTn id="27" dur="500" fill="hold"/>
                                        <p:tgtEl>
                                          <p:spTgt spid="115"/>
                                        </p:tgtEl>
                                        <p:attrNameLst>
                                          <p:attrName>style.color</p:attrName>
                                        </p:attrNameLst>
                                      </p:cBhvr>
                                      <p:to>
                                        <a:srgbClr val="FFFFFF"/>
                                      </p:to>
                                    </p:animClr>
                                    <p:animClr clrSpc="rgb" dir="cw">
                                      <p:cBhvr>
                                        <p:cTn id="28" dur="500" fill="hold"/>
                                        <p:tgtEl>
                                          <p:spTgt spid="115"/>
                                        </p:tgtEl>
                                        <p:attrNameLst>
                                          <p:attrName>fillcolor</p:attrName>
                                        </p:attrNameLst>
                                      </p:cBhvr>
                                      <p:to>
                                        <a:srgbClr val="FFFFFF"/>
                                      </p:to>
                                    </p:animClr>
                                    <p:set>
                                      <p:cBhvr>
                                        <p:cTn id="29" dur="500" fill="hold"/>
                                        <p:tgtEl>
                                          <p:spTgt spid="115"/>
                                        </p:tgtEl>
                                        <p:attrNameLst>
                                          <p:attrName>fill.type</p:attrName>
                                        </p:attrNameLst>
                                      </p:cBhvr>
                                      <p:to>
                                        <p:strVal val="solid"/>
                                      </p:to>
                                    </p:set>
                                    <p:set>
                                      <p:cBhvr>
                                        <p:cTn id="30" dur="500" fill="hold"/>
                                        <p:tgtEl>
                                          <p:spTgt spid="115"/>
                                        </p:tgtEl>
                                        <p:attrNameLst>
                                          <p:attrName>fill.on</p:attrName>
                                        </p:attrNameLst>
                                      </p:cBhvr>
                                      <p:to>
                                        <p:strVal val="true"/>
                                      </p:to>
                                    </p:set>
                                  </p:childTnLst>
                                </p:cTn>
                              </p:par>
                              <p:par>
                                <p:cTn id="31" presetID="42" presetClass="entr" presetSubtype="0" fill="hold" grpId="0" nodeType="withEffect">
                                  <p:stCondLst>
                                    <p:cond delay="0"/>
                                  </p:stCondLst>
                                  <p:childTnLst>
                                    <p:set>
                                      <p:cBhvr>
                                        <p:cTn id="32" dur="1" fill="hold">
                                          <p:stCondLst>
                                            <p:cond delay="0"/>
                                          </p:stCondLst>
                                        </p:cTn>
                                        <p:tgtEl>
                                          <p:spTgt spid="89"/>
                                        </p:tgtEl>
                                        <p:attrNameLst>
                                          <p:attrName>style.visibility</p:attrName>
                                        </p:attrNameLst>
                                      </p:cBhvr>
                                      <p:to>
                                        <p:strVal val="visible"/>
                                      </p:to>
                                    </p:set>
                                    <p:animEffect transition="in" filter="fade">
                                      <p:cBhvr>
                                        <p:cTn id="33" dur="1000"/>
                                        <p:tgtEl>
                                          <p:spTgt spid="89"/>
                                        </p:tgtEl>
                                      </p:cBhvr>
                                    </p:animEffect>
                                    <p:anim calcmode="lin" valueType="num">
                                      <p:cBhvr>
                                        <p:cTn id="34" dur="1000" fill="hold"/>
                                        <p:tgtEl>
                                          <p:spTgt spid="89"/>
                                        </p:tgtEl>
                                        <p:attrNameLst>
                                          <p:attrName>ppt_x</p:attrName>
                                        </p:attrNameLst>
                                      </p:cBhvr>
                                      <p:tavLst>
                                        <p:tav tm="0">
                                          <p:val>
                                            <p:strVal val="#ppt_x"/>
                                          </p:val>
                                        </p:tav>
                                        <p:tav tm="100000">
                                          <p:val>
                                            <p:strVal val="#ppt_x"/>
                                          </p:val>
                                        </p:tav>
                                      </p:tavLst>
                                    </p:anim>
                                    <p:anim calcmode="lin" valueType="num">
                                      <p:cBhvr>
                                        <p:cTn id="35" dur="1000" fill="hold"/>
                                        <p:tgtEl>
                                          <p:spTgt spid="89"/>
                                        </p:tgtEl>
                                        <p:attrNameLst>
                                          <p:attrName>ppt_y</p:attrName>
                                        </p:attrNameLst>
                                      </p:cBhvr>
                                      <p:tavLst>
                                        <p:tav tm="0">
                                          <p:val>
                                            <p:strVal val="#ppt_y+.1"/>
                                          </p:val>
                                        </p:tav>
                                        <p:tav tm="100000">
                                          <p:val>
                                            <p:strVal val="#ppt_y"/>
                                          </p:val>
                                        </p:tav>
                                      </p:tavLst>
                                    </p:anim>
                                  </p:childTnLst>
                                </p:cTn>
                              </p:par>
                              <p:par>
                                <p:cTn id="36" presetID="19" presetClass="emph" presetSubtype="0" fill="hold" grpId="1" nodeType="withEffect">
                                  <p:stCondLst>
                                    <p:cond delay="110"/>
                                  </p:stCondLst>
                                  <p:childTnLst>
                                    <p:animClr clrSpc="rgb" dir="cw">
                                      <p:cBhvr override="childStyle">
                                        <p:cTn id="37" dur="500" fill="hold"/>
                                        <p:tgtEl>
                                          <p:spTgt spid="116"/>
                                        </p:tgtEl>
                                        <p:attrNameLst>
                                          <p:attrName>style.color</p:attrName>
                                        </p:attrNameLst>
                                      </p:cBhvr>
                                      <p:to>
                                        <a:srgbClr val="FFFFFF"/>
                                      </p:to>
                                    </p:animClr>
                                    <p:animClr clrSpc="rgb" dir="cw">
                                      <p:cBhvr>
                                        <p:cTn id="38" dur="500" fill="hold"/>
                                        <p:tgtEl>
                                          <p:spTgt spid="116"/>
                                        </p:tgtEl>
                                        <p:attrNameLst>
                                          <p:attrName>fillcolor</p:attrName>
                                        </p:attrNameLst>
                                      </p:cBhvr>
                                      <p:to>
                                        <a:srgbClr val="FFFFFF"/>
                                      </p:to>
                                    </p:animClr>
                                    <p:set>
                                      <p:cBhvr>
                                        <p:cTn id="39" dur="500" fill="hold"/>
                                        <p:tgtEl>
                                          <p:spTgt spid="116"/>
                                        </p:tgtEl>
                                        <p:attrNameLst>
                                          <p:attrName>fill.type</p:attrName>
                                        </p:attrNameLst>
                                      </p:cBhvr>
                                      <p:to>
                                        <p:strVal val="solid"/>
                                      </p:to>
                                    </p:set>
                                    <p:set>
                                      <p:cBhvr>
                                        <p:cTn id="40" dur="500" fill="hold"/>
                                        <p:tgtEl>
                                          <p:spTgt spid="116"/>
                                        </p:tgtEl>
                                        <p:attrNameLst>
                                          <p:attrName>fill.on</p:attrName>
                                        </p:attrNameLst>
                                      </p:cBhvr>
                                      <p:to>
                                        <p:strVal val="true"/>
                                      </p:to>
                                    </p:set>
                                  </p:childTnLst>
                                </p:cTn>
                              </p:par>
                              <p:par>
                                <p:cTn id="41" presetID="19" presetClass="emph" presetSubtype="0" fill="hold" grpId="1" nodeType="withEffect">
                                  <p:stCondLst>
                                    <p:cond delay="220"/>
                                  </p:stCondLst>
                                  <p:childTnLst>
                                    <p:animClr clrSpc="rgb" dir="cw">
                                      <p:cBhvr override="childStyle">
                                        <p:cTn id="42" dur="500" fill="hold"/>
                                        <p:tgtEl>
                                          <p:spTgt spid="117"/>
                                        </p:tgtEl>
                                        <p:attrNameLst>
                                          <p:attrName>style.color</p:attrName>
                                        </p:attrNameLst>
                                      </p:cBhvr>
                                      <p:to>
                                        <a:srgbClr val="FFFFFF"/>
                                      </p:to>
                                    </p:animClr>
                                    <p:animClr clrSpc="rgb" dir="cw">
                                      <p:cBhvr>
                                        <p:cTn id="43" dur="500" fill="hold"/>
                                        <p:tgtEl>
                                          <p:spTgt spid="117"/>
                                        </p:tgtEl>
                                        <p:attrNameLst>
                                          <p:attrName>fillcolor</p:attrName>
                                        </p:attrNameLst>
                                      </p:cBhvr>
                                      <p:to>
                                        <a:srgbClr val="FFFFFF"/>
                                      </p:to>
                                    </p:animClr>
                                    <p:set>
                                      <p:cBhvr>
                                        <p:cTn id="44" dur="500" fill="hold"/>
                                        <p:tgtEl>
                                          <p:spTgt spid="117"/>
                                        </p:tgtEl>
                                        <p:attrNameLst>
                                          <p:attrName>fill.type</p:attrName>
                                        </p:attrNameLst>
                                      </p:cBhvr>
                                      <p:to>
                                        <p:strVal val="solid"/>
                                      </p:to>
                                    </p:set>
                                    <p:set>
                                      <p:cBhvr>
                                        <p:cTn id="45" dur="500" fill="hold"/>
                                        <p:tgtEl>
                                          <p:spTgt spid="117"/>
                                        </p:tgtEl>
                                        <p:attrNameLst>
                                          <p:attrName>fill.on</p:attrName>
                                        </p:attrNameLst>
                                      </p:cBhvr>
                                      <p:to>
                                        <p:strVal val="true"/>
                                      </p:to>
                                    </p:set>
                                  </p:childTnLst>
                                </p:cTn>
                              </p:par>
                              <p:par>
                                <p:cTn id="46" presetID="19" presetClass="emph" presetSubtype="0" fill="hold" grpId="1" nodeType="withEffect">
                                  <p:stCondLst>
                                    <p:cond delay="330"/>
                                  </p:stCondLst>
                                  <p:childTnLst>
                                    <p:animClr clrSpc="rgb" dir="cw">
                                      <p:cBhvr override="childStyle">
                                        <p:cTn id="47" dur="500" fill="hold"/>
                                        <p:tgtEl>
                                          <p:spTgt spid="118"/>
                                        </p:tgtEl>
                                        <p:attrNameLst>
                                          <p:attrName>style.color</p:attrName>
                                        </p:attrNameLst>
                                      </p:cBhvr>
                                      <p:to>
                                        <a:srgbClr val="FFFFFF"/>
                                      </p:to>
                                    </p:animClr>
                                    <p:animClr clrSpc="rgb" dir="cw">
                                      <p:cBhvr>
                                        <p:cTn id="48" dur="500" fill="hold"/>
                                        <p:tgtEl>
                                          <p:spTgt spid="118"/>
                                        </p:tgtEl>
                                        <p:attrNameLst>
                                          <p:attrName>fillcolor</p:attrName>
                                        </p:attrNameLst>
                                      </p:cBhvr>
                                      <p:to>
                                        <a:srgbClr val="FFFFFF"/>
                                      </p:to>
                                    </p:animClr>
                                    <p:set>
                                      <p:cBhvr>
                                        <p:cTn id="49" dur="500" fill="hold"/>
                                        <p:tgtEl>
                                          <p:spTgt spid="118"/>
                                        </p:tgtEl>
                                        <p:attrNameLst>
                                          <p:attrName>fill.type</p:attrName>
                                        </p:attrNameLst>
                                      </p:cBhvr>
                                      <p:to>
                                        <p:strVal val="solid"/>
                                      </p:to>
                                    </p:set>
                                    <p:set>
                                      <p:cBhvr>
                                        <p:cTn id="50" dur="500" fill="hold"/>
                                        <p:tgtEl>
                                          <p:spTgt spid="118"/>
                                        </p:tgtEl>
                                        <p:attrNameLst>
                                          <p:attrName>fill.on</p:attrName>
                                        </p:attrNameLst>
                                      </p:cBhvr>
                                      <p:to>
                                        <p:strVal val="true"/>
                                      </p:to>
                                    </p:set>
                                  </p:childTnLst>
                                </p:cTn>
                              </p:par>
                              <p:par>
                                <p:cTn id="51" presetID="22" presetClass="entr" presetSubtype="8" fill="hold" grpId="0" nodeType="withEffect">
                                  <p:stCondLst>
                                    <p:cond delay="440"/>
                                  </p:stCondLst>
                                  <p:childTnLst>
                                    <p:set>
                                      <p:cBhvr>
                                        <p:cTn id="52" dur="1" fill="hold">
                                          <p:stCondLst>
                                            <p:cond delay="0"/>
                                          </p:stCondLst>
                                        </p:cTn>
                                        <p:tgtEl>
                                          <p:spTgt spid="114"/>
                                        </p:tgtEl>
                                        <p:attrNameLst>
                                          <p:attrName>style.visibility</p:attrName>
                                        </p:attrNameLst>
                                      </p:cBhvr>
                                      <p:to>
                                        <p:strVal val="visible"/>
                                      </p:to>
                                    </p:set>
                                    <p:animEffect transition="in" filter="wipe(left)">
                                      <p:cBhvr>
                                        <p:cTn id="53" dur="500"/>
                                        <p:tgtEl>
                                          <p:spTgt spid="11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xit" presetSubtype="2" fill="hold" grpId="0" nodeType="clickEffect">
                                  <p:stCondLst>
                                    <p:cond delay="0"/>
                                  </p:stCondLst>
                                  <p:childTnLst>
                                    <p:animEffect transition="out" filter="wipe(right)">
                                      <p:cBhvr>
                                        <p:cTn id="57" dur="500"/>
                                        <p:tgtEl>
                                          <p:spTgt spid="56"/>
                                        </p:tgtEl>
                                      </p:cBhvr>
                                    </p:animEffect>
                                    <p:set>
                                      <p:cBhvr>
                                        <p:cTn id="58" dur="1" fill="hold">
                                          <p:stCondLst>
                                            <p:cond delay="499"/>
                                          </p:stCondLst>
                                        </p:cTn>
                                        <p:tgtEl>
                                          <p:spTgt spid="56"/>
                                        </p:tgtEl>
                                        <p:attrNameLst>
                                          <p:attrName>style.visibility</p:attrName>
                                        </p:attrNameLst>
                                      </p:cBhvr>
                                      <p:to>
                                        <p:strVal val="hidden"/>
                                      </p:to>
                                    </p:set>
                                  </p:childTnLst>
                                </p:cTn>
                              </p:par>
                              <p:par>
                                <p:cTn id="59" presetID="1" presetClass="emph" presetSubtype="2" decel="100000" fill="hold" nodeType="withEffect">
                                  <p:stCondLst>
                                    <p:cond delay="0"/>
                                  </p:stCondLst>
                                  <p:childTnLst>
                                    <p:animClr clrSpc="rgb" dir="cw">
                                      <p:cBhvr>
                                        <p:cTn id="60" dur="500" fill="hold"/>
                                        <p:tgtEl>
                                          <p:spTgt spid="121"/>
                                        </p:tgtEl>
                                        <p:attrNameLst>
                                          <p:attrName>fillcolor</p:attrName>
                                        </p:attrNameLst>
                                      </p:cBhvr>
                                      <p:to>
                                        <a:schemeClr val="accent2"/>
                                      </p:to>
                                    </p:animClr>
                                    <p:set>
                                      <p:cBhvr>
                                        <p:cTn id="61" dur="500" fill="hold"/>
                                        <p:tgtEl>
                                          <p:spTgt spid="121"/>
                                        </p:tgtEl>
                                        <p:attrNameLst>
                                          <p:attrName>fill.type</p:attrName>
                                        </p:attrNameLst>
                                      </p:cBhvr>
                                      <p:to>
                                        <p:strVal val="solid"/>
                                      </p:to>
                                    </p:set>
                                    <p:set>
                                      <p:cBhvr>
                                        <p:cTn id="62" dur="500" fill="hold"/>
                                        <p:tgtEl>
                                          <p:spTgt spid="121"/>
                                        </p:tgtEl>
                                        <p:attrNameLst>
                                          <p:attrName>fill.on</p:attrName>
                                        </p:attrNameLst>
                                      </p:cBhvr>
                                      <p:to>
                                        <p:strVal val="true"/>
                                      </p:to>
                                    </p:set>
                                  </p:childTnLst>
                                </p:cTn>
                              </p:par>
                              <p:par>
                                <p:cTn id="63" presetID="1" presetClass="emph" presetSubtype="2" decel="100000" fill="hold" nodeType="withEffect">
                                  <p:stCondLst>
                                    <p:cond delay="110"/>
                                  </p:stCondLst>
                                  <p:childTnLst>
                                    <p:animClr clrSpc="rgb" dir="cw">
                                      <p:cBhvr>
                                        <p:cTn id="64" dur="500" fill="hold"/>
                                        <p:tgtEl>
                                          <p:spTgt spid="122"/>
                                        </p:tgtEl>
                                        <p:attrNameLst>
                                          <p:attrName>fillcolor</p:attrName>
                                        </p:attrNameLst>
                                      </p:cBhvr>
                                      <p:to>
                                        <a:schemeClr val="accent2"/>
                                      </p:to>
                                    </p:animClr>
                                    <p:set>
                                      <p:cBhvr>
                                        <p:cTn id="65" dur="500" fill="hold"/>
                                        <p:tgtEl>
                                          <p:spTgt spid="122"/>
                                        </p:tgtEl>
                                        <p:attrNameLst>
                                          <p:attrName>fill.type</p:attrName>
                                        </p:attrNameLst>
                                      </p:cBhvr>
                                      <p:to>
                                        <p:strVal val="solid"/>
                                      </p:to>
                                    </p:set>
                                    <p:set>
                                      <p:cBhvr>
                                        <p:cTn id="66" dur="500" fill="hold"/>
                                        <p:tgtEl>
                                          <p:spTgt spid="122"/>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9" presetClass="emph" presetSubtype="0" fill="hold" grpId="0" nodeType="clickEffect">
                                  <p:stCondLst>
                                    <p:cond delay="0"/>
                                  </p:stCondLst>
                                  <p:childTnLst>
                                    <p:animClr clrSpc="rgb" dir="cw">
                                      <p:cBhvr override="childStyle">
                                        <p:cTn id="70" dur="500" fill="hold"/>
                                        <p:tgtEl>
                                          <p:spTgt spid="122"/>
                                        </p:tgtEl>
                                        <p:attrNameLst>
                                          <p:attrName>style.color</p:attrName>
                                        </p:attrNameLst>
                                      </p:cBhvr>
                                      <p:to>
                                        <a:srgbClr val="FFFFFF"/>
                                      </p:to>
                                    </p:animClr>
                                    <p:animClr clrSpc="rgb" dir="cw">
                                      <p:cBhvr>
                                        <p:cTn id="71" dur="500" fill="hold"/>
                                        <p:tgtEl>
                                          <p:spTgt spid="122"/>
                                        </p:tgtEl>
                                        <p:attrNameLst>
                                          <p:attrName>fillcolor</p:attrName>
                                        </p:attrNameLst>
                                      </p:cBhvr>
                                      <p:to>
                                        <a:srgbClr val="FFFFFF"/>
                                      </p:to>
                                    </p:animClr>
                                    <p:set>
                                      <p:cBhvr>
                                        <p:cTn id="72" dur="500" fill="hold"/>
                                        <p:tgtEl>
                                          <p:spTgt spid="122"/>
                                        </p:tgtEl>
                                        <p:attrNameLst>
                                          <p:attrName>fill.type</p:attrName>
                                        </p:attrNameLst>
                                      </p:cBhvr>
                                      <p:to>
                                        <p:strVal val="solid"/>
                                      </p:to>
                                    </p:set>
                                    <p:set>
                                      <p:cBhvr>
                                        <p:cTn id="73" dur="500" fill="hold"/>
                                        <p:tgtEl>
                                          <p:spTgt spid="122"/>
                                        </p:tgtEl>
                                        <p:attrNameLst>
                                          <p:attrName>fill.on</p:attrName>
                                        </p:attrNameLst>
                                      </p:cBhvr>
                                      <p:to>
                                        <p:strVal val="true"/>
                                      </p:to>
                                    </p:set>
                                  </p:childTnLst>
                                </p:cTn>
                              </p:par>
                              <p:par>
                                <p:cTn id="74" presetID="42" presetClass="entr" presetSubtype="0" fill="hold" grpId="0" nodeType="withEffect">
                                  <p:stCondLst>
                                    <p:cond delay="0"/>
                                  </p:stCondLst>
                                  <p:childTnLst>
                                    <p:set>
                                      <p:cBhvr>
                                        <p:cTn id="75" dur="1" fill="hold">
                                          <p:stCondLst>
                                            <p:cond delay="0"/>
                                          </p:stCondLst>
                                        </p:cTn>
                                        <p:tgtEl>
                                          <p:spTgt spid="3"/>
                                        </p:tgtEl>
                                        <p:attrNameLst>
                                          <p:attrName>style.visibility</p:attrName>
                                        </p:attrNameLst>
                                      </p:cBhvr>
                                      <p:to>
                                        <p:strVal val="visible"/>
                                      </p:to>
                                    </p:set>
                                    <p:animEffect transition="in" filter="fade">
                                      <p:cBhvr>
                                        <p:cTn id="76" dur="1000"/>
                                        <p:tgtEl>
                                          <p:spTgt spid="3"/>
                                        </p:tgtEl>
                                      </p:cBhvr>
                                    </p:animEffect>
                                    <p:anim calcmode="lin" valueType="num">
                                      <p:cBhvr>
                                        <p:cTn id="77" dur="1000" fill="hold"/>
                                        <p:tgtEl>
                                          <p:spTgt spid="3"/>
                                        </p:tgtEl>
                                        <p:attrNameLst>
                                          <p:attrName>ppt_x</p:attrName>
                                        </p:attrNameLst>
                                      </p:cBhvr>
                                      <p:tavLst>
                                        <p:tav tm="0">
                                          <p:val>
                                            <p:strVal val="#ppt_x"/>
                                          </p:val>
                                        </p:tav>
                                        <p:tav tm="100000">
                                          <p:val>
                                            <p:strVal val="#ppt_x"/>
                                          </p:val>
                                        </p:tav>
                                      </p:tavLst>
                                    </p:anim>
                                    <p:anim calcmode="lin" valueType="num">
                                      <p:cBhvr>
                                        <p:cTn id="78" dur="1000" fill="hold"/>
                                        <p:tgtEl>
                                          <p:spTgt spid="3"/>
                                        </p:tgtEl>
                                        <p:attrNameLst>
                                          <p:attrName>ppt_y</p:attrName>
                                        </p:attrNameLst>
                                      </p:cBhvr>
                                      <p:tavLst>
                                        <p:tav tm="0">
                                          <p:val>
                                            <p:strVal val="#ppt_y+.1"/>
                                          </p:val>
                                        </p:tav>
                                        <p:tav tm="100000">
                                          <p:val>
                                            <p:strVal val="#ppt_y"/>
                                          </p:val>
                                        </p:tav>
                                      </p:tavLst>
                                    </p:anim>
                                  </p:childTnLst>
                                </p:cTn>
                              </p:par>
                              <p:par>
                                <p:cTn id="79" presetID="19" presetClass="emph" presetSubtype="0" fill="hold" grpId="0" nodeType="withEffect">
                                  <p:stCondLst>
                                    <p:cond delay="110"/>
                                  </p:stCondLst>
                                  <p:childTnLst>
                                    <p:animClr clrSpc="rgb" dir="cw">
                                      <p:cBhvr override="childStyle">
                                        <p:cTn id="80" dur="500" fill="hold"/>
                                        <p:tgtEl>
                                          <p:spTgt spid="121"/>
                                        </p:tgtEl>
                                        <p:attrNameLst>
                                          <p:attrName>style.color</p:attrName>
                                        </p:attrNameLst>
                                      </p:cBhvr>
                                      <p:to>
                                        <a:srgbClr val="FFFFFF"/>
                                      </p:to>
                                    </p:animClr>
                                    <p:animClr clrSpc="rgb" dir="cw">
                                      <p:cBhvr>
                                        <p:cTn id="81" dur="500" fill="hold"/>
                                        <p:tgtEl>
                                          <p:spTgt spid="121"/>
                                        </p:tgtEl>
                                        <p:attrNameLst>
                                          <p:attrName>fillcolor</p:attrName>
                                        </p:attrNameLst>
                                      </p:cBhvr>
                                      <p:to>
                                        <a:srgbClr val="FFFFFF"/>
                                      </p:to>
                                    </p:animClr>
                                    <p:set>
                                      <p:cBhvr>
                                        <p:cTn id="82" dur="500" fill="hold"/>
                                        <p:tgtEl>
                                          <p:spTgt spid="121"/>
                                        </p:tgtEl>
                                        <p:attrNameLst>
                                          <p:attrName>fill.type</p:attrName>
                                        </p:attrNameLst>
                                      </p:cBhvr>
                                      <p:to>
                                        <p:strVal val="solid"/>
                                      </p:to>
                                    </p:set>
                                    <p:set>
                                      <p:cBhvr>
                                        <p:cTn id="83" dur="500" fill="hold"/>
                                        <p:tgtEl>
                                          <p:spTgt spid="121"/>
                                        </p:tgtEl>
                                        <p:attrNameLst>
                                          <p:attrName>fill.on</p:attrName>
                                        </p:attrNameLst>
                                      </p:cBhvr>
                                      <p:to>
                                        <p:strVal val="true"/>
                                      </p:to>
                                    </p:set>
                                  </p:childTnLst>
                                </p:cTn>
                              </p:par>
                              <p:par>
                                <p:cTn id="84" presetID="22" presetClass="entr" presetSubtype="8" fill="hold" grpId="0" nodeType="withEffect">
                                  <p:stCondLst>
                                    <p:cond delay="220"/>
                                  </p:stCondLst>
                                  <p:childTnLst>
                                    <p:set>
                                      <p:cBhvr>
                                        <p:cTn id="85" dur="1" fill="hold">
                                          <p:stCondLst>
                                            <p:cond delay="0"/>
                                          </p:stCondLst>
                                        </p:cTn>
                                        <p:tgtEl>
                                          <p:spTgt spid="119"/>
                                        </p:tgtEl>
                                        <p:attrNameLst>
                                          <p:attrName>style.visibility</p:attrName>
                                        </p:attrNameLst>
                                      </p:cBhvr>
                                      <p:to>
                                        <p:strVal val="visible"/>
                                      </p:to>
                                    </p:set>
                                    <p:animEffect transition="in" filter="wipe(left)">
                                      <p:cBhvr>
                                        <p:cTn id="86" dur="500"/>
                                        <p:tgtEl>
                                          <p:spTgt spid="119"/>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xit" presetSubtype="2" fill="hold" grpId="0" nodeType="clickEffect">
                                  <p:stCondLst>
                                    <p:cond delay="0"/>
                                  </p:stCondLst>
                                  <p:childTnLst>
                                    <p:animEffect transition="out" filter="wipe(right)">
                                      <p:cBhvr>
                                        <p:cTn id="90" dur="500"/>
                                        <p:tgtEl>
                                          <p:spTgt spid="87"/>
                                        </p:tgtEl>
                                      </p:cBhvr>
                                    </p:animEffect>
                                    <p:set>
                                      <p:cBhvr>
                                        <p:cTn id="91" dur="1" fill="hold">
                                          <p:stCondLst>
                                            <p:cond delay="499"/>
                                          </p:stCondLst>
                                        </p:cTn>
                                        <p:tgtEl>
                                          <p:spTgt spid="87"/>
                                        </p:tgtEl>
                                        <p:attrNameLst>
                                          <p:attrName>style.visibility</p:attrName>
                                        </p:attrNameLst>
                                      </p:cBhvr>
                                      <p:to>
                                        <p:strVal val="hidden"/>
                                      </p:to>
                                    </p:set>
                                  </p:childTnLst>
                                </p:cTn>
                              </p:par>
                              <p:par>
                                <p:cTn id="92" presetID="1" presetClass="emph" presetSubtype="2" decel="100000" fill="hold" nodeType="withEffect">
                                  <p:stCondLst>
                                    <p:cond delay="110"/>
                                  </p:stCondLst>
                                  <p:childTnLst>
                                    <p:animClr clrSpc="rgb" dir="cw">
                                      <p:cBhvr>
                                        <p:cTn id="93" dur="500" fill="hold"/>
                                        <p:tgtEl>
                                          <p:spTgt spid="126"/>
                                        </p:tgtEl>
                                        <p:attrNameLst>
                                          <p:attrName>fillcolor</p:attrName>
                                        </p:attrNameLst>
                                      </p:cBhvr>
                                      <p:to>
                                        <a:schemeClr val="accent2"/>
                                      </p:to>
                                    </p:animClr>
                                    <p:set>
                                      <p:cBhvr>
                                        <p:cTn id="94" dur="500" fill="hold"/>
                                        <p:tgtEl>
                                          <p:spTgt spid="126"/>
                                        </p:tgtEl>
                                        <p:attrNameLst>
                                          <p:attrName>fill.type</p:attrName>
                                        </p:attrNameLst>
                                      </p:cBhvr>
                                      <p:to>
                                        <p:strVal val="solid"/>
                                      </p:to>
                                    </p:set>
                                    <p:set>
                                      <p:cBhvr>
                                        <p:cTn id="95" dur="500" fill="hold"/>
                                        <p:tgtEl>
                                          <p:spTgt spid="126"/>
                                        </p:tgtEl>
                                        <p:attrNameLst>
                                          <p:attrName>fill.on</p:attrName>
                                        </p:attrNameLst>
                                      </p:cBhvr>
                                      <p:to>
                                        <p:strVal val="true"/>
                                      </p:to>
                                    </p:set>
                                  </p:childTnLst>
                                </p:cTn>
                              </p:par>
                              <p:par>
                                <p:cTn id="96" presetID="1" presetClass="emph" presetSubtype="2" decel="100000" fill="hold" nodeType="withEffect">
                                  <p:stCondLst>
                                    <p:cond delay="220"/>
                                  </p:stCondLst>
                                  <p:childTnLst>
                                    <p:animClr clrSpc="rgb" dir="cw">
                                      <p:cBhvr>
                                        <p:cTn id="97" dur="500" fill="hold"/>
                                        <p:tgtEl>
                                          <p:spTgt spid="125"/>
                                        </p:tgtEl>
                                        <p:attrNameLst>
                                          <p:attrName>fillcolor</p:attrName>
                                        </p:attrNameLst>
                                      </p:cBhvr>
                                      <p:to>
                                        <a:schemeClr val="accent2"/>
                                      </p:to>
                                    </p:animClr>
                                    <p:set>
                                      <p:cBhvr>
                                        <p:cTn id="98" dur="500" fill="hold"/>
                                        <p:tgtEl>
                                          <p:spTgt spid="125"/>
                                        </p:tgtEl>
                                        <p:attrNameLst>
                                          <p:attrName>fill.type</p:attrName>
                                        </p:attrNameLst>
                                      </p:cBhvr>
                                      <p:to>
                                        <p:strVal val="solid"/>
                                      </p:to>
                                    </p:set>
                                    <p:set>
                                      <p:cBhvr>
                                        <p:cTn id="99" dur="500" fill="hold"/>
                                        <p:tgtEl>
                                          <p:spTgt spid="125"/>
                                        </p:tgtEl>
                                        <p:attrNameLst>
                                          <p:attrName>fill.on</p:attrName>
                                        </p:attrNameLst>
                                      </p:cBhvr>
                                      <p:to>
                                        <p:strVal val="true"/>
                                      </p:to>
                                    </p:set>
                                  </p:childTnLst>
                                </p:cTn>
                              </p:par>
                              <p:par>
                                <p:cTn id="100" presetID="1" presetClass="emph" presetSubtype="2" decel="100000" fill="hold" nodeType="withEffect">
                                  <p:stCondLst>
                                    <p:cond delay="330"/>
                                  </p:stCondLst>
                                  <p:childTnLst>
                                    <p:animClr clrSpc="rgb" dir="cw">
                                      <p:cBhvr>
                                        <p:cTn id="101" dur="500" fill="hold"/>
                                        <p:tgtEl>
                                          <p:spTgt spid="123"/>
                                        </p:tgtEl>
                                        <p:attrNameLst>
                                          <p:attrName>fillcolor</p:attrName>
                                        </p:attrNameLst>
                                      </p:cBhvr>
                                      <p:to>
                                        <a:schemeClr val="accent2"/>
                                      </p:to>
                                    </p:animClr>
                                    <p:set>
                                      <p:cBhvr>
                                        <p:cTn id="102" dur="500" fill="hold"/>
                                        <p:tgtEl>
                                          <p:spTgt spid="123"/>
                                        </p:tgtEl>
                                        <p:attrNameLst>
                                          <p:attrName>fill.type</p:attrName>
                                        </p:attrNameLst>
                                      </p:cBhvr>
                                      <p:to>
                                        <p:strVal val="solid"/>
                                      </p:to>
                                    </p:set>
                                    <p:set>
                                      <p:cBhvr>
                                        <p:cTn id="103" dur="500" fill="hold"/>
                                        <p:tgtEl>
                                          <p:spTgt spid="123"/>
                                        </p:tgtEl>
                                        <p:attrNameLst>
                                          <p:attrName>fill.on</p:attrName>
                                        </p:attrNameLst>
                                      </p:cBhvr>
                                      <p:to>
                                        <p:strVal val="true"/>
                                      </p:to>
                                    </p:set>
                                  </p:childTnLst>
                                </p:cTn>
                              </p:par>
                              <p:par>
                                <p:cTn id="104" presetID="1" presetClass="emph" presetSubtype="2" decel="100000" fill="hold" nodeType="withEffect">
                                  <p:stCondLst>
                                    <p:cond delay="440"/>
                                  </p:stCondLst>
                                  <p:childTnLst>
                                    <p:animClr clrSpc="rgb" dir="cw">
                                      <p:cBhvr>
                                        <p:cTn id="105" dur="500" fill="hold"/>
                                        <p:tgtEl>
                                          <p:spTgt spid="124"/>
                                        </p:tgtEl>
                                        <p:attrNameLst>
                                          <p:attrName>fillcolor</p:attrName>
                                        </p:attrNameLst>
                                      </p:cBhvr>
                                      <p:to>
                                        <a:schemeClr val="accent2"/>
                                      </p:to>
                                    </p:animClr>
                                    <p:set>
                                      <p:cBhvr>
                                        <p:cTn id="106" dur="500" fill="hold"/>
                                        <p:tgtEl>
                                          <p:spTgt spid="124"/>
                                        </p:tgtEl>
                                        <p:attrNameLst>
                                          <p:attrName>fill.type</p:attrName>
                                        </p:attrNameLst>
                                      </p:cBhvr>
                                      <p:to>
                                        <p:strVal val="solid"/>
                                      </p:to>
                                    </p:set>
                                    <p:set>
                                      <p:cBhvr>
                                        <p:cTn id="107" dur="500" fill="hold"/>
                                        <p:tgtEl>
                                          <p:spTgt spid="124"/>
                                        </p:tgtEl>
                                        <p:attrNameLst>
                                          <p:attrName>fill.on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19" presetClass="emph" presetSubtype="0" fill="hold" grpId="0" nodeType="clickEffect">
                                  <p:stCondLst>
                                    <p:cond delay="0"/>
                                  </p:stCondLst>
                                  <p:childTnLst>
                                    <p:animClr clrSpc="rgb" dir="cw">
                                      <p:cBhvr override="childStyle">
                                        <p:cTn id="111" dur="500" fill="hold"/>
                                        <p:tgtEl>
                                          <p:spTgt spid="124"/>
                                        </p:tgtEl>
                                        <p:attrNameLst>
                                          <p:attrName>style.color</p:attrName>
                                        </p:attrNameLst>
                                      </p:cBhvr>
                                      <p:to>
                                        <a:srgbClr val="FFFFFF"/>
                                      </p:to>
                                    </p:animClr>
                                    <p:animClr clrSpc="rgb" dir="cw">
                                      <p:cBhvr>
                                        <p:cTn id="112" dur="500" fill="hold"/>
                                        <p:tgtEl>
                                          <p:spTgt spid="124"/>
                                        </p:tgtEl>
                                        <p:attrNameLst>
                                          <p:attrName>fillcolor</p:attrName>
                                        </p:attrNameLst>
                                      </p:cBhvr>
                                      <p:to>
                                        <a:srgbClr val="FFFFFF"/>
                                      </p:to>
                                    </p:animClr>
                                    <p:set>
                                      <p:cBhvr>
                                        <p:cTn id="113" dur="500" fill="hold"/>
                                        <p:tgtEl>
                                          <p:spTgt spid="124"/>
                                        </p:tgtEl>
                                        <p:attrNameLst>
                                          <p:attrName>fill.type</p:attrName>
                                        </p:attrNameLst>
                                      </p:cBhvr>
                                      <p:to>
                                        <p:strVal val="solid"/>
                                      </p:to>
                                    </p:set>
                                    <p:set>
                                      <p:cBhvr>
                                        <p:cTn id="114" dur="500" fill="hold"/>
                                        <p:tgtEl>
                                          <p:spTgt spid="124"/>
                                        </p:tgtEl>
                                        <p:attrNameLst>
                                          <p:attrName>fill.on</p:attrName>
                                        </p:attrNameLst>
                                      </p:cBhvr>
                                      <p:to>
                                        <p:strVal val="true"/>
                                      </p:to>
                                    </p:set>
                                  </p:childTnLst>
                                </p:cTn>
                              </p:par>
                              <p:par>
                                <p:cTn id="115" presetID="42" presetClass="entr" presetSubtype="0" fill="hold" grpId="0" nodeType="withEffect">
                                  <p:stCondLst>
                                    <p:cond delay="0"/>
                                  </p:stCondLst>
                                  <p:childTnLst>
                                    <p:set>
                                      <p:cBhvr>
                                        <p:cTn id="116" dur="1" fill="hold">
                                          <p:stCondLst>
                                            <p:cond delay="0"/>
                                          </p:stCondLst>
                                        </p:cTn>
                                        <p:tgtEl>
                                          <p:spTgt spid="13"/>
                                        </p:tgtEl>
                                        <p:attrNameLst>
                                          <p:attrName>style.visibility</p:attrName>
                                        </p:attrNameLst>
                                      </p:cBhvr>
                                      <p:to>
                                        <p:strVal val="visible"/>
                                      </p:to>
                                    </p:set>
                                    <p:animEffect transition="in" filter="fade">
                                      <p:cBhvr>
                                        <p:cTn id="117" dur="1000"/>
                                        <p:tgtEl>
                                          <p:spTgt spid="13"/>
                                        </p:tgtEl>
                                      </p:cBhvr>
                                    </p:animEffect>
                                    <p:anim calcmode="lin" valueType="num">
                                      <p:cBhvr>
                                        <p:cTn id="118" dur="1000" fill="hold"/>
                                        <p:tgtEl>
                                          <p:spTgt spid="13"/>
                                        </p:tgtEl>
                                        <p:attrNameLst>
                                          <p:attrName>ppt_x</p:attrName>
                                        </p:attrNameLst>
                                      </p:cBhvr>
                                      <p:tavLst>
                                        <p:tav tm="0">
                                          <p:val>
                                            <p:strVal val="#ppt_x"/>
                                          </p:val>
                                        </p:tav>
                                        <p:tav tm="100000">
                                          <p:val>
                                            <p:strVal val="#ppt_x"/>
                                          </p:val>
                                        </p:tav>
                                      </p:tavLst>
                                    </p:anim>
                                    <p:anim calcmode="lin" valueType="num">
                                      <p:cBhvr>
                                        <p:cTn id="119" dur="1000" fill="hold"/>
                                        <p:tgtEl>
                                          <p:spTgt spid="13"/>
                                        </p:tgtEl>
                                        <p:attrNameLst>
                                          <p:attrName>ppt_y</p:attrName>
                                        </p:attrNameLst>
                                      </p:cBhvr>
                                      <p:tavLst>
                                        <p:tav tm="0">
                                          <p:val>
                                            <p:strVal val="#ppt_y+.1"/>
                                          </p:val>
                                        </p:tav>
                                        <p:tav tm="100000">
                                          <p:val>
                                            <p:strVal val="#ppt_y"/>
                                          </p:val>
                                        </p:tav>
                                      </p:tavLst>
                                    </p:anim>
                                  </p:childTnLst>
                                </p:cTn>
                              </p:par>
                              <p:par>
                                <p:cTn id="120" presetID="19" presetClass="emph" presetSubtype="0" fill="hold" grpId="0" nodeType="withEffect">
                                  <p:stCondLst>
                                    <p:cond delay="110"/>
                                  </p:stCondLst>
                                  <p:childTnLst>
                                    <p:animClr clrSpc="rgb" dir="cw">
                                      <p:cBhvr override="childStyle">
                                        <p:cTn id="121" dur="500" fill="hold"/>
                                        <p:tgtEl>
                                          <p:spTgt spid="123"/>
                                        </p:tgtEl>
                                        <p:attrNameLst>
                                          <p:attrName>style.color</p:attrName>
                                        </p:attrNameLst>
                                      </p:cBhvr>
                                      <p:to>
                                        <a:srgbClr val="FFFFFF"/>
                                      </p:to>
                                    </p:animClr>
                                    <p:animClr clrSpc="rgb" dir="cw">
                                      <p:cBhvr>
                                        <p:cTn id="122" dur="500" fill="hold"/>
                                        <p:tgtEl>
                                          <p:spTgt spid="123"/>
                                        </p:tgtEl>
                                        <p:attrNameLst>
                                          <p:attrName>fillcolor</p:attrName>
                                        </p:attrNameLst>
                                      </p:cBhvr>
                                      <p:to>
                                        <a:srgbClr val="FFFFFF"/>
                                      </p:to>
                                    </p:animClr>
                                    <p:set>
                                      <p:cBhvr>
                                        <p:cTn id="123" dur="500" fill="hold"/>
                                        <p:tgtEl>
                                          <p:spTgt spid="123"/>
                                        </p:tgtEl>
                                        <p:attrNameLst>
                                          <p:attrName>fill.type</p:attrName>
                                        </p:attrNameLst>
                                      </p:cBhvr>
                                      <p:to>
                                        <p:strVal val="solid"/>
                                      </p:to>
                                    </p:set>
                                    <p:set>
                                      <p:cBhvr>
                                        <p:cTn id="124" dur="500" fill="hold"/>
                                        <p:tgtEl>
                                          <p:spTgt spid="123"/>
                                        </p:tgtEl>
                                        <p:attrNameLst>
                                          <p:attrName>fill.on</p:attrName>
                                        </p:attrNameLst>
                                      </p:cBhvr>
                                      <p:to>
                                        <p:strVal val="true"/>
                                      </p:to>
                                    </p:set>
                                  </p:childTnLst>
                                </p:cTn>
                              </p:par>
                              <p:par>
                                <p:cTn id="125" presetID="19" presetClass="emph" presetSubtype="0" fill="hold" grpId="0" nodeType="withEffect">
                                  <p:stCondLst>
                                    <p:cond delay="220"/>
                                  </p:stCondLst>
                                  <p:childTnLst>
                                    <p:animClr clrSpc="rgb" dir="cw">
                                      <p:cBhvr override="childStyle">
                                        <p:cTn id="126" dur="500" fill="hold"/>
                                        <p:tgtEl>
                                          <p:spTgt spid="125"/>
                                        </p:tgtEl>
                                        <p:attrNameLst>
                                          <p:attrName>style.color</p:attrName>
                                        </p:attrNameLst>
                                      </p:cBhvr>
                                      <p:to>
                                        <a:srgbClr val="FFFFFF"/>
                                      </p:to>
                                    </p:animClr>
                                    <p:animClr clrSpc="rgb" dir="cw">
                                      <p:cBhvr>
                                        <p:cTn id="127" dur="500" fill="hold"/>
                                        <p:tgtEl>
                                          <p:spTgt spid="125"/>
                                        </p:tgtEl>
                                        <p:attrNameLst>
                                          <p:attrName>fillcolor</p:attrName>
                                        </p:attrNameLst>
                                      </p:cBhvr>
                                      <p:to>
                                        <a:srgbClr val="FFFFFF"/>
                                      </p:to>
                                    </p:animClr>
                                    <p:set>
                                      <p:cBhvr>
                                        <p:cTn id="128" dur="500" fill="hold"/>
                                        <p:tgtEl>
                                          <p:spTgt spid="125"/>
                                        </p:tgtEl>
                                        <p:attrNameLst>
                                          <p:attrName>fill.type</p:attrName>
                                        </p:attrNameLst>
                                      </p:cBhvr>
                                      <p:to>
                                        <p:strVal val="solid"/>
                                      </p:to>
                                    </p:set>
                                    <p:set>
                                      <p:cBhvr>
                                        <p:cTn id="129" dur="500" fill="hold"/>
                                        <p:tgtEl>
                                          <p:spTgt spid="125"/>
                                        </p:tgtEl>
                                        <p:attrNameLst>
                                          <p:attrName>fill.on</p:attrName>
                                        </p:attrNameLst>
                                      </p:cBhvr>
                                      <p:to>
                                        <p:strVal val="true"/>
                                      </p:to>
                                    </p:set>
                                  </p:childTnLst>
                                </p:cTn>
                              </p:par>
                              <p:par>
                                <p:cTn id="130" presetID="19" presetClass="emph" presetSubtype="0" fill="hold" grpId="0" nodeType="withEffect">
                                  <p:stCondLst>
                                    <p:cond delay="330"/>
                                  </p:stCondLst>
                                  <p:childTnLst>
                                    <p:animClr clrSpc="rgb" dir="cw">
                                      <p:cBhvr override="childStyle">
                                        <p:cTn id="131" dur="500" fill="hold"/>
                                        <p:tgtEl>
                                          <p:spTgt spid="126"/>
                                        </p:tgtEl>
                                        <p:attrNameLst>
                                          <p:attrName>style.color</p:attrName>
                                        </p:attrNameLst>
                                      </p:cBhvr>
                                      <p:to>
                                        <a:srgbClr val="FFFFFF"/>
                                      </p:to>
                                    </p:animClr>
                                    <p:animClr clrSpc="rgb" dir="cw">
                                      <p:cBhvr>
                                        <p:cTn id="132" dur="500" fill="hold"/>
                                        <p:tgtEl>
                                          <p:spTgt spid="126"/>
                                        </p:tgtEl>
                                        <p:attrNameLst>
                                          <p:attrName>fillcolor</p:attrName>
                                        </p:attrNameLst>
                                      </p:cBhvr>
                                      <p:to>
                                        <a:srgbClr val="FFFFFF"/>
                                      </p:to>
                                    </p:animClr>
                                    <p:set>
                                      <p:cBhvr>
                                        <p:cTn id="133" dur="500" fill="hold"/>
                                        <p:tgtEl>
                                          <p:spTgt spid="126"/>
                                        </p:tgtEl>
                                        <p:attrNameLst>
                                          <p:attrName>fill.type</p:attrName>
                                        </p:attrNameLst>
                                      </p:cBhvr>
                                      <p:to>
                                        <p:strVal val="solid"/>
                                      </p:to>
                                    </p:set>
                                    <p:set>
                                      <p:cBhvr>
                                        <p:cTn id="134" dur="500" fill="hold"/>
                                        <p:tgtEl>
                                          <p:spTgt spid="126"/>
                                        </p:tgtEl>
                                        <p:attrNameLst>
                                          <p:attrName>fill.on</p:attrName>
                                        </p:attrNameLst>
                                      </p:cBhvr>
                                      <p:to>
                                        <p:strVal val="true"/>
                                      </p:to>
                                    </p:set>
                                  </p:childTnLst>
                                </p:cTn>
                              </p:par>
                              <p:par>
                                <p:cTn id="135" presetID="22" presetClass="entr" presetSubtype="8" fill="hold" grpId="0" nodeType="withEffect">
                                  <p:stCondLst>
                                    <p:cond delay="440"/>
                                  </p:stCondLst>
                                  <p:childTnLst>
                                    <p:set>
                                      <p:cBhvr>
                                        <p:cTn id="136" dur="1" fill="hold">
                                          <p:stCondLst>
                                            <p:cond delay="0"/>
                                          </p:stCondLst>
                                        </p:cTn>
                                        <p:tgtEl>
                                          <p:spTgt spid="120"/>
                                        </p:tgtEl>
                                        <p:attrNameLst>
                                          <p:attrName>style.visibility</p:attrName>
                                        </p:attrNameLst>
                                      </p:cBhvr>
                                      <p:to>
                                        <p:strVal val="visible"/>
                                      </p:to>
                                    </p:set>
                                    <p:animEffect transition="in" filter="wipe(left)">
                                      <p:cBhvr>
                                        <p:cTn id="137"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6" grpId="0"/>
      <p:bldP spid="87" grpId="0"/>
      <p:bldP spid="89" grpId="0" animBg="1"/>
      <p:bldP spid="114" grpId="0"/>
      <p:bldP spid="115" grpId="0" animBg="1"/>
      <p:bldP spid="115" grpId="1" animBg="1"/>
      <p:bldP spid="116" grpId="0" animBg="1"/>
      <p:bldP spid="116" grpId="1" animBg="1"/>
      <p:bldP spid="117" grpId="0" animBg="1"/>
      <p:bldP spid="117" grpId="1" animBg="1"/>
      <p:bldP spid="118" grpId="0" animBg="1"/>
      <p:bldP spid="118" grpId="1" animBg="1"/>
      <p:bldP spid="119" grpId="0"/>
      <p:bldP spid="120" grpId="0"/>
      <p:bldP spid="121" grpId="0" animBg="1"/>
      <p:bldP spid="122" grpId="0" animBg="1"/>
      <p:bldP spid="123" grpId="0" animBg="1"/>
      <p:bldP spid="124" grpId="0" animBg="1"/>
      <p:bldP spid="125" grpId="0" animBg="1"/>
      <p:bldP spid="126" grpId="0" animBg="1"/>
      <p:bldP spid="3" grpId="0" animBg="1"/>
      <p:bldP spid="1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Wrap Up</a:t>
            </a:r>
            <a:endParaRPr lang="en-US" dirty="0"/>
          </a:p>
        </p:txBody>
      </p:sp>
      <p:sp>
        <p:nvSpPr>
          <p:cNvPr id="4" name="Text Placeholder 3"/>
          <p:cNvSpPr>
            <a:spLocks noGrp="1"/>
          </p:cNvSpPr>
          <p:nvPr>
            <p:ph type="body" sz="quarter" idx="10"/>
          </p:nvPr>
        </p:nvSpPr>
        <p:spPr>
          <a:xfrm>
            <a:off x="389436" y="1085849"/>
            <a:ext cx="8363938" cy="3341300"/>
          </a:xfrm>
        </p:spPr>
        <p:txBody>
          <a:bodyPr/>
          <a:lstStyle/>
          <a:p>
            <a:r>
              <a:rPr lang="en-US" sz="2400" spc="0" dirty="0">
                <a:solidFill>
                  <a:schemeClr val="accent2">
                    <a:alpha val="99000"/>
                  </a:schemeClr>
                </a:solidFill>
              </a:rPr>
              <a:t>Connecting </a:t>
            </a:r>
            <a:r>
              <a:rPr lang="en-US" sz="2400" spc="0" dirty="0" err="1">
                <a:solidFill>
                  <a:schemeClr val="accent2">
                    <a:alpha val="99000"/>
                  </a:schemeClr>
                </a:solidFill>
              </a:rPr>
              <a:t>IaaS</a:t>
            </a:r>
            <a:r>
              <a:rPr lang="en-US" sz="2400" spc="0" dirty="0">
                <a:solidFill>
                  <a:schemeClr val="accent2">
                    <a:alpha val="99000"/>
                  </a:schemeClr>
                </a:solidFill>
              </a:rPr>
              <a:t> and </a:t>
            </a:r>
            <a:r>
              <a:rPr lang="en-US" sz="2400" spc="0" dirty="0" err="1">
                <a:solidFill>
                  <a:schemeClr val="accent2">
                    <a:alpha val="99000"/>
                  </a:schemeClr>
                </a:solidFill>
              </a:rPr>
              <a:t>PaaS</a:t>
            </a:r>
            <a:endParaRPr lang="en-US" sz="2400" spc="0" dirty="0">
              <a:solidFill>
                <a:schemeClr val="accent2">
                  <a:alpha val="99000"/>
                </a:schemeClr>
              </a:solidFill>
            </a:endParaRPr>
          </a:p>
          <a:p>
            <a:pPr lvl="1"/>
            <a:r>
              <a:rPr lang="en-US" sz="1800" spc="0" dirty="0">
                <a:solidFill>
                  <a:schemeClr val="tx2">
                    <a:alpha val="99000"/>
                  </a:schemeClr>
                </a:solidFill>
              </a:rPr>
              <a:t>Connecting an application hosted in Windows Azure such </a:t>
            </a:r>
            <a:r>
              <a:rPr lang="en-US" sz="1800" spc="0">
                <a:solidFill>
                  <a:schemeClr val="tx2">
                    <a:alpha val="99000"/>
                  </a:schemeClr>
                </a:solidFill>
              </a:rPr>
              <a:t>as Web Sites </a:t>
            </a:r>
            <a:r>
              <a:rPr lang="en-US" sz="1800" spc="0" dirty="0">
                <a:solidFill>
                  <a:schemeClr val="tx2">
                    <a:alpha val="99000"/>
                  </a:schemeClr>
                </a:solidFill>
              </a:rPr>
              <a:t>or Web/Worker Roles with a Virtual Machine.</a:t>
            </a:r>
          </a:p>
          <a:p>
            <a:endParaRPr lang="en-US" sz="1500" spc="0" dirty="0">
              <a:solidFill>
                <a:schemeClr val="accent6"/>
              </a:solidFill>
            </a:endParaRPr>
          </a:p>
          <a:p>
            <a:r>
              <a:rPr lang="en-US" sz="2400" spc="0" dirty="0">
                <a:solidFill>
                  <a:schemeClr val="accent2">
                    <a:alpha val="99000"/>
                  </a:schemeClr>
                </a:solidFill>
              </a:rPr>
              <a:t>Unblocks Building Applications with Dependencies</a:t>
            </a:r>
          </a:p>
          <a:p>
            <a:pPr lvl="1"/>
            <a:r>
              <a:rPr lang="en-US" sz="1800" spc="0" dirty="0">
                <a:solidFill>
                  <a:schemeClr val="tx2">
                    <a:alpha val="99000"/>
                  </a:schemeClr>
                </a:solidFill>
              </a:rPr>
              <a:t>Dependencies such as Active Directory, SharePoint, SQL Server, Linux, Mongo DB, COM+, MSMQ etc…</a:t>
            </a:r>
          </a:p>
          <a:p>
            <a:endParaRPr lang="en-US" sz="1500" spc="0" dirty="0">
              <a:solidFill>
                <a:schemeClr val="accent6"/>
              </a:solidFill>
            </a:endParaRPr>
          </a:p>
          <a:p>
            <a:r>
              <a:rPr lang="en-US" sz="2400" spc="0" dirty="0">
                <a:solidFill>
                  <a:schemeClr val="accent2">
                    <a:alpha val="99000"/>
                  </a:schemeClr>
                </a:solidFill>
              </a:rPr>
              <a:t>Migration On-Ramp for Existing Applications</a:t>
            </a:r>
          </a:p>
          <a:p>
            <a:pPr lvl="1"/>
            <a:r>
              <a:rPr lang="en-US" sz="1800" spc="0" dirty="0">
                <a:solidFill>
                  <a:schemeClr val="tx2">
                    <a:alpha val="99000"/>
                  </a:schemeClr>
                </a:solidFill>
              </a:rPr>
              <a:t>Migrate application from on-premises take advantage of </a:t>
            </a:r>
            <a:r>
              <a:rPr lang="en-US" sz="1800" spc="0" dirty="0" err="1">
                <a:solidFill>
                  <a:schemeClr val="tx2">
                    <a:alpha val="99000"/>
                  </a:schemeClr>
                </a:solidFill>
              </a:rPr>
              <a:t>PaaS</a:t>
            </a:r>
            <a:r>
              <a:rPr lang="en-US" sz="1800" spc="0" dirty="0">
                <a:solidFill>
                  <a:schemeClr val="tx2">
                    <a:alpha val="99000"/>
                  </a:schemeClr>
                </a:solidFill>
              </a:rPr>
              <a:t> efficiencies without blockers on dependencies.</a:t>
            </a:r>
            <a:endParaRPr lang="en-US" sz="1800" spc="0" dirty="0">
              <a:solidFill>
                <a:schemeClr val="tx2">
                  <a:alpha val="99000"/>
                </a:schemeClr>
              </a:solidFill>
            </a:endParaRPr>
          </a:p>
        </p:txBody>
      </p:sp>
    </p:spTree>
    <p:extLst>
      <p:ext uri="{BB962C8B-B14F-4D97-AF65-F5344CB8AC3E}">
        <p14:creationId xmlns:p14="http://schemas.microsoft.com/office/powerpoint/2010/main" val="157043987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Models </a:t>
            </a:r>
            <a:endParaRPr lang="en-US" dirty="0"/>
          </a:p>
        </p:txBody>
      </p:sp>
      <p:grpSp>
        <p:nvGrpSpPr>
          <p:cNvPr id="94" name="Group 93"/>
          <p:cNvGrpSpPr/>
          <p:nvPr/>
        </p:nvGrpSpPr>
        <p:grpSpPr>
          <a:xfrm>
            <a:off x="148818" y="859150"/>
            <a:ext cx="1857326" cy="3879608"/>
            <a:chOff x="855665" y="1698693"/>
            <a:chExt cx="2237001" cy="4675111"/>
          </a:xfrm>
        </p:grpSpPr>
        <p:sp>
          <p:nvSpPr>
            <p:cNvPr id="95" name="Rectangle 94"/>
            <p:cNvSpPr/>
            <p:nvPr/>
          </p:nvSpPr>
          <p:spPr>
            <a:xfrm>
              <a:off x="1225894" y="1698693"/>
              <a:ext cx="1866772" cy="640080"/>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097282" fontAlgn="base">
                <a:spcAft>
                  <a:spcPct val="0"/>
                </a:spcAft>
                <a:defRPr/>
              </a:pPr>
              <a:r>
                <a:rPr lang="en-US" dirty="0">
                  <a:solidFill>
                    <a:srgbClr val="595959">
                      <a:alpha val="99000"/>
                    </a:srgbClr>
                  </a:solidFill>
                  <a:latin typeface="Segoe UI"/>
                  <a:ea typeface="Kozuka Gothic Pro R" pitchFamily="34" charset="-128"/>
                </a:rPr>
                <a:t>On Premises</a:t>
              </a:r>
            </a:p>
          </p:txBody>
        </p:sp>
        <p:sp>
          <p:nvSpPr>
            <p:cNvPr id="96" name="Rectangle 95"/>
            <p:cNvSpPr/>
            <p:nvPr/>
          </p:nvSpPr>
          <p:spPr>
            <a:xfrm>
              <a:off x="1396458" y="5537987"/>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Storage</a:t>
              </a:r>
            </a:p>
          </p:txBody>
        </p:sp>
        <p:sp>
          <p:nvSpPr>
            <p:cNvPr id="97" name="Rectangle 96"/>
            <p:cNvSpPr/>
            <p:nvPr/>
          </p:nvSpPr>
          <p:spPr>
            <a:xfrm>
              <a:off x="1396458" y="5083168"/>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Servers</a:t>
              </a:r>
            </a:p>
          </p:txBody>
        </p:sp>
        <p:sp>
          <p:nvSpPr>
            <p:cNvPr id="98" name="Rectangle 97"/>
            <p:cNvSpPr/>
            <p:nvPr/>
          </p:nvSpPr>
          <p:spPr>
            <a:xfrm>
              <a:off x="1396458" y="5992804"/>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Networking</a:t>
              </a:r>
            </a:p>
          </p:txBody>
        </p:sp>
        <p:sp>
          <p:nvSpPr>
            <p:cNvPr id="99" name="Rectangle 98"/>
            <p:cNvSpPr/>
            <p:nvPr/>
          </p:nvSpPr>
          <p:spPr>
            <a:xfrm>
              <a:off x="1396458" y="4173530"/>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O/S</a:t>
              </a:r>
            </a:p>
          </p:txBody>
        </p:sp>
        <p:sp>
          <p:nvSpPr>
            <p:cNvPr id="100" name="Rectangle 99"/>
            <p:cNvSpPr/>
            <p:nvPr/>
          </p:nvSpPr>
          <p:spPr>
            <a:xfrm>
              <a:off x="1396458" y="3718711"/>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Middleware</a:t>
              </a:r>
            </a:p>
          </p:txBody>
        </p:sp>
        <p:sp>
          <p:nvSpPr>
            <p:cNvPr id="101" name="Rectangle 100"/>
            <p:cNvSpPr/>
            <p:nvPr/>
          </p:nvSpPr>
          <p:spPr>
            <a:xfrm>
              <a:off x="1396458" y="4628349"/>
              <a:ext cx="1638241" cy="381000"/>
            </a:xfrm>
            <a:prstGeom prst="rect">
              <a:avLst/>
            </a:prstGeom>
            <a:solidFill>
              <a:schemeClr val="accent6"/>
            </a:solidFill>
            <a:ln w="9525" cap="flat" cmpd="sng" algn="ctr">
              <a:no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Virtualization</a:t>
              </a:r>
            </a:p>
          </p:txBody>
        </p:sp>
        <p:sp>
          <p:nvSpPr>
            <p:cNvPr id="102" name="Rectangle 101"/>
            <p:cNvSpPr/>
            <p:nvPr/>
          </p:nvSpPr>
          <p:spPr>
            <a:xfrm>
              <a:off x="1396458" y="2809073"/>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Data</a:t>
              </a:r>
            </a:p>
          </p:txBody>
        </p:sp>
        <p:sp>
          <p:nvSpPr>
            <p:cNvPr id="103" name="Rectangle 102"/>
            <p:cNvSpPr/>
            <p:nvPr/>
          </p:nvSpPr>
          <p:spPr>
            <a:xfrm>
              <a:off x="1396458" y="2354254"/>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dirty="0">
                  <a:solidFill>
                    <a:schemeClr val="bg1">
                      <a:alpha val="99000"/>
                    </a:schemeClr>
                  </a:solidFill>
                  <a:latin typeface="Segoe UI"/>
                  <a:ea typeface="Segoe UI" pitchFamily="34" charset="0"/>
                  <a:cs typeface="Segoe UI" pitchFamily="34" charset="0"/>
                </a:rPr>
                <a:t>Applications</a:t>
              </a:r>
            </a:p>
          </p:txBody>
        </p:sp>
        <p:sp>
          <p:nvSpPr>
            <p:cNvPr id="104" name="Rectangle 103"/>
            <p:cNvSpPr/>
            <p:nvPr/>
          </p:nvSpPr>
          <p:spPr>
            <a:xfrm>
              <a:off x="1396458" y="3263892"/>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Runtime</a:t>
              </a:r>
            </a:p>
          </p:txBody>
        </p:sp>
        <p:sp>
          <p:nvSpPr>
            <p:cNvPr id="105" name="Left Brace 104"/>
            <p:cNvSpPr/>
            <p:nvPr/>
          </p:nvSpPr>
          <p:spPr>
            <a:xfrm>
              <a:off x="1249156" y="2354254"/>
              <a:ext cx="137875" cy="4019550"/>
            </a:xfrm>
            <a:prstGeom prst="leftBrace">
              <a:avLst>
                <a:gd name="adj1" fmla="val 0"/>
                <a:gd name="adj2" fmla="val 50000"/>
              </a:avLst>
            </a:prstGeom>
            <a:noFill/>
            <a:ln w="19050" cap="flat" cmpd="sng" algn="ctr">
              <a:solidFill>
                <a:sysClr val="windowText" lastClr="000000">
                  <a:lumMod val="50000"/>
                  <a:lumOff val="50000"/>
                </a:sysClr>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097372">
                <a:defRPr/>
              </a:pPr>
              <a:endParaRPr lang="en-US" sz="1400">
                <a:solidFill>
                  <a:srgbClr val="FFFFFF"/>
                </a:solidFill>
                <a:latin typeface="Segoe UI"/>
                <a:ea typeface="Segoe UI" pitchFamily="34" charset="0"/>
                <a:cs typeface="Segoe UI" pitchFamily="34" charset="0"/>
              </a:endParaRPr>
            </a:p>
          </p:txBody>
        </p:sp>
        <p:sp>
          <p:nvSpPr>
            <p:cNvPr id="106" name="TextBox 52"/>
            <p:cNvSpPr txBox="1"/>
            <p:nvPr/>
          </p:nvSpPr>
          <p:spPr>
            <a:xfrm>
              <a:off x="855665" y="3753955"/>
              <a:ext cx="463366" cy="1204295"/>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097282" fontAlgn="base">
                <a:spcAft>
                  <a:spcPct val="0"/>
                </a:spcAft>
                <a:defRPr/>
              </a:pPr>
              <a:r>
                <a:rPr lang="en-US" sz="1300" dirty="0">
                  <a:solidFill>
                    <a:srgbClr val="595959">
                      <a:alpha val="99000"/>
                    </a:srgbClr>
                  </a:solidFill>
                  <a:latin typeface="Segoe UI"/>
                  <a:ea typeface="Kozuka Gothic Pro R" pitchFamily="34" charset="-128"/>
                </a:rPr>
                <a:t>You manage</a:t>
              </a:r>
            </a:p>
          </p:txBody>
        </p:sp>
      </p:grpSp>
      <p:grpSp>
        <p:nvGrpSpPr>
          <p:cNvPr id="107" name="Group 106"/>
          <p:cNvGrpSpPr/>
          <p:nvPr/>
        </p:nvGrpSpPr>
        <p:grpSpPr>
          <a:xfrm>
            <a:off x="2271293" y="859150"/>
            <a:ext cx="2301461" cy="4000985"/>
            <a:chOff x="3377366" y="1698693"/>
            <a:chExt cx="2771925" cy="4821377"/>
          </a:xfrm>
        </p:grpSpPr>
        <p:sp>
          <p:nvSpPr>
            <p:cNvPr id="108" name="Rectangle 107"/>
            <p:cNvSpPr/>
            <p:nvPr/>
          </p:nvSpPr>
          <p:spPr>
            <a:xfrm>
              <a:off x="3442874" y="1698693"/>
              <a:ext cx="2593774"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097282" fontAlgn="base">
                <a:spcAft>
                  <a:spcPct val="0"/>
                </a:spcAft>
                <a:defRPr/>
              </a:pPr>
              <a:r>
                <a:rPr lang="en-US" dirty="0">
                  <a:solidFill>
                    <a:srgbClr val="595959">
                      <a:alpha val="99000"/>
                    </a:srgbClr>
                  </a:solidFill>
                  <a:latin typeface="Segoe UI"/>
                  <a:ea typeface="Kozuka Gothic Pro R" pitchFamily="34" charset="-128"/>
                </a:rPr>
                <a:t>Infrastructure</a:t>
              </a:r>
            </a:p>
            <a:p>
              <a:pPr algn="ctr" defTabSz="1097372">
                <a:defRPr/>
              </a:pPr>
              <a:r>
                <a:rPr lang="en-US" sz="1400" dirty="0">
                  <a:solidFill>
                    <a:srgbClr val="595959">
                      <a:alpha val="99000"/>
                    </a:srgbClr>
                  </a:solidFill>
                  <a:latin typeface="Segoe UI"/>
                  <a:ea typeface="Kozuka Gothic Pro R" pitchFamily="34" charset="-128"/>
                </a:rPr>
                <a:t>(as a Service)</a:t>
              </a:r>
            </a:p>
          </p:txBody>
        </p:sp>
        <p:sp>
          <p:nvSpPr>
            <p:cNvPr id="109" name="Rectangle 108"/>
            <p:cNvSpPr/>
            <p:nvPr/>
          </p:nvSpPr>
          <p:spPr>
            <a:xfrm>
              <a:off x="3928143" y="5537991"/>
              <a:ext cx="1638241" cy="381000"/>
            </a:xfrm>
            <a:prstGeom prst="rect">
              <a:avLst/>
            </a:prstGeom>
            <a:solidFill>
              <a:schemeClr val="accent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097372">
                <a:defRPr/>
              </a:pPr>
              <a:r>
                <a:rPr lang="en-US" sz="1400">
                  <a:solidFill>
                    <a:sysClr val="window" lastClr="FFFFFF">
                      <a:alpha val="99000"/>
                    </a:sysClr>
                  </a:solidFill>
                  <a:latin typeface="Segoe UI"/>
                  <a:ea typeface="Segoe UI" pitchFamily="34" charset="0"/>
                  <a:cs typeface="Segoe UI" pitchFamily="34" charset="0"/>
                </a:rPr>
                <a:t>Storage</a:t>
              </a:r>
            </a:p>
          </p:txBody>
        </p:sp>
        <p:sp>
          <p:nvSpPr>
            <p:cNvPr id="110" name="Rectangle 109"/>
            <p:cNvSpPr/>
            <p:nvPr/>
          </p:nvSpPr>
          <p:spPr>
            <a:xfrm>
              <a:off x="3928143" y="5083172"/>
              <a:ext cx="1638241" cy="381000"/>
            </a:xfrm>
            <a:prstGeom prst="rect">
              <a:avLst/>
            </a:prstGeom>
            <a:solidFill>
              <a:schemeClr val="accent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097372">
                <a:defRPr/>
              </a:pPr>
              <a:r>
                <a:rPr lang="en-US" sz="1400">
                  <a:solidFill>
                    <a:sysClr val="window" lastClr="FFFFFF">
                      <a:alpha val="99000"/>
                    </a:sysClr>
                  </a:solidFill>
                  <a:latin typeface="Segoe UI"/>
                  <a:ea typeface="Segoe UI" pitchFamily="34" charset="0"/>
                  <a:cs typeface="Segoe UI" pitchFamily="34" charset="0"/>
                </a:rPr>
                <a:t>Servers</a:t>
              </a:r>
            </a:p>
          </p:txBody>
        </p:sp>
        <p:sp>
          <p:nvSpPr>
            <p:cNvPr id="111" name="Rectangle 110"/>
            <p:cNvSpPr/>
            <p:nvPr/>
          </p:nvSpPr>
          <p:spPr>
            <a:xfrm>
              <a:off x="3928143" y="5992808"/>
              <a:ext cx="1638241" cy="381000"/>
            </a:xfrm>
            <a:prstGeom prst="rect">
              <a:avLst/>
            </a:prstGeom>
            <a:solidFill>
              <a:schemeClr val="accent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097372">
                <a:defRPr/>
              </a:pPr>
              <a:r>
                <a:rPr lang="en-US" sz="1400">
                  <a:solidFill>
                    <a:sysClr val="window" lastClr="FFFFFF">
                      <a:alpha val="99000"/>
                    </a:sysClr>
                  </a:solidFill>
                  <a:latin typeface="Segoe UI"/>
                  <a:ea typeface="Segoe UI" pitchFamily="34" charset="0"/>
                  <a:cs typeface="Segoe UI" pitchFamily="34" charset="0"/>
                </a:rPr>
                <a:t>Networking</a:t>
              </a:r>
            </a:p>
          </p:txBody>
        </p:sp>
        <p:sp>
          <p:nvSpPr>
            <p:cNvPr id="112" name="Rectangle 111"/>
            <p:cNvSpPr/>
            <p:nvPr/>
          </p:nvSpPr>
          <p:spPr>
            <a:xfrm>
              <a:off x="3928143" y="4173534"/>
              <a:ext cx="1638241" cy="381000"/>
            </a:xfrm>
            <a:prstGeom prst="rect">
              <a:avLst/>
            </a:prstGeom>
            <a:solidFill>
              <a:schemeClr val="accent6"/>
            </a:solidFill>
            <a:ln w="9525" cap="flat" cmpd="sng" algn="ctr">
              <a:noFill/>
              <a:prstDash val="solid"/>
            </a:ln>
            <a:effectLst/>
          </p:spPr>
          <p:txBody>
            <a:bodyPr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O/S</a:t>
              </a:r>
            </a:p>
          </p:txBody>
        </p:sp>
        <p:sp>
          <p:nvSpPr>
            <p:cNvPr id="113" name="Rectangle 112"/>
            <p:cNvSpPr/>
            <p:nvPr/>
          </p:nvSpPr>
          <p:spPr>
            <a:xfrm>
              <a:off x="3928143" y="3718715"/>
              <a:ext cx="1638241" cy="381000"/>
            </a:xfrm>
            <a:prstGeom prst="rect">
              <a:avLst/>
            </a:prstGeom>
            <a:solidFill>
              <a:schemeClr val="accent6"/>
            </a:solidFill>
            <a:ln w="9525" cap="flat" cmpd="sng" algn="ctr">
              <a:noFill/>
              <a:prstDash val="solid"/>
            </a:ln>
            <a:effectLst/>
          </p:spPr>
          <p:txBody>
            <a:bodyPr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Middleware</a:t>
              </a:r>
            </a:p>
          </p:txBody>
        </p:sp>
        <p:sp>
          <p:nvSpPr>
            <p:cNvPr id="114" name="Rectangle 113"/>
            <p:cNvSpPr/>
            <p:nvPr/>
          </p:nvSpPr>
          <p:spPr>
            <a:xfrm>
              <a:off x="3928143" y="4628353"/>
              <a:ext cx="1638241" cy="381000"/>
            </a:xfrm>
            <a:prstGeom prst="rect">
              <a:avLst/>
            </a:prstGeom>
            <a:solidFill>
              <a:schemeClr val="accent4"/>
            </a:solidFill>
            <a:ln w="9525" cap="flat" cmpd="sng" algn="ctr">
              <a:noFill/>
              <a:prstDash val="solid"/>
            </a:ln>
            <a:effectLst/>
          </p:spPr>
          <p:txBody>
            <a:bodyPr lIns="0" rIns="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097372">
                <a:defRPr/>
              </a:pPr>
              <a:r>
                <a:rPr lang="en-US" sz="1400">
                  <a:solidFill>
                    <a:sysClr val="window" lastClr="FFFFFF">
                      <a:alpha val="99000"/>
                    </a:sysClr>
                  </a:solidFill>
                  <a:latin typeface="Segoe UI"/>
                  <a:ea typeface="Segoe UI" pitchFamily="34" charset="0"/>
                  <a:cs typeface="Segoe UI" pitchFamily="34" charset="0"/>
                </a:rPr>
                <a:t>Virtualization</a:t>
              </a:r>
            </a:p>
          </p:txBody>
        </p:sp>
        <p:sp>
          <p:nvSpPr>
            <p:cNvPr id="115" name="Rectangle 114"/>
            <p:cNvSpPr/>
            <p:nvPr/>
          </p:nvSpPr>
          <p:spPr>
            <a:xfrm>
              <a:off x="3928143" y="2809077"/>
              <a:ext cx="1638241" cy="381000"/>
            </a:xfrm>
            <a:prstGeom prst="rect">
              <a:avLst/>
            </a:prstGeom>
            <a:solidFill>
              <a:schemeClr val="accent6"/>
            </a:solidFill>
            <a:ln w="9525" cap="flat" cmpd="sng" algn="ctr">
              <a:noFill/>
              <a:prstDash val="solid"/>
            </a:ln>
            <a:effectLst/>
          </p:spPr>
          <p:txBody>
            <a:bodyPr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Data</a:t>
              </a:r>
            </a:p>
          </p:txBody>
        </p:sp>
        <p:sp>
          <p:nvSpPr>
            <p:cNvPr id="116" name="Rectangle 115"/>
            <p:cNvSpPr/>
            <p:nvPr/>
          </p:nvSpPr>
          <p:spPr>
            <a:xfrm>
              <a:off x="3928143" y="2354258"/>
              <a:ext cx="1638241" cy="381000"/>
            </a:xfrm>
            <a:prstGeom prst="rect">
              <a:avLst/>
            </a:prstGeom>
            <a:solidFill>
              <a:schemeClr val="accent6"/>
            </a:solidFill>
            <a:ln w="9525" cap="flat" cmpd="sng" algn="ctr">
              <a:noFill/>
              <a:prstDash val="solid"/>
            </a:ln>
            <a:effectLst/>
          </p:spPr>
          <p:txBody>
            <a:bodyPr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Applications</a:t>
              </a:r>
            </a:p>
          </p:txBody>
        </p:sp>
        <p:sp>
          <p:nvSpPr>
            <p:cNvPr id="117" name="Rectangle 116"/>
            <p:cNvSpPr/>
            <p:nvPr/>
          </p:nvSpPr>
          <p:spPr>
            <a:xfrm>
              <a:off x="3928143" y="3263896"/>
              <a:ext cx="1638241" cy="381000"/>
            </a:xfrm>
            <a:prstGeom prst="rect">
              <a:avLst/>
            </a:prstGeom>
            <a:solidFill>
              <a:schemeClr val="accent6"/>
            </a:solidFill>
            <a:ln w="9525" cap="flat" cmpd="sng" algn="ctr">
              <a:noFill/>
              <a:prstDash val="solid"/>
            </a:ln>
            <a:effectLst/>
          </p:spPr>
          <p:txBody>
            <a:bodyPr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Runtime</a:t>
              </a:r>
            </a:p>
          </p:txBody>
        </p:sp>
        <p:sp>
          <p:nvSpPr>
            <p:cNvPr id="118" name="Left Brace 117"/>
            <p:cNvSpPr/>
            <p:nvPr/>
          </p:nvSpPr>
          <p:spPr>
            <a:xfrm flipH="1">
              <a:off x="5575615" y="4587244"/>
              <a:ext cx="228600" cy="1764000"/>
            </a:xfrm>
            <a:prstGeom prst="leftBrace">
              <a:avLst>
                <a:gd name="adj1" fmla="val 0"/>
                <a:gd name="adj2" fmla="val 50000"/>
              </a:avLst>
            </a:prstGeom>
            <a:noFill/>
            <a:ln w="19050" cap="flat" cmpd="sng" algn="ctr">
              <a:solidFill>
                <a:sysClr val="windowText" lastClr="000000">
                  <a:lumMod val="50000"/>
                  <a:lumOff val="50000"/>
                </a:sysClr>
              </a:solidFill>
              <a:prstDash val="solid"/>
            </a:ln>
            <a:effectLst/>
          </p:spPr>
          <p:txBody>
            <a:bodyPr rtlCol="0" anchor="ctr"/>
            <a:lstStyle/>
            <a:p>
              <a:pPr algn="ctr" defTabSz="1097372">
                <a:defRPr/>
              </a:pPr>
              <a:endParaRPr lang="en-US" sz="1700" kern="0">
                <a:solidFill>
                  <a:srgbClr val="FFFFFF"/>
                </a:solidFill>
                <a:latin typeface="Segoe UI"/>
                <a:ea typeface="Segoe UI" pitchFamily="34" charset="0"/>
                <a:cs typeface="Segoe UI" pitchFamily="34" charset="0"/>
              </a:endParaRPr>
            </a:p>
          </p:txBody>
        </p:sp>
        <p:sp>
          <p:nvSpPr>
            <p:cNvPr id="119" name="TextBox 56"/>
            <p:cNvSpPr txBox="1"/>
            <p:nvPr/>
          </p:nvSpPr>
          <p:spPr>
            <a:xfrm flipH="1">
              <a:off x="5685925" y="4408265"/>
              <a:ext cx="463366" cy="2111805"/>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097282" fontAlgn="base">
                <a:spcAft>
                  <a:spcPct val="0"/>
                </a:spcAft>
                <a:defRPr/>
              </a:pPr>
              <a:r>
                <a:rPr lang="en-US" sz="1300" dirty="0">
                  <a:solidFill>
                    <a:srgbClr val="595959">
                      <a:alpha val="99000"/>
                    </a:srgbClr>
                  </a:solidFill>
                  <a:latin typeface="Segoe UI"/>
                  <a:ea typeface="Kozuka Gothic Pro R" pitchFamily="34" charset="-128"/>
                </a:rPr>
                <a:t>Managed by Microsoft</a:t>
              </a:r>
            </a:p>
          </p:txBody>
        </p:sp>
        <p:sp>
          <p:nvSpPr>
            <p:cNvPr id="120" name="Left Brace 119"/>
            <p:cNvSpPr/>
            <p:nvPr/>
          </p:nvSpPr>
          <p:spPr>
            <a:xfrm>
              <a:off x="3789635" y="2354258"/>
              <a:ext cx="133350" cy="2200276"/>
            </a:xfrm>
            <a:prstGeom prst="leftBrace">
              <a:avLst>
                <a:gd name="adj1" fmla="val 0"/>
                <a:gd name="adj2" fmla="val 50000"/>
              </a:avLst>
            </a:prstGeom>
            <a:noFill/>
            <a:ln w="19050" cap="flat" cmpd="sng" algn="ctr">
              <a:solidFill>
                <a:sysClr val="windowText" lastClr="000000">
                  <a:lumMod val="50000"/>
                  <a:lumOff val="50000"/>
                </a:sysClr>
              </a:solidFill>
              <a:prstDash val="solid"/>
            </a:ln>
            <a:effectLst/>
          </p:spPr>
          <p:txBody>
            <a:bodyPr rtlCol="0" anchor="ctr"/>
            <a:lstStyle/>
            <a:p>
              <a:pPr algn="ctr" defTabSz="1097372">
                <a:defRPr/>
              </a:pPr>
              <a:endParaRPr lang="en-US" sz="1700" kern="0">
                <a:solidFill>
                  <a:srgbClr val="FFFFFF"/>
                </a:solidFill>
                <a:latin typeface="Segoe UI"/>
                <a:ea typeface="Segoe UI" pitchFamily="34" charset="0"/>
                <a:cs typeface="Segoe UI" pitchFamily="34" charset="0"/>
              </a:endParaRPr>
            </a:p>
          </p:txBody>
        </p:sp>
        <p:sp>
          <p:nvSpPr>
            <p:cNvPr id="121" name="TextBox 58"/>
            <p:cNvSpPr txBox="1"/>
            <p:nvPr/>
          </p:nvSpPr>
          <p:spPr>
            <a:xfrm>
              <a:off x="3377366" y="2852244"/>
              <a:ext cx="463366" cy="1204296"/>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097282" fontAlgn="base">
                <a:spcAft>
                  <a:spcPct val="0"/>
                </a:spcAft>
                <a:defRPr/>
              </a:pPr>
              <a:r>
                <a:rPr lang="en-US" sz="1300" dirty="0">
                  <a:solidFill>
                    <a:srgbClr val="595959">
                      <a:alpha val="99000"/>
                    </a:srgbClr>
                  </a:solidFill>
                  <a:latin typeface="Segoe UI"/>
                  <a:ea typeface="Kozuka Gothic Pro R" pitchFamily="34" charset="-128"/>
                </a:rPr>
                <a:t>You manage</a:t>
              </a:r>
            </a:p>
          </p:txBody>
        </p:sp>
      </p:grpSp>
      <p:grpSp>
        <p:nvGrpSpPr>
          <p:cNvPr id="122" name="Group 121"/>
          <p:cNvGrpSpPr/>
          <p:nvPr/>
        </p:nvGrpSpPr>
        <p:grpSpPr>
          <a:xfrm>
            <a:off x="4609764" y="859151"/>
            <a:ext cx="2247074" cy="3886475"/>
            <a:chOff x="5979422" y="1698693"/>
            <a:chExt cx="2706420" cy="4683386"/>
          </a:xfrm>
        </p:grpSpPr>
        <p:sp>
          <p:nvSpPr>
            <p:cNvPr id="123" name="Rectangle 122"/>
            <p:cNvSpPr/>
            <p:nvPr/>
          </p:nvSpPr>
          <p:spPr>
            <a:xfrm>
              <a:off x="6315305" y="1698693"/>
              <a:ext cx="2000311"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097282" fontAlgn="base">
                <a:spcAft>
                  <a:spcPct val="0"/>
                </a:spcAft>
                <a:defRPr/>
              </a:pPr>
              <a:r>
                <a:rPr lang="en-US" dirty="0">
                  <a:solidFill>
                    <a:srgbClr val="595959">
                      <a:alpha val="99000"/>
                    </a:srgbClr>
                  </a:solidFill>
                  <a:latin typeface="Segoe UI"/>
                  <a:ea typeface="Kozuka Gothic Pro R" pitchFamily="34" charset="-128"/>
                </a:rPr>
                <a:t>Platform</a:t>
              </a:r>
            </a:p>
            <a:p>
              <a:pPr algn="ctr" defTabSz="1097372">
                <a:defRPr/>
              </a:pPr>
              <a:r>
                <a:rPr lang="en-US" sz="1400" dirty="0">
                  <a:solidFill>
                    <a:srgbClr val="595959">
                      <a:alpha val="99000"/>
                    </a:srgbClr>
                  </a:solidFill>
                  <a:latin typeface="Segoe UI"/>
                  <a:ea typeface="Kozuka Gothic Pro R" pitchFamily="34" charset="-128"/>
                </a:rPr>
                <a:t>(as a Service)</a:t>
              </a:r>
            </a:p>
          </p:txBody>
        </p:sp>
        <p:sp>
          <p:nvSpPr>
            <p:cNvPr id="124" name="Left Brace 123"/>
            <p:cNvSpPr/>
            <p:nvPr/>
          </p:nvSpPr>
          <p:spPr>
            <a:xfrm flipH="1">
              <a:off x="8131739" y="3259131"/>
              <a:ext cx="209580" cy="3122948"/>
            </a:xfrm>
            <a:prstGeom prst="leftBrace">
              <a:avLst>
                <a:gd name="adj1" fmla="val 0"/>
                <a:gd name="adj2" fmla="val 50000"/>
              </a:avLst>
            </a:prstGeom>
            <a:noFill/>
            <a:ln w="19050" cap="flat" cmpd="sng" algn="ctr">
              <a:solidFill>
                <a:sysClr val="windowText" lastClr="000000">
                  <a:lumMod val="50000"/>
                  <a:lumOff val="50000"/>
                </a:sysClr>
              </a:solidFill>
              <a:prstDash val="solid"/>
            </a:ln>
            <a:effectLst/>
          </p:spPr>
          <p:txBody>
            <a:bodyPr rtlCol="0" anchor="ctr"/>
            <a:lstStyle/>
            <a:p>
              <a:pPr algn="ctr" defTabSz="1097372">
                <a:defRPr/>
              </a:pPr>
              <a:endParaRPr lang="en-US" sz="1700" kern="0">
                <a:solidFill>
                  <a:srgbClr val="FFFFFF"/>
                </a:solidFill>
                <a:latin typeface="Segoe UI"/>
                <a:ea typeface="Segoe UI" pitchFamily="34" charset="0"/>
                <a:cs typeface="Segoe UI" pitchFamily="34" charset="0"/>
              </a:endParaRPr>
            </a:p>
          </p:txBody>
        </p:sp>
        <p:sp>
          <p:nvSpPr>
            <p:cNvPr id="125" name="TextBox 54"/>
            <p:cNvSpPr txBox="1"/>
            <p:nvPr/>
          </p:nvSpPr>
          <p:spPr>
            <a:xfrm flipH="1">
              <a:off x="8222476" y="3781898"/>
              <a:ext cx="463366" cy="21118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097282" fontAlgn="base">
                <a:spcAft>
                  <a:spcPct val="0"/>
                </a:spcAft>
                <a:defRPr/>
              </a:pPr>
              <a:r>
                <a:rPr lang="en-US" sz="1300" dirty="0">
                  <a:solidFill>
                    <a:srgbClr val="595959">
                      <a:alpha val="99000"/>
                    </a:srgbClr>
                  </a:solidFill>
                  <a:latin typeface="Segoe UI"/>
                  <a:ea typeface="Kozuka Gothic Pro R" pitchFamily="34" charset="-128"/>
                </a:rPr>
                <a:t>Managed by Microsoft</a:t>
              </a:r>
            </a:p>
          </p:txBody>
        </p:sp>
        <p:sp>
          <p:nvSpPr>
            <p:cNvPr id="126" name="Left Brace 125"/>
            <p:cNvSpPr/>
            <p:nvPr/>
          </p:nvSpPr>
          <p:spPr>
            <a:xfrm>
              <a:off x="6322411" y="2335206"/>
              <a:ext cx="152400" cy="847725"/>
            </a:xfrm>
            <a:prstGeom prst="leftBrace">
              <a:avLst>
                <a:gd name="adj1" fmla="val 0"/>
                <a:gd name="adj2" fmla="val 50000"/>
              </a:avLst>
            </a:prstGeom>
            <a:noFill/>
            <a:ln w="19050" cap="flat" cmpd="sng" algn="ctr">
              <a:solidFill>
                <a:sysClr val="windowText" lastClr="000000">
                  <a:lumMod val="50000"/>
                  <a:lumOff val="50000"/>
                </a:sysClr>
              </a:solidFill>
              <a:prstDash val="solid"/>
            </a:ln>
            <a:effectLst/>
          </p:spPr>
          <p:txBody>
            <a:bodyPr rtlCol="0" anchor="ctr"/>
            <a:lstStyle/>
            <a:p>
              <a:pPr algn="ctr" defTabSz="1097372">
                <a:defRPr/>
              </a:pPr>
              <a:endParaRPr lang="en-US" sz="1700" kern="0">
                <a:solidFill>
                  <a:srgbClr val="FFFFFF"/>
                </a:solidFill>
                <a:latin typeface="Segoe UI"/>
                <a:ea typeface="Segoe UI" pitchFamily="34" charset="0"/>
                <a:cs typeface="Segoe UI" pitchFamily="34" charset="0"/>
              </a:endParaRPr>
            </a:p>
          </p:txBody>
        </p:sp>
        <p:sp>
          <p:nvSpPr>
            <p:cNvPr id="127" name="TextBox 60"/>
            <p:cNvSpPr txBox="1"/>
            <p:nvPr/>
          </p:nvSpPr>
          <p:spPr>
            <a:xfrm>
              <a:off x="5979422" y="2153760"/>
              <a:ext cx="463366" cy="1204295"/>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097282" fontAlgn="base">
                <a:spcAft>
                  <a:spcPct val="0"/>
                </a:spcAft>
                <a:defRPr/>
              </a:pPr>
              <a:r>
                <a:rPr lang="en-US" sz="1300" dirty="0">
                  <a:solidFill>
                    <a:srgbClr val="595959">
                      <a:alpha val="99000"/>
                    </a:srgbClr>
                  </a:solidFill>
                  <a:latin typeface="Segoe UI"/>
                  <a:ea typeface="Kozuka Gothic Pro R" pitchFamily="34" charset="-128"/>
                </a:rPr>
                <a:t>You manage</a:t>
              </a:r>
            </a:p>
          </p:txBody>
        </p:sp>
        <p:sp>
          <p:nvSpPr>
            <p:cNvPr id="128" name="Rectangle 127"/>
            <p:cNvSpPr/>
            <p:nvPr/>
          </p:nvSpPr>
          <p:spPr>
            <a:xfrm>
              <a:off x="6484238" y="5537990"/>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Storage</a:t>
              </a:r>
            </a:p>
          </p:txBody>
        </p:sp>
        <p:sp>
          <p:nvSpPr>
            <p:cNvPr id="129" name="Rectangle 128"/>
            <p:cNvSpPr/>
            <p:nvPr/>
          </p:nvSpPr>
          <p:spPr>
            <a:xfrm>
              <a:off x="6484238" y="5083171"/>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Servers</a:t>
              </a:r>
            </a:p>
          </p:txBody>
        </p:sp>
        <p:sp>
          <p:nvSpPr>
            <p:cNvPr id="130" name="Rectangle 129"/>
            <p:cNvSpPr/>
            <p:nvPr/>
          </p:nvSpPr>
          <p:spPr>
            <a:xfrm>
              <a:off x="6484238" y="5992807"/>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Networking</a:t>
              </a:r>
            </a:p>
          </p:txBody>
        </p:sp>
        <p:sp>
          <p:nvSpPr>
            <p:cNvPr id="131" name="Rectangle 130"/>
            <p:cNvSpPr/>
            <p:nvPr/>
          </p:nvSpPr>
          <p:spPr>
            <a:xfrm>
              <a:off x="6484238" y="4173533"/>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O/S</a:t>
              </a:r>
            </a:p>
          </p:txBody>
        </p:sp>
        <p:sp>
          <p:nvSpPr>
            <p:cNvPr id="132" name="Rectangle 131"/>
            <p:cNvSpPr/>
            <p:nvPr/>
          </p:nvSpPr>
          <p:spPr>
            <a:xfrm>
              <a:off x="6484238" y="3718714"/>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dirty="0">
                  <a:solidFill>
                    <a:sysClr val="window" lastClr="FFFFFF">
                      <a:alpha val="99000"/>
                    </a:sysClr>
                  </a:solidFill>
                  <a:latin typeface="Segoe UI"/>
                  <a:ea typeface="Segoe UI" pitchFamily="34" charset="0"/>
                  <a:cs typeface="Segoe UI" pitchFamily="34" charset="0"/>
                </a:rPr>
                <a:t>Middleware</a:t>
              </a:r>
            </a:p>
          </p:txBody>
        </p:sp>
        <p:sp>
          <p:nvSpPr>
            <p:cNvPr id="133" name="Rectangle 132"/>
            <p:cNvSpPr/>
            <p:nvPr/>
          </p:nvSpPr>
          <p:spPr>
            <a:xfrm>
              <a:off x="6484238" y="4628352"/>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Virtualization</a:t>
              </a:r>
            </a:p>
          </p:txBody>
        </p:sp>
        <p:sp>
          <p:nvSpPr>
            <p:cNvPr id="134" name="Rectangle 133"/>
            <p:cNvSpPr/>
            <p:nvPr/>
          </p:nvSpPr>
          <p:spPr>
            <a:xfrm>
              <a:off x="6484238" y="2354257"/>
              <a:ext cx="1638240" cy="381000"/>
            </a:xfrm>
            <a:prstGeom prst="rect">
              <a:avLst/>
            </a:prstGeom>
            <a:solidFill>
              <a:schemeClr val="accent6"/>
            </a:solidFill>
            <a:ln w="9525" cap="flat" cmpd="sng" algn="ctr">
              <a:noFill/>
              <a:prstDash val="solid"/>
            </a:ln>
            <a:effectLst/>
          </p:spPr>
          <p:txBody>
            <a:bodyPr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Applications</a:t>
              </a:r>
            </a:p>
          </p:txBody>
        </p:sp>
        <p:sp>
          <p:nvSpPr>
            <p:cNvPr id="135" name="Rectangle 134"/>
            <p:cNvSpPr/>
            <p:nvPr/>
          </p:nvSpPr>
          <p:spPr>
            <a:xfrm>
              <a:off x="6484238" y="3263895"/>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Runtime</a:t>
              </a:r>
            </a:p>
          </p:txBody>
        </p:sp>
        <p:sp>
          <p:nvSpPr>
            <p:cNvPr id="136" name="Rectangle 135"/>
            <p:cNvSpPr/>
            <p:nvPr/>
          </p:nvSpPr>
          <p:spPr>
            <a:xfrm>
              <a:off x="6484238" y="2809076"/>
              <a:ext cx="1638240" cy="381000"/>
            </a:xfrm>
            <a:prstGeom prst="rect">
              <a:avLst/>
            </a:prstGeom>
            <a:solidFill>
              <a:schemeClr val="accent6"/>
            </a:solidFill>
            <a:ln w="9525" cap="flat" cmpd="sng" algn="ctr">
              <a:noFill/>
              <a:prstDash val="solid"/>
            </a:ln>
            <a:effectLst/>
          </p:spPr>
          <p:txBody>
            <a:bodyPr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Data</a:t>
              </a:r>
            </a:p>
          </p:txBody>
        </p:sp>
      </p:grpSp>
      <p:grpSp>
        <p:nvGrpSpPr>
          <p:cNvPr id="137" name="Group 136"/>
          <p:cNvGrpSpPr/>
          <p:nvPr/>
        </p:nvGrpSpPr>
        <p:grpSpPr>
          <a:xfrm>
            <a:off x="6982952" y="859150"/>
            <a:ext cx="2045606" cy="3886473"/>
            <a:chOff x="8840159" y="1698693"/>
            <a:chExt cx="2463768" cy="4683383"/>
          </a:xfrm>
        </p:grpSpPr>
        <p:sp>
          <p:nvSpPr>
            <p:cNvPr id="138" name="Rectangle 137"/>
            <p:cNvSpPr/>
            <p:nvPr/>
          </p:nvSpPr>
          <p:spPr>
            <a:xfrm>
              <a:off x="8840159" y="1698693"/>
              <a:ext cx="2028257"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097282" fontAlgn="base">
                <a:spcAft>
                  <a:spcPct val="0"/>
                </a:spcAft>
                <a:defRPr/>
              </a:pPr>
              <a:r>
                <a:rPr lang="en-US" dirty="0">
                  <a:solidFill>
                    <a:srgbClr val="595959">
                      <a:alpha val="99000"/>
                    </a:srgbClr>
                  </a:solidFill>
                  <a:latin typeface="Segoe UI"/>
                  <a:ea typeface="Kozuka Gothic Pro R" pitchFamily="34" charset="-128"/>
                </a:rPr>
                <a:t>Software</a:t>
              </a:r>
            </a:p>
            <a:p>
              <a:pPr algn="ctr" defTabSz="1097372">
                <a:defRPr/>
              </a:pPr>
              <a:r>
                <a:rPr lang="en-US" sz="1400" dirty="0">
                  <a:solidFill>
                    <a:srgbClr val="595959">
                      <a:alpha val="99000"/>
                    </a:srgbClr>
                  </a:solidFill>
                  <a:latin typeface="Segoe UI"/>
                  <a:ea typeface="Kozuka Gothic Pro R" pitchFamily="34" charset="-128"/>
                </a:rPr>
                <a:t>(as a Service)</a:t>
              </a:r>
            </a:p>
          </p:txBody>
        </p:sp>
        <p:sp>
          <p:nvSpPr>
            <p:cNvPr id="139" name="Left Brace 138"/>
            <p:cNvSpPr/>
            <p:nvPr/>
          </p:nvSpPr>
          <p:spPr>
            <a:xfrm flipH="1">
              <a:off x="10688405" y="2335204"/>
              <a:ext cx="200055" cy="4046872"/>
            </a:xfrm>
            <a:prstGeom prst="leftBrace">
              <a:avLst>
                <a:gd name="adj1" fmla="val 0"/>
                <a:gd name="adj2" fmla="val 50000"/>
              </a:avLst>
            </a:prstGeom>
            <a:noFill/>
            <a:ln w="19050" cap="flat" cmpd="sng" algn="ctr">
              <a:solidFill>
                <a:sysClr val="windowText" lastClr="000000">
                  <a:lumMod val="50000"/>
                  <a:lumOff val="50000"/>
                </a:sysClr>
              </a:solidFill>
              <a:prstDash val="solid"/>
            </a:ln>
            <a:effectLst/>
          </p:spPr>
          <p:txBody>
            <a:bodyPr rtlCol="0" anchor="ctr"/>
            <a:lstStyle/>
            <a:p>
              <a:pPr algn="ctr" defTabSz="1097372">
                <a:defRPr/>
              </a:pPr>
              <a:endParaRPr lang="en-US" sz="1700" kern="0">
                <a:solidFill>
                  <a:srgbClr val="FFFFFF"/>
                </a:solidFill>
                <a:latin typeface="Segoe UI"/>
                <a:ea typeface="Segoe UI" pitchFamily="34" charset="0"/>
                <a:cs typeface="Segoe UI" pitchFamily="34" charset="0"/>
              </a:endParaRPr>
            </a:p>
          </p:txBody>
        </p:sp>
        <p:sp>
          <p:nvSpPr>
            <p:cNvPr id="140" name="TextBox 64"/>
            <p:cNvSpPr txBox="1"/>
            <p:nvPr/>
          </p:nvSpPr>
          <p:spPr>
            <a:xfrm flipH="1">
              <a:off x="10840561" y="3309994"/>
              <a:ext cx="463366" cy="21118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097282" fontAlgn="base">
                <a:spcAft>
                  <a:spcPct val="0"/>
                </a:spcAft>
                <a:defRPr/>
              </a:pPr>
              <a:r>
                <a:rPr lang="en-US" sz="1300" dirty="0">
                  <a:solidFill>
                    <a:srgbClr val="595959">
                      <a:alpha val="99000"/>
                    </a:srgbClr>
                  </a:solidFill>
                  <a:latin typeface="Segoe UI"/>
                  <a:ea typeface="Kozuka Gothic Pro R" pitchFamily="34" charset="-128"/>
                </a:rPr>
                <a:t>Managed by Microsoft</a:t>
              </a:r>
            </a:p>
          </p:txBody>
        </p:sp>
        <p:sp>
          <p:nvSpPr>
            <p:cNvPr id="141" name="Rectangle 140"/>
            <p:cNvSpPr/>
            <p:nvPr/>
          </p:nvSpPr>
          <p:spPr>
            <a:xfrm>
              <a:off x="9040806" y="5537987"/>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Storage</a:t>
              </a:r>
            </a:p>
          </p:txBody>
        </p:sp>
        <p:sp>
          <p:nvSpPr>
            <p:cNvPr id="142" name="Rectangle 141"/>
            <p:cNvSpPr/>
            <p:nvPr/>
          </p:nvSpPr>
          <p:spPr>
            <a:xfrm>
              <a:off x="9040806" y="5083168"/>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Servers</a:t>
              </a:r>
            </a:p>
          </p:txBody>
        </p:sp>
        <p:sp>
          <p:nvSpPr>
            <p:cNvPr id="143" name="Rectangle 142"/>
            <p:cNvSpPr/>
            <p:nvPr/>
          </p:nvSpPr>
          <p:spPr>
            <a:xfrm>
              <a:off x="9040806" y="5992804"/>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Networking</a:t>
              </a:r>
            </a:p>
          </p:txBody>
        </p:sp>
        <p:sp>
          <p:nvSpPr>
            <p:cNvPr id="144" name="Rectangle 143"/>
            <p:cNvSpPr/>
            <p:nvPr/>
          </p:nvSpPr>
          <p:spPr>
            <a:xfrm>
              <a:off x="9040806" y="4173530"/>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O/S</a:t>
              </a:r>
            </a:p>
          </p:txBody>
        </p:sp>
        <p:sp>
          <p:nvSpPr>
            <p:cNvPr id="145" name="Rectangle 144"/>
            <p:cNvSpPr/>
            <p:nvPr/>
          </p:nvSpPr>
          <p:spPr>
            <a:xfrm>
              <a:off x="9040806" y="3718711"/>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Middleware</a:t>
              </a:r>
            </a:p>
          </p:txBody>
        </p:sp>
        <p:sp>
          <p:nvSpPr>
            <p:cNvPr id="146" name="Rectangle 145"/>
            <p:cNvSpPr/>
            <p:nvPr/>
          </p:nvSpPr>
          <p:spPr>
            <a:xfrm>
              <a:off x="9040806" y="4628349"/>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Virtualization</a:t>
              </a:r>
            </a:p>
          </p:txBody>
        </p:sp>
        <p:sp>
          <p:nvSpPr>
            <p:cNvPr id="147" name="Rectangle 146"/>
            <p:cNvSpPr/>
            <p:nvPr/>
          </p:nvSpPr>
          <p:spPr>
            <a:xfrm>
              <a:off x="9040806" y="2354254"/>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dirty="0">
                  <a:solidFill>
                    <a:sysClr val="window" lastClr="FFFFFF">
                      <a:alpha val="99000"/>
                    </a:sysClr>
                  </a:solidFill>
                  <a:latin typeface="Segoe UI"/>
                  <a:ea typeface="Segoe UI" pitchFamily="34" charset="0"/>
                  <a:cs typeface="Segoe UI" pitchFamily="34" charset="0"/>
                </a:rPr>
                <a:t>Applications</a:t>
              </a:r>
            </a:p>
          </p:txBody>
        </p:sp>
        <p:sp>
          <p:nvSpPr>
            <p:cNvPr id="148" name="Rectangle 147"/>
            <p:cNvSpPr/>
            <p:nvPr/>
          </p:nvSpPr>
          <p:spPr>
            <a:xfrm>
              <a:off x="9040806" y="3263892"/>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Runtime</a:t>
              </a:r>
            </a:p>
          </p:txBody>
        </p:sp>
        <p:sp>
          <p:nvSpPr>
            <p:cNvPr id="149" name="Rectangle 148"/>
            <p:cNvSpPr/>
            <p:nvPr/>
          </p:nvSpPr>
          <p:spPr>
            <a:xfrm>
              <a:off x="9040806" y="2809073"/>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Data</a:t>
              </a:r>
            </a:p>
          </p:txBody>
        </p:sp>
      </p:grpSp>
    </p:spTree>
    <p:extLst>
      <p:ext uri="{BB962C8B-B14F-4D97-AF65-F5344CB8AC3E}">
        <p14:creationId xmlns:p14="http://schemas.microsoft.com/office/powerpoint/2010/main" val="1141401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500"/>
                                        <p:tgtEl>
                                          <p:spTgt spid="10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2"/>
                                        </p:tgtEl>
                                        <p:attrNameLst>
                                          <p:attrName>style.visibility</p:attrName>
                                        </p:attrNameLst>
                                      </p:cBhvr>
                                      <p:to>
                                        <p:strVal val="visible"/>
                                      </p:to>
                                    </p:set>
                                    <p:animEffect transition="in" filter="fade">
                                      <p:cBhvr>
                                        <p:cTn id="12" dur="500"/>
                                        <p:tgtEl>
                                          <p:spTgt spid="1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7"/>
                                        </p:tgtEl>
                                        <p:attrNameLst>
                                          <p:attrName>style.visibility</p:attrName>
                                        </p:attrNameLst>
                                      </p:cBhvr>
                                      <p:to>
                                        <p:strVal val="visible"/>
                                      </p:to>
                                    </p:set>
                                    <p:animEffect transition="in" filter="fade">
                                      <p:cBhvr>
                                        <p:cTn id="17"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590196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auto">
          <a:xfrm>
            <a:off x="4859845" y="3120163"/>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0" rIns="91440" bIns="0" numCol="1" rtlCol="0" anchor="ctr" anchorCtr="1" compatLnSpc="1">
            <a:prstTxWarp prst="textNoShape">
              <a:avLst/>
            </a:prstTxWarp>
          </a:bodyPr>
          <a:lstStyle/>
          <a:p>
            <a:pPr defTabSz="685891">
              <a:lnSpc>
                <a:spcPct val="90000"/>
              </a:lnSpc>
              <a:buSzPct val="90000"/>
            </a:pPr>
            <a:endParaRPr lang="en-US" kern="0" dirty="0">
              <a:gradFill>
                <a:gsLst>
                  <a:gs pos="85000">
                    <a:srgbClr val="FFFFFF"/>
                  </a:gs>
                  <a:gs pos="0">
                    <a:srgbClr val="FFFFFF"/>
                  </a:gs>
                </a:gsLst>
                <a:lin ang="5400000" scaled="0"/>
              </a:gradFill>
            </a:endParaRPr>
          </a:p>
        </p:txBody>
      </p:sp>
      <p:sp>
        <p:nvSpPr>
          <p:cNvPr id="29" name="Rectangle 28"/>
          <p:cNvSpPr/>
          <p:nvPr/>
        </p:nvSpPr>
        <p:spPr bwMode="auto">
          <a:xfrm>
            <a:off x="4858704"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sp>
        <p:nvSpPr>
          <p:cNvPr id="81" name="Rectangle 80"/>
          <p:cNvSpPr/>
          <p:nvPr/>
        </p:nvSpPr>
        <p:spPr bwMode="auto">
          <a:xfrm>
            <a:off x="4858705" y="0"/>
            <a:ext cx="1162683" cy="5143500"/>
          </a:xfrm>
          <a:prstGeom prst="rect">
            <a:avLst/>
          </a:prstGeom>
          <a:solidFill>
            <a:schemeClr val="accent2"/>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sp>
        <p:nvSpPr>
          <p:cNvPr id="59" name="Rectangle 58"/>
          <p:cNvSpPr/>
          <p:nvPr/>
        </p:nvSpPr>
        <p:spPr bwMode="auto">
          <a:xfrm>
            <a:off x="6055761" y="3120163"/>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0" rIns="91440" bIns="0" numCol="1" rtlCol="0" anchor="ctr" anchorCtr="1" compatLnSpc="1">
            <a:prstTxWarp prst="textNoShape">
              <a:avLst/>
            </a:prstTxWarp>
          </a:bodyPr>
          <a:lstStyle/>
          <a:p>
            <a:pPr defTabSz="685891">
              <a:lnSpc>
                <a:spcPct val="90000"/>
              </a:lnSpc>
              <a:buSzPct val="90000"/>
              <a:defRPr/>
            </a:pPr>
            <a:r>
              <a:rPr lang="en-US" kern="0">
                <a:gradFill>
                  <a:gsLst>
                    <a:gs pos="85000">
                      <a:srgbClr val="FFFFFF"/>
                    </a:gs>
                    <a:gs pos="0">
                      <a:srgbClr val="FFFFFF"/>
                    </a:gs>
                  </a:gsLst>
                  <a:lin ang="5400000" scaled="0"/>
                </a:gradFill>
              </a:rPr>
              <a:t>PaaS</a:t>
            </a:r>
          </a:p>
        </p:txBody>
      </p:sp>
      <p:sp>
        <p:nvSpPr>
          <p:cNvPr id="60" name="Rectangle 59"/>
          <p:cNvSpPr/>
          <p:nvPr/>
        </p:nvSpPr>
        <p:spPr bwMode="auto">
          <a:xfrm>
            <a:off x="7251675" y="3120163"/>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0" rIns="91440" bIns="0" numCol="1" rtlCol="0" anchor="ctr" anchorCtr="1" compatLnSpc="1">
            <a:prstTxWarp prst="textNoShape">
              <a:avLst/>
            </a:prstTxWarp>
          </a:bodyPr>
          <a:lstStyle/>
          <a:p>
            <a:pPr defTabSz="685891">
              <a:lnSpc>
                <a:spcPct val="90000"/>
              </a:lnSpc>
              <a:buSzPct val="90000"/>
              <a:defRPr/>
            </a:pPr>
            <a:r>
              <a:rPr lang="en-US" kern="0">
                <a:gradFill>
                  <a:gsLst>
                    <a:gs pos="85000">
                      <a:srgbClr val="FFFFFF"/>
                    </a:gs>
                    <a:gs pos="0">
                      <a:srgbClr val="FFFFFF"/>
                    </a:gs>
                  </a:gsLst>
                  <a:lin ang="5400000" scaled="0"/>
                </a:gradFill>
              </a:rPr>
              <a:t>SaaS</a:t>
            </a:r>
          </a:p>
        </p:txBody>
      </p:sp>
      <p:sp>
        <p:nvSpPr>
          <p:cNvPr id="61" name="Rectangle 60"/>
          <p:cNvSpPr/>
          <p:nvPr/>
        </p:nvSpPr>
        <p:spPr bwMode="auto">
          <a:xfrm>
            <a:off x="6054619"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sp>
        <p:nvSpPr>
          <p:cNvPr id="62" name="Rectangle 61"/>
          <p:cNvSpPr/>
          <p:nvPr/>
        </p:nvSpPr>
        <p:spPr bwMode="auto">
          <a:xfrm>
            <a:off x="7250533"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sp>
        <p:nvSpPr>
          <p:cNvPr id="64" name="Rectangle 63"/>
          <p:cNvSpPr/>
          <p:nvPr/>
        </p:nvSpPr>
        <p:spPr bwMode="auto">
          <a:xfrm>
            <a:off x="2468019" y="3120163"/>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91440" tIns="0" rIns="0" bIns="0" numCol="1" rtlCol="0" anchor="ctr" anchorCtr="1" compatLnSpc="1">
            <a:prstTxWarp prst="textNoShape">
              <a:avLst/>
            </a:prstTxWarp>
          </a:bodyPr>
          <a:lstStyle/>
          <a:p>
            <a:pPr algn="ctr" defTabSz="685891">
              <a:buSzPct val="90000"/>
              <a:defRPr/>
            </a:pPr>
            <a:r>
              <a:rPr lang="en-US" kern="0">
                <a:gradFill>
                  <a:gsLst>
                    <a:gs pos="85000">
                      <a:srgbClr val="FFFFFF"/>
                    </a:gs>
                    <a:gs pos="0">
                      <a:srgbClr val="FFFFFF"/>
                    </a:gs>
                  </a:gsLst>
                  <a:lin ang="5400000" scaled="0"/>
                </a:gradFill>
              </a:rPr>
              <a:t>Physical</a:t>
            </a:r>
          </a:p>
        </p:txBody>
      </p:sp>
      <p:sp>
        <p:nvSpPr>
          <p:cNvPr id="65" name="Rectangle 64"/>
          <p:cNvSpPr/>
          <p:nvPr/>
        </p:nvSpPr>
        <p:spPr bwMode="auto">
          <a:xfrm>
            <a:off x="2466877"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pic>
        <p:nvPicPr>
          <p:cNvPr id="66" name="Picture 6" descr="\\magnum\Projects\Microsoft\Cloud Power FY12\Design\Icons\PNGs\Server_2.png"/>
          <p:cNvPicPr>
            <a:picLocks noChangeAspect="1" noChangeArrowheads="1"/>
          </p:cNvPicPr>
          <p:nvPr/>
        </p:nvPicPr>
        <p:blipFill>
          <a:blip r:embed="rId3" cstate="print">
            <a:lum bright="100000"/>
          </a:blip>
          <a:srcRect/>
          <a:stretch>
            <a:fillRect/>
          </a:stretch>
        </p:blipFill>
        <p:spPr bwMode="auto">
          <a:xfrm>
            <a:off x="2638857" y="1958310"/>
            <a:ext cx="830658" cy="830440"/>
          </a:xfrm>
          <a:prstGeom prst="rect">
            <a:avLst/>
          </a:prstGeom>
          <a:noFill/>
        </p:spPr>
      </p:pic>
      <p:sp>
        <p:nvSpPr>
          <p:cNvPr id="68" name="Isosceles Triangle 67"/>
          <p:cNvSpPr/>
          <p:nvPr/>
        </p:nvSpPr>
        <p:spPr bwMode="auto">
          <a:xfrm rot="10800000">
            <a:off x="6328212" y="2170473"/>
            <a:ext cx="436736" cy="546931"/>
          </a:xfrm>
          <a:prstGeom prst="triangle">
            <a:avLst>
              <a:gd name="adj" fmla="val 0"/>
            </a:avLst>
          </a:prstGeom>
          <a:gradFill rotWithShape="1">
            <a:gsLst>
              <a:gs pos="0">
                <a:sysClr val="window" lastClr="FFFFFF">
                  <a:lumMod val="95000"/>
                  <a:alpha val="0"/>
                </a:sysClr>
              </a:gs>
              <a:gs pos="50000">
                <a:schemeClr val="bg1">
                  <a:alpha val="53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666">
              <a:defRPr/>
            </a:pPr>
            <a:endParaRPr lang="en-US" sz="1400" kern="0">
              <a:gradFill>
                <a:gsLst>
                  <a:gs pos="0">
                    <a:srgbClr val="FFFFFF"/>
                  </a:gs>
                  <a:gs pos="100000">
                    <a:srgbClr val="FFFFFF"/>
                  </a:gs>
                </a:gsLst>
                <a:lin ang="5400000" scaled="0"/>
              </a:gradFill>
              <a:latin typeface="Segoe UI"/>
            </a:endParaRPr>
          </a:p>
        </p:txBody>
      </p:sp>
      <p:pic>
        <p:nvPicPr>
          <p:cNvPr id="69" name="Picture 68"/>
          <p:cNvPicPr>
            <a:picLocks noChangeAspect="1"/>
          </p:cNvPicPr>
          <p:nvPr/>
        </p:nvPicPr>
        <p:blipFill>
          <a:blip r:embed="rId4" cstate="print">
            <a:lum bright="100000" contrast="100000"/>
          </a:blip>
          <a:stretch>
            <a:fillRect/>
          </a:stretch>
        </p:blipFill>
        <p:spPr>
          <a:xfrm>
            <a:off x="6224923" y="2491889"/>
            <a:ext cx="869612" cy="518146"/>
          </a:xfrm>
          <a:prstGeom prst="rect">
            <a:avLst/>
          </a:prstGeom>
          <a:noFill/>
          <a:ln>
            <a:noFill/>
          </a:ln>
          <a:effectLst/>
        </p:spPr>
      </p:pic>
      <p:pic>
        <p:nvPicPr>
          <p:cNvPr id="70" name="Picture 69" descr="\\MAGNUM\Projects\Microsoft\Cloud Power FY12\Design\ICONS_PNG\Application.png"/>
          <p:cNvPicPr>
            <a:picLocks noChangeAspect="1" noChangeArrowheads="1"/>
          </p:cNvPicPr>
          <p:nvPr/>
        </p:nvPicPr>
        <p:blipFill>
          <a:blip r:embed="rId5" cstate="print">
            <a:lum bright="100000"/>
          </a:blip>
          <a:srcRect/>
          <a:stretch>
            <a:fillRect/>
          </a:stretch>
        </p:blipFill>
        <p:spPr bwMode="auto">
          <a:xfrm>
            <a:off x="6224923" y="1639410"/>
            <a:ext cx="643313" cy="642978"/>
          </a:xfrm>
          <a:prstGeom prst="rect">
            <a:avLst/>
          </a:prstGeom>
          <a:noFill/>
        </p:spPr>
      </p:pic>
      <p:grpSp>
        <p:nvGrpSpPr>
          <p:cNvPr id="71" name="Group 70"/>
          <p:cNvGrpSpPr/>
          <p:nvPr/>
        </p:nvGrpSpPr>
        <p:grpSpPr>
          <a:xfrm>
            <a:off x="7404781" y="1719014"/>
            <a:ext cx="869612" cy="1291021"/>
            <a:chOff x="10948236" y="3048621"/>
            <a:chExt cx="2113909" cy="3139117"/>
          </a:xfrm>
        </p:grpSpPr>
        <p:pic>
          <p:nvPicPr>
            <p:cNvPr id="72" name="Picture 2" descr="\\MAGNUM\Projects\Microsoft\Cloud Power FY12\Design\Icons\PNGs\Web.png"/>
            <p:cNvPicPr>
              <a:picLocks noChangeAspect="1" noChangeArrowheads="1"/>
            </p:cNvPicPr>
            <p:nvPr/>
          </p:nvPicPr>
          <p:blipFill rotWithShape="1">
            <a:blip r:embed="rId6" cstate="print">
              <a:lum bright="100000"/>
            </a:blip>
            <a:srcRect t="1" b="-1316"/>
            <a:stretch/>
          </p:blipFill>
          <p:spPr bwMode="auto">
            <a:xfrm>
              <a:off x="11112870" y="3048621"/>
              <a:ext cx="1234537" cy="1250773"/>
            </a:xfrm>
            <a:prstGeom prst="rect">
              <a:avLst/>
            </a:prstGeom>
            <a:noFill/>
          </p:spPr>
        </p:pic>
        <p:sp>
          <p:nvSpPr>
            <p:cNvPr id="73" name="Isosceles Triangle 72"/>
            <p:cNvSpPr/>
            <p:nvPr/>
          </p:nvSpPr>
          <p:spPr bwMode="auto">
            <a:xfrm rot="10800000">
              <a:off x="11199316" y="4146344"/>
              <a:ext cx="1061647" cy="1329862"/>
            </a:xfrm>
            <a:prstGeom prst="triangle">
              <a:avLst>
                <a:gd name="adj" fmla="val 0"/>
              </a:avLst>
            </a:prstGeom>
            <a:gradFill rotWithShape="1">
              <a:gsLst>
                <a:gs pos="0">
                  <a:sysClr val="window" lastClr="FFFFFF">
                    <a:lumMod val="95000"/>
                    <a:alpha val="0"/>
                  </a:sysClr>
                </a:gs>
                <a:gs pos="50000">
                  <a:schemeClr val="bg1">
                    <a:alpha val="67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666">
                <a:defRPr/>
              </a:pPr>
              <a:endParaRPr lang="en-US" sz="1400" kern="0">
                <a:gradFill>
                  <a:gsLst>
                    <a:gs pos="0">
                      <a:srgbClr val="FFFFFF"/>
                    </a:gs>
                    <a:gs pos="100000">
                      <a:srgbClr val="FFFFFF"/>
                    </a:gs>
                  </a:gsLst>
                  <a:lin ang="5400000" scaled="0"/>
                </a:gradFill>
                <a:latin typeface="Segoe UI"/>
              </a:endParaRPr>
            </a:p>
          </p:txBody>
        </p:sp>
        <p:pic>
          <p:nvPicPr>
            <p:cNvPr id="74" name="Picture 73"/>
            <p:cNvPicPr>
              <a:picLocks noChangeAspect="1"/>
            </p:cNvPicPr>
            <p:nvPr/>
          </p:nvPicPr>
          <p:blipFill>
            <a:blip r:embed="rId4" cstate="print">
              <a:lum bright="100000" contrast="100000"/>
            </a:blip>
            <a:stretch>
              <a:fillRect/>
            </a:stretch>
          </p:blipFill>
          <p:spPr>
            <a:xfrm>
              <a:off x="10948236" y="4927866"/>
              <a:ext cx="2113909" cy="1259872"/>
            </a:xfrm>
            <a:prstGeom prst="rect">
              <a:avLst/>
            </a:prstGeom>
            <a:noFill/>
            <a:ln>
              <a:noFill/>
            </a:ln>
            <a:effectLst/>
          </p:spPr>
        </p:pic>
      </p:grpSp>
      <p:grpSp>
        <p:nvGrpSpPr>
          <p:cNvPr id="75" name="Group 74"/>
          <p:cNvGrpSpPr/>
          <p:nvPr/>
        </p:nvGrpSpPr>
        <p:grpSpPr>
          <a:xfrm>
            <a:off x="3662792" y="1652900"/>
            <a:ext cx="1163824" cy="1856450"/>
            <a:chOff x="2983003" y="2764132"/>
            <a:chExt cx="2829100" cy="4513958"/>
          </a:xfrm>
        </p:grpSpPr>
        <p:sp>
          <p:nvSpPr>
            <p:cNvPr id="76" name="Rectangle 75"/>
            <p:cNvSpPr/>
            <p:nvPr/>
          </p:nvSpPr>
          <p:spPr bwMode="auto">
            <a:xfrm>
              <a:off x="2985776" y="6331781"/>
              <a:ext cx="2826327" cy="946309"/>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defTabSz="685891">
                <a:lnSpc>
                  <a:spcPct val="90000"/>
                </a:lnSpc>
                <a:buSzPct val="90000"/>
                <a:defRPr/>
              </a:pPr>
              <a:r>
                <a:rPr lang="en-US" kern="0">
                  <a:gradFill>
                    <a:gsLst>
                      <a:gs pos="85000">
                        <a:srgbClr val="FFFFFF"/>
                      </a:gs>
                      <a:gs pos="0">
                        <a:srgbClr val="FFFFFF"/>
                      </a:gs>
                    </a:gsLst>
                    <a:lin ang="5400000" scaled="0"/>
                  </a:gradFill>
                  <a:latin typeface="+mj-lt"/>
                </a:rPr>
                <a:t>Virtual</a:t>
              </a:r>
            </a:p>
          </p:txBody>
        </p:sp>
        <p:sp>
          <p:nvSpPr>
            <p:cNvPr id="77" name="Rectangle 76"/>
            <p:cNvSpPr/>
            <p:nvPr/>
          </p:nvSpPr>
          <p:spPr bwMode="auto">
            <a:xfrm>
              <a:off x="2983003" y="2764132"/>
              <a:ext cx="2826327" cy="348043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pic>
          <p:nvPicPr>
            <p:cNvPr id="78" name="Picture 2"/>
            <p:cNvPicPr>
              <a:picLocks noChangeAspect="1" noChangeArrowheads="1"/>
            </p:cNvPicPr>
            <p:nvPr/>
          </p:nvPicPr>
          <p:blipFill>
            <a:blip r:embed="rId7" cstate="print">
              <a:lum bright="100000" contrast="100000"/>
            </a:blip>
            <a:srcRect/>
            <a:stretch>
              <a:fillRect/>
            </a:stretch>
          </p:blipFill>
          <p:spPr bwMode="auto">
            <a:xfrm>
              <a:off x="3085313" y="3346910"/>
              <a:ext cx="2552600" cy="2338866"/>
            </a:xfrm>
            <a:prstGeom prst="rect">
              <a:avLst/>
            </a:prstGeom>
            <a:noFill/>
            <a:ln w="9525">
              <a:noFill/>
              <a:miter lim="800000"/>
              <a:headEnd/>
              <a:tailEnd/>
            </a:ln>
            <a:effectLst/>
          </p:spPr>
        </p:pic>
      </p:grpSp>
      <p:sp>
        <p:nvSpPr>
          <p:cNvPr id="80" name="Rectangle 79"/>
          <p:cNvSpPr/>
          <p:nvPr/>
        </p:nvSpPr>
        <p:spPr bwMode="auto">
          <a:xfrm>
            <a:off x="4859847" y="3120163"/>
            <a:ext cx="1162683" cy="389187"/>
          </a:xfrm>
          <a:prstGeom prst="rect">
            <a:avLst/>
          </a:prstGeom>
          <a:noFill/>
          <a:ln w="9525" cap="flat" cmpd="sng" algn="ctr">
            <a:noFill/>
            <a:prstDash val="solid"/>
            <a:headEnd type="none" w="med" len="med"/>
            <a:tailEnd type="none" w="med" len="med"/>
          </a:ln>
          <a:effectLst/>
        </p:spPr>
        <p:txBody>
          <a:bodyPr vert="horz" wrap="square" lIns="182880" tIns="0" rIns="91440" bIns="0" numCol="1" rtlCol="0" anchor="ctr" anchorCtr="1" compatLnSpc="1">
            <a:prstTxWarp prst="textNoShape">
              <a:avLst/>
            </a:prstTxWarp>
          </a:bodyPr>
          <a:lstStyle/>
          <a:p>
            <a:pPr defTabSz="685891">
              <a:lnSpc>
                <a:spcPct val="90000"/>
              </a:lnSpc>
              <a:buSzPct val="90000"/>
              <a:defRPr/>
            </a:pPr>
            <a:r>
              <a:rPr lang="en-US" kern="0" dirty="0" err="1">
                <a:gradFill>
                  <a:gsLst>
                    <a:gs pos="85000">
                      <a:srgbClr val="FFFFFF"/>
                    </a:gs>
                    <a:gs pos="0">
                      <a:srgbClr val="FFFFFF"/>
                    </a:gs>
                  </a:gsLst>
                  <a:lin ang="5400000" scaled="0"/>
                </a:gradFill>
              </a:rPr>
              <a:t>IaaS</a:t>
            </a:r>
            <a:endParaRPr lang="en-US" kern="0" dirty="0">
              <a:gradFill>
                <a:gsLst>
                  <a:gs pos="85000">
                    <a:srgbClr val="FFFFFF"/>
                  </a:gs>
                  <a:gs pos="0">
                    <a:srgbClr val="FFFFFF"/>
                  </a:gs>
                </a:gsLst>
                <a:lin ang="5400000" scaled="0"/>
              </a:gradFill>
            </a:endParaRPr>
          </a:p>
        </p:txBody>
      </p:sp>
      <p:grpSp>
        <p:nvGrpSpPr>
          <p:cNvPr id="82" name="Group 81"/>
          <p:cNvGrpSpPr/>
          <p:nvPr/>
        </p:nvGrpSpPr>
        <p:grpSpPr>
          <a:xfrm>
            <a:off x="4839863" y="1634151"/>
            <a:ext cx="1142501" cy="1375883"/>
            <a:chOff x="5062551" y="2861874"/>
            <a:chExt cx="2777268" cy="3345461"/>
          </a:xfrm>
        </p:grpSpPr>
        <p:pic>
          <p:nvPicPr>
            <p:cNvPr id="83" name="Picture 2"/>
            <p:cNvPicPr>
              <a:picLocks noChangeAspect="1" noChangeArrowheads="1"/>
            </p:cNvPicPr>
            <p:nvPr/>
          </p:nvPicPr>
          <p:blipFill>
            <a:blip r:embed="rId7" cstate="print">
              <a:lum bright="100000" contrast="100000"/>
            </a:blip>
            <a:srcRect/>
            <a:stretch>
              <a:fillRect/>
            </a:stretch>
          </p:blipFill>
          <p:spPr bwMode="auto">
            <a:xfrm>
              <a:off x="5062551" y="2861874"/>
              <a:ext cx="2148932" cy="1968998"/>
            </a:xfrm>
            <a:prstGeom prst="rect">
              <a:avLst/>
            </a:prstGeom>
            <a:noFill/>
            <a:ln w="9525">
              <a:noFill/>
              <a:miter lim="800000"/>
              <a:headEnd/>
              <a:tailEnd/>
            </a:ln>
            <a:effectLst/>
          </p:spPr>
        </p:pic>
        <p:sp>
          <p:nvSpPr>
            <p:cNvPr id="84" name="Isosceles Triangle 83"/>
            <p:cNvSpPr/>
            <p:nvPr/>
          </p:nvSpPr>
          <p:spPr bwMode="auto">
            <a:xfrm rot="9180217">
              <a:off x="6169786" y="4246310"/>
              <a:ext cx="1061647" cy="1329862"/>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666">
                <a:defRPr/>
              </a:pPr>
              <a:endParaRPr lang="en-US" sz="1400" kern="0">
                <a:gradFill>
                  <a:gsLst>
                    <a:gs pos="0">
                      <a:srgbClr val="FFFFFF"/>
                    </a:gs>
                    <a:gs pos="100000">
                      <a:srgbClr val="FFFFFF"/>
                    </a:gs>
                  </a:gsLst>
                  <a:lin ang="5400000" scaled="0"/>
                </a:gradFill>
                <a:latin typeface="Segoe UI"/>
              </a:endParaRPr>
            </a:p>
          </p:txBody>
        </p:sp>
        <p:pic>
          <p:nvPicPr>
            <p:cNvPr id="85" name="Picture 84"/>
            <p:cNvPicPr>
              <a:picLocks noChangeAspect="1"/>
            </p:cNvPicPr>
            <p:nvPr/>
          </p:nvPicPr>
          <p:blipFill>
            <a:blip r:embed="rId4" cstate="print">
              <a:lum bright="100000" contrast="100000"/>
            </a:blip>
            <a:stretch>
              <a:fillRect/>
            </a:stretch>
          </p:blipFill>
          <p:spPr>
            <a:xfrm>
              <a:off x="5725910" y="4947463"/>
              <a:ext cx="2113909" cy="1259872"/>
            </a:xfrm>
            <a:prstGeom prst="rect">
              <a:avLst/>
            </a:prstGeom>
            <a:noFill/>
            <a:ln>
              <a:noFill/>
            </a:ln>
            <a:effectLst/>
          </p:spPr>
        </p:pic>
      </p:grpSp>
      <p:sp>
        <p:nvSpPr>
          <p:cNvPr id="5" name="Title 4"/>
          <p:cNvSpPr>
            <a:spLocks noGrp="1"/>
          </p:cNvSpPr>
          <p:nvPr>
            <p:ph type="title"/>
          </p:nvPr>
        </p:nvSpPr>
        <p:spPr>
          <a:xfrm>
            <a:off x="389436" y="171450"/>
            <a:ext cx="8363938" cy="1994393"/>
          </a:xfrm>
        </p:spPr>
        <p:txBody>
          <a:bodyPr/>
          <a:lstStyle/>
          <a:p>
            <a:r>
              <a:rPr lang="en-US" sz="3600" dirty="0"/>
              <a:t>A Continuous Offering </a:t>
            </a:r>
            <a:br>
              <a:rPr lang="en-US" sz="3600" dirty="0"/>
            </a:br>
            <a:r>
              <a:rPr lang="en-US" sz="3600" dirty="0"/>
              <a:t>		From Private to </a:t>
            </a:r>
            <a:br>
              <a:rPr lang="en-US" sz="3600" dirty="0"/>
            </a:br>
            <a:r>
              <a:rPr lang="en-US" sz="3600" dirty="0"/>
              <a:t>			Public Cloud</a:t>
            </a:r>
            <a:br>
              <a:rPr lang="en-US" sz="3600" dirty="0"/>
            </a:br>
            <a:endParaRPr lang="en-US" sz="3600" dirty="0"/>
          </a:p>
        </p:txBody>
      </p:sp>
    </p:spTree>
    <p:extLst>
      <p:ext uri="{BB962C8B-B14F-4D97-AF65-F5344CB8AC3E}">
        <p14:creationId xmlns:p14="http://schemas.microsoft.com/office/powerpoint/2010/main" val="3292487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up)">
                                      <p:cBhvr>
                                        <p:cTn id="7"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Virtual Machines</a:t>
            </a:r>
            <a:endParaRPr lang="en-US" dirty="0"/>
          </a:p>
        </p:txBody>
      </p:sp>
      <p:sp>
        <p:nvSpPr>
          <p:cNvPr id="3" name="Text Placeholder 2"/>
          <p:cNvSpPr>
            <a:spLocks noGrp="1"/>
          </p:cNvSpPr>
          <p:nvPr>
            <p:ph type="body" sz="quarter" idx="10"/>
          </p:nvPr>
        </p:nvSpPr>
        <p:spPr>
          <a:xfrm>
            <a:off x="389436" y="1085851"/>
            <a:ext cx="8363938" cy="2742289"/>
          </a:xfrm>
        </p:spPr>
        <p:txBody>
          <a:bodyPr/>
          <a:lstStyle/>
          <a:p>
            <a:pPr lvl="1"/>
            <a:r>
              <a:rPr lang="en-US" sz="2800" dirty="0" smtClean="0">
                <a:solidFill>
                  <a:schemeClr val="accent2"/>
                </a:solidFill>
              </a:rPr>
              <a:t>Support </a:t>
            </a:r>
            <a:r>
              <a:rPr lang="en-US" sz="2800" dirty="0">
                <a:solidFill>
                  <a:schemeClr val="accent2"/>
                </a:solidFill>
              </a:rPr>
              <a:t>for key server </a:t>
            </a:r>
            <a:r>
              <a:rPr lang="en-US" sz="2800" dirty="0" smtClean="0">
                <a:solidFill>
                  <a:schemeClr val="accent2"/>
                </a:solidFill>
              </a:rPr>
              <a:t>applications and workloads</a:t>
            </a:r>
            <a:endParaRPr lang="en-US" sz="2800" dirty="0">
              <a:solidFill>
                <a:schemeClr val="accent2"/>
              </a:solidFill>
            </a:endParaRPr>
          </a:p>
          <a:p>
            <a:pPr lvl="1"/>
            <a:r>
              <a:rPr lang="en-US" sz="2800" dirty="0">
                <a:solidFill>
                  <a:schemeClr val="accent2"/>
                </a:solidFill>
              </a:rPr>
              <a:t>Easy storage manageability</a:t>
            </a:r>
          </a:p>
          <a:p>
            <a:pPr lvl="1"/>
            <a:r>
              <a:rPr lang="en-US" sz="2800" dirty="0">
                <a:solidFill>
                  <a:schemeClr val="accent2"/>
                </a:solidFill>
              </a:rPr>
              <a:t>High availability features</a:t>
            </a:r>
          </a:p>
          <a:p>
            <a:pPr lvl="1"/>
            <a:r>
              <a:rPr lang="en-US" sz="2800" dirty="0">
                <a:solidFill>
                  <a:schemeClr val="accent2"/>
                </a:solidFill>
              </a:rPr>
              <a:t>Advanced networking</a:t>
            </a:r>
          </a:p>
          <a:p>
            <a:pPr lvl="1"/>
            <a:r>
              <a:rPr lang="en-US" sz="2800" dirty="0">
                <a:solidFill>
                  <a:schemeClr val="accent2"/>
                </a:solidFill>
              </a:rPr>
              <a:t>Integration with compute </a:t>
            </a:r>
            <a:r>
              <a:rPr lang="en-US" sz="2800" dirty="0" err="1">
                <a:solidFill>
                  <a:schemeClr val="accent2"/>
                </a:solidFill>
              </a:rPr>
              <a:t>PaaS</a:t>
            </a:r>
            <a:endParaRPr lang="en-US" sz="2800" dirty="0">
              <a:solidFill>
                <a:schemeClr val="accent2"/>
              </a:solidFill>
            </a:endParaRPr>
          </a:p>
          <a:p>
            <a:pPr lvl="1"/>
            <a:r>
              <a:rPr lang="en-US" sz="2800" dirty="0">
                <a:solidFill>
                  <a:schemeClr val="accent2"/>
                </a:solidFill>
              </a:rPr>
              <a:t>Easy Application Migration</a:t>
            </a:r>
          </a:p>
          <a:p>
            <a:endParaRPr lang="en-US" dirty="0"/>
          </a:p>
        </p:txBody>
      </p:sp>
      <p:sp>
        <p:nvSpPr>
          <p:cNvPr id="5" name="TextBox 4"/>
          <p:cNvSpPr txBox="1"/>
          <p:nvPr/>
        </p:nvSpPr>
        <p:spPr>
          <a:xfrm>
            <a:off x="972152" y="4062964"/>
            <a:ext cx="6729150" cy="443198"/>
          </a:xfrm>
          <a:prstGeom prst="rect">
            <a:avLst/>
          </a:prstGeom>
          <a:noFill/>
        </p:spPr>
        <p:txBody>
          <a:bodyPr wrap="none" lIns="0" tIns="0" rIns="0" bIns="0" rtlCol="0">
            <a:spAutoFit/>
          </a:bodyPr>
          <a:lstStyle/>
          <a:p>
            <a:pPr>
              <a:lnSpc>
                <a:spcPct val="90000"/>
              </a:lnSpc>
              <a:spcBef>
                <a:spcPct val="20000"/>
              </a:spcBef>
              <a:buSzPct val="80000"/>
            </a:pPr>
            <a:r>
              <a:rPr lang="en-US" sz="3200" i="1" dirty="0">
                <a:gradFill>
                  <a:gsLst>
                    <a:gs pos="0">
                      <a:srgbClr val="292929">
                        <a:lumMod val="90000"/>
                        <a:lumOff val="10000"/>
                      </a:srgbClr>
                    </a:gs>
                    <a:gs pos="86000">
                      <a:srgbClr val="292929">
                        <a:lumMod val="90000"/>
                        <a:lumOff val="10000"/>
                      </a:srgbClr>
                    </a:gs>
                  </a:gsLst>
                  <a:lin ang="5400000" scaled="0"/>
                </a:gradFill>
              </a:rPr>
              <a:t>If it requires development, it’s not </a:t>
            </a:r>
            <a:r>
              <a:rPr lang="en-US" sz="3200" i="1" dirty="0" err="1">
                <a:gradFill>
                  <a:gsLst>
                    <a:gs pos="0">
                      <a:srgbClr val="292929">
                        <a:lumMod val="90000"/>
                        <a:lumOff val="10000"/>
                      </a:srgbClr>
                    </a:gs>
                    <a:gs pos="86000">
                      <a:srgbClr val="292929">
                        <a:lumMod val="90000"/>
                        <a:lumOff val="10000"/>
                      </a:srgbClr>
                    </a:gs>
                  </a:gsLst>
                  <a:lin ang="5400000" scaled="0"/>
                </a:gradFill>
              </a:rPr>
              <a:t>IaaS</a:t>
            </a:r>
            <a:endParaRPr lang="en-US" sz="3200" i="1" dirty="0">
              <a:gradFill>
                <a:gsLst>
                  <a:gs pos="0">
                    <a:srgbClr val="292929">
                      <a:lumMod val="90000"/>
                      <a:lumOff val="10000"/>
                    </a:srgbClr>
                  </a:gs>
                  <a:gs pos="86000">
                    <a:srgbClr val="292929">
                      <a:lumMod val="90000"/>
                      <a:lumOff val="10000"/>
                    </a:srgbClr>
                  </a:gs>
                </a:gsLst>
                <a:lin ang="5400000" scaled="0"/>
              </a:gradFill>
            </a:endParaRPr>
          </a:p>
        </p:txBody>
      </p:sp>
      <p:sp>
        <p:nvSpPr>
          <p:cNvPr id="6" name="Freeform 18"/>
          <p:cNvSpPr>
            <a:spLocks noEditPoints="1"/>
          </p:cNvSpPr>
          <p:nvPr/>
        </p:nvSpPr>
        <p:spPr bwMode="black">
          <a:xfrm>
            <a:off x="7266587" y="1985630"/>
            <a:ext cx="1588080" cy="1951167"/>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595959"/>
          </a:solidFill>
          <a:ln>
            <a:noFill/>
          </a:ln>
        </p:spPr>
        <p:txBody>
          <a:bodyPr vert="horz" wrap="square" lIns="61726" tIns="30863" rIns="61726" bIns="30863" numCol="1" anchor="t" anchorCtr="0" compatLnSpc="1">
            <a:prstTxWarp prst="textNoShape">
              <a:avLst/>
            </a:prstTxWarp>
          </a:bodyPr>
          <a:lstStyle/>
          <a:p>
            <a:endParaRPr lang="en-US" sz="1200" dirty="0"/>
          </a:p>
        </p:txBody>
      </p:sp>
    </p:spTree>
    <p:extLst>
      <p:ext uri="{BB962C8B-B14F-4D97-AF65-F5344CB8AC3E}">
        <p14:creationId xmlns:p14="http://schemas.microsoft.com/office/powerpoint/2010/main" val="17295395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375985" y="1238908"/>
            <a:ext cx="1026258" cy="2426507"/>
          </a:xfrm>
          <a:prstGeom prst="rect">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5" name="Rectangle 14"/>
          <p:cNvSpPr/>
          <p:nvPr/>
        </p:nvSpPr>
        <p:spPr bwMode="auto">
          <a:xfrm>
            <a:off x="7727115" y="1238908"/>
            <a:ext cx="1026258" cy="2426507"/>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89436" y="171451"/>
            <a:ext cx="8363938" cy="567848"/>
          </a:xfrm>
        </p:spPr>
        <p:txBody>
          <a:bodyPr/>
          <a:lstStyle/>
          <a:p>
            <a:r>
              <a:rPr lang="en-US" dirty="0" smtClean="0"/>
              <a:t>Images Available at Preview</a:t>
            </a:r>
            <a:endParaRPr lang="en-US" sz="2700" dirty="0">
              <a:solidFill>
                <a:schemeClr val="accent4">
                  <a:alpha val="99000"/>
                </a:schemeClr>
              </a:solidFill>
            </a:endParaRPr>
          </a:p>
        </p:txBody>
      </p:sp>
      <p:sp>
        <p:nvSpPr>
          <p:cNvPr id="3" name="Rectangle 2"/>
          <p:cNvSpPr/>
          <p:nvPr/>
        </p:nvSpPr>
        <p:spPr bwMode="auto">
          <a:xfrm>
            <a:off x="4708809" y="1238908"/>
            <a:ext cx="3018306" cy="24265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137178" rIns="68586" bIns="34293" numCol="1" rtlCol="0" anchor="t" anchorCtr="0" compatLnSpc="1">
            <a:prstTxWarp prst="textNoShape">
              <a:avLst/>
            </a:prstTxWarp>
          </a:bodyPr>
          <a:lstStyle/>
          <a:p>
            <a:pPr marL="0" lvl="1">
              <a:lnSpc>
                <a:spcPts val="2250"/>
              </a:lnSpc>
            </a:pPr>
            <a:r>
              <a:rPr lang="en-US" sz="1600" dirty="0" err="1" smtClean="0">
                <a:latin typeface="Segoe UI Light" pitchFamily="34" charset="0"/>
              </a:rPr>
              <a:t>OpenSUSE</a:t>
            </a:r>
            <a:r>
              <a:rPr lang="en-US" sz="1600" dirty="0" smtClean="0">
                <a:latin typeface="Segoe UI Light" pitchFamily="34" charset="0"/>
              </a:rPr>
              <a:t> </a:t>
            </a:r>
            <a:r>
              <a:rPr lang="en-US" sz="1600" dirty="0">
                <a:latin typeface="Segoe UI Light" pitchFamily="34" charset="0"/>
              </a:rPr>
              <a:t>12.1</a:t>
            </a:r>
          </a:p>
          <a:p>
            <a:pPr marL="0" lvl="1">
              <a:lnSpc>
                <a:spcPts val="2250"/>
              </a:lnSpc>
            </a:pPr>
            <a:r>
              <a:rPr lang="en-US" sz="1600" dirty="0" err="1" smtClean="0">
                <a:latin typeface="Segoe UI Light" pitchFamily="34" charset="0"/>
              </a:rPr>
              <a:t>CentOS</a:t>
            </a:r>
            <a:r>
              <a:rPr lang="en-US" sz="1600" dirty="0" smtClean="0">
                <a:latin typeface="Segoe UI Light" pitchFamily="34" charset="0"/>
              </a:rPr>
              <a:t> </a:t>
            </a:r>
            <a:r>
              <a:rPr lang="en-US" sz="1600" dirty="0">
                <a:latin typeface="Segoe UI Light" pitchFamily="34" charset="0"/>
              </a:rPr>
              <a:t>6.2 </a:t>
            </a:r>
            <a:r>
              <a:rPr lang="en-US" sz="1600" i="1" dirty="0">
                <a:solidFill>
                  <a:srgbClr val="FF0000"/>
                </a:solidFill>
                <a:latin typeface="Segoe UI Light" pitchFamily="34" charset="0"/>
              </a:rPr>
              <a:t> </a:t>
            </a:r>
          </a:p>
          <a:p>
            <a:pPr marL="0" lvl="1">
              <a:lnSpc>
                <a:spcPts val="2250"/>
              </a:lnSpc>
            </a:pPr>
            <a:r>
              <a:rPr lang="en-US" sz="1600" dirty="0" smtClean="0">
                <a:latin typeface="Segoe UI Light" pitchFamily="34" charset="0"/>
              </a:rPr>
              <a:t>Ubuntu 12.04</a:t>
            </a:r>
          </a:p>
          <a:p>
            <a:pPr marL="0" lvl="1">
              <a:lnSpc>
                <a:spcPts val="2250"/>
              </a:lnSpc>
            </a:pPr>
            <a:r>
              <a:rPr lang="en-US" sz="1600" dirty="0" smtClean="0">
                <a:latin typeface="Segoe UI Light" pitchFamily="34" charset="0"/>
              </a:rPr>
              <a:t>SUSE Linux Enterprise Server SP2</a:t>
            </a:r>
          </a:p>
        </p:txBody>
      </p:sp>
      <p:sp>
        <p:nvSpPr>
          <p:cNvPr id="4" name="Rectangle 3"/>
          <p:cNvSpPr/>
          <p:nvPr/>
        </p:nvSpPr>
        <p:spPr bwMode="auto">
          <a:xfrm>
            <a:off x="1402242" y="1238908"/>
            <a:ext cx="3018306" cy="242650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137178" rIns="68586" bIns="34293" numCol="1" rtlCol="0" anchor="t" anchorCtr="0" compatLnSpc="1">
            <a:prstTxWarp prst="textNoShape">
              <a:avLst/>
            </a:prstTxWarp>
          </a:bodyPr>
          <a:lstStyle/>
          <a:p>
            <a:pPr>
              <a:spcAft>
                <a:spcPts val="450"/>
              </a:spcAft>
            </a:pPr>
            <a:r>
              <a:rPr lang="en-US" sz="1600" dirty="0" smtClean="0">
                <a:solidFill>
                  <a:srgbClr val="FFFFFF"/>
                </a:solidFill>
                <a:latin typeface="Segoe UI Light" pitchFamily="34" charset="0"/>
              </a:rPr>
              <a:t>Windows </a:t>
            </a:r>
            <a:r>
              <a:rPr lang="en-US" sz="1600" dirty="0">
                <a:solidFill>
                  <a:srgbClr val="FFFFFF"/>
                </a:solidFill>
                <a:latin typeface="Segoe UI Light" pitchFamily="34" charset="0"/>
              </a:rPr>
              <a:t>Server 2008 R2</a:t>
            </a:r>
          </a:p>
          <a:p>
            <a:pPr>
              <a:spcAft>
                <a:spcPts val="450"/>
              </a:spcAft>
            </a:pPr>
            <a:r>
              <a:rPr lang="en-US" sz="1600" dirty="0" smtClean="0">
                <a:solidFill>
                  <a:srgbClr val="FFFFFF"/>
                </a:solidFill>
                <a:latin typeface="Segoe UI Light" pitchFamily="34" charset="0"/>
              </a:rPr>
              <a:t>Windows </a:t>
            </a:r>
            <a:r>
              <a:rPr lang="en-US" sz="1600" dirty="0">
                <a:solidFill>
                  <a:srgbClr val="FFFFFF"/>
                </a:solidFill>
                <a:latin typeface="Segoe UI Light" pitchFamily="34" charset="0"/>
              </a:rPr>
              <a:t>Server 2008 </a:t>
            </a:r>
            <a:r>
              <a:rPr lang="en-US" sz="1600" dirty="0" smtClean="0">
                <a:solidFill>
                  <a:srgbClr val="FFFFFF"/>
                </a:solidFill>
                <a:latin typeface="Segoe UI Light" pitchFamily="34" charset="0"/>
              </a:rPr>
              <a:t>R2 with</a:t>
            </a:r>
          </a:p>
          <a:p>
            <a:pPr marL="285750" indent="-285750">
              <a:spcAft>
                <a:spcPts val="450"/>
              </a:spcAft>
              <a:buFont typeface="Arial" pitchFamily="34" charset="0"/>
              <a:buChar char="•"/>
            </a:pPr>
            <a:r>
              <a:rPr lang="en-US" sz="1600" dirty="0" smtClean="0">
                <a:solidFill>
                  <a:srgbClr val="FFFFFF"/>
                </a:solidFill>
                <a:latin typeface="Segoe UI Light" pitchFamily="34" charset="0"/>
              </a:rPr>
              <a:t>SQL Server 2012 Evaluation</a:t>
            </a:r>
            <a:endParaRPr lang="en-US" sz="1600" dirty="0">
              <a:solidFill>
                <a:srgbClr val="FFFFFF"/>
              </a:solidFill>
              <a:latin typeface="Segoe UI Light" pitchFamily="34" charset="0"/>
            </a:endParaRPr>
          </a:p>
          <a:p>
            <a:pPr>
              <a:spcAft>
                <a:spcPts val="450"/>
              </a:spcAft>
            </a:pPr>
            <a:r>
              <a:rPr lang="en-US" sz="1600" dirty="0" smtClean="0">
                <a:solidFill>
                  <a:srgbClr val="FFFFFF"/>
                </a:solidFill>
                <a:latin typeface="Segoe UI Light" pitchFamily="34" charset="0"/>
              </a:rPr>
              <a:t>Windows Server 8 RC</a:t>
            </a:r>
          </a:p>
          <a:p>
            <a:pPr>
              <a:spcAft>
                <a:spcPts val="450"/>
              </a:spcAft>
            </a:pPr>
            <a:endParaRPr lang="en-US" sz="1600" dirty="0">
              <a:solidFill>
                <a:srgbClr val="FFFFFF"/>
              </a:solidFill>
              <a:latin typeface="Segoe UI Light" pitchFamily="34" charset="0"/>
            </a:endParaRPr>
          </a:p>
          <a:p>
            <a:pPr>
              <a:spcAft>
                <a:spcPts val="1800"/>
              </a:spcAft>
            </a:pPr>
            <a:endParaRPr lang="en-US" sz="1600" dirty="0">
              <a:solidFill>
                <a:schemeClr val="lt1">
                  <a:alpha val="99000"/>
                </a:schemeClr>
              </a:solidFill>
              <a:latin typeface="Segoe UI Light" pitchFamily="34" charset="0"/>
            </a:endParaRPr>
          </a:p>
        </p:txBody>
      </p:sp>
      <p:grpSp>
        <p:nvGrpSpPr>
          <p:cNvPr id="18" name="Group 17"/>
          <p:cNvGrpSpPr/>
          <p:nvPr/>
        </p:nvGrpSpPr>
        <p:grpSpPr>
          <a:xfrm>
            <a:off x="431574" y="1302932"/>
            <a:ext cx="945059" cy="1030222"/>
            <a:chOff x="575282" y="2156629"/>
            <a:chExt cx="1259750" cy="1373629"/>
          </a:xfrm>
        </p:grpSpPr>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37477" b="28579"/>
            <a:stretch/>
          </p:blipFill>
          <p:spPr>
            <a:xfrm>
              <a:off x="575282" y="2156629"/>
              <a:ext cx="1259750" cy="1005776"/>
            </a:xfrm>
            <a:prstGeom prst="rect">
              <a:avLst/>
            </a:prstGeom>
          </p:spPr>
        </p:pic>
        <p:sp>
          <p:nvSpPr>
            <p:cNvPr id="11" name="TextBox 10"/>
            <p:cNvSpPr txBox="1"/>
            <p:nvPr/>
          </p:nvSpPr>
          <p:spPr>
            <a:xfrm>
              <a:off x="683380" y="3253259"/>
              <a:ext cx="1043555" cy="276999"/>
            </a:xfrm>
            <a:prstGeom prst="rect">
              <a:avLst/>
            </a:prstGeom>
            <a:noFill/>
          </p:spPr>
          <p:txBody>
            <a:bodyPr wrap="none" lIns="0" tIns="0" rIns="0" bIns="0" rtlCol="0">
              <a:spAutoFit/>
            </a:bodyPr>
            <a:lstStyle/>
            <a:p>
              <a:pPr>
                <a:lnSpc>
                  <a:spcPct val="90000"/>
                </a:lnSpc>
                <a:spcBef>
                  <a:spcPct val="20000"/>
                </a:spcBef>
                <a:buSzPct val="80000"/>
              </a:pPr>
              <a:r>
                <a:rPr lang="en-US" sz="1500" dirty="0">
                  <a:solidFill>
                    <a:schemeClr val="bg1">
                      <a:alpha val="99000"/>
                    </a:schemeClr>
                  </a:solidFill>
                </a:rPr>
                <a:t>Windows</a:t>
              </a:r>
            </a:p>
          </p:txBody>
        </p:sp>
      </p:grpSp>
      <p:grpSp>
        <p:nvGrpSpPr>
          <p:cNvPr id="17" name="Group 16"/>
          <p:cNvGrpSpPr/>
          <p:nvPr/>
        </p:nvGrpSpPr>
        <p:grpSpPr>
          <a:xfrm>
            <a:off x="7812711" y="1302932"/>
            <a:ext cx="855064" cy="1266137"/>
            <a:chOff x="10414236" y="1990365"/>
            <a:chExt cx="1139788" cy="1688183"/>
          </a:xfrm>
        </p:grpSpPr>
        <p:pic>
          <p:nvPicPr>
            <p:cNvPr id="9" name="Picture 8"/>
            <p:cNvPicPr>
              <a:picLocks noChangeAspect="1"/>
            </p:cNvPicPr>
            <p:nvPr/>
          </p:nvPicPr>
          <p:blipFill>
            <a:blip r:embed="rId4" cstate="print">
              <a:biLevel thresh="75000"/>
              <a:extLst>
                <a:ext uri="{BEBA8EAE-BF5A-486C-A8C5-ECC9F3942E4B}">
                  <a14:imgProps xmlns:a14="http://schemas.microsoft.com/office/drawing/2010/main">
                    <a14:imgLayer r:embed="rId5">
                      <a14:imgEffect>
                        <a14:artisticPhotocopy/>
                      </a14:imgEffect>
                      <a14:imgEffect>
                        <a14:colorTemperature colorTemp="6625"/>
                      </a14:imgEffect>
                      <a14:imgEffect>
                        <a14:saturation sat="25000"/>
                      </a14:imgEffect>
                    </a14:imgLayer>
                  </a14:imgProps>
                </a:ext>
                <a:ext uri="{28A0092B-C50C-407E-A947-70E740481C1C}">
                  <a14:useLocalDpi xmlns:a14="http://schemas.microsoft.com/office/drawing/2010/main" val="0"/>
                </a:ext>
              </a:extLst>
            </a:blip>
            <a:stretch>
              <a:fillRect/>
            </a:stretch>
          </p:blipFill>
          <p:spPr>
            <a:xfrm>
              <a:off x="10414236" y="1990365"/>
              <a:ext cx="1139788" cy="1338304"/>
            </a:xfrm>
            <a:prstGeom prst="rect">
              <a:avLst/>
            </a:prstGeom>
          </p:spPr>
        </p:pic>
        <p:sp>
          <p:nvSpPr>
            <p:cNvPr id="12" name="TextBox 11"/>
            <p:cNvSpPr txBox="1"/>
            <p:nvPr/>
          </p:nvSpPr>
          <p:spPr>
            <a:xfrm>
              <a:off x="10688376" y="3401549"/>
              <a:ext cx="591509" cy="276999"/>
            </a:xfrm>
            <a:prstGeom prst="rect">
              <a:avLst/>
            </a:prstGeom>
            <a:noFill/>
          </p:spPr>
          <p:txBody>
            <a:bodyPr wrap="none" lIns="0" tIns="0" rIns="0" bIns="0" rtlCol="0">
              <a:spAutoFit/>
            </a:bodyPr>
            <a:lstStyle/>
            <a:p>
              <a:pPr>
                <a:lnSpc>
                  <a:spcPct val="90000"/>
                </a:lnSpc>
                <a:spcBef>
                  <a:spcPct val="20000"/>
                </a:spcBef>
                <a:buSzPct val="80000"/>
              </a:pPr>
              <a:r>
                <a:rPr lang="en-US" sz="1500" dirty="0">
                  <a:solidFill>
                    <a:schemeClr val="tx1">
                      <a:alpha val="99000"/>
                    </a:schemeClr>
                  </a:solidFill>
                </a:rPr>
                <a:t>Linux</a:t>
              </a:r>
            </a:p>
          </p:txBody>
        </p:sp>
      </p:grpSp>
    </p:spTree>
    <p:extLst>
      <p:ext uri="{BB962C8B-B14F-4D97-AF65-F5344CB8AC3E}">
        <p14:creationId xmlns:p14="http://schemas.microsoft.com/office/powerpoint/2010/main" val="2321749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a:t>
            </a:r>
            <a:r>
              <a:rPr lang="en-US" dirty="0" err="1" smtClean="0"/>
              <a:t>vs</a:t>
            </a:r>
            <a:r>
              <a:rPr lang="en-US" dirty="0" smtClean="0"/>
              <a:t> VM Role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87159060"/>
              </p:ext>
            </p:extLst>
          </p:nvPr>
        </p:nvGraphicFramePr>
        <p:xfrm>
          <a:off x="773717" y="1086354"/>
          <a:ext cx="7612186" cy="3556319"/>
        </p:xfrm>
        <a:graphic>
          <a:graphicData uri="http://schemas.openxmlformats.org/drawingml/2006/table">
            <a:tbl>
              <a:tblPr firstRow="1" bandRow="1">
                <a:tableStyleId>{18603FDC-E32A-4AB5-989C-0864C3EAD2B8}</a:tableStyleId>
              </a:tblPr>
              <a:tblGrid>
                <a:gridCol w="1662431"/>
                <a:gridCol w="2673502"/>
                <a:gridCol w="3276253"/>
              </a:tblGrid>
              <a:tr h="323198">
                <a:tc>
                  <a:txBody>
                    <a:bodyPr/>
                    <a:lstStyle/>
                    <a:p>
                      <a:endParaRPr lang="en-US" sz="1400" dirty="0"/>
                    </a:p>
                  </a:txBody>
                  <a:tcPr/>
                </a:tc>
                <a:tc>
                  <a:txBody>
                    <a:bodyPr/>
                    <a:lstStyle/>
                    <a:p>
                      <a:r>
                        <a:rPr lang="en-US" sz="1400" dirty="0" smtClean="0"/>
                        <a:t>VM Role</a:t>
                      </a:r>
                      <a:endParaRPr lang="en-US" sz="1400" dirty="0"/>
                    </a:p>
                  </a:txBody>
                  <a:tcPr/>
                </a:tc>
                <a:tc>
                  <a:txBody>
                    <a:bodyPr/>
                    <a:lstStyle/>
                    <a:p>
                      <a:r>
                        <a:rPr lang="en-US" sz="1400" dirty="0" smtClean="0"/>
                        <a:t>Virtual</a:t>
                      </a:r>
                      <a:r>
                        <a:rPr lang="en-US" sz="1400" baseline="0" dirty="0" smtClean="0"/>
                        <a:t> Machine</a:t>
                      </a:r>
                      <a:endParaRPr lang="en-US" sz="1400" dirty="0"/>
                    </a:p>
                  </a:txBody>
                  <a:tcPr/>
                </a:tc>
              </a:tr>
              <a:tr h="612366">
                <a:tc>
                  <a:txBody>
                    <a:bodyPr/>
                    <a:lstStyle/>
                    <a:p>
                      <a:r>
                        <a:rPr lang="en-US" sz="1400" dirty="0" smtClean="0"/>
                        <a:t>Storage</a:t>
                      </a:r>
                      <a:endParaRPr lang="en-US" sz="1400" dirty="0"/>
                    </a:p>
                  </a:txBody>
                  <a:tcPr/>
                </a:tc>
                <a:tc>
                  <a:txBody>
                    <a:bodyPr/>
                    <a:lstStyle/>
                    <a:p>
                      <a:r>
                        <a:rPr lang="en-US" sz="1400" dirty="0" smtClean="0"/>
                        <a:t>Non-Persistent</a:t>
                      </a:r>
                      <a:r>
                        <a:rPr lang="en-US" sz="1400" baseline="0" dirty="0" smtClean="0"/>
                        <a:t> Storage</a:t>
                      </a:r>
                      <a:endParaRPr lang="en-US" sz="1400" dirty="0"/>
                    </a:p>
                  </a:txBody>
                  <a:tcPr/>
                </a:tc>
                <a:tc>
                  <a:txBody>
                    <a:bodyPr/>
                    <a:lstStyle/>
                    <a:p>
                      <a:r>
                        <a:rPr lang="en-US" sz="1400" dirty="0" smtClean="0"/>
                        <a:t>Persistent Storage</a:t>
                      </a:r>
                    </a:p>
                    <a:p>
                      <a:r>
                        <a:rPr lang="en-US" sz="1400" dirty="0" smtClean="0"/>
                        <a:t>Easily add</a:t>
                      </a:r>
                      <a:r>
                        <a:rPr lang="en-US" sz="1400" baseline="0" dirty="0" smtClean="0"/>
                        <a:t> additional storage </a:t>
                      </a:r>
                      <a:endParaRPr lang="en-US" sz="1400" dirty="0"/>
                    </a:p>
                  </a:txBody>
                  <a:tcPr/>
                </a:tc>
              </a:tr>
              <a:tr h="612366">
                <a:tc>
                  <a:txBody>
                    <a:bodyPr/>
                    <a:lstStyle/>
                    <a:p>
                      <a:r>
                        <a:rPr lang="en-US" sz="1400" dirty="0" smtClean="0"/>
                        <a:t>Deployment</a:t>
                      </a:r>
                      <a:endParaRPr lang="en-US" sz="1400" dirty="0"/>
                    </a:p>
                  </a:txBody>
                  <a:tcPr/>
                </a:tc>
                <a:tc>
                  <a:txBody>
                    <a:bodyPr/>
                    <a:lstStyle/>
                    <a:p>
                      <a:r>
                        <a:rPr lang="en-US" sz="1400" dirty="0" smtClean="0"/>
                        <a:t>Build VHD offsite and upload to</a:t>
                      </a:r>
                      <a:r>
                        <a:rPr lang="en-US" sz="1400" baseline="0" dirty="0" smtClean="0"/>
                        <a:t> storage.</a:t>
                      </a:r>
                      <a:endParaRPr lang="en-US" sz="1400" dirty="0"/>
                    </a:p>
                  </a:txBody>
                  <a:tcPr/>
                </a:tc>
                <a:tc>
                  <a:txBody>
                    <a:bodyPr/>
                    <a:lstStyle/>
                    <a:p>
                      <a:r>
                        <a:rPr lang="en-US" sz="1400" dirty="0" smtClean="0"/>
                        <a:t>Build</a:t>
                      </a:r>
                      <a:r>
                        <a:rPr lang="en-US" sz="1400" baseline="0" dirty="0" smtClean="0"/>
                        <a:t> VHD directly in the cloud or build the VHD offsite and upload</a:t>
                      </a:r>
                      <a:endParaRPr lang="en-US" sz="1400" dirty="0"/>
                    </a:p>
                  </a:txBody>
                  <a:tcPr/>
                </a:tc>
              </a:tr>
              <a:tr h="969072">
                <a:tc>
                  <a:txBody>
                    <a:bodyPr/>
                    <a:lstStyle/>
                    <a:p>
                      <a:r>
                        <a:rPr lang="en-US" sz="1400" dirty="0" smtClean="0"/>
                        <a:t>Networking</a:t>
                      </a:r>
                      <a:endParaRPr lang="en-US" sz="1400" dirty="0"/>
                    </a:p>
                  </a:txBody>
                  <a:tcPr/>
                </a:tc>
                <a:tc>
                  <a:txBody>
                    <a:bodyPr/>
                    <a:lstStyle/>
                    <a:p>
                      <a:r>
                        <a:rPr lang="en-US" sz="1400" baseline="0" dirty="0" smtClean="0"/>
                        <a:t>Internal and Input Endpoints configured through service model.  </a:t>
                      </a:r>
                      <a:endParaRPr lang="en-US" sz="1400" dirty="0"/>
                    </a:p>
                  </a:txBody>
                  <a:tcPr/>
                </a:tc>
                <a:tc>
                  <a:txBody>
                    <a:bodyPr/>
                    <a:lstStyle/>
                    <a:p>
                      <a:r>
                        <a:rPr lang="en-US" sz="1400" dirty="0" smtClean="0"/>
                        <a:t>Internal</a:t>
                      </a:r>
                      <a:r>
                        <a:rPr lang="en-US" sz="1400" baseline="0" dirty="0" smtClean="0"/>
                        <a:t> Endpoints are open by default.</a:t>
                      </a:r>
                    </a:p>
                    <a:p>
                      <a:r>
                        <a:rPr lang="en-US" sz="1400" baseline="0" dirty="0" smtClean="0"/>
                        <a:t>Access control with firewall on guest OS. Input endpoints controlled through portal, service model or API/Script.</a:t>
                      </a:r>
                      <a:endParaRPr lang="en-US" sz="1400" dirty="0"/>
                    </a:p>
                  </a:txBody>
                  <a:tcPr/>
                </a:tc>
              </a:tr>
              <a:tr h="1039317">
                <a:tc>
                  <a:txBody>
                    <a:bodyPr/>
                    <a:lstStyle/>
                    <a:p>
                      <a:r>
                        <a:rPr lang="en-US" sz="1400" dirty="0" smtClean="0"/>
                        <a:t>Primary Use</a:t>
                      </a:r>
                      <a:endParaRPr lang="en-US" sz="1400" dirty="0"/>
                    </a:p>
                  </a:txBody>
                  <a:tcPr/>
                </a:tc>
                <a:tc>
                  <a:txBody>
                    <a:bodyPr/>
                    <a:lstStyle/>
                    <a:p>
                      <a:r>
                        <a:rPr lang="en-US" sz="1400" dirty="0" smtClean="0"/>
                        <a:t>Deploying applications with long or complex installation</a:t>
                      </a:r>
                      <a:r>
                        <a:rPr lang="en-US" sz="1400" baseline="0" dirty="0" smtClean="0"/>
                        <a:t> requirements into stateless </a:t>
                      </a:r>
                      <a:r>
                        <a:rPr lang="en-US" sz="1400" baseline="0" dirty="0" err="1" smtClean="0"/>
                        <a:t>PaaS</a:t>
                      </a:r>
                      <a:r>
                        <a:rPr lang="en-US" sz="1400" baseline="0" dirty="0" smtClean="0"/>
                        <a:t> applications</a:t>
                      </a:r>
                      <a:endParaRPr lang="en-US" sz="1400" dirty="0"/>
                    </a:p>
                  </a:txBody>
                  <a:tcPr/>
                </a:tc>
                <a:tc>
                  <a:txBody>
                    <a:bodyPr/>
                    <a:lstStyle/>
                    <a:p>
                      <a:r>
                        <a:rPr lang="en-US" sz="1400" baseline="0" dirty="0" smtClean="0"/>
                        <a:t>Applications that require persistent storage to easily run in Windows Azure. </a:t>
                      </a:r>
                      <a:endParaRPr lang="en-US" sz="1400" dirty="0"/>
                    </a:p>
                  </a:txBody>
                  <a:tcPr/>
                </a:tc>
              </a:tr>
            </a:tbl>
          </a:graphicData>
        </a:graphic>
      </p:graphicFrame>
    </p:spTree>
    <p:extLst>
      <p:ext uri="{BB962C8B-B14F-4D97-AF65-F5344CB8AC3E}">
        <p14:creationId xmlns:p14="http://schemas.microsoft.com/office/powerpoint/2010/main" val="307153078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Persistent Disks and Highly Durable</a:t>
            </a:r>
          </a:p>
        </p:txBody>
      </p:sp>
      <p:sp>
        <p:nvSpPr>
          <p:cNvPr id="5" name="Rectangle 4"/>
          <p:cNvSpPr/>
          <p:nvPr/>
        </p:nvSpPr>
        <p:spPr bwMode="auto">
          <a:xfrm>
            <a:off x="5271716" y="2274075"/>
            <a:ext cx="3491285" cy="2431277"/>
          </a:xfrm>
          <a:prstGeom prst="rect">
            <a:avLst/>
          </a:prstGeom>
          <a:solidFill>
            <a:schemeClr val="accent4"/>
          </a:solidFill>
          <a:ln w="9525" cap="flat" cmpd="sng" algn="ctr">
            <a:noFill/>
            <a:prstDash val="solid"/>
            <a:headEnd type="none" w="med" len="med"/>
            <a:tailEnd type="none" w="med" len="med"/>
          </a:ln>
          <a:effectLst/>
        </p:spPr>
        <p:txBody>
          <a:bodyPr vert="horz" wrap="square" lIns="91432" tIns="91432" rIns="91432" bIns="91432" numCol="1" rtlCol="0" anchor="t" anchorCtr="0" compatLnSpc="1">
            <a:prstTxWarp prst="textNoShape">
              <a:avLst/>
            </a:prstTxWarp>
          </a:bodyPr>
          <a:lstStyle/>
          <a:p>
            <a:pPr>
              <a:lnSpc>
                <a:spcPct val="90000"/>
              </a:lnSpc>
              <a:buSzPct val="90000"/>
              <a:defRPr/>
            </a:pPr>
            <a:r>
              <a:rPr lang="en-US" sz="22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Windows Azure Storage</a:t>
            </a:r>
          </a:p>
        </p:txBody>
      </p:sp>
      <p:sp>
        <p:nvSpPr>
          <p:cNvPr id="6" name="Rectangle 5"/>
          <p:cNvSpPr/>
          <p:nvPr/>
        </p:nvSpPr>
        <p:spPr bwMode="auto">
          <a:xfrm>
            <a:off x="381001" y="819152"/>
            <a:ext cx="2815424" cy="1831989"/>
          </a:xfrm>
          <a:prstGeom prst="rect">
            <a:avLst/>
          </a:prstGeom>
          <a:solidFill>
            <a:schemeClr val="accent2"/>
          </a:solidFill>
          <a:ln w="9525" cap="flat" cmpd="sng" algn="ctr">
            <a:noFill/>
            <a:prstDash val="solid"/>
            <a:headEnd type="none" w="med" len="med"/>
            <a:tailEnd type="none" w="med" len="med"/>
          </a:ln>
          <a:effectLst/>
        </p:spPr>
        <p:txBody>
          <a:bodyPr vert="horz" wrap="square" lIns="91432" tIns="91432" rIns="91432" bIns="91432" numCol="1" rtlCol="0" anchor="t" anchorCtr="0" compatLnSpc="1">
            <a:prstTxWarp prst="textNoShape">
              <a:avLst/>
            </a:prstTxWarp>
          </a:bodyPr>
          <a:lstStyle/>
          <a:p>
            <a:pPr>
              <a:lnSpc>
                <a:spcPct val="90000"/>
              </a:lnSpc>
              <a:buSzPct val="90000"/>
              <a:defRPr/>
            </a:pP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Windows Azure Storage </a:t>
            </a:r>
            <a:r>
              <a:rPr lang="en-US"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(Disaster Recovery)</a:t>
            </a:r>
          </a:p>
        </p:txBody>
      </p:sp>
      <p:sp>
        <p:nvSpPr>
          <p:cNvPr id="8" name="Freeform 79"/>
          <p:cNvSpPr>
            <a:spLocks noEditPoints="1"/>
          </p:cNvSpPr>
          <p:nvPr/>
        </p:nvSpPr>
        <p:spPr bwMode="black">
          <a:xfrm>
            <a:off x="5977700"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9" name="Freeform 79"/>
          <p:cNvSpPr>
            <a:spLocks noEditPoints="1"/>
          </p:cNvSpPr>
          <p:nvPr/>
        </p:nvSpPr>
        <p:spPr bwMode="black">
          <a:xfrm>
            <a:off x="5977700"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0" name="Freeform 79"/>
          <p:cNvSpPr>
            <a:spLocks noEditPoints="1"/>
          </p:cNvSpPr>
          <p:nvPr/>
        </p:nvSpPr>
        <p:spPr bwMode="black">
          <a:xfrm>
            <a:off x="6762228"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1" name="Freeform 79"/>
          <p:cNvSpPr>
            <a:spLocks noEditPoints="1"/>
          </p:cNvSpPr>
          <p:nvPr/>
        </p:nvSpPr>
        <p:spPr bwMode="black">
          <a:xfrm>
            <a:off x="6762228"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2" name="Freeform 79"/>
          <p:cNvSpPr>
            <a:spLocks noEditPoints="1"/>
          </p:cNvSpPr>
          <p:nvPr/>
        </p:nvSpPr>
        <p:spPr bwMode="black">
          <a:xfrm>
            <a:off x="7546757"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3" name="Freeform 79"/>
          <p:cNvSpPr>
            <a:spLocks noEditPoints="1"/>
          </p:cNvSpPr>
          <p:nvPr/>
        </p:nvSpPr>
        <p:spPr bwMode="black">
          <a:xfrm>
            <a:off x="7546757"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6" name="Freeform 79"/>
          <p:cNvSpPr>
            <a:spLocks noEditPoints="1"/>
          </p:cNvSpPr>
          <p:nvPr/>
        </p:nvSpPr>
        <p:spPr bwMode="black">
          <a:xfrm>
            <a:off x="1216040"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7" name="Freeform 79"/>
          <p:cNvSpPr>
            <a:spLocks noEditPoints="1"/>
          </p:cNvSpPr>
          <p:nvPr/>
        </p:nvSpPr>
        <p:spPr bwMode="black">
          <a:xfrm>
            <a:off x="1216040"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8" name="Freeform 79"/>
          <p:cNvSpPr>
            <a:spLocks noEditPoints="1"/>
          </p:cNvSpPr>
          <p:nvPr/>
        </p:nvSpPr>
        <p:spPr bwMode="black">
          <a:xfrm>
            <a:off x="1648180"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9" name="Freeform 79"/>
          <p:cNvSpPr>
            <a:spLocks noEditPoints="1"/>
          </p:cNvSpPr>
          <p:nvPr/>
        </p:nvSpPr>
        <p:spPr bwMode="black">
          <a:xfrm>
            <a:off x="1648180"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20" name="Freeform 79"/>
          <p:cNvSpPr>
            <a:spLocks noEditPoints="1"/>
          </p:cNvSpPr>
          <p:nvPr/>
        </p:nvSpPr>
        <p:spPr bwMode="black">
          <a:xfrm>
            <a:off x="2080321"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21" name="Freeform 79"/>
          <p:cNvSpPr>
            <a:spLocks noEditPoints="1"/>
          </p:cNvSpPr>
          <p:nvPr/>
        </p:nvSpPr>
        <p:spPr bwMode="black">
          <a:xfrm>
            <a:off x="2080321"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cxnSp>
        <p:nvCxnSpPr>
          <p:cNvPr id="26" name="Straight Connector 25"/>
          <p:cNvCxnSpPr/>
          <p:nvPr/>
        </p:nvCxnSpPr>
        <p:spPr>
          <a:xfrm>
            <a:off x="6232829" y="3553321"/>
            <a:ext cx="784529" cy="241823"/>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232828" y="3553320"/>
            <a:ext cx="0" cy="236036"/>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361385" y="1776965"/>
            <a:ext cx="3616314" cy="143145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1929245" y="1776966"/>
            <a:ext cx="151077" cy="1"/>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220853" y="1966948"/>
            <a:ext cx="0" cy="133202"/>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381000" y="2863513"/>
            <a:ext cx="1309900" cy="1831989"/>
            <a:chOff x="381000" y="2873361"/>
            <a:chExt cx="1309900" cy="1831989"/>
          </a:xfrm>
        </p:grpSpPr>
        <p:sp>
          <p:nvSpPr>
            <p:cNvPr id="46" name="Rectangle 45"/>
            <p:cNvSpPr/>
            <p:nvPr/>
          </p:nvSpPr>
          <p:spPr bwMode="auto">
            <a:xfrm>
              <a:off x="381000" y="2873361"/>
              <a:ext cx="1309900" cy="1831989"/>
            </a:xfrm>
            <a:prstGeom prst="rect">
              <a:avLst/>
            </a:prstGeom>
            <a:solidFill>
              <a:schemeClr val="accent2"/>
            </a:solidFill>
            <a:ln w="9525" cap="flat" cmpd="sng" algn="ctr">
              <a:noFill/>
              <a:prstDash val="solid"/>
              <a:headEnd type="none" w="med" len="med"/>
              <a:tailEnd type="none" w="med" len="med"/>
            </a:ln>
            <a:effectLst/>
          </p:spPr>
          <p:txBody>
            <a:bodyPr vert="horz" wrap="square" lIns="91440" tIns="91440" rIns="91440" bIns="91440" numCol="1" rtlCol="0" anchor="t" anchorCtr="0" compatLnSpc="1">
              <a:prstTxWarp prst="textNoShape">
                <a:avLst/>
              </a:prstTxWarp>
            </a:bodyPr>
            <a:lstStyle/>
            <a:p>
              <a:pPr>
                <a:lnSpc>
                  <a:spcPct val="90000"/>
                </a:lnSpc>
                <a:buSzPct val="90000"/>
                <a:defRPr/>
              </a:pP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 Machine</a:t>
              </a:r>
            </a:p>
          </p:txBody>
        </p:sp>
        <p:sp>
          <p:nvSpPr>
            <p:cNvPr id="47" name="Freeform 128"/>
            <p:cNvSpPr>
              <a:spLocks noChangeAspect="1"/>
            </p:cNvSpPr>
            <p:nvPr/>
          </p:nvSpPr>
          <p:spPr bwMode="black">
            <a:xfrm>
              <a:off x="469866" y="3795142"/>
              <a:ext cx="1132168" cy="625426"/>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pic>
          <p:nvPicPr>
            <p:cNvPr id="4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3515" r="73175"/>
            <a:stretch/>
          </p:blipFill>
          <p:spPr bwMode="auto">
            <a:xfrm>
              <a:off x="934376" y="3975652"/>
              <a:ext cx="203148" cy="335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49" name="Straight Connector 48"/>
          <p:cNvCxnSpPr>
            <a:stCxn id="46" idx="3"/>
          </p:cNvCxnSpPr>
          <p:nvPr/>
        </p:nvCxnSpPr>
        <p:spPr>
          <a:xfrm flipV="1">
            <a:off x="1690902" y="3198568"/>
            <a:ext cx="4286799" cy="58094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67008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1000"/>
                            </p:stCondLst>
                            <p:childTnLst>
                              <p:par>
                                <p:cTn id="25" presetID="19" presetClass="emph" presetSubtype="0" fill="remove" grpId="1" nodeType="afterEffect">
                                  <p:stCondLst>
                                    <p:cond delay="0"/>
                                  </p:stCondLst>
                                  <p:childTnLst>
                                    <p:animClr clrSpc="rgb" dir="cw">
                                      <p:cBhvr override="childStyle">
                                        <p:cTn id="26" dur="2000" fill="hold"/>
                                        <p:tgtEl>
                                          <p:spTgt spid="8"/>
                                        </p:tgtEl>
                                        <p:attrNameLst>
                                          <p:attrName>style.color</p:attrName>
                                        </p:attrNameLst>
                                      </p:cBhvr>
                                      <p:to>
                                        <a:schemeClr val="accent1"/>
                                      </p:to>
                                    </p:animClr>
                                    <p:animClr clrSpc="rgb" dir="cw">
                                      <p:cBhvr>
                                        <p:cTn id="27" dur="2000" fill="hold"/>
                                        <p:tgtEl>
                                          <p:spTgt spid="8"/>
                                        </p:tgtEl>
                                        <p:attrNameLst>
                                          <p:attrName>fillcolor</p:attrName>
                                        </p:attrNameLst>
                                      </p:cBhvr>
                                      <p:to>
                                        <a:schemeClr val="accent1"/>
                                      </p:to>
                                    </p:animClr>
                                    <p:set>
                                      <p:cBhvr>
                                        <p:cTn id="28" dur="2000" fill="hold"/>
                                        <p:tgtEl>
                                          <p:spTgt spid="8"/>
                                        </p:tgtEl>
                                        <p:attrNameLst>
                                          <p:attrName>fill.type</p:attrName>
                                        </p:attrNameLst>
                                      </p:cBhvr>
                                      <p:to>
                                        <p:strVal val="solid"/>
                                      </p:to>
                                    </p:set>
                                    <p:set>
                                      <p:cBhvr>
                                        <p:cTn id="29" dur="2000" fill="hold"/>
                                        <p:tgtEl>
                                          <p:spTgt spid="8"/>
                                        </p:tgtEl>
                                        <p:attrNameLst>
                                          <p:attrName>fill.on</p:attrName>
                                        </p:attrNameLst>
                                      </p:cBhvr>
                                      <p:to>
                                        <p:strVal val="true"/>
                                      </p:to>
                                    </p:set>
                                  </p:childTnLst>
                                </p:cTn>
                              </p:par>
                            </p:childTnLst>
                          </p:cTn>
                        </p:par>
                        <p:par>
                          <p:cTn id="30" fill="hold">
                            <p:stCondLst>
                              <p:cond delay="3000"/>
                            </p:stCondLst>
                            <p:childTnLst>
                              <p:par>
                                <p:cTn id="31" presetID="22" presetClass="entr" presetSubtype="1" fill="hold" nodeType="after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up)">
                                      <p:cBhvr>
                                        <p:cTn id="33" dur="500"/>
                                        <p:tgtEl>
                                          <p:spTgt spid="31"/>
                                        </p:tgtEl>
                                      </p:cBhvr>
                                    </p:animEffect>
                                  </p:childTnLst>
                                </p:cTn>
                              </p:par>
                              <p:par>
                                <p:cTn id="34" presetID="22" presetClass="entr" presetSubtype="1" fill="hold"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up)">
                                      <p:cBhvr>
                                        <p:cTn id="36" dur="500"/>
                                        <p:tgtEl>
                                          <p:spTgt spid="26"/>
                                        </p:tgtEl>
                                      </p:cBhvr>
                                    </p:animEffect>
                                  </p:childTnLst>
                                </p:cTn>
                              </p:par>
                            </p:childTnLst>
                          </p:cTn>
                        </p:par>
                        <p:par>
                          <p:cTn id="37" fill="hold">
                            <p:stCondLst>
                              <p:cond delay="3500"/>
                            </p:stCondLst>
                            <p:childTnLst>
                              <p:par>
                                <p:cTn id="38" presetID="19" presetClass="emph" presetSubtype="0" fill="remove" grpId="0" nodeType="afterEffect">
                                  <p:stCondLst>
                                    <p:cond delay="0"/>
                                  </p:stCondLst>
                                  <p:childTnLst>
                                    <p:animClr clrSpc="rgb" dir="cw">
                                      <p:cBhvr override="childStyle">
                                        <p:cTn id="39" dur="2000" fill="hold"/>
                                        <p:tgtEl>
                                          <p:spTgt spid="9"/>
                                        </p:tgtEl>
                                        <p:attrNameLst>
                                          <p:attrName>style.color</p:attrName>
                                        </p:attrNameLst>
                                      </p:cBhvr>
                                      <p:to>
                                        <a:schemeClr val="accent1"/>
                                      </p:to>
                                    </p:animClr>
                                    <p:animClr clrSpc="rgb" dir="cw">
                                      <p:cBhvr>
                                        <p:cTn id="40" dur="2000" fill="hold"/>
                                        <p:tgtEl>
                                          <p:spTgt spid="9"/>
                                        </p:tgtEl>
                                        <p:attrNameLst>
                                          <p:attrName>fillcolor</p:attrName>
                                        </p:attrNameLst>
                                      </p:cBhvr>
                                      <p:to>
                                        <a:schemeClr val="accent1"/>
                                      </p:to>
                                    </p:animClr>
                                    <p:set>
                                      <p:cBhvr>
                                        <p:cTn id="41" dur="2000" fill="hold"/>
                                        <p:tgtEl>
                                          <p:spTgt spid="9"/>
                                        </p:tgtEl>
                                        <p:attrNameLst>
                                          <p:attrName>fill.type</p:attrName>
                                        </p:attrNameLst>
                                      </p:cBhvr>
                                      <p:to>
                                        <p:strVal val="solid"/>
                                      </p:to>
                                    </p:set>
                                    <p:set>
                                      <p:cBhvr>
                                        <p:cTn id="42" dur="2000" fill="hold"/>
                                        <p:tgtEl>
                                          <p:spTgt spid="9"/>
                                        </p:tgtEl>
                                        <p:attrNameLst>
                                          <p:attrName>fill.on</p:attrName>
                                        </p:attrNameLst>
                                      </p:cBhvr>
                                      <p:to>
                                        <p:strVal val="true"/>
                                      </p:to>
                                    </p:set>
                                  </p:childTnLst>
                                </p:cTn>
                              </p:par>
                              <p:par>
                                <p:cTn id="43" presetID="19" presetClass="emph" presetSubtype="0" fill="remove" grpId="0" nodeType="withEffect">
                                  <p:stCondLst>
                                    <p:cond delay="0"/>
                                  </p:stCondLst>
                                  <p:childTnLst>
                                    <p:animClr clrSpc="rgb" dir="cw">
                                      <p:cBhvr override="childStyle">
                                        <p:cTn id="44" dur="2000" fill="hold"/>
                                        <p:tgtEl>
                                          <p:spTgt spid="11"/>
                                        </p:tgtEl>
                                        <p:attrNameLst>
                                          <p:attrName>style.color</p:attrName>
                                        </p:attrNameLst>
                                      </p:cBhvr>
                                      <p:to>
                                        <a:schemeClr val="accent1"/>
                                      </p:to>
                                    </p:animClr>
                                    <p:animClr clrSpc="rgb" dir="cw">
                                      <p:cBhvr>
                                        <p:cTn id="45" dur="2000" fill="hold"/>
                                        <p:tgtEl>
                                          <p:spTgt spid="11"/>
                                        </p:tgtEl>
                                        <p:attrNameLst>
                                          <p:attrName>fillcolor</p:attrName>
                                        </p:attrNameLst>
                                      </p:cBhvr>
                                      <p:to>
                                        <a:schemeClr val="accent1"/>
                                      </p:to>
                                    </p:animClr>
                                    <p:set>
                                      <p:cBhvr>
                                        <p:cTn id="46" dur="2000" fill="hold"/>
                                        <p:tgtEl>
                                          <p:spTgt spid="11"/>
                                        </p:tgtEl>
                                        <p:attrNameLst>
                                          <p:attrName>fill.type</p:attrName>
                                        </p:attrNameLst>
                                      </p:cBhvr>
                                      <p:to>
                                        <p:strVal val="solid"/>
                                      </p:to>
                                    </p:set>
                                    <p:set>
                                      <p:cBhvr>
                                        <p:cTn id="47" dur="2000" fill="hold"/>
                                        <p:tgtEl>
                                          <p:spTgt spid="11"/>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nodeType="click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wipe(right)">
                                      <p:cBhvr>
                                        <p:cTn id="52" dur="1000"/>
                                        <p:tgtEl>
                                          <p:spTgt spid="3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6"/>
                                        </p:tgtEl>
                                        <p:attrNameLst>
                                          <p:attrName>style.visibility</p:attrName>
                                        </p:attrNameLst>
                                      </p:cBhvr>
                                      <p:to>
                                        <p:strVal val="visible"/>
                                      </p:to>
                                    </p:set>
                                    <p:animEffect transition="in" filter="fade">
                                      <p:cBhvr>
                                        <p:cTn id="64" dur="500"/>
                                        <p:tgtEl>
                                          <p:spTgt spid="6"/>
                                        </p:tgtEl>
                                      </p:cBhvr>
                                    </p:animEffect>
                                  </p:childTnLst>
                                </p:cTn>
                              </p:par>
                            </p:childTnLst>
                          </p:cTn>
                        </p:par>
                        <p:par>
                          <p:cTn id="65" fill="hold">
                            <p:stCondLst>
                              <p:cond delay="1000"/>
                            </p:stCondLst>
                            <p:childTnLst>
                              <p:par>
                                <p:cTn id="66" presetID="22" presetClass="entr" presetSubtype="1" fill="hold" nodeType="after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wipe(up)">
                                      <p:cBhvr>
                                        <p:cTn id="68" dur="500"/>
                                        <p:tgtEl>
                                          <p:spTgt spid="39"/>
                                        </p:tgtEl>
                                      </p:cBhvr>
                                    </p:animEffect>
                                  </p:childTnLst>
                                </p:cTn>
                              </p:par>
                              <p:par>
                                <p:cTn id="69" presetID="22" presetClass="entr" presetSubtype="1" fill="hold" nodeType="withEffect">
                                  <p:stCondLst>
                                    <p:cond delay="0"/>
                                  </p:stCondLst>
                                  <p:childTnLst>
                                    <p:set>
                                      <p:cBhvr>
                                        <p:cTn id="70" dur="1" fill="hold">
                                          <p:stCondLst>
                                            <p:cond delay="0"/>
                                          </p:stCondLst>
                                        </p:cTn>
                                        <p:tgtEl>
                                          <p:spTgt spid="36"/>
                                        </p:tgtEl>
                                        <p:attrNameLst>
                                          <p:attrName>style.visibility</p:attrName>
                                        </p:attrNameLst>
                                      </p:cBhvr>
                                      <p:to>
                                        <p:strVal val="visible"/>
                                      </p:to>
                                    </p:set>
                                    <p:animEffect transition="in" filter="wipe(up)">
                                      <p:cBhvr>
                                        <p:cTn id="71" dur="500"/>
                                        <p:tgtEl>
                                          <p:spTgt spid="36"/>
                                        </p:tgtEl>
                                      </p:cBhvr>
                                    </p:animEffect>
                                  </p:childTnLst>
                                </p:cTn>
                              </p:par>
                            </p:childTnLst>
                          </p:cTn>
                        </p:par>
                        <p:par>
                          <p:cTn id="72" fill="hold">
                            <p:stCondLst>
                              <p:cond delay="1500"/>
                            </p:stCondLst>
                            <p:childTnLst>
                              <p:par>
                                <p:cTn id="73" presetID="19" presetClass="emph" presetSubtype="0" fill="remove" grpId="0" nodeType="afterEffect">
                                  <p:stCondLst>
                                    <p:cond delay="0"/>
                                  </p:stCondLst>
                                  <p:childTnLst>
                                    <p:animClr clrSpc="rgb" dir="cw">
                                      <p:cBhvr override="childStyle">
                                        <p:cTn id="74" dur="2000" fill="hold"/>
                                        <p:tgtEl>
                                          <p:spTgt spid="20"/>
                                        </p:tgtEl>
                                        <p:attrNameLst>
                                          <p:attrName>style.color</p:attrName>
                                        </p:attrNameLst>
                                      </p:cBhvr>
                                      <p:to>
                                        <a:schemeClr val="accent1"/>
                                      </p:to>
                                    </p:animClr>
                                    <p:animClr clrSpc="rgb" dir="cw">
                                      <p:cBhvr>
                                        <p:cTn id="75" dur="2000" fill="hold"/>
                                        <p:tgtEl>
                                          <p:spTgt spid="20"/>
                                        </p:tgtEl>
                                        <p:attrNameLst>
                                          <p:attrName>fillcolor</p:attrName>
                                        </p:attrNameLst>
                                      </p:cBhvr>
                                      <p:to>
                                        <a:schemeClr val="accent1"/>
                                      </p:to>
                                    </p:animClr>
                                    <p:set>
                                      <p:cBhvr>
                                        <p:cTn id="76" dur="2000" fill="hold"/>
                                        <p:tgtEl>
                                          <p:spTgt spid="20"/>
                                        </p:tgtEl>
                                        <p:attrNameLst>
                                          <p:attrName>fill.type</p:attrName>
                                        </p:attrNameLst>
                                      </p:cBhvr>
                                      <p:to>
                                        <p:strVal val="solid"/>
                                      </p:to>
                                    </p:set>
                                    <p:set>
                                      <p:cBhvr>
                                        <p:cTn id="77" dur="2000" fill="hold"/>
                                        <p:tgtEl>
                                          <p:spTgt spid="20"/>
                                        </p:tgtEl>
                                        <p:attrNameLst>
                                          <p:attrName>fill.on</p:attrName>
                                        </p:attrNameLst>
                                      </p:cBhvr>
                                      <p:to>
                                        <p:strVal val="true"/>
                                      </p:to>
                                    </p:set>
                                  </p:childTnLst>
                                </p:cTn>
                              </p:par>
                              <p:par>
                                <p:cTn id="78" presetID="19" presetClass="emph" presetSubtype="0" fill="remove" grpId="0" nodeType="withEffect">
                                  <p:stCondLst>
                                    <p:cond delay="0"/>
                                  </p:stCondLst>
                                  <p:childTnLst>
                                    <p:animClr clrSpc="rgb" dir="cw">
                                      <p:cBhvr override="childStyle">
                                        <p:cTn id="79" dur="2000" fill="hold"/>
                                        <p:tgtEl>
                                          <p:spTgt spid="18"/>
                                        </p:tgtEl>
                                        <p:attrNameLst>
                                          <p:attrName>style.color</p:attrName>
                                        </p:attrNameLst>
                                      </p:cBhvr>
                                      <p:to>
                                        <a:schemeClr val="accent1"/>
                                      </p:to>
                                    </p:animClr>
                                    <p:animClr clrSpc="rgb" dir="cw">
                                      <p:cBhvr>
                                        <p:cTn id="80" dur="2000" fill="hold"/>
                                        <p:tgtEl>
                                          <p:spTgt spid="18"/>
                                        </p:tgtEl>
                                        <p:attrNameLst>
                                          <p:attrName>fillcolor</p:attrName>
                                        </p:attrNameLst>
                                      </p:cBhvr>
                                      <p:to>
                                        <a:schemeClr val="accent1"/>
                                      </p:to>
                                    </p:animClr>
                                    <p:set>
                                      <p:cBhvr>
                                        <p:cTn id="81" dur="2000" fill="hold"/>
                                        <p:tgtEl>
                                          <p:spTgt spid="18"/>
                                        </p:tgtEl>
                                        <p:attrNameLst>
                                          <p:attrName>fill.type</p:attrName>
                                        </p:attrNameLst>
                                      </p:cBhvr>
                                      <p:to>
                                        <p:strVal val="solid"/>
                                      </p:to>
                                    </p:set>
                                    <p:set>
                                      <p:cBhvr>
                                        <p:cTn id="82" dur="2000" fill="hold"/>
                                        <p:tgtEl>
                                          <p:spTgt spid="18"/>
                                        </p:tgtEl>
                                        <p:attrNameLst>
                                          <p:attrName>fill.on</p:attrName>
                                        </p:attrNameLst>
                                      </p:cBhvr>
                                      <p:to>
                                        <p:strVal val="true"/>
                                      </p:to>
                                    </p:set>
                                  </p:childTnLst>
                                </p:cTn>
                              </p:par>
                              <p:par>
                                <p:cTn id="83" presetID="19" presetClass="emph" presetSubtype="0" fill="remove" grpId="0" nodeType="withEffect">
                                  <p:stCondLst>
                                    <p:cond delay="0"/>
                                  </p:stCondLst>
                                  <p:childTnLst>
                                    <p:animClr clrSpc="rgb" dir="cw">
                                      <p:cBhvr override="childStyle">
                                        <p:cTn id="84" dur="2000" fill="hold"/>
                                        <p:tgtEl>
                                          <p:spTgt spid="21"/>
                                        </p:tgtEl>
                                        <p:attrNameLst>
                                          <p:attrName>style.color</p:attrName>
                                        </p:attrNameLst>
                                      </p:cBhvr>
                                      <p:to>
                                        <a:schemeClr val="accent1"/>
                                      </p:to>
                                    </p:animClr>
                                    <p:animClr clrSpc="rgb" dir="cw">
                                      <p:cBhvr>
                                        <p:cTn id="85" dur="2000" fill="hold"/>
                                        <p:tgtEl>
                                          <p:spTgt spid="21"/>
                                        </p:tgtEl>
                                        <p:attrNameLst>
                                          <p:attrName>fillcolor</p:attrName>
                                        </p:attrNameLst>
                                      </p:cBhvr>
                                      <p:to>
                                        <a:schemeClr val="accent1"/>
                                      </p:to>
                                    </p:animClr>
                                    <p:set>
                                      <p:cBhvr>
                                        <p:cTn id="86" dur="2000" fill="hold"/>
                                        <p:tgtEl>
                                          <p:spTgt spid="21"/>
                                        </p:tgtEl>
                                        <p:attrNameLst>
                                          <p:attrName>fill.type</p:attrName>
                                        </p:attrNameLst>
                                      </p:cBhvr>
                                      <p:to>
                                        <p:strVal val="solid"/>
                                      </p:to>
                                    </p:set>
                                    <p:set>
                                      <p:cBhvr>
                                        <p:cTn id="87" dur="2000" fill="hold"/>
                                        <p:tgtEl>
                                          <p:spTgt spid="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8" grpId="1" animBg="1"/>
      <p:bldP spid="9" grpId="0" animBg="1"/>
      <p:bldP spid="10" grpId="0" animBg="1"/>
      <p:bldP spid="11" grpId="0" animBg="1"/>
      <p:bldP spid="12" grpId="0" animBg="1"/>
      <p:bldP spid="13" grpId="0" animBg="1"/>
      <p:bldP spid="16" grpId="0" animBg="1"/>
      <p:bldP spid="17" grpId="0" animBg="1"/>
      <p:bldP spid="18" grpId="0" animBg="1"/>
      <p:bldP spid="19" grpId="0" animBg="1"/>
      <p:bldP spid="20" grpId="0" animBg="1"/>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Persistent Disks and Highly Durable</a:t>
            </a:r>
          </a:p>
        </p:txBody>
      </p:sp>
      <p:sp>
        <p:nvSpPr>
          <p:cNvPr id="5" name="Rectangle 4"/>
          <p:cNvSpPr/>
          <p:nvPr/>
        </p:nvSpPr>
        <p:spPr bwMode="auto">
          <a:xfrm>
            <a:off x="5271716" y="2274075"/>
            <a:ext cx="3491285" cy="2431277"/>
          </a:xfrm>
          <a:prstGeom prst="rect">
            <a:avLst/>
          </a:prstGeom>
          <a:solidFill>
            <a:schemeClr val="accent4"/>
          </a:solidFill>
          <a:ln w="9525" cap="flat" cmpd="sng" algn="ctr">
            <a:noFill/>
            <a:prstDash val="solid"/>
            <a:headEnd type="none" w="med" len="med"/>
            <a:tailEnd type="none" w="med" len="med"/>
          </a:ln>
          <a:effectLst/>
        </p:spPr>
        <p:txBody>
          <a:bodyPr vert="horz" wrap="square" lIns="91432" tIns="91432" rIns="91432" bIns="91432" numCol="1" rtlCol="0" anchor="t" anchorCtr="0" compatLnSpc="1">
            <a:prstTxWarp prst="textNoShape">
              <a:avLst/>
            </a:prstTxWarp>
          </a:bodyPr>
          <a:lstStyle/>
          <a:p>
            <a:pPr>
              <a:lnSpc>
                <a:spcPct val="90000"/>
              </a:lnSpc>
              <a:buSzPct val="90000"/>
              <a:defRPr/>
            </a:pPr>
            <a:r>
              <a:rPr lang="en-US" sz="22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Windows Azure Storage</a:t>
            </a:r>
          </a:p>
        </p:txBody>
      </p:sp>
      <p:sp>
        <p:nvSpPr>
          <p:cNvPr id="6" name="Rectangle 5"/>
          <p:cNvSpPr/>
          <p:nvPr/>
        </p:nvSpPr>
        <p:spPr bwMode="auto">
          <a:xfrm>
            <a:off x="381001" y="819152"/>
            <a:ext cx="2815424" cy="1831989"/>
          </a:xfrm>
          <a:prstGeom prst="rect">
            <a:avLst/>
          </a:prstGeom>
          <a:solidFill>
            <a:schemeClr val="accent2"/>
          </a:solidFill>
          <a:ln w="9525" cap="flat" cmpd="sng" algn="ctr">
            <a:noFill/>
            <a:prstDash val="solid"/>
            <a:headEnd type="none" w="med" len="med"/>
            <a:tailEnd type="none" w="med" len="med"/>
          </a:ln>
          <a:effectLst/>
        </p:spPr>
        <p:txBody>
          <a:bodyPr vert="horz" wrap="square" lIns="91432" tIns="91432" rIns="91432" bIns="91432" numCol="1" rtlCol="0" anchor="t" anchorCtr="0" compatLnSpc="1">
            <a:prstTxWarp prst="textNoShape">
              <a:avLst/>
            </a:prstTxWarp>
          </a:bodyPr>
          <a:lstStyle/>
          <a:p>
            <a:pPr>
              <a:lnSpc>
                <a:spcPct val="90000"/>
              </a:lnSpc>
              <a:buSzPct val="90000"/>
              <a:defRPr/>
            </a:pP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Windows Azure Storage </a:t>
            </a:r>
            <a:r>
              <a:rPr lang="en-US"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(Disaster Recovery)</a:t>
            </a:r>
          </a:p>
        </p:txBody>
      </p:sp>
      <p:sp>
        <p:nvSpPr>
          <p:cNvPr id="8" name="Freeform 79"/>
          <p:cNvSpPr>
            <a:spLocks noEditPoints="1"/>
          </p:cNvSpPr>
          <p:nvPr/>
        </p:nvSpPr>
        <p:spPr bwMode="black">
          <a:xfrm>
            <a:off x="5977700"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9" name="Freeform 79"/>
          <p:cNvSpPr>
            <a:spLocks noEditPoints="1"/>
          </p:cNvSpPr>
          <p:nvPr/>
        </p:nvSpPr>
        <p:spPr bwMode="black">
          <a:xfrm>
            <a:off x="5977700"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0" name="Freeform 79"/>
          <p:cNvSpPr>
            <a:spLocks noEditPoints="1"/>
          </p:cNvSpPr>
          <p:nvPr/>
        </p:nvSpPr>
        <p:spPr bwMode="black">
          <a:xfrm>
            <a:off x="6762228"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1" name="Freeform 79"/>
          <p:cNvSpPr>
            <a:spLocks noEditPoints="1"/>
          </p:cNvSpPr>
          <p:nvPr/>
        </p:nvSpPr>
        <p:spPr bwMode="black">
          <a:xfrm>
            <a:off x="6762228"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2" name="Freeform 79"/>
          <p:cNvSpPr>
            <a:spLocks noEditPoints="1"/>
          </p:cNvSpPr>
          <p:nvPr/>
        </p:nvSpPr>
        <p:spPr bwMode="black">
          <a:xfrm>
            <a:off x="7546757"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3" name="Freeform 79"/>
          <p:cNvSpPr>
            <a:spLocks noEditPoints="1"/>
          </p:cNvSpPr>
          <p:nvPr/>
        </p:nvSpPr>
        <p:spPr bwMode="black">
          <a:xfrm>
            <a:off x="7546757"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6" name="Freeform 79"/>
          <p:cNvSpPr>
            <a:spLocks noEditPoints="1"/>
          </p:cNvSpPr>
          <p:nvPr/>
        </p:nvSpPr>
        <p:spPr bwMode="black">
          <a:xfrm>
            <a:off x="1216040"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7" name="Freeform 79"/>
          <p:cNvSpPr>
            <a:spLocks noEditPoints="1"/>
          </p:cNvSpPr>
          <p:nvPr/>
        </p:nvSpPr>
        <p:spPr bwMode="black">
          <a:xfrm>
            <a:off x="1216040"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8" name="Freeform 79"/>
          <p:cNvSpPr>
            <a:spLocks noEditPoints="1"/>
          </p:cNvSpPr>
          <p:nvPr/>
        </p:nvSpPr>
        <p:spPr bwMode="black">
          <a:xfrm>
            <a:off x="1648180"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9" name="Freeform 79"/>
          <p:cNvSpPr>
            <a:spLocks noEditPoints="1"/>
          </p:cNvSpPr>
          <p:nvPr/>
        </p:nvSpPr>
        <p:spPr bwMode="black">
          <a:xfrm>
            <a:off x="1648180"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20" name="Freeform 79"/>
          <p:cNvSpPr>
            <a:spLocks noEditPoints="1"/>
          </p:cNvSpPr>
          <p:nvPr/>
        </p:nvSpPr>
        <p:spPr bwMode="black">
          <a:xfrm>
            <a:off x="2080321"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21" name="Freeform 79"/>
          <p:cNvSpPr>
            <a:spLocks noEditPoints="1"/>
          </p:cNvSpPr>
          <p:nvPr/>
        </p:nvSpPr>
        <p:spPr bwMode="black">
          <a:xfrm>
            <a:off x="2080321"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7" name="Rectangle 6"/>
          <p:cNvSpPr/>
          <p:nvPr/>
        </p:nvSpPr>
        <p:spPr bwMode="auto">
          <a:xfrm>
            <a:off x="381000" y="2863513"/>
            <a:ext cx="1309900" cy="1831989"/>
          </a:xfrm>
          <a:prstGeom prst="rect">
            <a:avLst/>
          </a:prstGeom>
          <a:solidFill>
            <a:schemeClr val="accent2"/>
          </a:solidFill>
          <a:ln w="9525" cap="flat" cmpd="sng" algn="ctr">
            <a:noFill/>
            <a:prstDash val="solid"/>
            <a:headEnd type="none" w="med" len="med"/>
            <a:tailEnd type="none" w="med" len="med"/>
          </a:ln>
          <a:effectLst/>
        </p:spPr>
        <p:txBody>
          <a:bodyPr vert="horz" wrap="square" lIns="91432" tIns="91432" rIns="91432" bIns="91432" numCol="1" rtlCol="0" anchor="t" anchorCtr="0" compatLnSpc="1">
            <a:prstTxWarp prst="textNoShape">
              <a:avLst/>
            </a:prstTxWarp>
          </a:bodyPr>
          <a:lstStyle/>
          <a:p>
            <a:pPr>
              <a:lnSpc>
                <a:spcPct val="90000"/>
              </a:lnSpc>
              <a:buSzPct val="90000"/>
              <a:defRPr/>
            </a:pPr>
            <a:endPar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p:txBody>
      </p:sp>
      <p:sp>
        <p:nvSpPr>
          <p:cNvPr id="22" name="Freeform 128"/>
          <p:cNvSpPr>
            <a:spLocks noChangeAspect="1"/>
          </p:cNvSpPr>
          <p:nvPr/>
        </p:nvSpPr>
        <p:spPr bwMode="black">
          <a:xfrm>
            <a:off x="469866" y="3785295"/>
            <a:ext cx="1132168" cy="625426"/>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32" tIns="45716" rIns="91432" bIns="45716" numCol="1" anchor="t" anchorCtr="0" compatLnSpc="1">
            <a:prstTxWarp prst="textNoShape">
              <a:avLst/>
            </a:prstTxWarp>
          </a:bodyPr>
          <a:lstStyle/>
          <a:p>
            <a:endParaRPr lang="en-US">
              <a:solidFill>
                <a:srgbClr val="292929"/>
              </a:solidFill>
            </a:endParaRPr>
          </a:p>
        </p:txBody>
      </p:sp>
      <p:pic>
        <p:nvPicPr>
          <p:cNvPr id="717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3515" r="73175"/>
          <a:stretch/>
        </p:blipFill>
        <p:spPr bwMode="auto">
          <a:xfrm>
            <a:off x="934376" y="3965804"/>
            <a:ext cx="203148" cy="335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6" name="Straight Connector 25"/>
          <p:cNvCxnSpPr/>
          <p:nvPr/>
        </p:nvCxnSpPr>
        <p:spPr>
          <a:xfrm>
            <a:off x="6232829" y="3553321"/>
            <a:ext cx="784529" cy="241823"/>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232828" y="3553320"/>
            <a:ext cx="0" cy="236036"/>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361385" y="1776965"/>
            <a:ext cx="3616314" cy="143145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1929245" y="1776966"/>
            <a:ext cx="151077" cy="1"/>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220853" y="1966948"/>
            <a:ext cx="0" cy="133202"/>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7" idx="3"/>
          </p:cNvCxnSpPr>
          <p:nvPr/>
        </p:nvCxnSpPr>
        <p:spPr>
          <a:xfrm flipV="1">
            <a:off x="1690902" y="3198568"/>
            <a:ext cx="4286799" cy="58094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3" name="Multiply 2"/>
          <p:cNvSpPr/>
          <p:nvPr/>
        </p:nvSpPr>
        <p:spPr bwMode="auto">
          <a:xfrm>
            <a:off x="347375" y="3426684"/>
            <a:ext cx="1359901" cy="1359901"/>
          </a:xfrm>
          <a:prstGeom prst="mathMultiply">
            <a:avLst/>
          </a:prstGeom>
          <a:solidFill>
            <a:schemeClr val="bg1"/>
          </a:solid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4" rIns="91428" bIns="45714" numCol="1" rtlCol="0" anchor="ctr" anchorCtr="0" compatLnSpc="1">
            <a:prstTxWarp prst="textNoShape">
              <a:avLst/>
            </a:prstTxWarp>
          </a:bodyPr>
          <a:lstStyle/>
          <a:p>
            <a:pPr algn="ctr" defTabSz="914023"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4" name="Rectangle 23"/>
          <p:cNvSpPr/>
          <p:nvPr/>
        </p:nvSpPr>
        <p:spPr>
          <a:xfrm>
            <a:off x="384588" y="2907409"/>
            <a:ext cx="1108252" cy="653239"/>
          </a:xfrm>
          <a:prstGeom prst="rect">
            <a:avLst/>
          </a:prstGeom>
        </p:spPr>
        <p:txBody>
          <a:bodyPr wrap="none" lIns="91432" tIns="45716" rIns="91432" bIns="45716">
            <a:spAutoFit/>
          </a:bodyPr>
          <a:lstStyle/>
          <a:p>
            <a:pPr>
              <a:lnSpc>
                <a:spcPct val="90000"/>
              </a:lnSpc>
              <a:buSzPct val="90000"/>
              <a:defRPr/>
            </a:pP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 </a:t>
            </a:r>
            <a:b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b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Machine</a:t>
            </a:r>
          </a:p>
        </p:txBody>
      </p:sp>
      <p:grpSp>
        <p:nvGrpSpPr>
          <p:cNvPr id="33" name="Group 32"/>
          <p:cNvGrpSpPr/>
          <p:nvPr/>
        </p:nvGrpSpPr>
        <p:grpSpPr>
          <a:xfrm>
            <a:off x="1886524" y="2863513"/>
            <a:ext cx="1309900" cy="1831989"/>
            <a:chOff x="381000" y="2873361"/>
            <a:chExt cx="1309900" cy="1831989"/>
          </a:xfrm>
        </p:grpSpPr>
        <p:sp>
          <p:nvSpPr>
            <p:cNvPr id="35" name="Rectangle 34"/>
            <p:cNvSpPr/>
            <p:nvPr/>
          </p:nvSpPr>
          <p:spPr bwMode="auto">
            <a:xfrm>
              <a:off x="381000" y="2873361"/>
              <a:ext cx="1309900" cy="1831989"/>
            </a:xfrm>
            <a:prstGeom prst="rect">
              <a:avLst/>
            </a:prstGeom>
            <a:solidFill>
              <a:schemeClr val="accent2"/>
            </a:solidFill>
            <a:ln w="9525" cap="flat" cmpd="sng" algn="ctr">
              <a:noFill/>
              <a:prstDash val="solid"/>
              <a:headEnd type="none" w="med" len="med"/>
              <a:tailEnd type="none" w="med" len="med"/>
            </a:ln>
            <a:effectLst/>
          </p:spPr>
          <p:txBody>
            <a:bodyPr vert="horz" wrap="square" lIns="91440" tIns="91440" rIns="91440" bIns="91440" numCol="1" rtlCol="0" anchor="t" anchorCtr="0" compatLnSpc="1">
              <a:prstTxWarp prst="textNoShape">
                <a:avLst/>
              </a:prstTxWarp>
            </a:bodyPr>
            <a:lstStyle/>
            <a:p>
              <a:pPr>
                <a:lnSpc>
                  <a:spcPct val="90000"/>
                </a:lnSpc>
                <a:buSzPct val="90000"/>
                <a:defRPr/>
              </a:pP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 Machine</a:t>
              </a:r>
            </a:p>
          </p:txBody>
        </p:sp>
        <p:sp>
          <p:nvSpPr>
            <p:cNvPr id="37" name="Freeform 128"/>
            <p:cNvSpPr>
              <a:spLocks noChangeAspect="1"/>
            </p:cNvSpPr>
            <p:nvPr/>
          </p:nvSpPr>
          <p:spPr bwMode="black">
            <a:xfrm>
              <a:off x="469866" y="3795142"/>
              <a:ext cx="1132168" cy="625426"/>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pic>
          <p:nvPicPr>
            <p:cNvPr id="3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3515" r="73175"/>
            <a:stretch/>
          </p:blipFill>
          <p:spPr bwMode="auto">
            <a:xfrm>
              <a:off x="934376" y="3975652"/>
              <a:ext cx="203148" cy="335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40" name="Straight Connector 39"/>
          <p:cNvCxnSpPr>
            <a:stCxn id="35" idx="3"/>
          </p:cNvCxnSpPr>
          <p:nvPr/>
        </p:nvCxnSpPr>
        <p:spPr>
          <a:xfrm flipV="1">
            <a:off x="3196426" y="3230572"/>
            <a:ext cx="2781275" cy="548936"/>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97753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grpId="0" nodeType="afterEffect">
                                  <p:stCondLst>
                                    <p:cond delay="0"/>
                                  </p:stCondLst>
                                  <p:childTnLst>
                                    <p:animClr clrSpc="rgb" dir="cw">
                                      <p:cBhvr override="childStyle">
                                        <p:cTn id="6" dur="2000" fill="hold"/>
                                        <p:tgtEl>
                                          <p:spTgt spid="7"/>
                                        </p:tgtEl>
                                        <p:attrNameLst>
                                          <p:attrName>style.color</p:attrName>
                                        </p:attrNameLst>
                                      </p:cBhvr>
                                      <p:to>
                                        <a:srgbClr val="FF0000"/>
                                      </p:to>
                                    </p:animClr>
                                    <p:animClr clrSpc="rgb" dir="cw">
                                      <p:cBhvr>
                                        <p:cTn id="7" dur="2000" fill="hold"/>
                                        <p:tgtEl>
                                          <p:spTgt spid="7"/>
                                        </p:tgtEl>
                                        <p:attrNameLst>
                                          <p:attrName>fillcolor</p:attrName>
                                        </p:attrNameLst>
                                      </p:cBhvr>
                                      <p:to>
                                        <a:srgbClr val="FF0000"/>
                                      </p:to>
                                    </p:animClr>
                                    <p:set>
                                      <p:cBhvr>
                                        <p:cTn id="8" dur="2000" fill="hold"/>
                                        <p:tgtEl>
                                          <p:spTgt spid="7"/>
                                        </p:tgtEl>
                                        <p:attrNameLst>
                                          <p:attrName>fill.type</p:attrName>
                                        </p:attrNameLst>
                                      </p:cBhvr>
                                      <p:to>
                                        <p:strVal val="solid"/>
                                      </p:to>
                                    </p:set>
                                    <p:set>
                                      <p:cBhvr>
                                        <p:cTn id="9" dur="2000" fill="hold"/>
                                        <p:tgtEl>
                                          <p:spTgt spid="7"/>
                                        </p:tgtEl>
                                        <p:attrNameLst>
                                          <p:attrName>fill.on</p:attrName>
                                        </p:attrNameLst>
                                      </p:cBhvr>
                                      <p:to>
                                        <p:strVal val="true"/>
                                      </p:to>
                                    </p:set>
                                  </p:childTnLst>
                                </p:cTn>
                              </p:par>
                              <p:par>
                                <p:cTn id="10" presetID="10" presetClass="exit" presetSubtype="0" fill="hold" nodeType="withEffect">
                                  <p:stCondLst>
                                    <p:cond delay="0"/>
                                  </p:stCondLst>
                                  <p:childTnLst>
                                    <p:animEffect transition="out" filter="fade">
                                      <p:cBhvr>
                                        <p:cTn id="11" dur="500"/>
                                        <p:tgtEl>
                                          <p:spTgt spid="7170"/>
                                        </p:tgtEl>
                                      </p:cBhvr>
                                    </p:animEffect>
                                    <p:set>
                                      <p:cBhvr>
                                        <p:cTn id="12" dur="1" fill="hold">
                                          <p:stCondLst>
                                            <p:cond delay="499"/>
                                          </p:stCondLst>
                                        </p:cTn>
                                        <p:tgtEl>
                                          <p:spTgt spid="717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500"/>
                                        <p:tgtEl>
                                          <p:spTgt spid="22"/>
                                        </p:tgtEl>
                                      </p:cBhvr>
                                    </p:animEffect>
                                    <p:set>
                                      <p:cBhvr>
                                        <p:cTn id="20" dur="1" fill="hold">
                                          <p:stCondLst>
                                            <p:cond delay="499"/>
                                          </p:stCondLst>
                                        </p:cTn>
                                        <p:tgtEl>
                                          <p:spTgt spid="22"/>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42"/>
                                        </p:tgtEl>
                                      </p:cBhvr>
                                    </p:animEffect>
                                    <p:set>
                                      <p:cBhvr>
                                        <p:cTn id="26" dur="1" fill="hold">
                                          <p:stCondLst>
                                            <p:cond delay="499"/>
                                          </p:stCondLst>
                                        </p:cTn>
                                        <p:tgtEl>
                                          <p:spTgt spid="42"/>
                                        </p:tgtEl>
                                        <p:attrNameLst>
                                          <p:attrName>style.visibility</p:attrName>
                                        </p:attrNameLst>
                                      </p:cBhvr>
                                      <p:to>
                                        <p:strVal val="hidden"/>
                                      </p:to>
                                    </p:se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500"/>
                                        <p:tgtEl>
                                          <p:spTgt spid="33"/>
                                        </p:tgtEl>
                                      </p:cBhvr>
                                    </p:animEffect>
                                  </p:childTnLst>
                                </p:cTn>
                              </p:par>
                              <p:par>
                                <p:cTn id="31" presetID="10" presetClass="entr" presetSubtype="0"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fade">
                                      <p:cBhvr>
                                        <p:cTn id="3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22" grpId="0" animBg="1"/>
      <p:bldP spid="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xGrdItlk28IM1BKgbeTA"/>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Nrdie26ws0..eWODsZ1HT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3L3swBQBkE2skIx0Ya5cg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JM__qgpP0yABri2K6yiA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o4XdO9_5L0qt2uIetRGts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_9S5zw6dcUyEEC_CQiEb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PeOV6Y6TQ0SfGHeCdWaca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TJM__qgpP0yABri2K6yiA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o4XdO9_5L0qt2uIetRGts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_9S5zw6dcUyEEC_CQiEbj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Nrdie26ws0..eWODsZ1HT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2.VsuBQaKESO3pDLox_Dyg"/>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TJM__qgpP0yABri2K6yiA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o4XdO9_5L0qt2uIetRGts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_9S5zw6dcUyEEC_CQiEbj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gbA4Ha7wD0Ka.2bqtfsnV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FkLQArNYiUuYywvodHNwp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TJM__qgpP0yABri2K6yiA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o4XdO9_5L0qt2uIetRGts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_9S5zw6dcUyEEC_CQiEbj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gbA4Ha7wD0Ka.2bqtfsnV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FkLQArNYiUuYywvodHNwp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PeOV6Y6TQ0SfGHeCdWaca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5rKWxCPQxkeOMkhyHMse5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3L3swBQBkE2skIx0Ya5cg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5rKWxCPQxkeOMkhyHMse5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Nrdie26ws0..eWODsZ1HT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TJM__qgpP0yABri2K6yiA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Nrdie26ws0..eWODsZ1HT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TJM__qgpP0yABri2K6yiA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Nrdie26ws0..eWODsZ1HT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TJM__qgpP0yABri2K6yiA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D_IEFF_4T0WppEVyI2v_a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o4XdO9_5L0qt2uIetRGts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_9S5zw6dcUyEEC_CQiEbj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gbA4Ha7wD0Ka.2bqtfsnV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FkLQArNYiUuYywvodHNwp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Nrdie26ws0..eWODsZ1HT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TJM__qgpP0yABri2K6yiA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o4XdO9_5L0qt2uIetRGts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_9S5zw6dcUyEEC_CQiEbj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gbA4Ha7wD0Ka.2bqtfsnV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FkLQArNYiUuYywvodHNwp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IQNeDWAPkUquYlSaquy_og"/>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PeOV6Y6TQ0SfGHeCdWaca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QNeDWAPkUquYlSaquy_o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5rKWxCPQxkeOMkhyHMse5A"/>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Windows_Azure_Template_16x9">
  <a:themeElements>
    <a:clrScheme name="WINDOWS AZURE">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ova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800" dirty="0" err="1"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C49BF387DC003468EAA8A737C6FDB0C" ma:contentTypeVersion="22" ma:contentTypeDescription="Create a new document." ma:contentTypeScope="" ma:versionID="8cf14e336f8a3faf9a233abecfca95fe">
  <xsd:schema xmlns:xsd="http://www.w3.org/2001/XMLSchema" xmlns:xs="http://www.w3.org/2001/XMLSchema" xmlns:p="http://schemas.microsoft.com/office/2006/metadata/properties" xmlns:ns2="f847e7ad-bfae-49c8-aedd-39ec05321f40" targetNamespace="http://schemas.microsoft.com/office/2006/metadata/properties" ma:root="true" ma:fieldsID="8ff83141a414909d04eb23ab95548eed" ns2:_="">
    <xsd:import namespace="f847e7ad-bfae-49c8-aedd-39ec05321f40"/>
    <xsd:element name="properties">
      <xsd:complexType>
        <xsd:sequence>
          <xsd:element name="documentManagement">
            <xsd:complexType>
              <xsd:all>
                <xsd:element ref="ns2:Segment"/>
                <xsd:element ref="ns2:Workstream"/>
                <xsd:element ref="ns2:Capability_x002f_Product"/>
                <xsd:element ref="ns2:Source"/>
                <xsd:element ref="ns2:Document_x0020_Owner"/>
                <xsd:element ref="ns2:Document_x0020_Status" minOccurs="0"/>
                <xsd:element ref="ns2:Scenario" minOccurs="0"/>
                <xsd:element ref="ns2:BOM_x002f_Launch_x0020_Align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47e7ad-bfae-49c8-aedd-39ec05321f40" elementFormDefault="qualified">
    <xsd:import namespace="http://schemas.microsoft.com/office/2006/documentManagement/types"/>
    <xsd:import namespace="http://schemas.microsoft.com/office/infopath/2007/PartnerControls"/>
    <xsd:element name="Segment" ma:index="2" ma:displayName="Segment (Primary)" ma:list="{709e561d-3cc9-45bc-862d-0bd6fb02d30d}" ma:internalName="Segment" ma:readOnly="false" ma:showField="Title">
      <xsd:simpleType>
        <xsd:restriction base="dms:Lookup"/>
      </xsd:simpleType>
    </xsd:element>
    <xsd:element name="Workstream" ma:index="3" ma:displayName="Workstream (Primary)" ma:list="{528e3fe1-95a0-45e2-8485-7cf9ffbd34e3}" ma:internalName="Workstream" ma:readOnly="false" ma:showField="Title">
      <xsd:simpleType>
        <xsd:restriction base="dms:Lookup"/>
      </xsd:simpleType>
    </xsd:element>
    <xsd:element name="Capability_x002f_Product" ma:index="4" ma:displayName="Capability/Product (Primary)" ma:list="{86df3880-be69-47cc-bf1c-7c36ee20b550}" ma:internalName="Capability_x002f_Product" ma:readOnly="false" ma:showField="Title">
      <xsd:simpleType>
        <xsd:restriction base="dms:Lookup"/>
      </xsd:simpleType>
    </xsd:element>
    <xsd:element name="Source" ma:index="5" ma:displayName="Source" ma:list="{c848aa0f-2631-4698-86e2-7e174e1ddeb4}" ma:internalName="Source" ma:showField="Title">
      <xsd:simpleType>
        <xsd:restriction base="dms:Lookup"/>
      </xsd:simpleType>
    </xsd:element>
    <xsd:element name="Document_x0020_Owner" ma:index="6" ma:displayName="Document Owner" ma:description="Who is the owner of this document and contact for questions or updates?" ma:list="UserInfo" ma:SharePointGroup="0" ma:internalName="Document_x0020_Owner"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Status" ma:index="7" nillable="true" ma:displayName="Document Status" ma:default="Draft" ma:format="Dropdown" ma:internalName="Document_x0020_Status">
      <xsd:simpleType>
        <xsd:restriction base="dms:Choice">
          <xsd:enumeration value="Draft"/>
          <xsd:enumeration value="Final"/>
        </xsd:restriction>
      </xsd:simpleType>
    </xsd:element>
    <xsd:element name="Scenario" ma:index="14" nillable="true" ma:displayName="Scenario" ma:list="{272ba480-a202-40fe-88de-6b04d2a45ecb}" ma:internalName="Scenario" ma:showField="Title">
      <xsd:simpleType>
        <xsd:restriction base="dms:Lookup"/>
      </xsd:simpleType>
    </xsd:element>
    <xsd:element name="BOM_x002f_Launch_x0020_Alignment" ma:index="15" nillable="true" ma:displayName="BOM/Launch Alignment" ma:list="{13d9adb4-6e76-4c45-81f7-a1ca8335e509}" ma:internalName="BOM_x002f_Launch_x0020_Alignment"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OM_x002f_Launch_x0020_Alignment xmlns="f847e7ad-bfae-49c8-aedd-39ec05321f40">1</BOM_x002f_Launch_x0020_Alignment>
    <Scenario xmlns="f847e7ad-bfae-49c8-aedd-39ec05321f40" xsi:nil="true"/>
    <Document_x0020_Owner xmlns="f847e7ad-bfae-49c8-aedd-39ec05321f40">
      <UserInfo>
        <DisplayName>Craig Kitterman</DisplayName>
        <AccountId>198</AccountId>
        <AccountType/>
      </UserInfo>
    </Document_x0020_Owner>
    <Capability_x002f_Product xmlns="f847e7ad-bfae-49c8-aedd-39ec05321f40">16</Capability_x002f_Product>
    <Workstream xmlns="f847e7ad-bfae-49c8-aedd-39ec05321f40">17</Workstream>
    <Source xmlns="f847e7ad-bfae-49c8-aedd-39ec05321f40">6</Source>
    <Document_x0020_Status xmlns="f847e7ad-bfae-49c8-aedd-39ec05321f40">Draft</Document_x0020_Status>
    <Segment xmlns="f847e7ad-bfae-49c8-aedd-39ec05321f40">5</Segment>
  </documentManagement>
</p:properties>
</file>

<file path=customXml/itemProps1.xml><?xml version="1.0" encoding="utf-8"?>
<ds:datastoreItem xmlns:ds="http://schemas.openxmlformats.org/officeDocument/2006/customXml" ds:itemID="{09B64BB9-3772-44C2-82F4-DBB5E8349B07}">
  <ds:schemaRefs>
    <ds:schemaRef ds:uri="http://schemas.microsoft.com/sharepoint/v3/contenttype/forms"/>
  </ds:schemaRefs>
</ds:datastoreItem>
</file>

<file path=customXml/itemProps2.xml><?xml version="1.0" encoding="utf-8"?>
<ds:datastoreItem xmlns:ds="http://schemas.openxmlformats.org/officeDocument/2006/customXml" ds:itemID="{E70E8EBC-47BF-4C09-885E-AE915D5F7D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47e7ad-bfae-49c8-aedd-39ec05321f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CF69C5-0497-4CBF-B135-F09D219CA3FA}">
  <ds:schemaRefs>
    <ds:schemaRef ds:uri="http://schemas.microsoft.com/office/2006/documentManagement/types"/>
    <ds:schemaRef ds:uri="http://purl.org/dc/dcmitype/"/>
    <ds:schemaRef ds:uri="f847e7ad-bfae-49c8-aedd-39ec05321f40"/>
    <ds:schemaRef ds:uri="http://purl.org/dc/terms/"/>
    <ds:schemaRef ds:uri="http://purl.org/dc/elements/1.1/"/>
    <ds:schemaRef ds:uri="http://www.w3.org/XML/1998/namespace"/>
    <ds:schemaRef ds:uri="http://schemas.openxmlformats.org/package/2006/metadata/core-propertie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MS1444_Windows Azure Template 16x9_r08b</Template>
  <TotalTime>0</TotalTime>
  <Words>2447</Words>
  <Application>Microsoft Office PowerPoint</Application>
  <PresentationFormat>On-screen Show (16:9)</PresentationFormat>
  <Paragraphs>539</Paragraphs>
  <Slides>30</Slides>
  <Notes>30</Notes>
  <HiddenSlides>0</HiddenSlides>
  <MMClips>0</MMClips>
  <ScaleCrop>false</ScaleCrop>
  <HeadingPairs>
    <vt:vector size="4" baseType="variant">
      <vt:variant>
        <vt:lpstr>Theme</vt:lpstr>
      </vt:variant>
      <vt:variant>
        <vt:i4>4</vt:i4>
      </vt:variant>
      <vt:variant>
        <vt:lpstr>Slide Titles</vt:lpstr>
      </vt:variant>
      <vt:variant>
        <vt:i4>30</vt:i4>
      </vt:variant>
    </vt:vector>
  </HeadingPairs>
  <TitlesOfParts>
    <vt:vector size="34" baseType="lpstr">
      <vt:lpstr>MS1444_Windows Azure Template 16x9_r08b</vt:lpstr>
      <vt:lpstr>White with Consolas font for code slides</vt:lpstr>
      <vt:lpstr>1_MS1444_Windows Azure Template 16x9_r08a</vt:lpstr>
      <vt:lpstr>Windows_Azure_Template_16x9</vt:lpstr>
      <vt:lpstr>Windows Azure Introducing Virtual Machines (IaaS)</vt:lpstr>
      <vt:lpstr>Infrastructure as a Service</vt:lpstr>
      <vt:lpstr>Cloud Models </vt:lpstr>
      <vt:lpstr>A Continuous Offering    From Private to     Public Cloud </vt:lpstr>
      <vt:lpstr>Windows Azure Virtual Machines</vt:lpstr>
      <vt:lpstr>Images Available at Preview</vt:lpstr>
      <vt:lpstr>Virtual Machine vs VM Role</vt:lpstr>
      <vt:lpstr>Persistent Disks and Highly Durable</vt:lpstr>
      <vt:lpstr>Persistent Disks and Highly Durable</vt:lpstr>
      <vt:lpstr>Disks and Images</vt:lpstr>
      <vt:lpstr>Cross-premise Connectivity</vt:lpstr>
      <vt:lpstr>Windows Azure Virtual Network</vt:lpstr>
      <vt:lpstr>Windows Azure Virtual Network Scenarios</vt:lpstr>
      <vt:lpstr>Bringing Workloads to the Cloud</vt:lpstr>
      <vt:lpstr>IaaS and PaaS   – Better Together</vt:lpstr>
      <vt:lpstr>Why Mix Models?</vt:lpstr>
      <vt:lpstr>Windows Azure Service Model  Example cloud service configuration with a single web role and a single worker role</vt:lpstr>
      <vt:lpstr>Mixing Virtual Machines and Stateless Roles Multiple cloud services with stateless and virtual machines</vt:lpstr>
      <vt:lpstr>Connecting Cloud Services via VIPs</vt:lpstr>
      <vt:lpstr>Deployment Steps (VIP Connectivity)</vt:lpstr>
      <vt:lpstr>Connecting Cloud Services with VNET</vt:lpstr>
      <vt:lpstr>VNET Connected – Local Testing</vt:lpstr>
      <vt:lpstr>VNET Connected with VPN ContosoVNet (10.0.0.0/8)  MyAffinityGroup</vt:lpstr>
      <vt:lpstr>VNET Connected Deployment Steps</vt:lpstr>
      <vt:lpstr>Mixed Mode – Shared Cloud Service</vt:lpstr>
      <vt:lpstr>VM to VM Performance</vt:lpstr>
      <vt:lpstr>Tiered Migrations</vt:lpstr>
      <vt:lpstr>Horizontal Migration</vt:lpstr>
      <vt:lpstr>Wrap Up</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IaaS Technical Overview</dc:title>
  <dc:creator>Michael Washam</dc:creator>
  <cp:lastModifiedBy>Mario Szpuszta</cp:lastModifiedBy>
  <cp:revision>408</cp:revision>
  <cp:lastPrinted>2012-06-13T17:39:57Z</cp:lastPrinted>
  <dcterms:created xsi:type="dcterms:W3CDTF">2006-08-16T00:00:00Z</dcterms:created>
  <dcterms:modified xsi:type="dcterms:W3CDTF">2012-07-02T12:31:50Z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0x010100CC49BF387DC003468EAA8A737C6FDB0C</vt:lpwstr>
  </property>
</Properties>
</file>