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845" r:id="rId4"/>
  </p:sldMasterIdLst>
  <p:notesMasterIdLst>
    <p:notesMasterId r:id="rId46"/>
  </p:notesMasterIdLst>
  <p:handoutMasterIdLst>
    <p:handoutMasterId r:id="rId47"/>
  </p:handoutMasterIdLst>
  <p:sldIdLst>
    <p:sldId id="401" r:id="rId5"/>
    <p:sldId id="398" r:id="rId6"/>
    <p:sldId id="390" r:id="rId7"/>
    <p:sldId id="361" r:id="rId8"/>
    <p:sldId id="309" r:id="rId9"/>
    <p:sldId id="310" r:id="rId10"/>
    <p:sldId id="386" r:id="rId11"/>
    <p:sldId id="387" r:id="rId12"/>
    <p:sldId id="311" r:id="rId13"/>
    <p:sldId id="369" r:id="rId14"/>
    <p:sldId id="392" r:id="rId15"/>
    <p:sldId id="362" r:id="rId16"/>
    <p:sldId id="356" r:id="rId17"/>
    <p:sldId id="399" r:id="rId18"/>
    <p:sldId id="314" r:id="rId19"/>
    <p:sldId id="315" r:id="rId20"/>
    <p:sldId id="316" r:id="rId21"/>
    <p:sldId id="358" r:id="rId22"/>
    <p:sldId id="397" r:id="rId23"/>
    <p:sldId id="393" r:id="rId24"/>
    <p:sldId id="400" r:id="rId25"/>
    <p:sldId id="384" r:id="rId26"/>
    <p:sldId id="383" r:id="rId27"/>
    <p:sldId id="385" r:id="rId28"/>
    <p:sldId id="376" r:id="rId29"/>
    <p:sldId id="381" r:id="rId30"/>
    <p:sldId id="378" r:id="rId31"/>
    <p:sldId id="380" r:id="rId32"/>
    <p:sldId id="379" r:id="rId33"/>
    <p:sldId id="377" r:id="rId34"/>
    <p:sldId id="396" r:id="rId35"/>
    <p:sldId id="394" r:id="rId36"/>
    <p:sldId id="337" r:id="rId37"/>
    <p:sldId id="388" r:id="rId38"/>
    <p:sldId id="373" r:id="rId39"/>
    <p:sldId id="351" r:id="rId40"/>
    <p:sldId id="395" r:id="rId41"/>
    <p:sldId id="389" r:id="rId42"/>
    <p:sldId id="366" r:id="rId43"/>
    <p:sldId id="352" r:id="rId44"/>
    <p:sldId id="346" r:id="rId45"/>
  </p:sldIdLst>
  <p:sldSz cx="12188825" cy="6858000"/>
  <p:notesSz cx="6858000" cy="9144000"/>
  <p:embeddedFontLst>
    <p:embeddedFont>
      <p:font typeface="Segoe UI Light" pitchFamily="34" charset="0"/>
      <p:regular r:id="rId48"/>
    </p:embeddedFont>
    <p:embeddedFont>
      <p:font typeface="Segoe UI Semibold" pitchFamily="34" charset="0"/>
      <p:bold r:id="rId49"/>
    </p:embeddedFont>
    <p:embeddedFont>
      <p:font typeface="Calibri" pitchFamily="34" charset="0"/>
      <p:regular r:id="rId50"/>
      <p:bold r:id="rId51"/>
      <p:italic r:id="rId52"/>
      <p:boldItalic r:id="rId53"/>
    </p:embeddedFont>
    <p:embeddedFont>
      <p:font typeface="Segoe UI" pitchFamily="34" charset="0"/>
      <p:regular r:id="rId54"/>
      <p:bold r:id="rId55"/>
      <p:italic r:id="rId56"/>
      <p:boldItalic r:id="rId57"/>
    </p:embeddedFont>
  </p:embeddedFontLst>
  <p:custDataLst>
    <p:tags r:id="rId5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2DB"/>
    <a:srgbClr val="7EB2D6"/>
    <a:srgbClr val="AB980F"/>
    <a:srgbClr val="000000"/>
    <a:srgbClr val="FFFFFF"/>
    <a:srgbClr val="429A16"/>
    <a:srgbClr val="F8F57B"/>
    <a:srgbClr val="59D01E"/>
    <a:srgbClr val="ACE58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1" autoAdjust="0"/>
    <p:restoredTop sz="86475" autoAdjust="0"/>
  </p:normalViewPr>
  <p:slideViewPr>
    <p:cSldViewPr>
      <p:cViewPr>
        <p:scale>
          <a:sx n="76" d="100"/>
          <a:sy n="76" d="100"/>
        </p:scale>
        <p:origin x="-474" y="-10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52" d="100"/>
          <a:sy n="52" d="100"/>
        </p:scale>
        <p:origin x="-246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TechReady12</a:t>
            </a:r>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87E3AE2-3B16-4982-A082-918E78B9F632}" type="datetime1">
              <a:rPr lang="en-US" smtClean="0"/>
              <a:t>7/24/2012</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056951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fld id="{0ECFF45C-96F5-4D9B-BC8A-F92511853FE8}"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27</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exactly once..</a:t>
            </a:r>
          </a:p>
        </p:txBody>
      </p:sp>
      <p:sp>
        <p:nvSpPr>
          <p:cNvPr id="5" name="Date Placeholder 4"/>
          <p:cNvSpPr>
            <a:spLocks noGrp="1"/>
          </p:cNvSpPr>
          <p:nvPr>
            <p:ph type="dt" idx="10"/>
          </p:nvPr>
        </p:nvSpPr>
        <p:spPr>
          <a:xfrm>
            <a:off x="3884613" y="0"/>
            <a:ext cx="2971800" cy="457200"/>
          </a:xfrm>
          <a:prstGeom prst="rect">
            <a:avLst/>
          </a:prstGeom>
        </p:spPr>
        <p:txBody>
          <a:bodyPr/>
          <a:lstStyle/>
          <a:p>
            <a:fld id="{A8CC4B60-C4F0-4422-94CA-E1E65D7722AD}"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28</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5" name="Date Placeholder 4"/>
          <p:cNvSpPr>
            <a:spLocks noGrp="1"/>
          </p:cNvSpPr>
          <p:nvPr>
            <p:ph type="dt" idx="10"/>
          </p:nvPr>
        </p:nvSpPr>
        <p:spPr>
          <a:xfrm>
            <a:off x="3884613" y="0"/>
            <a:ext cx="2971800" cy="457200"/>
          </a:xfrm>
          <a:prstGeom prst="rect">
            <a:avLst/>
          </a:prstGeom>
        </p:spPr>
        <p:txBody>
          <a:bodyPr/>
          <a:lstStyle/>
          <a:p>
            <a:fld id="{5F931ECB-5141-4151-9F00-17A2AB763026}"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29</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0"/>
          </p:nvPr>
        </p:nvSpPr>
        <p:spPr>
          <a:xfrm>
            <a:off x="3884613" y="0"/>
            <a:ext cx="2971800" cy="457200"/>
          </a:xfrm>
          <a:prstGeom prst="rect">
            <a:avLst/>
          </a:prstGeom>
        </p:spPr>
        <p:txBody>
          <a:bodyPr/>
          <a:lstStyle/>
          <a:p>
            <a:fld id="{AFC28055-6E6C-40E5-8AF9-EB82C7873534}" type="datetime1">
              <a:rPr lang="en-US" smtClean="0">
                <a:solidFill>
                  <a:prstClr val="black"/>
                </a:solidFill>
              </a:rPr>
              <a:pPr/>
              <a:t>7/24/2012</a:t>
            </a:fld>
            <a:endParaRPr lang="en-US">
              <a:solidFill>
                <a:prstClr val="black"/>
              </a:solidFill>
            </a:endParaRPr>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solidFill>
                  <a:prstClr val="black"/>
                </a:solidFill>
              </a:rPr>
              <a:t>MIX 09</a:t>
            </a:r>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78291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9A0A7FA9-5633-4257-B063-EE43ACD2DFFB}" type="slidenum">
              <a:rPr lang="en-US" smtClean="0"/>
              <a:pPr/>
              <a:t>38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270049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TechReady12</a:t>
            </a:r>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87E3AE2-3B16-4982-A082-918E78B9F632}" type="datetime1">
              <a:rPr lang="en-US" smtClean="0"/>
              <a:t>7/24/2012</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05695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pitchFamily="34" charset="0"/>
                <a:ea typeface="+mn-ea"/>
                <a:cs typeface="+mn-cs"/>
              </a:rPr>
              <a:t>Fabric Controller: A set of modified virtual Windows Server 2008 images running across Azure that control provisioning and management</a:t>
            </a:r>
          </a:p>
          <a:p>
            <a:r>
              <a:rPr lang="en-US" sz="900" b="0" i="0" kern="1200" dirty="0" smtClean="0">
                <a:solidFill>
                  <a:schemeClr val="tx1"/>
                </a:solidFill>
                <a:effectLst/>
                <a:latin typeface="Segoe UI" pitchFamily="34" charset="0"/>
                <a:ea typeface="+mn-ea"/>
                <a:cs typeface="+mn-cs"/>
              </a:rPr>
              <a:t>Fault Domain: A set of resources within an Azure data center that are considered non-fault tolerant and a discrete unit, like a single rack of servers. A Service by default splits virtual instances across at least two Fault Domains.</a:t>
            </a:r>
          </a:p>
          <a:p>
            <a:r>
              <a:rPr lang="en-US" sz="900" b="0" i="0" kern="1200" dirty="0" smtClean="0">
                <a:solidFill>
                  <a:schemeClr val="tx1"/>
                </a:solidFill>
                <a:effectLst/>
                <a:latin typeface="Segoe UI" pitchFamily="34" charset="0"/>
                <a:ea typeface="+mn-ea"/>
                <a:cs typeface="+mn-cs"/>
              </a:rPr>
              <a:t>Role: Microsoft’s name for a specific configuration of Azure virtual machine. The terminology is from Hyper-V.</a:t>
            </a:r>
          </a:p>
          <a:p>
            <a:r>
              <a:rPr lang="en-US" sz="900" b="0" i="0" kern="1200" dirty="0" smtClean="0">
                <a:solidFill>
                  <a:schemeClr val="tx1"/>
                </a:solidFill>
                <a:effectLst/>
                <a:latin typeface="Segoe UI" pitchFamily="34" charset="0"/>
                <a:ea typeface="+mn-ea"/>
                <a:cs typeface="+mn-cs"/>
              </a:rPr>
              <a:t>Service: Azure lets users run Services, which then run virtual machine instances in a few pre-configured types, like Web or Worker Roles. A Service is a batch of instances that are all governed by the Service parameters and policy.</a:t>
            </a:r>
          </a:p>
          <a:p>
            <a:endParaRPr lang="en-US" sz="900" b="0" i="0" kern="1200" dirty="0" smtClean="0">
              <a:solidFill>
                <a:schemeClr val="tx1"/>
              </a:solidFill>
              <a:effectLst/>
              <a:latin typeface="Segoe UI" pitchFamily="34" charset="0"/>
              <a:ea typeface="+mn-ea"/>
              <a:cs typeface="+mn-cs"/>
            </a:endParaRPr>
          </a:p>
          <a:p>
            <a:r>
              <a:rPr lang="en-US" dirty="0" smtClean="0"/>
              <a:t>RDFE serves as the front end for all Windows Azure services</a:t>
            </a:r>
          </a:p>
          <a:p>
            <a:pPr lvl="1"/>
            <a:r>
              <a:rPr lang="en-US" dirty="0" smtClean="0"/>
              <a:t>Subscription management</a:t>
            </a:r>
          </a:p>
          <a:p>
            <a:pPr lvl="1"/>
            <a:r>
              <a:rPr lang="en-US" dirty="0" smtClean="0"/>
              <a:t>Billing </a:t>
            </a:r>
          </a:p>
          <a:p>
            <a:pPr lvl="1"/>
            <a:r>
              <a:rPr lang="en-US" dirty="0" smtClean="0"/>
              <a:t>User access</a:t>
            </a:r>
          </a:p>
          <a:p>
            <a:pPr lvl="1"/>
            <a:r>
              <a:rPr lang="en-US" dirty="0" smtClean="0"/>
              <a:t>Service management</a:t>
            </a:r>
          </a:p>
          <a:p>
            <a:r>
              <a:rPr lang="en-US" dirty="0" smtClean="0"/>
              <a:t>RDFE is responsible for picking clusters to deploy services and storage accounts	</a:t>
            </a:r>
          </a:p>
          <a:p>
            <a:pPr lvl="1"/>
            <a:r>
              <a:rPr lang="en-US" dirty="0" smtClean="0"/>
              <a:t>First datacenter region</a:t>
            </a:r>
          </a:p>
          <a:p>
            <a:pPr lvl="1"/>
            <a:r>
              <a:rPr lang="en-US" dirty="0" smtClean="0"/>
              <a:t>Then affinity group or cluster load</a:t>
            </a:r>
          </a:p>
          <a:p>
            <a:pPr lvl="2"/>
            <a:r>
              <a:rPr lang="en-US" dirty="0" smtClean="0"/>
              <a:t>Normalized VIP and core utilization</a:t>
            </a:r>
          </a:p>
          <a:p>
            <a:endParaRPr lang="en-US" sz="900" b="0" i="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9974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23848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fld id="{E22EC4FF-1E22-482A-97BE-F447B5B3565B}"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0"/>
          </p:nvPr>
        </p:nvSpPr>
        <p:spPr>
          <a:xfrm>
            <a:off x="3884613" y="0"/>
            <a:ext cx="2971800" cy="457200"/>
          </a:xfrm>
          <a:prstGeom prst="rect">
            <a:avLst/>
          </a:prstGeom>
        </p:spPr>
        <p:txBody>
          <a:bodyPr/>
          <a:lstStyle/>
          <a:p>
            <a:fld id="{0F278AC4-8ECA-4FE5-AD46-AA03D95A2712}"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fld id="{CCB0D9F3-8980-4729-B4DF-E7377C44743D}"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fld id="{3A914526-B2B5-4753-A015-02D3B7405307}" type="datetime1">
              <a:rPr lang="en-US" smtClean="0">
                <a:solidFill>
                  <a:prstClr val="black"/>
                </a:solidFill>
              </a:rPr>
              <a:pPr/>
              <a:t>7/24/2012</a:t>
            </a:fld>
            <a:endParaRPr lang="en-US">
              <a:solidFill>
                <a:prstClr val="black"/>
              </a:solidFill>
            </a:endParaRPr>
          </a:p>
        </p:txBody>
      </p:sp>
      <p:sp>
        <p:nvSpPr>
          <p:cNvPr id="6" name="Slide Number Placeholder 5"/>
          <p:cNvSpPr>
            <a:spLocks noGrp="1"/>
          </p:cNvSpPr>
          <p:nvPr>
            <p:ph type="sldNum" sz="quarter" idx="11"/>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solidFill>
                  <a:prstClr val="black"/>
                </a:solidFill>
              </a:rPr>
              <a:t>MIX 09</a:t>
            </a:r>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Partitions </a:t>
            </a:r>
            <a:r>
              <a:rPr lang="en-US" dirty="0" err="1" smtClean="0"/>
              <a:t>distributedly</a:t>
            </a:r>
            <a:r>
              <a:rPr lang="en-US" dirty="0" smtClean="0"/>
              <a:t> stored. </a:t>
            </a:r>
          </a:p>
          <a:p>
            <a:endParaRPr lang="en-US" dirty="0" smtClean="0"/>
          </a:p>
          <a:p>
            <a:r>
              <a:rPr lang="en-US" dirty="0" smtClean="0"/>
              <a:t>Querying</a:t>
            </a:r>
            <a:r>
              <a:rPr lang="en-US" baseline="0" dirty="0" smtClean="0"/>
              <a:t> using </a:t>
            </a:r>
            <a:r>
              <a:rPr lang="en-US" baseline="0" dirty="0" err="1" smtClean="0"/>
              <a:t>ParititionKey</a:t>
            </a:r>
            <a:r>
              <a:rPr lang="en-US" baseline="0" dirty="0" smtClean="0"/>
              <a:t> and </a:t>
            </a:r>
            <a:r>
              <a:rPr lang="en-US" baseline="0" dirty="0" err="1" smtClean="0"/>
              <a:t>RowKey</a:t>
            </a:r>
            <a:r>
              <a:rPr lang="en-US" baseline="0" dirty="0" smtClean="0"/>
              <a:t> are faster. You can encode data in to the </a:t>
            </a:r>
            <a:r>
              <a:rPr lang="en-US" baseline="0" dirty="0" err="1" smtClean="0"/>
              <a:t>PartitionKey</a:t>
            </a:r>
            <a:r>
              <a:rPr lang="en-US" baseline="0" dirty="0" smtClean="0"/>
              <a:t> and </a:t>
            </a:r>
            <a:r>
              <a:rPr lang="en-US" baseline="0" dirty="0" err="1" smtClean="0"/>
              <a:t>RowKey</a:t>
            </a:r>
            <a:r>
              <a:rPr lang="en-US" baseline="0" dirty="0" smtClean="0"/>
              <a:t>..</a:t>
            </a:r>
          </a:p>
          <a:p>
            <a:endParaRPr lang="en-US" baseline="0" dirty="0" smtClean="0"/>
          </a:p>
          <a:p>
            <a:r>
              <a:rPr lang="en-US" baseline="0" dirty="0" smtClean="0"/>
              <a:t>Eventual consistency </a:t>
            </a:r>
          </a:p>
          <a:p>
            <a:r>
              <a:rPr lang="en-US" baseline="0" dirty="0" smtClean="0"/>
              <a:t>Atomic update operations only inside a partition.</a:t>
            </a:r>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fld id="{5C7DE1EA-A4AF-4A13-A6DC-174ABA2BE69B}" type="datetime1">
              <a:rPr lang="en-US" smtClean="0"/>
              <a:pPr/>
              <a:t>7/24/2012</a:t>
            </a:fld>
            <a:endParaRPr lang="en-US"/>
          </a:p>
        </p:txBody>
      </p:sp>
      <p:sp>
        <p:nvSpPr>
          <p:cNvPr id="6" name="Slide Number Placeholder 5"/>
          <p:cNvSpPr>
            <a:spLocks noGrp="1"/>
          </p:cNvSpPr>
          <p:nvPr>
            <p:ph type="sldNum" sz="quarter" idx="11"/>
          </p:nvPr>
        </p:nvSpPr>
        <p:spPr/>
        <p:txBody>
          <a:bodyPr/>
          <a:lstStyle/>
          <a:p>
            <a:fld id="{8B263312-38AA-4E1E-B2B5-0F8F122B24FE}" type="slidenum">
              <a:rPr lang="en-US" smtClean="0"/>
              <a:pPr/>
              <a:t>26</a:t>
            </a:fld>
            <a:endParaRPr lang="en-US" dirty="0"/>
          </a:p>
        </p:txBody>
      </p:sp>
      <p:sp>
        <p:nvSpPr>
          <p:cNvPr id="7" name="Footer Placeholder 6"/>
          <p:cNvSpPr>
            <a:spLocks noGrp="1"/>
          </p:cNvSpPr>
          <p:nvPr>
            <p:ph type="ftr" sz="quarter" idx="12"/>
          </p:nvPr>
        </p:nvSpPr>
        <p:spPr>
          <a:xfrm>
            <a:off x="0" y="8685213"/>
            <a:ext cx="6172200" cy="457200"/>
          </a:xfrm>
          <a:prstGeom prst="rect">
            <a:avLst/>
          </a:prstGeom>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smtClean="0"/>
              <a:t>MIX 09</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7"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2"/>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7"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5"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2"/>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2"/>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5"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2" r:id="rId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msdn.microsoft.com/en-us/wazplatformtrainingcourse.aspx"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Windows Azure Cloud</a:t>
            </a:r>
            <a:endParaRPr lang="en-US" dirty="0"/>
          </a:p>
        </p:txBody>
      </p:sp>
      <p:sp>
        <p:nvSpPr>
          <p:cNvPr id="7" name="Content Placeholder 6"/>
          <p:cNvSpPr>
            <a:spLocks noGrp="1"/>
          </p:cNvSpPr>
          <p:nvPr>
            <p:ph idx="1"/>
          </p:nvPr>
        </p:nvSpPr>
        <p:spPr>
          <a:xfrm>
            <a:off x="519113" y="1447800"/>
            <a:ext cx="11149013" cy="984885"/>
          </a:xfrm>
        </p:spPr>
        <p:txBody>
          <a:bodyPr/>
          <a:lstStyle/>
          <a:p>
            <a:r>
              <a:rPr lang="en-US" dirty="0"/>
              <a:t>Roger </a:t>
            </a:r>
            <a:r>
              <a:rPr lang="en-US" dirty="0" err="1" smtClean="0"/>
              <a:t>Barga</a:t>
            </a:r>
            <a:r>
              <a:rPr lang="en-US" dirty="0" smtClean="0"/>
              <a:t>, Microsoft</a:t>
            </a:r>
          </a:p>
          <a:p>
            <a:r>
              <a:rPr lang="en-US" dirty="0" err="1" smtClean="0"/>
              <a:t>Thilina</a:t>
            </a:r>
            <a:r>
              <a:rPr lang="en-US" dirty="0" smtClean="0"/>
              <a:t> </a:t>
            </a:r>
            <a:r>
              <a:rPr lang="en-US" dirty="0" err="1" smtClean="0"/>
              <a:t>Gunarathne</a:t>
            </a:r>
            <a:r>
              <a:rPr lang="en-US" dirty="0" smtClean="0"/>
              <a:t>, Indiana University</a:t>
            </a:r>
            <a:endParaRPr lang="en-US" dirty="0"/>
          </a:p>
        </p:txBody>
      </p:sp>
    </p:spTree>
    <p:extLst>
      <p:ext uri="{BB962C8B-B14F-4D97-AF65-F5344CB8AC3E}">
        <p14:creationId xmlns:p14="http://schemas.microsoft.com/office/powerpoint/2010/main" val="102158686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Platform</a:t>
            </a:r>
            <a:endParaRPr lang="en-US" dirty="0"/>
          </a:p>
        </p:txBody>
      </p:sp>
      <p:sp>
        <p:nvSpPr>
          <p:cNvPr id="4" name="Rectangle 3"/>
          <p:cNvSpPr/>
          <p:nvPr/>
        </p:nvSpPr>
        <p:spPr bwMode="auto">
          <a:xfrm>
            <a:off x="1848678" y="3379306"/>
            <a:ext cx="8388626" cy="2516669"/>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5" name="Rectangle 4"/>
          <p:cNvSpPr/>
          <p:nvPr/>
        </p:nvSpPr>
        <p:spPr bwMode="auto">
          <a:xfrm>
            <a:off x="2076692" y="4181891"/>
            <a:ext cx="4899992" cy="1520687"/>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Fabric Controller</a:t>
            </a:r>
          </a:p>
        </p:txBody>
      </p:sp>
      <p:sp>
        <p:nvSpPr>
          <p:cNvPr id="7" name="Rectangle 6"/>
          <p:cNvSpPr/>
          <p:nvPr/>
        </p:nvSpPr>
        <p:spPr bwMode="auto">
          <a:xfrm>
            <a:off x="7258048" y="4171953"/>
            <a:ext cx="2862469" cy="153062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Windows Azure Networking</a:t>
            </a:r>
          </a:p>
        </p:txBody>
      </p:sp>
      <p:sp>
        <p:nvSpPr>
          <p:cNvPr id="8" name="Rectangle 7"/>
          <p:cNvSpPr/>
          <p:nvPr/>
        </p:nvSpPr>
        <p:spPr bwMode="auto">
          <a:xfrm>
            <a:off x="2276061" y="1729419"/>
            <a:ext cx="2415208" cy="73549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err="1" smtClean="0">
                <a:gradFill>
                  <a:gsLst>
                    <a:gs pos="0">
                      <a:srgbClr val="FFFFFF"/>
                    </a:gs>
                    <a:gs pos="100000">
                      <a:srgbClr val="FFFFFF"/>
                    </a:gs>
                  </a:gsLst>
                  <a:lin ang="5400000" scaled="0"/>
                </a:gradFill>
              </a:rPr>
              <a:t>AppFabric</a:t>
            </a:r>
            <a:r>
              <a:rPr lang="en-US" sz="2200" b="1" dirty="0" smtClean="0">
                <a:gradFill>
                  <a:gsLst>
                    <a:gs pos="0">
                      <a:srgbClr val="FFFFFF"/>
                    </a:gs>
                    <a:gs pos="100000">
                      <a:srgbClr val="FFFFFF"/>
                    </a:gs>
                  </a:gsLst>
                  <a:lin ang="5400000" scaled="0"/>
                </a:gradFill>
              </a:rPr>
              <a:t> Caching</a:t>
            </a:r>
          </a:p>
        </p:txBody>
      </p:sp>
      <p:sp>
        <p:nvSpPr>
          <p:cNvPr id="9" name="Rectangle 8"/>
          <p:cNvSpPr/>
          <p:nvPr/>
        </p:nvSpPr>
        <p:spPr bwMode="auto">
          <a:xfrm>
            <a:off x="4903303" y="1732732"/>
            <a:ext cx="2415208" cy="73549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err="1" smtClean="0">
                <a:gradFill>
                  <a:gsLst>
                    <a:gs pos="0">
                      <a:srgbClr val="FFFFFF"/>
                    </a:gs>
                    <a:gs pos="100000">
                      <a:srgbClr val="FFFFFF"/>
                    </a:gs>
                  </a:gsLst>
                  <a:lin ang="5400000" scaled="0"/>
                </a:gradFill>
              </a:rPr>
              <a:t>AppFabric</a:t>
            </a:r>
            <a:r>
              <a:rPr lang="en-US" sz="2200" b="1" dirty="0" smtClean="0">
                <a:gradFill>
                  <a:gsLst>
                    <a:gs pos="0">
                      <a:srgbClr val="FFFFFF"/>
                    </a:gs>
                    <a:gs pos="100000">
                      <a:srgbClr val="FFFFFF"/>
                    </a:gs>
                  </a:gsLst>
                  <a:lin ang="5400000" scaled="0"/>
                </a:gradFill>
              </a:rPr>
              <a:t> Access Control Server</a:t>
            </a:r>
          </a:p>
        </p:txBody>
      </p:sp>
      <p:sp>
        <p:nvSpPr>
          <p:cNvPr id="10" name="Rectangle 9"/>
          <p:cNvSpPr/>
          <p:nvPr/>
        </p:nvSpPr>
        <p:spPr bwMode="auto">
          <a:xfrm>
            <a:off x="1989597" y="2633460"/>
            <a:ext cx="2406746" cy="51683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SQL Azure</a:t>
            </a:r>
          </a:p>
        </p:txBody>
      </p:sp>
      <p:sp>
        <p:nvSpPr>
          <p:cNvPr id="11" name="Rectangle 10"/>
          <p:cNvSpPr/>
          <p:nvPr/>
        </p:nvSpPr>
        <p:spPr bwMode="auto">
          <a:xfrm>
            <a:off x="7530547" y="1716167"/>
            <a:ext cx="2415208" cy="73549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err="1" smtClean="0">
                <a:gradFill>
                  <a:gsLst>
                    <a:gs pos="0">
                      <a:srgbClr val="FFFFFF"/>
                    </a:gs>
                    <a:gs pos="100000">
                      <a:srgbClr val="FFFFFF"/>
                    </a:gs>
                  </a:gsLst>
                  <a:lin ang="5400000" scaled="0"/>
                </a:gradFill>
              </a:rPr>
              <a:t>AppFabric</a:t>
            </a:r>
            <a:r>
              <a:rPr lang="en-US" sz="2200" b="1" dirty="0" smtClean="0">
                <a:gradFill>
                  <a:gsLst>
                    <a:gs pos="0">
                      <a:srgbClr val="FFFFFF"/>
                    </a:gs>
                    <a:gs pos="100000">
                      <a:srgbClr val="FFFFFF"/>
                    </a:gs>
                  </a:gsLst>
                  <a:lin ang="5400000" scaled="0"/>
                </a:gradFill>
              </a:rPr>
              <a:t> Service Bus</a:t>
            </a:r>
          </a:p>
        </p:txBody>
      </p:sp>
      <p:sp>
        <p:nvSpPr>
          <p:cNvPr id="14" name="Rectangle 13"/>
          <p:cNvSpPr/>
          <p:nvPr/>
        </p:nvSpPr>
        <p:spPr bwMode="auto">
          <a:xfrm>
            <a:off x="2561842" y="3512657"/>
            <a:ext cx="6658232" cy="47707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bg1"/>
                </a:solidFill>
              </a:rPr>
              <a:t>“Red Dog” Front End (RDFE)</a:t>
            </a:r>
          </a:p>
        </p:txBody>
      </p:sp>
      <p:cxnSp>
        <p:nvCxnSpPr>
          <p:cNvPr id="18" name="Straight Connector 17"/>
          <p:cNvCxnSpPr/>
          <p:nvPr/>
        </p:nvCxnSpPr>
        <p:spPr>
          <a:xfrm>
            <a:off x="1431235" y="1590261"/>
            <a:ext cx="8965095"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a:off x="1514060" y="3293166"/>
            <a:ext cx="8872333" cy="0"/>
          </a:xfrm>
          <a:prstGeom prst="line">
            <a:avLst/>
          </a:prstGeom>
        </p:spPr>
        <p:style>
          <a:lnRef idx="2">
            <a:schemeClr val="accent4"/>
          </a:lnRef>
          <a:fillRef idx="0">
            <a:schemeClr val="accent4"/>
          </a:fillRef>
          <a:effectRef idx="1">
            <a:schemeClr val="accent4"/>
          </a:effectRef>
          <a:fontRef idx="minor">
            <a:schemeClr val="tx1"/>
          </a:fontRef>
        </p:style>
      </p:cxnSp>
      <p:sp>
        <p:nvSpPr>
          <p:cNvPr id="20" name="TextBox 19"/>
          <p:cNvSpPr txBox="1"/>
          <p:nvPr/>
        </p:nvSpPr>
        <p:spPr>
          <a:xfrm>
            <a:off x="472109" y="4313582"/>
            <a:ext cx="1202252" cy="1107996"/>
          </a:xfrm>
          <a:prstGeom prst="rect">
            <a:avLst/>
          </a:prstGeom>
          <a:noFill/>
        </p:spPr>
        <p:txBody>
          <a:bodyPr wrap="none" lIns="0" tIns="0" rIns="0" bIns="0" rtlCol="0">
            <a:spAutoFit/>
          </a:bodyPr>
          <a:lstStyle/>
          <a:p>
            <a:pPr algn="ctr"/>
            <a:r>
              <a:rPr lang="en-US" sz="2400" dirty="0" smtClean="0">
                <a:gradFill>
                  <a:gsLst>
                    <a:gs pos="0">
                      <a:schemeClr val="tx1"/>
                    </a:gs>
                    <a:gs pos="86000">
                      <a:schemeClr val="tx1"/>
                    </a:gs>
                  </a:gsLst>
                  <a:lin ang="5400000" scaled="0"/>
                </a:gradFill>
              </a:rPr>
              <a:t>Windows</a:t>
            </a:r>
          </a:p>
          <a:p>
            <a:pPr algn="ctr"/>
            <a:r>
              <a:rPr lang="en-US" sz="2400" dirty="0" smtClean="0">
                <a:gradFill>
                  <a:gsLst>
                    <a:gs pos="0">
                      <a:schemeClr val="tx1"/>
                    </a:gs>
                    <a:gs pos="86000">
                      <a:schemeClr val="tx1"/>
                    </a:gs>
                  </a:gsLst>
                  <a:lin ang="5400000" scaled="0"/>
                </a:gradFill>
              </a:rPr>
              <a:t>Azure</a:t>
            </a:r>
          </a:p>
          <a:p>
            <a:pPr algn="ctr"/>
            <a:r>
              <a:rPr lang="en-US" sz="2400" dirty="0" smtClean="0">
                <a:gradFill>
                  <a:gsLst>
                    <a:gs pos="0">
                      <a:schemeClr val="tx1"/>
                    </a:gs>
                    <a:gs pos="86000">
                      <a:schemeClr val="tx1"/>
                    </a:gs>
                  </a:gsLst>
                  <a:lin ang="5400000" scaled="0"/>
                </a:gradFill>
              </a:rPr>
              <a:t>Compute</a:t>
            </a:r>
          </a:p>
        </p:txBody>
      </p:sp>
      <p:sp>
        <p:nvSpPr>
          <p:cNvPr id="21" name="TextBox 20"/>
          <p:cNvSpPr txBox="1"/>
          <p:nvPr/>
        </p:nvSpPr>
        <p:spPr>
          <a:xfrm>
            <a:off x="332838" y="1467817"/>
            <a:ext cx="1053878" cy="984885"/>
          </a:xfrm>
          <a:prstGeom prst="rect">
            <a:avLst/>
          </a:prstGeom>
          <a:noFill/>
        </p:spPr>
        <p:txBody>
          <a:bodyPr wrap="none" lIns="0" tIns="0" rIns="0" bIns="0" rtlCol="0">
            <a:spAutoFit/>
          </a:bodyPr>
          <a:lstStyle/>
          <a:p>
            <a:pPr algn="ctr"/>
            <a:r>
              <a:rPr lang="en-US" sz="1600" dirty="0" smtClean="0">
                <a:gradFill>
                  <a:gsLst>
                    <a:gs pos="0">
                      <a:schemeClr val="tx1"/>
                    </a:gs>
                    <a:gs pos="86000">
                      <a:schemeClr val="tx1"/>
                    </a:gs>
                  </a:gsLst>
                  <a:lin ang="5400000" scaled="0"/>
                </a:gradFill>
              </a:rPr>
              <a:t>Windows</a:t>
            </a:r>
          </a:p>
          <a:p>
            <a:pPr algn="ctr"/>
            <a:r>
              <a:rPr lang="en-US" sz="1600" dirty="0" smtClean="0">
                <a:gradFill>
                  <a:gsLst>
                    <a:gs pos="0">
                      <a:schemeClr val="tx1"/>
                    </a:gs>
                    <a:gs pos="86000">
                      <a:schemeClr val="tx1"/>
                    </a:gs>
                  </a:gsLst>
                  <a:lin ang="5400000" scaled="0"/>
                </a:gradFill>
              </a:rPr>
              <a:t>Azure</a:t>
            </a:r>
          </a:p>
          <a:p>
            <a:pPr algn="ctr"/>
            <a:r>
              <a:rPr lang="en-US" sz="1600" dirty="0" smtClean="0">
                <a:gradFill>
                  <a:gsLst>
                    <a:gs pos="0">
                      <a:schemeClr val="tx1"/>
                    </a:gs>
                    <a:gs pos="86000">
                      <a:schemeClr val="tx1"/>
                    </a:gs>
                  </a:gsLst>
                  <a:lin ang="5400000" scaled="0"/>
                </a:gradFill>
              </a:rPr>
              <a:t>Middleware </a:t>
            </a:r>
          </a:p>
          <a:p>
            <a:pPr algn="ctr"/>
            <a:r>
              <a:rPr lang="en-US" sz="1600" dirty="0" smtClean="0">
                <a:gradFill>
                  <a:gsLst>
                    <a:gs pos="0">
                      <a:schemeClr val="tx1"/>
                    </a:gs>
                    <a:gs pos="86000">
                      <a:schemeClr val="tx1"/>
                    </a:gs>
                  </a:gsLst>
                  <a:lin ang="5400000" scaled="0"/>
                </a:gradFill>
              </a:rPr>
              <a:t>Services</a:t>
            </a:r>
          </a:p>
        </p:txBody>
      </p:sp>
      <p:sp>
        <p:nvSpPr>
          <p:cNvPr id="22" name="TextBox 21"/>
          <p:cNvSpPr txBox="1"/>
          <p:nvPr/>
        </p:nvSpPr>
        <p:spPr>
          <a:xfrm>
            <a:off x="3448879" y="1013795"/>
            <a:ext cx="4884158"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Windows Azure Applications</a:t>
            </a:r>
          </a:p>
        </p:txBody>
      </p:sp>
      <p:sp>
        <p:nvSpPr>
          <p:cNvPr id="26" name="Rectangle 25"/>
          <p:cNvSpPr/>
          <p:nvPr/>
        </p:nvSpPr>
        <p:spPr bwMode="auto">
          <a:xfrm>
            <a:off x="4526688" y="2634720"/>
            <a:ext cx="2912164" cy="51683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rPr>
              <a:t>Windows Azure Storage</a:t>
            </a:r>
          </a:p>
        </p:txBody>
      </p:sp>
      <p:sp>
        <p:nvSpPr>
          <p:cNvPr id="27" name="Rectangle 26"/>
          <p:cNvSpPr/>
          <p:nvPr/>
        </p:nvSpPr>
        <p:spPr bwMode="auto">
          <a:xfrm>
            <a:off x="7515042" y="2634720"/>
            <a:ext cx="2898540" cy="51683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Windows Azure CDN</a:t>
            </a:r>
          </a:p>
        </p:txBody>
      </p:sp>
      <p:cxnSp>
        <p:nvCxnSpPr>
          <p:cNvPr id="28" name="Straight Connector 27"/>
          <p:cNvCxnSpPr/>
          <p:nvPr/>
        </p:nvCxnSpPr>
        <p:spPr>
          <a:xfrm>
            <a:off x="1651648" y="2521034"/>
            <a:ext cx="8965095" cy="0"/>
          </a:xfrm>
          <a:prstGeom prst="line">
            <a:avLst/>
          </a:prstGeom>
        </p:spPr>
        <p:style>
          <a:lnRef idx="2">
            <a:schemeClr val="accent4"/>
          </a:lnRef>
          <a:fillRef idx="0">
            <a:schemeClr val="accent4"/>
          </a:fillRef>
          <a:effectRef idx="1">
            <a:schemeClr val="accent4"/>
          </a:effectRef>
          <a:fontRef idx="minor">
            <a:schemeClr val="tx1"/>
          </a:fontRef>
        </p:style>
      </p:cxnSp>
      <p:sp>
        <p:nvSpPr>
          <p:cNvPr id="29" name="TextBox 28"/>
          <p:cNvSpPr txBox="1"/>
          <p:nvPr/>
        </p:nvSpPr>
        <p:spPr>
          <a:xfrm>
            <a:off x="314344" y="2557286"/>
            <a:ext cx="1153842" cy="738664"/>
          </a:xfrm>
          <a:prstGeom prst="rect">
            <a:avLst/>
          </a:prstGeom>
          <a:noFill/>
        </p:spPr>
        <p:txBody>
          <a:bodyPr wrap="none" lIns="0" tIns="0" rIns="0" bIns="0" rtlCol="0">
            <a:spAutoFit/>
          </a:bodyPr>
          <a:lstStyle/>
          <a:p>
            <a:pPr algn="ctr"/>
            <a:r>
              <a:rPr lang="en-US" sz="1600" dirty="0" smtClean="0">
                <a:gradFill>
                  <a:gsLst>
                    <a:gs pos="0">
                      <a:schemeClr val="tx1"/>
                    </a:gs>
                    <a:gs pos="86000">
                      <a:schemeClr val="tx1"/>
                    </a:gs>
                  </a:gsLst>
                  <a:lin ang="5400000" scaled="0"/>
                </a:gradFill>
              </a:rPr>
              <a:t>Windows</a:t>
            </a:r>
          </a:p>
          <a:p>
            <a:pPr algn="ctr"/>
            <a:r>
              <a:rPr lang="en-US" sz="1600" dirty="0" smtClean="0">
                <a:gradFill>
                  <a:gsLst>
                    <a:gs pos="0">
                      <a:schemeClr val="tx1"/>
                    </a:gs>
                    <a:gs pos="86000">
                      <a:schemeClr val="tx1"/>
                    </a:gs>
                  </a:gsLst>
                  <a:lin ang="5400000" scaled="0"/>
                </a:gradFill>
              </a:rPr>
              <a:t>Azure</a:t>
            </a:r>
          </a:p>
          <a:p>
            <a:pPr algn="ctr"/>
            <a:r>
              <a:rPr lang="en-US" sz="1600" dirty="0" smtClean="0">
                <a:gradFill>
                  <a:gsLst>
                    <a:gs pos="0">
                      <a:schemeClr val="tx1"/>
                    </a:gs>
                    <a:gs pos="86000">
                      <a:schemeClr val="tx1"/>
                    </a:gs>
                  </a:gsLst>
                  <a:lin ang="5400000" scaled="0"/>
                </a:gradFill>
              </a:rPr>
              <a:t>Data Services</a:t>
            </a:r>
          </a:p>
        </p:txBody>
      </p:sp>
    </p:spTree>
    <p:extLst>
      <p:ext uri="{BB962C8B-B14F-4D97-AF65-F5344CB8AC3E}">
        <p14:creationId xmlns:p14="http://schemas.microsoft.com/office/powerpoint/2010/main" val="16890451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The Windows Azure Service Model</a:t>
            </a:r>
            <a:endParaRPr lang="en-US" dirty="0"/>
          </a:p>
        </p:txBody>
      </p:sp>
    </p:spTree>
    <p:extLst>
      <p:ext uri="{BB962C8B-B14F-4D97-AF65-F5344CB8AC3E}">
        <p14:creationId xmlns:p14="http://schemas.microsoft.com/office/powerpoint/2010/main" val="33991903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1218795"/>
          </a:xfrm>
        </p:spPr>
        <p:txBody>
          <a:bodyPr/>
          <a:lstStyle/>
          <a:p>
            <a:r>
              <a:rPr lang="en-US" dirty="0" smtClean="0"/>
              <a:t>Windows Azure Application Philosophy: </a:t>
            </a:r>
            <a:br>
              <a:rPr lang="en-US" dirty="0" smtClean="0"/>
            </a:br>
            <a:r>
              <a:rPr lang="en-US" dirty="0" smtClean="0"/>
              <a:t>Design for Failure</a:t>
            </a:r>
            <a:endParaRPr lang="en-US" dirty="0"/>
          </a:p>
        </p:txBody>
      </p:sp>
      <p:sp>
        <p:nvSpPr>
          <p:cNvPr id="3" name="Content Placeholder 2"/>
          <p:cNvSpPr>
            <a:spLocks noGrp="1"/>
          </p:cNvSpPr>
          <p:nvPr>
            <p:ph idx="1"/>
          </p:nvPr>
        </p:nvSpPr>
        <p:spPr>
          <a:xfrm>
            <a:off x="519113" y="1996453"/>
            <a:ext cx="11149013" cy="3693319"/>
          </a:xfrm>
        </p:spPr>
        <p:txBody>
          <a:bodyPr/>
          <a:lstStyle/>
          <a:p>
            <a:r>
              <a:rPr lang="en-US" dirty="0" smtClean="0"/>
              <a:t>Scale out for capacity</a:t>
            </a:r>
          </a:p>
          <a:p>
            <a:r>
              <a:rPr lang="en-US" dirty="0" smtClean="0"/>
              <a:t>Scale out for redundancy</a:t>
            </a:r>
          </a:p>
          <a:p>
            <a:r>
              <a:rPr lang="en-US" dirty="0" smtClean="0"/>
              <a:t>Asynchronous communication</a:t>
            </a:r>
          </a:p>
          <a:p>
            <a:r>
              <a:rPr lang="en-US" dirty="0" smtClean="0"/>
              <a:t>Short time outs with retries</a:t>
            </a:r>
          </a:p>
          <a:p>
            <a:r>
              <a:rPr lang="en-US" dirty="0"/>
              <a:t>Idempotent operations</a:t>
            </a:r>
          </a:p>
          <a:p>
            <a:r>
              <a:rPr lang="en-US" dirty="0" smtClean="0"/>
              <a:t>Stateless with durable external storage</a:t>
            </a:r>
          </a:p>
          <a:p>
            <a:endParaRPr lang="en-US" dirty="0"/>
          </a:p>
        </p:txBody>
      </p:sp>
    </p:spTree>
    <p:extLst>
      <p:ext uri="{BB962C8B-B14F-4D97-AF65-F5344CB8AC3E}">
        <p14:creationId xmlns:p14="http://schemas.microsoft.com/office/powerpoint/2010/main" val="42873061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8"/>
          </a:xfrm>
        </p:spPr>
        <p:txBody>
          <a:bodyPr/>
          <a:lstStyle/>
          <a:p>
            <a:r>
              <a:rPr lang="en-US" dirty="0" smtClean="0"/>
              <a:t>Windows Azure Application Characteristics</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4019260989"/>
              </p:ext>
            </p:extLst>
          </p:nvPr>
        </p:nvGraphicFramePr>
        <p:xfrm>
          <a:off x="2272017" y="2114351"/>
          <a:ext cx="7287770" cy="3835162"/>
        </p:xfrm>
        <a:graphic>
          <a:graphicData uri="http://schemas.openxmlformats.org/drawingml/2006/table">
            <a:tbl>
              <a:tblPr firstRow="1" bandRow="1">
                <a:tableStyleId>{BC89EF96-8CEA-46FF-86C4-4CE0E7609802}</a:tableStyleId>
              </a:tblPr>
              <a:tblGrid>
                <a:gridCol w="3081531"/>
                <a:gridCol w="2194560"/>
                <a:gridCol w="2011679"/>
              </a:tblGrid>
              <a:tr h="734104">
                <a:tc>
                  <a:txBody>
                    <a:bodyPr/>
                    <a:lstStyle/>
                    <a:p>
                      <a:pPr marL="0" marR="0" algn="ctr">
                        <a:lnSpc>
                          <a:spcPct val="115000"/>
                        </a:lnSpc>
                        <a:spcBef>
                          <a:spcPts val="0"/>
                        </a:spcBef>
                        <a:spcAft>
                          <a:spcPts val="0"/>
                        </a:spcAft>
                      </a:pPr>
                      <a:endParaRPr lang="en-US" sz="1600" b="0" dirty="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r>
                        <a:rPr lang="en-US" sz="1600" kern="1200" dirty="0" smtClean="0">
                          <a:effectLst/>
                          <a:latin typeface="+mj-lt"/>
                        </a:rPr>
                        <a:t>Single Instance</a:t>
                      </a:r>
                    </a:p>
                    <a:p>
                      <a:pPr marL="0" marR="0" algn="ctr">
                        <a:lnSpc>
                          <a:spcPct val="115000"/>
                        </a:lnSpc>
                        <a:spcBef>
                          <a:spcPts val="0"/>
                        </a:spcBef>
                        <a:spcAft>
                          <a:spcPts val="0"/>
                        </a:spcAft>
                      </a:pPr>
                      <a:r>
                        <a:rPr lang="en-US" sz="1600" kern="1200" dirty="0" smtClean="0">
                          <a:effectLst/>
                          <a:latin typeface="+mj-lt"/>
                        </a:rPr>
                        <a:t>Persistent OS</a:t>
                      </a:r>
                      <a:endParaRPr lang="en-US" sz="1600" b="0" kern="1200" dirty="0" smtClean="0">
                        <a:solidFill>
                          <a:schemeClr val="tx1"/>
                        </a:solidFill>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r>
                        <a:rPr lang="en-US" sz="1600" kern="1200" dirty="0" smtClean="0">
                          <a:effectLst/>
                          <a:latin typeface="+mj-lt"/>
                        </a:rPr>
                        <a:t>Multi-Instance</a:t>
                      </a:r>
                    </a:p>
                    <a:p>
                      <a:pPr marL="0" marR="0" algn="ctr">
                        <a:lnSpc>
                          <a:spcPct val="115000"/>
                        </a:lnSpc>
                        <a:spcBef>
                          <a:spcPts val="0"/>
                        </a:spcBef>
                        <a:spcAft>
                          <a:spcPts val="0"/>
                        </a:spcAft>
                      </a:pPr>
                      <a:r>
                        <a:rPr lang="en-US" sz="1600" kern="1200" dirty="0" smtClean="0">
                          <a:effectLst/>
                          <a:latin typeface="+mj-lt"/>
                        </a:rPr>
                        <a:t>Stateless</a:t>
                      </a:r>
                      <a:r>
                        <a:rPr lang="en-US" sz="1600" kern="1200" baseline="0" dirty="0" smtClean="0">
                          <a:effectLst/>
                          <a:latin typeface="+mj-lt"/>
                        </a:rPr>
                        <a:t> OS</a:t>
                      </a:r>
                      <a:endParaRPr lang="en-US" sz="1600" b="0" dirty="0">
                        <a:effectLst/>
                        <a:latin typeface="+mj-lt"/>
                        <a:ea typeface="Calibri"/>
                        <a:cs typeface="Times New Roman"/>
                      </a:endParaRPr>
                    </a:p>
                  </a:txBody>
                  <a:tcPr marL="55793" marR="55793" marT="0" marB="0"/>
                </a:tc>
              </a:tr>
              <a:tr h="563626">
                <a:tc>
                  <a:txBody>
                    <a:bodyPr/>
                    <a:lstStyle/>
                    <a:p>
                      <a:pPr marL="0" marR="0">
                        <a:lnSpc>
                          <a:spcPct val="115000"/>
                        </a:lnSpc>
                        <a:spcBef>
                          <a:spcPts val="0"/>
                        </a:spcBef>
                        <a:spcAft>
                          <a:spcPts val="0"/>
                        </a:spcAft>
                      </a:pPr>
                      <a:r>
                        <a:rPr lang="en-US" sz="1600" kern="1200" dirty="0" smtClean="0">
                          <a:effectLst/>
                          <a:latin typeface="+mj-lt"/>
                        </a:rPr>
                        <a:t>Automated,</a:t>
                      </a:r>
                      <a:r>
                        <a:rPr lang="en-US" sz="1600" kern="1200" baseline="0" dirty="0" smtClean="0">
                          <a:effectLst/>
                          <a:latin typeface="+mj-lt"/>
                        </a:rPr>
                        <a:t> </a:t>
                      </a:r>
                      <a:r>
                        <a:rPr lang="en-US" sz="1600" u="none" kern="1200" dirty="0" smtClean="0">
                          <a:effectLst/>
                          <a:latin typeface="+mj-lt"/>
                        </a:rPr>
                        <a:t>Consistent</a:t>
                      </a:r>
                      <a:r>
                        <a:rPr lang="en-US" sz="1600" kern="1200" dirty="0" smtClean="0">
                          <a:effectLst/>
                          <a:latin typeface="+mj-lt"/>
                        </a:rPr>
                        <a:t> Application Updates</a:t>
                      </a:r>
                      <a:endParaRPr lang="en-US" sz="1600" b="0" i="0" kern="1200" dirty="0">
                        <a:solidFill>
                          <a:schemeClr val="tx1"/>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r>
              <a:tr h="563626">
                <a:tc>
                  <a:txBody>
                    <a:bodyPr/>
                    <a:lstStyle/>
                    <a:p>
                      <a:pPr marL="0" marR="0">
                        <a:lnSpc>
                          <a:spcPct val="115000"/>
                        </a:lnSpc>
                        <a:spcBef>
                          <a:spcPts val="0"/>
                        </a:spcBef>
                        <a:spcAft>
                          <a:spcPts val="0"/>
                        </a:spcAft>
                      </a:pPr>
                      <a:r>
                        <a:rPr lang="en-US" sz="1600" kern="1200" dirty="0" smtClean="0">
                          <a:effectLst/>
                          <a:latin typeface="+mj-lt"/>
                        </a:rPr>
                        <a:t>Automated, Consistent Configuration Changes</a:t>
                      </a:r>
                      <a:endParaRPr lang="en-US" sz="1600" b="0" i="0" kern="1200" dirty="0">
                        <a:solidFill>
                          <a:schemeClr val="tx1"/>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r>
              <a:tr h="449163">
                <a:tc>
                  <a:txBody>
                    <a:bodyPr/>
                    <a:lstStyle/>
                    <a:p>
                      <a:pPr marL="0" marR="0">
                        <a:lnSpc>
                          <a:spcPct val="115000"/>
                        </a:lnSpc>
                        <a:spcBef>
                          <a:spcPts val="0"/>
                        </a:spcBef>
                        <a:spcAft>
                          <a:spcPts val="0"/>
                        </a:spcAft>
                      </a:pPr>
                      <a:r>
                        <a:rPr lang="en-US" sz="1600" dirty="0">
                          <a:effectLst/>
                          <a:latin typeface="+mj-lt"/>
                        </a:rPr>
                        <a:t>Multi-Instance </a:t>
                      </a:r>
                      <a:r>
                        <a:rPr lang="en-US" sz="1600" dirty="0" smtClean="0">
                          <a:effectLst/>
                          <a:latin typeface="+mj-lt"/>
                        </a:rPr>
                        <a:t>Management</a:t>
                      </a:r>
                      <a:endParaRPr lang="en-US" sz="1600" b="0" u="sng" dirty="0">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r>
              <a:tr h="449163">
                <a:tc>
                  <a:txBody>
                    <a:bodyPr/>
                    <a:lstStyle/>
                    <a:p>
                      <a:pPr marL="0" marR="0">
                        <a:lnSpc>
                          <a:spcPct val="115000"/>
                        </a:lnSpc>
                        <a:spcBef>
                          <a:spcPts val="0"/>
                        </a:spcBef>
                        <a:spcAft>
                          <a:spcPts val="0"/>
                        </a:spcAft>
                      </a:pPr>
                      <a:r>
                        <a:rPr lang="en-US" sz="1600" dirty="0" smtClean="0">
                          <a:effectLst/>
                          <a:latin typeface="+mj-lt"/>
                        </a:rPr>
                        <a:t>Scale-out</a:t>
                      </a:r>
                      <a:endParaRPr lang="en-US" sz="1600" b="0" dirty="0">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r>
              <a:tr h="514648">
                <a:tc>
                  <a:txBody>
                    <a:bodyPr/>
                    <a:lstStyle/>
                    <a:p>
                      <a:pPr marL="0" marR="0">
                        <a:lnSpc>
                          <a:spcPct val="115000"/>
                        </a:lnSpc>
                        <a:spcBef>
                          <a:spcPts val="0"/>
                        </a:spcBef>
                        <a:spcAft>
                          <a:spcPts val="0"/>
                        </a:spcAft>
                      </a:pPr>
                      <a:r>
                        <a:rPr lang="en-US" sz="1600" kern="1200" dirty="0" smtClean="0">
                          <a:effectLst/>
                          <a:latin typeface="+mj-lt"/>
                        </a:rPr>
                        <a:t>High</a:t>
                      </a:r>
                      <a:r>
                        <a:rPr lang="en-US" sz="1600" kern="1200" baseline="0" dirty="0" smtClean="0">
                          <a:effectLst/>
                          <a:latin typeface="+mj-lt"/>
                        </a:rPr>
                        <a:t> </a:t>
                      </a:r>
                      <a:r>
                        <a:rPr lang="en-US" sz="1600" kern="1200" dirty="0" smtClean="0">
                          <a:effectLst/>
                          <a:latin typeface="+mj-lt"/>
                        </a:rPr>
                        <a:t>Availability</a:t>
                      </a:r>
                      <a:endParaRPr lang="en-US" sz="1600" b="0" i="0" kern="1200" dirty="0" smtClean="0">
                        <a:solidFill>
                          <a:srgbClr val="FFFFFF"/>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r>
              <a:tr h="449163">
                <a:tc>
                  <a:txBody>
                    <a:bodyPr/>
                    <a:lstStyle/>
                    <a:p>
                      <a:pPr marL="0" marR="0">
                        <a:lnSpc>
                          <a:spcPct val="115000"/>
                        </a:lnSpc>
                        <a:spcBef>
                          <a:spcPts val="0"/>
                        </a:spcBef>
                        <a:spcAft>
                          <a:spcPts val="0"/>
                        </a:spcAft>
                      </a:pPr>
                      <a:r>
                        <a:rPr lang="en-US" sz="1600" kern="1200" dirty="0" smtClean="0">
                          <a:effectLst/>
                          <a:latin typeface="+mj-lt"/>
                        </a:rPr>
                        <a:t>Automated,</a:t>
                      </a:r>
                      <a:r>
                        <a:rPr lang="en-US" sz="1600" kern="1200" baseline="0" dirty="0" smtClean="0">
                          <a:effectLst/>
                          <a:latin typeface="+mj-lt"/>
                        </a:rPr>
                        <a:t> Consistent </a:t>
                      </a:r>
                      <a:r>
                        <a:rPr lang="en-US" sz="1600" kern="1200" dirty="0" smtClean="0">
                          <a:effectLst/>
                          <a:latin typeface="+mj-lt"/>
                        </a:rPr>
                        <a:t>OS Servicing</a:t>
                      </a:r>
                      <a:endParaRPr lang="en-US" sz="1600" b="0" i="0" kern="1200" dirty="0">
                        <a:solidFill>
                          <a:schemeClr val="tx1"/>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r>
            </a:tbl>
          </a:graphicData>
        </a:graphic>
      </p:graphicFrame>
      <p:pic>
        <p:nvPicPr>
          <p:cNvPr id="6"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13992" y="3028026"/>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7414" y="3584241"/>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7415" y="4136964"/>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7411" y="4566769"/>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14006" y="5001119"/>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91689" y="5589843"/>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7504114" y="1114282"/>
            <a:ext cx="2971801" cy="430887"/>
          </a:xfrm>
          <a:prstGeom prst="rect">
            <a:avLst/>
          </a:prstGeom>
          <a:noFill/>
        </p:spPr>
        <p:txBody>
          <a:bodyPr wrap="square" lIns="0" tIns="0" rIns="0" bIns="0" rtlCol="0">
            <a:spAutoFit/>
          </a:bodyPr>
          <a:lstStyle/>
          <a:p>
            <a:pPr algn="ctr"/>
            <a:r>
              <a:rPr lang="en-US" sz="2800" dirty="0" smtClean="0">
                <a:solidFill>
                  <a:schemeClr val="accent1"/>
                </a:solidFill>
              </a:rPr>
              <a:t>Windows Azure</a:t>
            </a:r>
          </a:p>
        </p:txBody>
      </p:sp>
      <p:sp>
        <p:nvSpPr>
          <p:cNvPr id="22" name="Down Arrow 21"/>
          <p:cNvSpPr/>
          <p:nvPr/>
        </p:nvSpPr>
        <p:spPr bwMode="auto">
          <a:xfrm>
            <a:off x="8540061" y="1571469"/>
            <a:ext cx="411479" cy="459196"/>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1" name="Table 30"/>
          <p:cNvGraphicFramePr>
            <a:graphicFrameLocks noGrp="1"/>
          </p:cNvGraphicFramePr>
          <p:nvPr>
            <p:extLst>
              <p:ext uri="{D42A27DB-BD31-4B8C-83A1-F6EECF244321}">
                <p14:modId xmlns:p14="http://schemas.microsoft.com/office/powerpoint/2010/main" val="1044921012"/>
              </p:ext>
            </p:extLst>
          </p:nvPr>
        </p:nvGraphicFramePr>
        <p:xfrm>
          <a:off x="2278408" y="2116068"/>
          <a:ext cx="7287770" cy="3835162"/>
        </p:xfrm>
        <a:graphic>
          <a:graphicData uri="http://schemas.openxmlformats.org/drawingml/2006/table">
            <a:tbl>
              <a:tblPr firstRow="1" bandRow="1">
                <a:tableStyleId>{BC89EF96-8CEA-46FF-86C4-4CE0E7609802}</a:tableStyleId>
              </a:tblPr>
              <a:tblGrid>
                <a:gridCol w="3081531"/>
                <a:gridCol w="2194560"/>
                <a:gridCol w="2011679"/>
              </a:tblGrid>
              <a:tr h="734104">
                <a:tc>
                  <a:txBody>
                    <a:bodyPr/>
                    <a:lstStyle/>
                    <a:p>
                      <a:pPr marL="0" marR="0" algn="ctr">
                        <a:lnSpc>
                          <a:spcPct val="115000"/>
                        </a:lnSpc>
                        <a:spcBef>
                          <a:spcPts val="0"/>
                        </a:spcBef>
                        <a:spcAft>
                          <a:spcPts val="0"/>
                        </a:spcAft>
                      </a:pPr>
                      <a:endParaRPr lang="en-US" sz="1600" b="0" dirty="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r>
                        <a:rPr lang="en-US" sz="1600" kern="1200" dirty="0" smtClean="0">
                          <a:effectLst/>
                          <a:latin typeface="+mj-lt"/>
                        </a:rPr>
                        <a:t>Single Instance</a:t>
                      </a:r>
                    </a:p>
                    <a:p>
                      <a:pPr marL="0" marR="0" algn="ctr">
                        <a:lnSpc>
                          <a:spcPct val="115000"/>
                        </a:lnSpc>
                        <a:spcBef>
                          <a:spcPts val="0"/>
                        </a:spcBef>
                        <a:spcAft>
                          <a:spcPts val="0"/>
                        </a:spcAft>
                      </a:pPr>
                      <a:r>
                        <a:rPr lang="en-US" sz="1600" kern="1200" dirty="0" smtClean="0">
                          <a:effectLst/>
                          <a:latin typeface="+mj-lt"/>
                        </a:rPr>
                        <a:t>Persistent OS</a:t>
                      </a:r>
                      <a:endParaRPr lang="en-US" sz="1600" b="0" kern="1200" dirty="0" smtClean="0">
                        <a:solidFill>
                          <a:schemeClr val="tx1"/>
                        </a:solidFill>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r>
                        <a:rPr lang="en-US" sz="1600" kern="1200" dirty="0" smtClean="0">
                          <a:effectLst/>
                          <a:latin typeface="+mj-lt"/>
                        </a:rPr>
                        <a:t>Multi-Instance</a:t>
                      </a:r>
                    </a:p>
                    <a:p>
                      <a:pPr marL="0" marR="0" algn="ctr">
                        <a:lnSpc>
                          <a:spcPct val="115000"/>
                        </a:lnSpc>
                        <a:spcBef>
                          <a:spcPts val="0"/>
                        </a:spcBef>
                        <a:spcAft>
                          <a:spcPts val="0"/>
                        </a:spcAft>
                      </a:pPr>
                      <a:r>
                        <a:rPr lang="en-US" sz="1600" kern="1200" dirty="0" smtClean="0">
                          <a:effectLst/>
                          <a:latin typeface="+mj-lt"/>
                        </a:rPr>
                        <a:t>Stateless</a:t>
                      </a:r>
                      <a:r>
                        <a:rPr lang="en-US" sz="1600" kern="1200" baseline="0" dirty="0" smtClean="0">
                          <a:effectLst/>
                          <a:latin typeface="+mj-lt"/>
                        </a:rPr>
                        <a:t> OS</a:t>
                      </a:r>
                      <a:endParaRPr lang="en-US" sz="1600" b="0" dirty="0">
                        <a:effectLst/>
                        <a:latin typeface="+mj-lt"/>
                        <a:ea typeface="Calibri"/>
                        <a:cs typeface="Times New Roman"/>
                      </a:endParaRPr>
                    </a:p>
                  </a:txBody>
                  <a:tcPr marL="55793" marR="55793" marT="0" marB="0">
                    <a:solidFill>
                      <a:schemeClr val="bg2">
                        <a:lumMod val="60000"/>
                        <a:lumOff val="40000"/>
                      </a:schemeClr>
                    </a:solidFill>
                  </a:tcPr>
                </a:tc>
              </a:tr>
              <a:tr h="563626">
                <a:tc>
                  <a:txBody>
                    <a:bodyPr/>
                    <a:lstStyle/>
                    <a:p>
                      <a:pPr marL="0" marR="0">
                        <a:lnSpc>
                          <a:spcPct val="115000"/>
                        </a:lnSpc>
                        <a:spcBef>
                          <a:spcPts val="0"/>
                        </a:spcBef>
                        <a:spcAft>
                          <a:spcPts val="0"/>
                        </a:spcAft>
                      </a:pPr>
                      <a:r>
                        <a:rPr lang="en-US" sz="1600" b="0" kern="1200" dirty="0" smtClean="0">
                          <a:effectLst/>
                          <a:latin typeface="+mj-lt"/>
                        </a:rPr>
                        <a:t>Automated,</a:t>
                      </a:r>
                      <a:r>
                        <a:rPr lang="en-US" sz="1600" b="0" kern="1200" baseline="0" dirty="0" smtClean="0">
                          <a:effectLst/>
                          <a:latin typeface="+mj-lt"/>
                        </a:rPr>
                        <a:t> </a:t>
                      </a:r>
                      <a:r>
                        <a:rPr lang="en-US" sz="1600" b="0" u="none" kern="1200" dirty="0" smtClean="0">
                          <a:effectLst/>
                          <a:latin typeface="+mj-lt"/>
                        </a:rPr>
                        <a:t>Consistent</a:t>
                      </a:r>
                      <a:r>
                        <a:rPr lang="en-US" sz="1600" b="0" kern="1200" dirty="0" smtClean="0">
                          <a:effectLst/>
                          <a:latin typeface="+mj-lt"/>
                        </a:rPr>
                        <a:t> Application Updates</a:t>
                      </a:r>
                      <a:endParaRPr lang="en-US" sz="1600" b="0" i="0" kern="1200" dirty="0">
                        <a:solidFill>
                          <a:schemeClr val="tx1"/>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solidFill>
                      <a:schemeClr val="bg2">
                        <a:lumMod val="60000"/>
                        <a:lumOff val="40000"/>
                      </a:schemeClr>
                    </a:solidFill>
                  </a:tcPr>
                </a:tc>
              </a:tr>
              <a:tr h="563626">
                <a:tc>
                  <a:txBody>
                    <a:bodyPr/>
                    <a:lstStyle/>
                    <a:p>
                      <a:pPr marL="0" marR="0">
                        <a:lnSpc>
                          <a:spcPct val="115000"/>
                        </a:lnSpc>
                        <a:spcBef>
                          <a:spcPts val="0"/>
                        </a:spcBef>
                        <a:spcAft>
                          <a:spcPts val="0"/>
                        </a:spcAft>
                      </a:pPr>
                      <a:r>
                        <a:rPr lang="en-US" sz="1600" b="0" kern="1200" dirty="0" smtClean="0">
                          <a:effectLst/>
                          <a:latin typeface="+mj-lt"/>
                        </a:rPr>
                        <a:t>Automated, Consistent Configuration Changes</a:t>
                      </a:r>
                      <a:endParaRPr lang="en-US" sz="1600" b="0" i="0" kern="1200" dirty="0">
                        <a:solidFill>
                          <a:schemeClr val="tx1"/>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solidFill>
                      <a:schemeClr val="bg2">
                        <a:lumMod val="60000"/>
                        <a:lumOff val="40000"/>
                      </a:schemeClr>
                    </a:solidFill>
                  </a:tcPr>
                </a:tc>
              </a:tr>
              <a:tr h="449163">
                <a:tc>
                  <a:txBody>
                    <a:bodyPr/>
                    <a:lstStyle/>
                    <a:p>
                      <a:pPr marL="0" marR="0">
                        <a:lnSpc>
                          <a:spcPct val="115000"/>
                        </a:lnSpc>
                        <a:spcBef>
                          <a:spcPts val="0"/>
                        </a:spcBef>
                        <a:spcAft>
                          <a:spcPts val="0"/>
                        </a:spcAft>
                      </a:pPr>
                      <a:r>
                        <a:rPr lang="en-US" sz="1600" b="0" dirty="0">
                          <a:effectLst/>
                          <a:latin typeface="+mj-lt"/>
                        </a:rPr>
                        <a:t>Multi-Instance </a:t>
                      </a:r>
                      <a:r>
                        <a:rPr lang="en-US" sz="1600" b="0" dirty="0" smtClean="0">
                          <a:effectLst/>
                          <a:latin typeface="+mj-lt"/>
                        </a:rPr>
                        <a:t>Management</a:t>
                      </a:r>
                      <a:endParaRPr lang="en-US" sz="1600" b="0" u="sng" dirty="0">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solidFill>
                      <a:schemeClr val="bg2">
                        <a:lumMod val="60000"/>
                        <a:lumOff val="40000"/>
                      </a:schemeClr>
                    </a:solidFill>
                  </a:tcPr>
                </a:tc>
              </a:tr>
              <a:tr h="449163">
                <a:tc>
                  <a:txBody>
                    <a:bodyPr/>
                    <a:lstStyle/>
                    <a:p>
                      <a:pPr marL="0" marR="0">
                        <a:lnSpc>
                          <a:spcPct val="115000"/>
                        </a:lnSpc>
                        <a:spcBef>
                          <a:spcPts val="0"/>
                        </a:spcBef>
                        <a:spcAft>
                          <a:spcPts val="0"/>
                        </a:spcAft>
                      </a:pPr>
                      <a:r>
                        <a:rPr lang="en-US" sz="1600" b="0" dirty="0" smtClean="0">
                          <a:effectLst/>
                          <a:latin typeface="+mj-lt"/>
                        </a:rPr>
                        <a:t>Scale-out</a:t>
                      </a:r>
                      <a:endParaRPr lang="en-US" sz="1600" b="0" dirty="0">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solidFill>
                      <a:schemeClr val="bg2">
                        <a:lumMod val="60000"/>
                        <a:lumOff val="40000"/>
                      </a:schemeClr>
                    </a:solidFill>
                  </a:tcPr>
                </a:tc>
              </a:tr>
              <a:tr h="514648">
                <a:tc>
                  <a:txBody>
                    <a:bodyPr/>
                    <a:lstStyle/>
                    <a:p>
                      <a:pPr marL="0" marR="0">
                        <a:lnSpc>
                          <a:spcPct val="115000"/>
                        </a:lnSpc>
                        <a:spcBef>
                          <a:spcPts val="0"/>
                        </a:spcBef>
                        <a:spcAft>
                          <a:spcPts val="0"/>
                        </a:spcAft>
                      </a:pPr>
                      <a:r>
                        <a:rPr lang="en-US" sz="1600" b="0" kern="1200" dirty="0" smtClean="0">
                          <a:effectLst/>
                          <a:latin typeface="+mj-lt"/>
                        </a:rPr>
                        <a:t>High</a:t>
                      </a:r>
                      <a:r>
                        <a:rPr lang="en-US" sz="1600" b="0" kern="1200" baseline="0" dirty="0" smtClean="0">
                          <a:effectLst/>
                          <a:latin typeface="+mj-lt"/>
                        </a:rPr>
                        <a:t> </a:t>
                      </a:r>
                      <a:r>
                        <a:rPr lang="en-US" sz="1600" b="0" kern="1200" dirty="0" smtClean="0">
                          <a:effectLst/>
                          <a:latin typeface="+mj-lt"/>
                        </a:rPr>
                        <a:t>Availability</a:t>
                      </a:r>
                      <a:endParaRPr lang="en-US" sz="1600" b="0" i="0" kern="1200" dirty="0" smtClean="0">
                        <a:solidFill>
                          <a:srgbClr val="FFFFFF"/>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solidFill>
                      <a:schemeClr val="bg2">
                        <a:lumMod val="60000"/>
                        <a:lumOff val="40000"/>
                      </a:schemeClr>
                    </a:solidFill>
                  </a:tcPr>
                </a:tc>
              </a:tr>
              <a:tr h="449163">
                <a:tc>
                  <a:txBody>
                    <a:bodyPr/>
                    <a:lstStyle/>
                    <a:p>
                      <a:pPr marL="0" marR="0">
                        <a:lnSpc>
                          <a:spcPct val="115000"/>
                        </a:lnSpc>
                        <a:spcBef>
                          <a:spcPts val="0"/>
                        </a:spcBef>
                        <a:spcAft>
                          <a:spcPts val="0"/>
                        </a:spcAft>
                      </a:pPr>
                      <a:r>
                        <a:rPr lang="en-US" sz="1600" b="0" kern="1200" dirty="0" smtClean="0">
                          <a:effectLst/>
                          <a:latin typeface="+mj-lt"/>
                        </a:rPr>
                        <a:t>Automated,</a:t>
                      </a:r>
                      <a:r>
                        <a:rPr lang="en-US" sz="1600" b="0" kern="1200" baseline="0" dirty="0" smtClean="0">
                          <a:effectLst/>
                          <a:latin typeface="+mj-lt"/>
                        </a:rPr>
                        <a:t> Consistent </a:t>
                      </a:r>
                      <a:r>
                        <a:rPr lang="en-US" sz="1600" b="0" kern="1200" dirty="0" smtClean="0">
                          <a:effectLst/>
                          <a:latin typeface="+mj-lt"/>
                        </a:rPr>
                        <a:t>OS Servicing</a:t>
                      </a:r>
                      <a:endParaRPr lang="en-US" sz="1600" b="0" i="0" kern="1200" dirty="0">
                        <a:solidFill>
                          <a:schemeClr val="tx1"/>
                        </a:solidFill>
                        <a:effectLst/>
                        <a:latin typeface="+mj-lt"/>
                        <a:ea typeface="Calibri"/>
                        <a:cs typeface="Times New Roman"/>
                      </a:endParaRPr>
                    </a:p>
                  </a:txBody>
                  <a:tcPr marL="91416" marR="91416"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tc>
                <a:tc>
                  <a:txBody>
                    <a:bodyPr/>
                    <a:lstStyle/>
                    <a:p>
                      <a:pPr marL="0" marR="0" algn="ctr">
                        <a:lnSpc>
                          <a:spcPct val="115000"/>
                        </a:lnSpc>
                        <a:spcBef>
                          <a:spcPts val="0"/>
                        </a:spcBef>
                        <a:spcAft>
                          <a:spcPts val="0"/>
                        </a:spcAft>
                      </a:pPr>
                      <a:endParaRPr lang="en-US" sz="1600" b="0" dirty="0" smtClean="0">
                        <a:effectLst/>
                        <a:latin typeface="+mj-lt"/>
                        <a:ea typeface="Calibri"/>
                        <a:cs typeface="Times New Roman"/>
                      </a:endParaRPr>
                    </a:p>
                  </a:txBody>
                  <a:tcPr marL="55793" marR="55793" marT="0" marB="0">
                    <a:solidFill>
                      <a:schemeClr val="bg2">
                        <a:lumMod val="60000"/>
                        <a:lumOff val="40000"/>
                      </a:schemeClr>
                    </a:solidFill>
                  </a:tcPr>
                </a:tc>
              </a:tr>
            </a:tbl>
          </a:graphicData>
        </a:graphic>
      </p:graphicFrame>
      <p:pic>
        <p:nvPicPr>
          <p:cNvPr id="17" name="Picture 2"/>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517530" y="3031564"/>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480952" y="3587779"/>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480954" y="4140502"/>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477411" y="4566769"/>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517543" y="5004657"/>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495227" y="5593381"/>
            <a:ext cx="449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784104" y="1107656"/>
            <a:ext cx="2971801" cy="430887"/>
          </a:xfrm>
          <a:prstGeom prst="rect">
            <a:avLst/>
          </a:prstGeom>
          <a:noFill/>
        </p:spPr>
        <p:txBody>
          <a:bodyPr wrap="square" lIns="0" tIns="0" rIns="0" bIns="0" rtlCol="0">
            <a:spAutoFit/>
          </a:bodyPr>
          <a:lstStyle/>
          <a:p>
            <a:pPr algn="ctr"/>
            <a:r>
              <a:rPr lang="en-US" sz="2800" dirty="0" smtClean="0">
                <a:solidFill>
                  <a:schemeClr val="accent1"/>
                </a:solidFill>
              </a:rPr>
              <a:t>Windows Server</a:t>
            </a:r>
          </a:p>
        </p:txBody>
      </p:sp>
      <p:sp>
        <p:nvSpPr>
          <p:cNvPr id="33" name="Down Arrow 32"/>
          <p:cNvSpPr/>
          <p:nvPr/>
        </p:nvSpPr>
        <p:spPr bwMode="auto">
          <a:xfrm>
            <a:off x="6177855" y="1564843"/>
            <a:ext cx="411479" cy="459196"/>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ustDataLst>
      <p:tags r:id="rId1"/>
    </p:custDataLst>
    <p:extLst>
      <p:ext uri="{BB962C8B-B14F-4D97-AF65-F5344CB8AC3E}">
        <p14:creationId xmlns:p14="http://schemas.microsoft.com/office/powerpoint/2010/main" val="5451945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32" grpId="0"/>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Cloud Application!</a:t>
            </a:r>
            <a:endParaRPr lang="en-US" dirty="0"/>
          </a:p>
        </p:txBody>
      </p:sp>
      <p:sp>
        <p:nvSpPr>
          <p:cNvPr id="6" name="Text Placeholder 5"/>
          <p:cNvSpPr>
            <a:spLocks noGrp="1"/>
          </p:cNvSpPr>
          <p:nvPr>
            <p:ph type="body" sz="quarter" idx="10"/>
          </p:nvPr>
        </p:nvSpPr>
        <p:spPr>
          <a:xfrm>
            <a:off x="519115" y="1447800"/>
            <a:ext cx="11149012" cy="3268587"/>
          </a:xfrm>
        </p:spPr>
        <p:txBody>
          <a:bodyPr/>
          <a:lstStyle/>
          <a:p>
            <a:r>
              <a:rPr lang="en-US" dirty="0" smtClean="0"/>
              <a:t>Marketing wants to catch branding violations</a:t>
            </a:r>
          </a:p>
          <a:p>
            <a:pPr lvl="1"/>
            <a:r>
              <a:rPr lang="en-US" dirty="0" smtClean="0"/>
              <a:t>Take as input an uploaded PowerPoint file and scan it for “branding violations” (use of “Azure” without “Windows” or “SQL” prefix)</a:t>
            </a:r>
          </a:p>
          <a:p>
            <a:r>
              <a:rPr lang="en-US" dirty="0" smtClean="0"/>
              <a:t>Requirements:</a:t>
            </a:r>
          </a:p>
          <a:p>
            <a:pPr lvl="1"/>
            <a:r>
              <a:rPr lang="en-US" dirty="0" smtClean="0"/>
              <a:t>High availability</a:t>
            </a:r>
          </a:p>
          <a:p>
            <a:pPr lvl="1"/>
            <a:r>
              <a:rPr lang="en-US" dirty="0" smtClean="0"/>
              <a:t>IIS/MVC2 web site</a:t>
            </a:r>
          </a:p>
          <a:p>
            <a:pPr lvl="1"/>
            <a:r>
              <a:rPr lang="en-US" dirty="0" smtClean="0"/>
              <a:t>Scalable violation scanning workers</a:t>
            </a:r>
          </a:p>
        </p:txBody>
      </p:sp>
    </p:spTree>
    <p:extLst>
      <p:ext uri="{BB962C8B-B14F-4D97-AF65-F5344CB8AC3E}">
        <p14:creationId xmlns:p14="http://schemas.microsoft.com/office/powerpoint/2010/main" val="203933151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141488" y="4036238"/>
            <a:ext cx="1444752" cy="1447800"/>
          </a:xfrm>
          <a:prstGeom prst="rect">
            <a:avLst/>
          </a:prstGeom>
          <a:ln>
            <a:headEnd type="none" w="med" len="med"/>
            <a:tailEnd type="none" w="med" len="med"/>
          </a:ln>
          <a:effectLst>
            <a:outerShdw blurRad="63500" sx="102000" sy="1020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84213" y="228600"/>
            <a:ext cx="11149013" cy="609398"/>
          </a:xfrm>
        </p:spPr>
        <p:txBody>
          <a:bodyPr/>
          <a:lstStyle/>
          <a:p>
            <a:r>
              <a:rPr lang="en-US" dirty="0" smtClean="0"/>
              <a:t>Multi-Tier Cloud Application</a:t>
            </a:r>
            <a:endParaRPr lang="en-US" dirty="0"/>
          </a:p>
        </p:txBody>
      </p:sp>
      <p:sp>
        <p:nvSpPr>
          <p:cNvPr id="3" name="Content Placeholder 2"/>
          <p:cNvSpPr>
            <a:spLocks noGrp="1"/>
          </p:cNvSpPr>
          <p:nvPr>
            <p:ph idx="1"/>
          </p:nvPr>
        </p:nvSpPr>
        <p:spPr>
          <a:xfrm>
            <a:off x="684214" y="990600"/>
            <a:ext cx="11149013" cy="2782300"/>
          </a:xfrm>
        </p:spPr>
        <p:txBody>
          <a:bodyPr/>
          <a:lstStyle/>
          <a:p>
            <a:r>
              <a:rPr lang="en-US" dirty="0" smtClean="0"/>
              <a:t>A cloud application is typically made up of different components</a:t>
            </a:r>
          </a:p>
          <a:p>
            <a:pPr lvl="1"/>
            <a:r>
              <a:rPr lang="en-US" dirty="0" smtClean="0"/>
              <a:t>Front end: e.g. load-balanced stateless web servers</a:t>
            </a:r>
          </a:p>
          <a:p>
            <a:pPr lvl="1"/>
            <a:r>
              <a:rPr lang="en-US" dirty="0" smtClean="0"/>
              <a:t>Middle worker tier: e.g. order processing, encoding</a:t>
            </a:r>
          </a:p>
          <a:p>
            <a:pPr lvl="1"/>
            <a:r>
              <a:rPr lang="en-US" dirty="0" smtClean="0"/>
              <a:t>Backend storage: e.g. SQL tables or files</a:t>
            </a:r>
          </a:p>
          <a:p>
            <a:pPr lvl="1"/>
            <a:r>
              <a:rPr lang="en-US" dirty="0" smtClean="0"/>
              <a:t>Multiple instances of each for scalability and availability</a:t>
            </a:r>
          </a:p>
        </p:txBody>
      </p:sp>
      <p:sp>
        <p:nvSpPr>
          <p:cNvPr id="4" name="Rectangle 3"/>
          <p:cNvSpPr/>
          <p:nvPr/>
        </p:nvSpPr>
        <p:spPr bwMode="auto">
          <a:xfrm>
            <a:off x="3967197" y="4036238"/>
            <a:ext cx="1444752" cy="1447800"/>
          </a:xfrm>
          <a:prstGeom prst="rect">
            <a:avLst/>
          </a:prstGeom>
          <a:solidFill>
            <a:schemeClr val="accent1"/>
          </a:solidFill>
          <a:ln>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bg1"/>
                </a:solidFill>
              </a:rPr>
              <a:t>Front-End</a:t>
            </a:r>
          </a:p>
        </p:txBody>
      </p:sp>
      <p:sp>
        <p:nvSpPr>
          <p:cNvPr id="5" name="TextBox 4"/>
          <p:cNvSpPr txBox="1"/>
          <p:nvPr/>
        </p:nvSpPr>
        <p:spPr>
          <a:xfrm>
            <a:off x="4906416" y="6060443"/>
            <a:ext cx="1917192" cy="307777"/>
          </a:xfrm>
          <a:prstGeom prst="rect">
            <a:avLst/>
          </a:prstGeom>
          <a:noFill/>
        </p:spPr>
        <p:txBody>
          <a:bodyPr wrap="none" lIns="0" tIns="0" rIns="0" bIns="0" rtlCol="0">
            <a:spAutoFit/>
          </a:bodyPr>
          <a:lstStyle/>
          <a:p>
            <a:r>
              <a:rPr lang="en-US" sz="2000" b="1" dirty="0" smtClean="0">
                <a:gradFill>
                  <a:gsLst>
                    <a:gs pos="0">
                      <a:schemeClr val="tx1"/>
                    </a:gs>
                    <a:gs pos="100000">
                      <a:schemeClr val="tx1"/>
                    </a:gs>
                  </a:gsLst>
                  <a:lin ang="5400000" scaled="0"/>
                </a:gradFill>
              </a:rPr>
              <a:t>Cloud Application</a:t>
            </a:r>
          </a:p>
        </p:txBody>
      </p:sp>
      <p:cxnSp>
        <p:nvCxnSpPr>
          <p:cNvPr id="9" name="Straight Arrow Connector 8"/>
          <p:cNvCxnSpPr/>
          <p:nvPr/>
        </p:nvCxnSpPr>
        <p:spPr>
          <a:xfrm>
            <a:off x="1336431" y="4773834"/>
            <a:ext cx="812588"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flipV="1">
            <a:off x="3630606" y="4887884"/>
            <a:ext cx="526452" cy="440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12" name="Rectangle 11"/>
          <p:cNvSpPr/>
          <p:nvPr/>
        </p:nvSpPr>
        <p:spPr bwMode="auto">
          <a:xfrm>
            <a:off x="4207700" y="4389063"/>
            <a:ext cx="1444752" cy="1447800"/>
          </a:xfrm>
          <a:prstGeom prst="rect">
            <a:avLst/>
          </a:prstGeom>
          <a:solidFill>
            <a:schemeClr val="accent1"/>
          </a:solidFill>
          <a:ln>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bg1"/>
                </a:solidFill>
              </a:rPr>
              <a:t>Front-End</a:t>
            </a:r>
          </a:p>
        </p:txBody>
      </p:sp>
      <p:cxnSp>
        <p:nvCxnSpPr>
          <p:cNvPr id="14" name="Straight Arrow Connector 13"/>
          <p:cNvCxnSpPr/>
          <p:nvPr/>
        </p:nvCxnSpPr>
        <p:spPr>
          <a:xfrm flipV="1">
            <a:off x="3583990" y="4572000"/>
            <a:ext cx="505803" cy="7997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flipV="1">
            <a:off x="7997663" y="4928660"/>
            <a:ext cx="1423806" cy="67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p:nvPr/>
        </p:nvSpPr>
        <p:spPr>
          <a:xfrm>
            <a:off x="160760" y="4637027"/>
            <a:ext cx="1109856" cy="246221"/>
          </a:xfrm>
          <a:prstGeom prst="rect">
            <a:avLst/>
          </a:prstGeom>
          <a:noFill/>
        </p:spPr>
        <p:txBody>
          <a:bodyPr wrap="none" lIns="0" tIns="0" rIns="0" bIns="0" rtlCol="0">
            <a:spAutoFit/>
          </a:bodyPr>
          <a:lstStyle/>
          <a:p>
            <a:r>
              <a:rPr lang="en-US" sz="1600" dirty="0" smtClean="0">
                <a:gradFill>
                  <a:gsLst>
                    <a:gs pos="0">
                      <a:schemeClr val="tx1"/>
                    </a:gs>
                    <a:gs pos="100000">
                      <a:schemeClr val="tx1"/>
                    </a:gs>
                  </a:gsLst>
                  <a:lin ang="5400000" scaled="0"/>
                </a:gradFill>
              </a:rPr>
              <a:t>HTTP/HTTPS</a:t>
            </a:r>
          </a:p>
        </p:txBody>
      </p:sp>
      <p:sp>
        <p:nvSpPr>
          <p:cNvPr id="26" name="Can 25"/>
          <p:cNvSpPr/>
          <p:nvPr/>
        </p:nvSpPr>
        <p:spPr bwMode="auto">
          <a:xfrm>
            <a:off x="9459404" y="4211320"/>
            <a:ext cx="1298448" cy="1447800"/>
          </a:xfrm>
          <a:prstGeom prst="can">
            <a:avLst>
              <a:gd name="adj" fmla="val 19523"/>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800" b="1" dirty="0" smtClean="0">
              <a:solidFill>
                <a:schemeClr val="bg1"/>
              </a:solidFill>
            </a:endParaRPr>
          </a:p>
          <a:p>
            <a:pPr algn="ctr" defTabSz="914099" fontAlgn="base">
              <a:spcBef>
                <a:spcPct val="0"/>
              </a:spcBef>
              <a:spcAft>
                <a:spcPct val="0"/>
              </a:spcAft>
            </a:pPr>
            <a:r>
              <a:rPr lang="en-US" b="1" dirty="0" smtClean="0">
                <a:solidFill>
                  <a:schemeClr val="bg1"/>
                </a:solidFill>
              </a:rPr>
              <a:t>Windows</a:t>
            </a:r>
          </a:p>
          <a:p>
            <a:pPr algn="ctr" defTabSz="914099" fontAlgn="base">
              <a:spcBef>
                <a:spcPct val="0"/>
              </a:spcBef>
              <a:spcAft>
                <a:spcPct val="0"/>
              </a:spcAft>
            </a:pPr>
            <a:r>
              <a:rPr lang="en-US" b="1" dirty="0" smtClean="0">
                <a:solidFill>
                  <a:schemeClr val="bg1"/>
                </a:solidFill>
              </a:rPr>
              <a:t>Azure</a:t>
            </a:r>
          </a:p>
          <a:p>
            <a:pPr algn="ctr" defTabSz="914099" fontAlgn="base">
              <a:spcBef>
                <a:spcPct val="0"/>
              </a:spcBef>
              <a:spcAft>
                <a:spcPct val="0"/>
              </a:spcAft>
            </a:pPr>
            <a:r>
              <a:rPr lang="en-US" b="1" dirty="0" smtClean="0">
                <a:solidFill>
                  <a:schemeClr val="bg1"/>
                </a:solidFill>
              </a:rPr>
              <a:t>Storage,</a:t>
            </a:r>
            <a:br>
              <a:rPr lang="en-US" b="1" dirty="0" smtClean="0">
                <a:solidFill>
                  <a:schemeClr val="bg1"/>
                </a:solidFill>
              </a:rPr>
            </a:br>
            <a:r>
              <a:rPr lang="en-US" b="1" dirty="0" smtClean="0">
                <a:solidFill>
                  <a:schemeClr val="bg1"/>
                </a:solidFill>
              </a:rPr>
              <a:t>SQL Azure</a:t>
            </a:r>
          </a:p>
        </p:txBody>
      </p:sp>
      <p:sp>
        <p:nvSpPr>
          <p:cNvPr id="31" name="Trapezoid 30"/>
          <p:cNvSpPr/>
          <p:nvPr/>
        </p:nvSpPr>
        <p:spPr bwMode="auto">
          <a:xfrm>
            <a:off x="2108592" y="4533900"/>
            <a:ext cx="1523603" cy="457200"/>
          </a:xfrm>
          <a:prstGeom prst="trapezoid">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solidFill>
                  <a:schemeClr val="bg1"/>
                </a:solidFill>
              </a:rPr>
              <a:t>Load Balancer</a:t>
            </a:r>
          </a:p>
        </p:txBody>
      </p:sp>
      <p:cxnSp>
        <p:nvCxnSpPr>
          <p:cNvPr id="16" name="Straight Arrow Connector 15"/>
          <p:cNvCxnSpPr/>
          <p:nvPr/>
        </p:nvCxnSpPr>
        <p:spPr>
          <a:xfrm>
            <a:off x="5664914" y="4928996"/>
            <a:ext cx="507868" cy="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85" name="Rectangle 84"/>
          <p:cNvSpPr/>
          <p:nvPr/>
        </p:nvSpPr>
        <p:spPr bwMode="auto">
          <a:xfrm>
            <a:off x="3752532" y="3810000"/>
            <a:ext cx="4490720" cy="2209800"/>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Rectangle 17"/>
          <p:cNvSpPr/>
          <p:nvPr/>
        </p:nvSpPr>
        <p:spPr bwMode="auto">
          <a:xfrm>
            <a:off x="6339602" y="4198872"/>
            <a:ext cx="1444752" cy="1447800"/>
          </a:xfrm>
          <a:prstGeom prst="rect">
            <a:avLst/>
          </a:prstGeom>
          <a:ln>
            <a:headEnd type="none" w="med" len="med"/>
            <a:tailEnd type="none" w="med" len="med"/>
          </a:ln>
          <a:effectLst>
            <a:outerShdw blurRad="63500" sx="102000" sy="1020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19" name="Rectangle 18"/>
          <p:cNvSpPr/>
          <p:nvPr/>
        </p:nvSpPr>
        <p:spPr bwMode="auto">
          <a:xfrm>
            <a:off x="6542749" y="4389063"/>
            <a:ext cx="1444752" cy="1447800"/>
          </a:xfrm>
          <a:prstGeom prst="rect">
            <a:avLst/>
          </a:prstGeom>
          <a:ln>
            <a:headEnd type="none" w="med" len="med"/>
            <a:tailEnd type="none" w="med" len="med"/>
          </a:ln>
          <a:effectLst>
            <a:outerShdw blurRad="63500" sx="102000" sy="102000" algn="ct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bg1"/>
                </a:solidFill>
              </a:rPr>
              <a:t>Middle-Tier</a:t>
            </a:r>
          </a:p>
        </p:txBody>
      </p:sp>
    </p:spTree>
    <p:extLst>
      <p:ext uri="{BB962C8B-B14F-4D97-AF65-F5344CB8AC3E}">
        <p14:creationId xmlns:p14="http://schemas.microsoft.com/office/powerpoint/2010/main" val="404865378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8"/>
          </a:xfrm>
        </p:spPr>
        <p:txBody>
          <a:bodyPr/>
          <a:lstStyle/>
          <a:p>
            <a:r>
              <a:rPr lang="en-US" smtClean="0"/>
              <a:t>The Windows Azure Service Model</a:t>
            </a:r>
            <a:endParaRPr lang="en-US" dirty="0"/>
          </a:p>
        </p:txBody>
      </p:sp>
      <p:sp>
        <p:nvSpPr>
          <p:cNvPr id="3" name="Content Placeholder 2"/>
          <p:cNvSpPr>
            <a:spLocks noGrp="1"/>
          </p:cNvSpPr>
          <p:nvPr>
            <p:ph idx="1"/>
          </p:nvPr>
        </p:nvSpPr>
        <p:spPr>
          <a:xfrm>
            <a:off x="527133" y="1199147"/>
            <a:ext cx="11149013" cy="5201424"/>
          </a:xfrm>
        </p:spPr>
        <p:txBody>
          <a:bodyPr/>
          <a:lstStyle/>
          <a:p>
            <a:r>
              <a:rPr lang="en-US" dirty="0" smtClean="0"/>
              <a:t>A Windows Azure application is called a “service”</a:t>
            </a:r>
          </a:p>
          <a:p>
            <a:pPr lvl="1"/>
            <a:r>
              <a:rPr lang="en-US" dirty="0" smtClean="0"/>
              <a:t>Definition information</a:t>
            </a:r>
          </a:p>
          <a:p>
            <a:pPr lvl="1"/>
            <a:r>
              <a:rPr lang="en-US" dirty="0" smtClean="0"/>
              <a:t>Configuration information</a:t>
            </a:r>
          </a:p>
          <a:p>
            <a:pPr lvl="1"/>
            <a:r>
              <a:rPr lang="en-US" dirty="0" smtClean="0"/>
              <a:t>At least one “role”</a:t>
            </a:r>
          </a:p>
          <a:p>
            <a:r>
              <a:rPr lang="en-US" dirty="0" smtClean="0"/>
              <a:t>Roles are like DLLs in the service “process”</a:t>
            </a:r>
          </a:p>
          <a:p>
            <a:pPr lvl="1"/>
            <a:r>
              <a:rPr lang="en-US" dirty="0" smtClean="0"/>
              <a:t>Collection of code with an entry point that runs in its own virtual machine</a:t>
            </a:r>
          </a:p>
          <a:p>
            <a:r>
              <a:rPr lang="en-US" dirty="0" smtClean="0"/>
              <a:t>Windows Azure compute SLA requires two instances of each role</a:t>
            </a:r>
          </a:p>
          <a:p>
            <a:pPr lvl="1"/>
            <a:r>
              <a:rPr lang="en-US" dirty="0" smtClean="0"/>
              <a:t>99.95% for connectivity to two instances</a:t>
            </a:r>
          </a:p>
          <a:p>
            <a:pPr lvl="1"/>
            <a:r>
              <a:rPr lang="en-US" dirty="0" smtClean="0"/>
              <a:t>Achieved with update and fault domains</a:t>
            </a:r>
            <a:endParaRPr lang="en-US" dirty="0"/>
          </a:p>
        </p:txBody>
      </p:sp>
    </p:spTree>
    <p:extLst>
      <p:ext uri="{BB962C8B-B14F-4D97-AF65-F5344CB8AC3E}">
        <p14:creationId xmlns:p14="http://schemas.microsoft.com/office/powerpoint/2010/main" val="30033529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Role Contents</a:t>
            </a:r>
            <a:endParaRPr lang="en-US" dirty="0"/>
          </a:p>
        </p:txBody>
      </p:sp>
      <p:sp>
        <p:nvSpPr>
          <p:cNvPr id="3" name="Content Placeholder 2"/>
          <p:cNvSpPr>
            <a:spLocks noGrp="1"/>
          </p:cNvSpPr>
          <p:nvPr>
            <p:ph idx="1"/>
          </p:nvPr>
        </p:nvSpPr>
        <p:spPr>
          <a:xfrm>
            <a:off x="519113" y="1389890"/>
            <a:ext cx="11149013" cy="4918269"/>
          </a:xfrm>
        </p:spPr>
        <p:txBody>
          <a:bodyPr/>
          <a:lstStyle/>
          <a:p>
            <a:r>
              <a:rPr lang="en-US" sz="2800" dirty="0"/>
              <a:t>Definition: </a:t>
            </a:r>
          </a:p>
          <a:p>
            <a:pPr lvl="1"/>
            <a:r>
              <a:rPr lang="en-US" sz="2400" dirty="0"/>
              <a:t>Role name</a:t>
            </a:r>
          </a:p>
          <a:p>
            <a:pPr lvl="1"/>
            <a:r>
              <a:rPr lang="en-US" sz="2400" dirty="0"/>
              <a:t>Role </a:t>
            </a:r>
            <a:r>
              <a:rPr lang="en-US" sz="2400" dirty="0" smtClean="0"/>
              <a:t>type </a:t>
            </a:r>
          </a:p>
          <a:p>
            <a:pPr lvl="1"/>
            <a:r>
              <a:rPr lang="en-US" sz="2400" dirty="0" smtClean="0"/>
              <a:t>VM </a:t>
            </a:r>
            <a:r>
              <a:rPr lang="en-US" sz="2400" dirty="0"/>
              <a:t>size (e.g. small, medium, etc.)</a:t>
            </a:r>
          </a:p>
          <a:p>
            <a:pPr lvl="1"/>
            <a:r>
              <a:rPr lang="en-US" sz="2400" dirty="0"/>
              <a:t>Network endpoints</a:t>
            </a:r>
          </a:p>
          <a:p>
            <a:r>
              <a:rPr lang="en-US" sz="2800" dirty="0" smtClean="0"/>
              <a:t>Code: </a:t>
            </a:r>
          </a:p>
          <a:p>
            <a:pPr lvl="1"/>
            <a:r>
              <a:rPr lang="en-US" sz="2400" dirty="0"/>
              <a:t>Web/Worker Role: Hosted DLL </a:t>
            </a:r>
            <a:r>
              <a:rPr lang="en-US" sz="2400" dirty="0" smtClean="0"/>
              <a:t/>
            </a:r>
            <a:br>
              <a:rPr lang="en-US" sz="2400" dirty="0" smtClean="0"/>
            </a:br>
            <a:r>
              <a:rPr lang="en-US" sz="2400" dirty="0" smtClean="0"/>
              <a:t>and </a:t>
            </a:r>
            <a:r>
              <a:rPr lang="en-US" sz="2400" dirty="0"/>
              <a:t>other </a:t>
            </a:r>
            <a:r>
              <a:rPr lang="en-US" sz="2400" dirty="0" err="1" smtClean="0"/>
              <a:t>executables</a:t>
            </a:r>
            <a:endParaRPr lang="en-US" sz="2400" dirty="0"/>
          </a:p>
          <a:p>
            <a:pPr lvl="1"/>
            <a:r>
              <a:rPr lang="en-US" sz="2400" dirty="0"/>
              <a:t>VM Role: VHD</a:t>
            </a:r>
          </a:p>
          <a:p>
            <a:r>
              <a:rPr lang="en-US" sz="2800" dirty="0" smtClean="0"/>
              <a:t>Configuration:</a:t>
            </a:r>
          </a:p>
          <a:p>
            <a:pPr lvl="1"/>
            <a:r>
              <a:rPr lang="en-US" sz="2400" dirty="0" smtClean="0"/>
              <a:t>Number of instances</a:t>
            </a:r>
          </a:p>
          <a:p>
            <a:pPr lvl="1"/>
            <a:r>
              <a:rPr lang="en-US" sz="2400" dirty="0" smtClean="0"/>
              <a:t>Number of update and fault domains</a:t>
            </a:r>
            <a:endParaRPr lang="en-US" sz="2400" dirty="0"/>
          </a:p>
        </p:txBody>
      </p:sp>
      <p:grpSp>
        <p:nvGrpSpPr>
          <p:cNvPr id="14" name="Group 13"/>
          <p:cNvGrpSpPr/>
          <p:nvPr/>
        </p:nvGrpSpPr>
        <p:grpSpPr>
          <a:xfrm>
            <a:off x="6094412" y="1066800"/>
            <a:ext cx="5791200" cy="4572000"/>
            <a:chOff x="5867399" y="1981200"/>
            <a:chExt cx="2591195" cy="2895197"/>
          </a:xfrm>
        </p:grpSpPr>
        <p:sp>
          <p:nvSpPr>
            <p:cNvPr id="7" name="Rectangle 6"/>
            <p:cNvSpPr/>
            <p:nvPr/>
          </p:nvSpPr>
          <p:spPr bwMode="auto">
            <a:xfrm>
              <a:off x="5867399" y="1981200"/>
              <a:ext cx="2471954" cy="2725578"/>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b="1" dirty="0" smtClean="0">
                  <a:solidFill>
                    <a:schemeClr val="bg1"/>
                  </a:solidFill>
                </a:rPr>
                <a:t>Cloud Service</a:t>
              </a:r>
            </a:p>
            <a:p>
              <a:pPr algn="ctr" defTabSz="914099" fontAlgn="base">
                <a:spcBef>
                  <a:spcPct val="0"/>
                </a:spcBef>
                <a:spcAft>
                  <a:spcPct val="0"/>
                </a:spcAft>
              </a:pPr>
              <a:endParaRPr lang="en-US" sz="3600" dirty="0">
                <a:solidFill>
                  <a:schemeClr val="bg1"/>
                </a:solidFill>
              </a:endParaRPr>
            </a:p>
            <a:p>
              <a:pPr algn="ctr" defTabSz="914099" fontAlgn="base">
                <a:spcBef>
                  <a:spcPct val="0"/>
                </a:spcBef>
                <a:spcAft>
                  <a:spcPct val="0"/>
                </a:spcAft>
              </a:pPr>
              <a:endParaRPr lang="en-US" sz="3600" dirty="0" smtClean="0">
                <a:solidFill>
                  <a:schemeClr val="bg1"/>
                </a:solidFill>
              </a:endParaRPr>
            </a:p>
            <a:p>
              <a:pPr algn="ctr" defTabSz="914099" fontAlgn="base">
                <a:spcBef>
                  <a:spcPct val="0"/>
                </a:spcBef>
                <a:spcAft>
                  <a:spcPct val="0"/>
                </a:spcAft>
              </a:pPr>
              <a:endParaRPr lang="en-US" sz="3600" dirty="0">
                <a:solidFill>
                  <a:schemeClr val="bg1"/>
                </a:solidFill>
              </a:endParaRPr>
            </a:p>
            <a:p>
              <a:pPr algn="ctr" defTabSz="914099" fontAlgn="base">
                <a:spcBef>
                  <a:spcPct val="0"/>
                </a:spcBef>
                <a:spcAft>
                  <a:spcPct val="0"/>
                </a:spcAft>
              </a:pPr>
              <a:endParaRPr lang="en-US" sz="3600" dirty="0" smtClean="0">
                <a:solidFill>
                  <a:schemeClr val="bg1"/>
                </a:solidFill>
              </a:endParaRPr>
            </a:p>
            <a:p>
              <a:pPr algn="ctr" defTabSz="914099" fontAlgn="base">
                <a:spcBef>
                  <a:spcPct val="0"/>
                </a:spcBef>
                <a:spcAft>
                  <a:spcPct val="0"/>
                </a:spcAft>
              </a:pPr>
              <a:endParaRPr lang="en-US" sz="3600" dirty="0">
                <a:solidFill>
                  <a:schemeClr val="bg1"/>
                </a:solidFill>
              </a:endParaRPr>
            </a:p>
            <a:p>
              <a:pPr algn="ctr" defTabSz="914099" fontAlgn="base">
                <a:spcBef>
                  <a:spcPct val="0"/>
                </a:spcBef>
                <a:spcAft>
                  <a:spcPct val="0"/>
                </a:spcAft>
              </a:pPr>
              <a:endParaRPr lang="en-US" sz="3600" dirty="0" smtClean="0">
                <a:solidFill>
                  <a:schemeClr val="bg1"/>
                </a:solidFill>
              </a:endParaRPr>
            </a:p>
          </p:txBody>
        </p:sp>
        <p:sp>
          <p:nvSpPr>
            <p:cNvPr id="8" name="Rectangle 7"/>
            <p:cNvSpPr/>
            <p:nvPr/>
          </p:nvSpPr>
          <p:spPr bwMode="auto">
            <a:xfrm>
              <a:off x="5951291" y="2526316"/>
              <a:ext cx="1094500" cy="2045685"/>
            </a:xfrm>
            <a:prstGeom prst="rect">
              <a:avLst/>
            </a:prstGeom>
            <a:solidFill>
              <a:schemeClr val="accent1"/>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p:txBody>
        </p:sp>
        <p:sp>
          <p:nvSpPr>
            <p:cNvPr id="9" name="Rectangle 8"/>
            <p:cNvSpPr/>
            <p:nvPr/>
          </p:nvSpPr>
          <p:spPr bwMode="auto">
            <a:xfrm>
              <a:off x="7142494" y="2526316"/>
              <a:ext cx="1129391" cy="204568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2800" dirty="0" smtClean="0">
                <a:gradFill>
                  <a:gsLst>
                    <a:gs pos="0">
                      <a:srgbClr val="FFFFFF"/>
                    </a:gs>
                    <a:gs pos="100000">
                      <a:srgbClr val="FFFFFF"/>
                    </a:gs>
                  </a:gsLst>
                  <a:lin ang="5400000" scaled="0"/>
                </a:gradFill>
              </a:endParaRPr>
            </a:p>
          </p:txBody>
        </p:sp>
        <p:sp>
          <p:nvSpPr>
            <p:cNvPr id="10" name="TextBox 9"/>
            <p:cNvSpPr txBox="1"/>
            <p:nvPr/>
          </p:nvSpPr>
          <p:spPr>
            <a:xfrm>
              <a:off x="6096000" y="3686239"/>
              <a:ext cx="31" cy="211719"/>
            </a:xfrm>
            <a:prstGeom prst="rect">
              <a:avLst/>
            </a:prstGeom>
            <a:noFill/>
          </p:spPr>
          <p:txBody>
            <a:bodyPr wrap="none" lIns="0" tIns="0" rIns="0" bIns="0" rtlCol="0">
              <a:spAutoFit/>
            </a:bodyPr>
            <a:lstStyle/>
            <a:p>
              <a:endParaRPr lang="en-US" sz="2000" dirty="0" smtClean="0">
                <a:gradFill>
                  <a:gsLst>
                    <a:gs pos="0">
                      <a:schemeClr val="tx1"/>
                    </a:gs>
                    <a:gs pos="100000">
                      <a:schemeClr val="tx1"/>
                    </a:gs>
                  </a:gsLst>
                  <a:lin ang="5400000" scaled="0"/>
                </a:gradFill>
              </a:endParaRPr>
            </a:p>
          </p:txBody>
        </p:sp>
        <p:sp>
          <p:nvSpPr>
            <p:cNvPr id="11" name="Rectangle 10"/>
            <p:cNvSpPr/>
            <p:nvPr/>
          </p:nvSpPr>
          <p:spPr>
            <a:xfrm>
              <a:off x="5957263" y="2514338"/>
              <a:ext cx="1291195" cy="2350081"/>
            </a:xfrm>
            <a:prstGeom prst="rect">
              <a:avLst/>
            </a:prstGeom>
          </p:spPr>
          <p:txBody>
            <a:bodyPr wrap="square">
              <a:spAutoFit/>
            </a:bodyPr>
            <a:lstStyle/>
            <a:p>
              <a:r>
                <a:rPr lang="en-US" sz="2400" b="1" dirty="0" smtClean="0">
                  <a:solidFill>
                    <a:schemeClr val="bg1"/>
                  </a:solidFill>
                </a:rPr>
                <a:t>Role: Front-End</a:t>
              </a:r>
            </a:p>
            <a:p>
              <a:endParaRPr lang="en-US" sz="1400" b="1" dirty="0" smtClean="0">
                <a:solidFill>
                  <a:schemeClr val="bg1"/>
                </a:solidFill>
              </a:endParaRPr>
            </a:p>
            <a:p>
              <a:r>
                <a:rPr lang="en-US" sz="2000" b="1" dirty="0" smtClean="0">
                  <a:solidFill>
                    <a:schemeClr val="bg1"/>
                  </a:solidFill>
                </a:rPr>
                <a:t>Definition</a:t>
              </a:r>
              <a:endParaRPr lang="en-US" b="1" dirty="0" smtClean="0">
                <a:solidFill>
                  <a:schemeClr val="bg1"/>
                </a:solidFill>
              </a:endParaRPr>
            </a:p>
            <a:p>
              <a:r>
                <a:rPr lang="en-US" sz="2000" dirty="0" smtClean="0">
                  <a:solidFill>
                    <a:schemeClr val="bg1"/>
                  </a:solidFill>
                </a:rPr>
                <a:t>Type: Web</a:t>
              </a:r>
            </a:p>
            <a:p>
              <a:r>
                <a:rPr lang="en-US" sz="2000" dirty="0" smtClean="0">
                  <a:solidFill>
                    <a:schemeClr val="bg1"/>
                  </a:solidFill>
                </a:rPr>
                <a:t>VM </a:t>
              </a:r>
              <a:r>
                <a:rPr lang="en-US" sz="2000" dirty="0">
                  <a:solidFill>
                    <a:schemeClr val="bg1"/>
                  </a:solidFill>
                </a:rPr>
                <a:t>Size: Small</a:t>
              </a:r>
            </a:p>
            <a:p>
              <a:r>
                <a:rPr lang="en-US" sz="2000" dirty="0">
                  <a:solidFill>
                    <a:schemeClr val="bg1"/>
                  </a:solidFill>
                </a:rPr>
                <a:t>Endpoints: </a:t>
              </a:r>
              <a:r>
                <a:rPr lang="en-US" sz="2000" dirty="0" smtClean="0">
                  <a:solidFill>
                    <a:schemeClr val="bg1"/>
                  </a:solidFill>
                </a:rPr>
                <a:t>External-1</a:t>
              </a:r>
            </a:p>
            <a:p>
              <a:r>
                <a:rPr lang="en-US" sz="2000" b="1" dirty="0">
                  <a:solidFill>
                    <a:schemeClr val="bg1"/>
                  </a:solidFill>
                </a:rPr>
                <a:t>Configuration</a:t>
              </a:r>
            </a:p>
            <a:p>
              <a:r>
                <a:rPr lang="en-US" sz="2000" dirty="0">
                  <a:solidFill>
                    <a:schemeClr val="bg1"/>
                  </a:solidFill>
                </a:rPr>
                <a:t>Instances: 2</a:t>
              </a:r>
            </a:p>
            <a:p>
              <a:r>
                <a:rPr lang="en-US" sz="2000" dirty="0">
                  <a:solidFill>
                    <a:schemeClr val="bg1"/>
                  </a:solidFill>
                </a:rPr>
                <a:t>Update Domains: 2</a:t>
              </a:r>
            </a:p>
            <a:p>
              <a:r>
                <a:rPr lang="en-US" sz="2000" dirty="0">
                  <a:solidFill>
                    <a:schemeClr val="bg1"/>
                  </a:solidFill>
                </a:rPr>
                <a:t>Fault Domains: 2</a:t>
              </a:r>
            </a:p>
            <a:p>
              <a:endParaRPr lang="en-US" sz="2000" dirty="0">
                <a:gradFill>
                  <a:gsLst>
                    <a:gs pos="0">
                      <a:schemeClr val="tx1"/>
                    </a:gs>
                    <a:gs pos="100000">
                      <a:schemeClr val="tx1"/>
                    </a:gs>
                  </a:gsLst>
                  <a:lin ang="5400000" scaled="0"/>
                </a:gradFill>
              </a:endParaRPr>
            </a:p>
          </p:txBody>
        </p:sp>
        <p:sp>
          <p:nvSpPr>
            <p:cNvPr id="13" name="Rectangle 12"/>
            <p:cNvSpPr/>
            <p:nvPr/>
          </p:nvSpPr>
          <p:spPr>
            <a:xfrm>
              <a:off x="7167399" y="2526316"/>
              <a:ext cx="1291195" cy="2350081"/>
            </a:xfrm>
            <a:prstGeom prst="rect">
              <a:avLst/>
            </a:prstGeom>
          </p:spPr>
          <p:txBody>
            <a:bodyPr wrap="square">
              <a:spAutoFit/>
            </a:bodyPr>
            <a:lstStyle/>
            <a:p>
              <a:r>
                <a:rPr lang="en-US" sz="2400" b="1" dirty="0" smtClean="0">
                  <a:solidFill>
                    <a:schemeClr val="bg1"/>
                  </a:solidFill>
                </a:rPr>
                <a:t>Role: Middle-Tier</a:t>
              </a:r>
            </a:p>
            <a:p>
              <a:endParaRPr lang="en-US" sz="1400" b="1" dirty="0" smtClean="0">
                <a:solidFill>
                  <a:schemeClr val="bg1"/>
                </a:solidFill>
              </a:endParaRPr>
            </a:p>
            <a:p>
              <a:r>
                <a:rPr lang="en-US" sz="2000" b="1" dirty="0" smtClean="0">
                  <a:solidFill>
                    <a:schemeClr val="bg1"/>
                  </a:solidFill>
                </a:rPr>
                <a:t>Definition</a:t>
              </a:r>
            </a:p>
            <a:p>
              <a:r>
                <a:rPr lang="en-US" sz="2000" dirty="0" smtClean="0">
                  <a:solidFill>
                    <a:schemeClr val="bg1"/>
                  </a:solidFill>
                </a:rPr>
                <a:t>Type: Worker</a:t>
              </a:r>
            </a:p>
            <a:p>
              <a:r>
                <a:rPr lang="en-US" sz="2000" dirty="0" smtClean="0">
                  <a:solidFill>
                    <a:schemeClr val="bg1"/>
                  </a:solidFill>
                </a:rPr>
                <a:t>VM </a:t>
              </a:r>
              <a:r>
                <a:rPr lang="en-US" sz="2000" dirty="0">
                  <a:solidFill>
                    <a:schemeClr val="bg1"/>
                  </a:solidFill>
                </a:rPr>
                <a:t>Size: </a:t>
              </a:r>
              <a:r>
                <a:rPr lang="en-US" sz="2000" dirty="0" smtClean="0">
                  <a:solidFill>
                    <a:schemeClr val="bg1"/>
                  </a:solidFill>
                </a:rPr>
                <a:t>Large</a:t>
              </a:r>
              <a:endParaRPr lang="en-US" sz="2000" dirty="0">
                <a:solidFill>
                  <a:schemeClr val="bg1"/>
                </a:solidFill>
              </a:endParaRPr>
            </a:p>
            <a:p>
              <a:r>
                <a:rPr lang="en-US" sz="2000" dirty="0">
                  <a:solidFill>
                    <a:schemeClr val="bg1"/>
                  </a:solidFill>
                </a:rPr>
                <a:t>Endpoints: </a:t>
              </a:r>
              <a:r>
                <a:rPr lang="en-US" sz="2000" dirty="0" smtClean="0">
                  <a:solidFill>
                    <a:schemeClr val="bg1"/>
                  </a:solidFill>
                </a:rPr>
                <a:t>Internal-1</a:t>
              </a:r>
            </a:p>
            <a:p>
              <a:r>
                <a:rPr lang="en-US" sz="2000" b="1" dirty="0">
                  <a:solidFill>
                    <a:schemeClr val="bg1"/>
                  </a:solidFill>
                </a:rPr>
                <a:t>Configuration</a:t>
              </a:r>
            </a:p>
            <a:p>
              <a:r>
                <a:rPr lang="en-US" sz="2000" dirty="0">
                  <a:solidFill>
                    <a:schemeClr val="bg1"/>
                  </a:solidFill>
                </a:rPr>
                <a:t>Instances: 3</a:t>
              </a:r>
            </a:p>
            <a:p>
              <a:r>
                <a:rPr lang="en-US" sz="2000" dirty="0">
                  <a:solidFill>
                    <a:schemeClr val="bg1"/>
                  </a:solidFill>
                </a:rPr>
                <a:t>Update Domains: 2</a:t>
              </a:r>
            </a:p>
            <a:p>
              <a:r>
                <a:rPr lang="en-US" sz="2000" dirty="0">
                  <a:solidFill>
                    <a:schemeClr val="bg1"/>
                  </a:solidFill>
                </a:rPr>
                <a:t>Fault Domains: 2</a:t>
              </a:r>
            </a:p>
            <a:p>
              <a:endParaRPr lang="en-US" sz="2000" dirty="0">
                <a:solidFill>
                  <a:schemeClr val="bg1"/>
                </a:solidFill>
              </a:endParaRPr>
            </a:p>
          </p:txBody>
        </p:sp>
      </p:grpSp>
    </p:spTree>
    <p:extLst>
      <p:ext uri="{BB962C8B-B14F-4D97-AF65-F5344CB8AC3E}">
        <p14:creationId xmlns:p14="http://schemas.microsoft.com/office/powerpoint/2010/main" val="10968623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Role Types</a:t>
            </a:r>
            <a:endParaRPr lang="en-US" dirty="0"/>
          </a:p>
        </p:txBody>
      </p:sp>
      <p:sp>
        <p:nvSpPr>
          <p:cNvPr id="3" name="Content Placeholder 2"/>
          <p:cNvSpPr>
            <a:spLocks noGrp="1"/>
          </p:cNvSpPr>
          <p:nvPr>
            <p:ph idx="1"/>
          </p:nvPr>
        </p:nvSpPr>
        <p:spPr>
          <a:xfrm>
            <a:off x="519113" y="1447801"/>
            <a:ext cx="11149013" cy="4573560"/>
          </a:xfrm>
        </p:spPr>
        <p:txBody>
          <a:bodyPr/>
          <a:lstStyle/>
          <a:p>
            <a:r>
              <a:rPr lang="en-US" dirty="0" smtClean="0"/>
              <a:t>There are currently three role types:</a:t>
            </a:r>
          </a:p>
          <a:p>
            <a:pPr lvl="1"/>
            <a:r>
              <a:rPr lang="en-US" dirty="0" smtClean="0"/>
              <a:t>Web Role: IIS7 and ASP.NET in Windows Azure-supplied OS</a:t>
            </a:r>
          </a:p>
          <a:p>
            <a:pPr lvl="1"/>
            <a:r>
              <a:rPr lang="en-US" dirty="0" smtClean="0"/>
              <a:t>Worker Role: arbitrary code in Windows Azure-supplied OS</a:t>
            </a:r>
          </a:p>
          <a:p>
            <a:pPr lvl="1"/>
            <a:r>
              <a:rPr lang="en-US" dirty="0" smtClean="0"/>
              <a:t>VM Role: uploaded VHD with customer-supplied OS</a:t>
            </a:r>
          </a:p>
          <a:p>
            <a:r>
              <a:rPr lang="en-US" dirty="0" smtClean="0"/>
              <a:t>VM Role: is it a VM?</a:t>
            </a:r>
          </a:p>
          <a:p>
            <a:pPr lvl="1"/>
            <a:r>
              <a:rPr lang="en-US" dirty="0" smtClean="0"/>
              <a:t>No, because it is stateless</a:t>
            </a:r>
          </a:p>
          <a:p>
            <a:pPr lvl="1"/>
            <a:r>
              <a:rPr lang="en-US" dirty="0" smtClean="0"/>
              <a:t>Good for:</a:t>
            </a:r>
          </a:p>
          <a:p>
            <a:pPr lvl="2"/>
            <a:r>
              <a:rPr lang="en-US" dirty="0" smtClean="0"/>
              <a:t>Long install (5+ minutes)</a:t>
            </a:r>
          </a:p>
          <a:p>
            <a:pPr lvl="2"/>
            <a:r>
              <a:rPr lang="en-US" dirty="0" smtClean="0"/>
              <a:t>Manual install/</a:t>
            </a:r>
            <a:r>
              <a:rPr lang="en-US" dirty="0" err="1" smtClean="0"/>
              <a:t>config</a:t>
            </a:r>
            <a:endParaRPr lang="en-US" dirty="0" smtClean="0"/>
          </a:p>
          <a:p>
            <a:pPr lvl="2"/>
            <a:r>
              <a:rPr lang="en-US" dirty="0" smtClean="0"/>
              <a:t>Fragile install/</a:t>
            </a:r>
            <a:r>
              <a:rPr lang="en-US" dirty="0" err="1" smtClean="0"/>
              <a:t>config</a:t>
            </a:r>
            <a:endParaRPr lang="en-US" dirty="0"/>
          </a:p>
        </p:txBody>
      </p:sp>
    </p:spTree>
    <p:extLst>
      <p:ext uri="{BB962C8B-B14F-4D97-AF65-F5344CB8AC3E}">
        <p14:creationId xmlns:p14="http://schemas.microsoft.com/office/powerpoint/2010/main" val="18721271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 Files</a:t>
            </a:r>
            <a:endParaRPr lang="en-US" dirty="0"/>
          </a:p>
        </p:txBody>
      </p:sp>
      <p:sp>
        <p:nvSpPr>
          <p:cNvPr id="3" name="Text Placeholder 2"/>
          <p:cNvSpPr>
            <a:spLocks noGrp="1"/>
          </p:cNvSpPr>
          <p:nvPr>
            <p:ph idx="1"/>
          </p:nvPr>
        </p:nvSpPr>
        <p:spPr>
          <a:xfrm>
            <a:off x="519113" y="1499616"/>
            <a:ext cx="5369623" cy="3742563"/>
          </a:xfrm>
        </p:spPr>
        <p:txBody>
          <a:bodyPr/>
          <a:lstStyle/>
          <a:p>
            <a:r>
              <a:rPr lang="en-US" dirty="0" smtClean="0"/>
              <a:t>Service definition is in </a:t>
            </a:r>
            <a:r>
              <a:rPr lang="en-US" dirty="0" err="1" smtClean="0"/>
              <a:t>ServiceDefinition.csdef</a:t>
            </a:r>
            <a:endParaRPr lang="en-US" dirty="0" smtClean="0"/>
          </a:p>
          <a:p>
            <a:r>
              <a:rPr lang="en-US" dirty="0" smtClean="0"/>
              <a:t>Service configuration is in </a:t>
            </a:r>
            <a:r>
              <a:rPr lang="en-US" dirty="0" err="1" smtClean="0"/>
              <a:t>ServiceConfiguration.cscfg</a:t>
            </a:r>
            <a:endParaRPr lang="en-US" dirty="0" smtClean="0"/>
          </a:p>
          <a:p>
            <a:r>
              <a:rPr lang="en-US" dirty="0" err="1" smtClean="0"/>
              <a:t>CSPack</a:t>
            </a:r>
            <a:r>
              <a:rPr lang="en-US" dirty="0" smtClean="0"/>
              <a:t> program Zips service binaries and definition into service package file (</a:t>
            </a:r>
            <a:r>
              <a:rPr lang="en-US" dirty="0" err="1" smtClean="0"/>
              <a:t>service.cscfg</a:t>
            </a:r>
            <a:r>
              <a:rPr lang="en-US" dirty="0" smtClean="0"/>
              <a:t>)</a:t>
            </a:r>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241" y="685800"/>
            <a:ext cx="3172968" cy="2147888"/>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0602" y="3200400"/>
            <a:ext cx="2980944" cy="306324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750" y="5410201"/>
            <a:ext cx="3813048" cy="736469"/>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5561012" y="1600200"/>
            <a:ext cx="1783080" cy="457200"/>
          </a:xfrm>
          <a:prstGeom prst="straightConnector1">
            <a:avLst/>
          </a:prstGeom>
          <a:ln>
            <a:solidFill>
              <a:schemeClr val="accent3"/>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6094412" y="3276600"/>
            <a:ext cx="1474750" cy="228600"/>
          </a:xfrm>
          <a:prstGeom prst="straightConnector1">
            <a:avLst/>
          </a:prstGeom>
          <a:ln>
            <a:solidFill>
              <a:schemeClr val="accent3"/>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3198812" y="5181600"/>
            <a:ext cx="533400" cy="152400"/>
          </a:xfrm>
          <a:prstGeom prst="straightConnector1">
            <a:avLst/>
          </a:prstGeom>
          <a:ln>
            <a:solidFill>
              <a:schemeClr val="accent3"/>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004414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519113" y="1447800"/>
            <a:ext cx="11149013" cy="2068259"/>
          </a:xfrm>
        </p:spPr>
        <p:txBody>
          <a:bodyPr/>
          <a:lstStyle/>
          <a:p>
            <a:r>
              <a:rPr lang="en-US" dirty="0" smtClean="0"/>
              <a:t>Cloud Computing Fundamentals</a:t>
            </a:r>
          </a:p>
          <a:p>
            <a:r>
              <a:rPr lang="en-US" dirty="0" smtClean="0"/>
              <a:t>The </a:t>
            </a:r>
            <a:r>
              <a:rPr lang="en-US" dirty="0"/>
              <a:t>Windows Azure Service </a:t>
            </a:r>
            <a:r>
              <a:rPr lang="en-US" dirty="0" smtClean="0"/>
              <a:t>Model</a:t>
            </a:r>
          </a:p>
          <a:p>
            <a:r>
              <a:rPr lang="en-US" dirty="0"/>
              <a:t>Windows Azure </a:t>
            </a:r>
            <a:r>
              <a:rPr lang="en-US" dirty="0" smtClean="0"/>
              <a:t>Storage</a:t>
            </a:r>
          </a:p>
          <a:p>
            <a:r>
              <a:rPr lang="en-US" dirty="0" smtClean="0"/>
              <a:t>High </a:t>
            </a:r>
            <a:r>
              <a:rPr lang="en-US" dirty="0"/>
              <a:t>Availability and Windows Azure Services</a:t>
            </a:r>
          </a:p>
        </p:txBody>
      </p:sp>
    </p:spTree>
    <p:extLst>
      <p:ext uri="{BB962C8B-B14F-4D97-AF65-F5344CB8AC3E}">
        <p14:creationId xmlns:p14="http://schemas.microsoft.com/office/powerpoint/2010/main" val="286678452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Windows Azure Storage</a:t>
            </a:r>
            <a:endParaRPr lang="en-US" dirty="0"/>
          </a:p>
        </p:txBody>
      </p:sp>
    </p:spTree>
    <p:extLst>
      <p:ext uri="{BB962C8B-B14F-4D97-AF65-F5344CB8AC3E}">
        <p14:creationId xmlns:p14="http://schemas.microsoft.com/office/powerpoint/2010/main" val="223442486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en-US" dirty="0" smtClean="0"/>
              <a:t>Branding Police Inter-Role Communication</a:t>
            </a:r>
            <a:endParaRPr lang="en-US" dirty="0"/>
          </a:p>
        </p:txBody>
      </p:sp>
      <p:sp>
        <p:nvSpPr>
          <p:cNvPr id="6" name="Text Placeholder 5"/>
          <p:cNvSpPr>
            <a:spLocks noGrp="1"/>
          </p:cNvSpPr>
          <p:nvPr>
            <p:ph type="body" sz="quarter" idx="10"/>
          </p:nvPr>
        </p:nvSpPr>
        <p:spPr>
          <a:xfrm>
            <a:off x="404815" y="1041400"/>
            <a:ext cx="11149012" cy="3367076"/>
          </a:xfrm>
        </p:spPr>
        <p:txBody>
          <a:bodyPr/>
          <a:lstStyle/>
          <a:p>
            <a:r>
              <a:rPr lang="en-US" sz="2800" dirty="0" smtClean="0"/>
              <a:t>We have several types of communication between roles:</a:t>
            </a:r>
          </a:p>
          <a:p>
            <a:pPr lvl="1"/>
            <a:r>
              <a:rPr lang="en-US" sz="2400" dirty="0" smtClean="0"/>
              <a:t>PowerPoint file sent from Web Role to Worker Role</a:t>
            </a:r>
          </a:p>
          <a:p>
            <a:pPr lvl="1"/>
            <a:r>
              <a:rPr lang="en-US" sz="2400" dirty="0" smtClean="0"/>
              <a:t>Branding violations returned from Worker Role to user</a:t>
            </a:r>
          </a:p>
          <a:p>
            <a:r>
              <a:rPr lang="en-US" sz="2800" dirty="0" smtClean="0"/>
              <a:t>Requirements:</a:t>
            </a:r>
          </a:p>
          <a:p>
            <a:pPr lvl="1"/>
            <a:r>
              <a:rPr lang="en-US" sz="2400" dirty="0" smtClean="0"/>
              <a:t>Communication must be asynchronous</a:t>
            </a:r>
          </a:p>
          <a:p>
            <a:pPr lvl="1"/>
            <a:r>
              <a:rPr lang="en-US" sz="2400" dirty="0" smtClean="0"/>
              <a:t>Must support concurrent violation scans for different users</a:t>
            </a:r>
          </a:p>
          <a:p>
            <a:pPr lvl="1"/>
            <a:r>
              <a:rPr lang="en-US" sz="2400" dirty="0" smtClean="0"/>
              <a:t>Failure of any node must cause at worst a delay</a:t>
            </a:r>
          </a:p>
          <a:p>
            <a:r>
              <a:rPr lang="en-US" sz="2800" dirty="0" smtClean="0"/>
              <a:t>Let’s look at Windows Azure storage and communications support…</a:t>
            </a:r>
          </a:p>
        </p:txBody>
      </p:sp>
      <p:sp>
        <p:nvSpPr>
          <p:cNvPr id="3" name="Rectangle 2"/>
          <p:cNvSpPr/>
          <p:nvPr/>
        </p:nvSpPr>
        <p:spPr bwMode="auto">
          <a:xfrm>
            <a:off x="5838058" y="5050180"/>
            <a:ext cx="1308100" cy="9271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chemeClr val="tx1"/>
                    </a:gs>
                    <a:gs pos="100000">
                      <a:schemeClr val="tx1"/>
                    </a:gs>
                  </a:gsLst>
                  <a:lin ang="5400000" scaled="0"/>
                </a:gradFill>
              </a:rPr>
              <a:t>Web</a:t>
            </a:r>
          </a:p>
          <a:p>
            <a:pPr algn="ctr" defTabSz="914099" fontAlgn="base">
              <a:spcBef>
                <a:spcPct val="0"/>
              </a:spcBef>
              <a:spcAft>
                <a:spcPct val="0"/>
              </a:spcAft>
            </a:pPr>
            <a:r>
              <a:rPr lang="en-US" sz="2200" b="1" dirty="0" smtClean="0">
                <a:gradFill>
                  <a:gsLst>
                    <a:gs pos="0">
                      <a:schemeClr val="tx1"/>
                    </a:gs>
                    <a:gs pos="100000">
                      <a:schemeClr val="tx1"/>
                    </a:gs>
                  </a:gsLst>
                  <a:lin ang="5400000" scaled="0"/>
                </a:gradFill>
              </a:rPr>
              <a:t>Role</a:t>
            </a:r>
          </a:p>
        </p:txBody>
      </p:sp>
      <p:sp>
        <p:nvSpPr>
          <p:cNvPr id="5" name="Rectangle 4"/>
          <p:cNvSpPr/>
          <p:nvPr/>
        </p:nvSpPr>
        <p:spPr bwMode="auto">
          <a:xfrm>
            <a:off x="8505058" y="5037480"/>
            <a:ext cx="1308100" cy="9271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bg1"/>
                </a:solidFill>
              </a:rPr>
              <a:t>Worker</a:t>
            </a:r>
          </a:p>
          <a:p>
            <a:pPr algn="ctr" defTabSz="914099" fontAlgn="base">
              <a:spcBef>
                <a:spcPct val="0"/>
              </a:spcBef>
              <a:spcAft>
                <a:spcPct val="0"/>
              </a:spcAft>
            </a:pPr>
            <a:r>
              <a:rPr lang="en-US" sz="2200" b="1" dirty="0" smtClean="0">
                <a:solidFill>
                  <a:schemeClr val="bg1"/>
                </a:solidFill>
              </a:rPr>
              <a:t>Role</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59" y="4864688"/>
            <a:ext cx="2070100" cy="1463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4223570" y="5278780"/>
            <a:ext cx="1614488" cy="635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95370" y="5278780"/>
            <a:ext cx="1295400" cy="635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016" y="4864688"/>
            <a:ext cx="893707" cy="6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216" y="4836769"/>
            <a:ext cx="893707" cy="6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4223570" y="5812180"/>
            <a:ext cx="1614488" cy="635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146159" y="5812180"/>
            <a:ext cx="1344611" cy="0"/>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216" y="5608021"/>
            <a:ext cx="920695" cy="65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6016" y="5608021"/>
            <a:ext cx="920695" cy="65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77023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Fundamentals</a:t>
            </a:r>
            <a:endParaRPr lang="en-US" dirty="0"/>
          </a:p>
        </p:txBody>
      </p:sp>
      <p:sp>
        <p:nvSpPr>
          <p:cNvPr id="3" name="Content Placeholder 2"/>
          <p:cNvSpPr>
            <a:spLocks noGrp="1"/>
          </p:cNvSpPr>
          <p:nvPr>
            <p:ph type="body" sz="quarter" idx="10"/>
          </p:nvPr>
        </p:nvSpPr>
        <p:spPr>
          <a:xfrm>
            <a:off x="519115" y="1447800"/>
            <a:ext cx="11149012" cy="3828740"/>
          </a:xfrm>
        </p:spPr>
        <p:txBody>
          <a:bodyPr/>
          <a:lstStyle/>
          <a:p>
            <a:r>
              <a:rPr lang="en-US" dirty="0" smtClean="0"/>
              <a:t>Storage characteristics</a:t>
            </a:r>
          </a:p>
          <a:p>
            <a:pPr lvl="1"/>
            <a:r>
              <a:rPr lang="en-US" dirty="0" smtClean="0"/>
              <a:t>Durable – replicated three times</a:t>
            </a:r>
          </a:p>
          <a:p>
            <a:pPr lvl="1"/>
            <a:r>
              <a:rPr lang="en-US" dirty="0" smtClean="0"/>
              <a:t>Scalable (capacity and throughput)</a:t>
            </a:r>
          </a:p>
          <a:p>
            <a:pPr lvl="1"/>
            <a:r>
              <a:rPr lang="en-US" dirty="0" smtClean="0"/>
              <a:t>Highly available</a:t>
            </a:r>
          </a:p>
          <a:p>
            <a:r>
              <a:rPr lang="en-US" dirty="0" smtClean="0"/>
              <a:t>Simple and familiar programming interfaces</a:t>
            </a:r>
          </a:p>
          <a:p>
            <a:pPr lvl="1"/>
            <a:r>
              <a:rPr lang="en-US" dirty="0" smtClean="0"/>
              <a:t>REST  (HTTP and HTTPS)</a:t>
            </a:r>
          </a:p>
          <a:p>
            <a:pPr lvl="1"/>
            <a:r>
              <a:rPr lang="en-US" dirty="0" smtClean="0"/>
              <a:t>.NET accessible</a:t>
            </a:r>
          </a:p>
          <a:p>
            <a:pPr lvl="1"/>
            <a:endParaRPr lang="en-US" dirty="0"/>
          </a:p>
        </p:txBody>
      </p:sp>
    </p:spTree>
    <p:extLst>
      <p:ext uri="{BB962C8B-B14F-4D97-AF65-F5344CB8AC3E}">
        <p14:creationId xmlns:p14="http://schemas.microsoft.com/office/powerpoint/2010/main" val="17491818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Objects</a:t>
            </a:r>
            <a:endParaRPr lang="en-US" dirty="0"/>
          </a:p>
        </p:txBody>
      </p:sp>
      <p:sp>
        <p:nvSpPr>
          <p:cNvPr id="3" name="Content Placeholder 2"/>
          <p:cNvSpPr>
            <a:spLocks noGrp="1"/>
          </p:cNvSpPr>
          <p:nvPr>
            <p:ph type="body" sz="quarter" idx="10"/>
          </p:nvPr>
        </p:nvSpPr>
        <p:spPr>
          <a:xfrm>
            <a:off x="519115" y="1447800"/>
            <a:ext cx="8215310" cy="4198072"/>
          </a:xfrm>
        </p:spPr>
        <p:txBody>
          <a:bodyPr/>
          <a:lstStyle/>
          <a:p>
            <a:pPr lvl="0"/>
            <a:r>
              <a:rPr lang="en-US" dirty="0" smtClean="0">
                <a:solidFill>
                  <a:srgbClr val="FFFF00"/>
                </a:solidFill>
              </a:rPr>
              <a:t>Blobs</a:t>
            </a:r>
            <a:r>
              <a:rPr lang="en-US" dirty="0" smtClean="0"/>
              <a:t> </a:t>
            </a:r>
          </a:p>
          <a:p>
            <a:pPr lvl="1"/>
            <a:r>
              <a:rPr lang="en-US" dirty="0" smtClean="0"/>
              <a:t>Provide a simple interface for storing named files along with metadata for the file</a:t>
            </a:r>
          </a:p>
          <a:p>
            <a:pPr lvl="0"/>
            <a:r>
              <a:rPr lang="en-US" dirty="0" smtClean="0">
                <a:solidFill>
                  <a:srgbClr val="FFFF00"/>
                </a:solidFill>
              </a:rPr>
              <a:t>Tables</a:t>
            </a:r>
            <a:r>
              <a:rPr lang="en-US" dirty="0" smtClean="0"/>
              <a:t> </a:t>
            </a:r>
          </a:p>
          <a:p>
            <a:pPr lvl="1"/>
            <a:r>
              <a:rPr lang="en-US" dirty="0" smtClean="0"/>
              <a:t>Provide lightly structured storage with a set of entities that contain a set of properties</a:t>
            </a:r>
          </a:p>
          <a:p>
            <a:pPr lvl="0"/>
            <a:r>
              <a:rPr lang="en-US" dirty="0" smtClean="0">
                <a:solidFill>
                  <a:srgbClr val="FFFF00"/>
                </a:solidFill>
              </a:rPr>
              <a:t>Queues</a:t>
            </a:r>
            <a:r>
              <a:rPr lang="en-US" dirty="0" smtClean="0"/>
              <a:t> </a:t>
            </a:r>
          </a:p>
          <a:p>
            <a:pPr lvl="1"/>
            <a:r>
              <a:rPr lang="en-US" dirty="0" smtClean="0"/>
              <a:t>Provide reliable storage and delivery of messages</a:t>
            </a:r>
          </a:p>
          <a:p>
            <a:pPr lvl="1"/>
            <a:endParaRPr lang="en-US" dirty="0" smtClean="0"/>
          </a:p>
        </p:txBody>
      </p:sp>
      <p:sp>
        <p:nvSpPr>
          <p:cNvPr id="6" name="Oval 5"/>
          <p:cNvSpPr/>
          <p:nvPr/>
        </p:nvSpPr>
        <p:spPr bwMode="auto">
          <a:xfrm>
            <a:off x="9363075" y="1314450"/>
            <a:ext cx="904875" cy="73342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 name="Oval 6"/>
          <p:cNvSpPr/>
          <p:nvPr/>
        </p:nvSpPr>
        <p:spPr bwMode="auto">
          <a:xfrm>
            <a:off x="10267950" y="1681162"/>
            <a:ext cx="904875" cy="73342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8" name="Oval 7"/>
          <p:cNvSpPr/>
          <p:nvPr/>
        </p:nvSpPr>
        <p:spPr bwMode="auto">
          <a:xfrm>
            <a:off x="8910637" y="2114550"/>
            <a:ext cx="904875" cy="73342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9" name="Rectangle 8"/>
          <p:cNvSpPr/>
          <p:nvPr/>
        </p:nvSpPr>
        <p:spPr bwMode="auto">
          <a:xfrm>
            <a:off x="9134475" y="3267075"/>
            <a:ext cx="1714500" cy="10858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0" name="Rectangle 9"/>
          <p:cNvSpPr/>
          <p:nvPr/>
        </p:nvSpPr>
        <p:spPr bwMode="auto">
          <a:xfrm>
            <a:off x="9134475" y="3267075"/>
            <a:ext cx="1714500" cy="171450"/>
          </a:xfrm>
          <a:prstGeom prst="rect">
            <a:avLst/>
          </a:prstGeom>
          <a:solidFill>
            <a:schemeClr val="accent1">
              <a:lumMod val="75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2" name="Rectangle 11"/>
          <p:cNvSpPr/>
          <p:nvPr/>
        </p:nvSpPr>
        <p:spPr bwMode="auto">
          <a:xfrm>
            <a:off x="9134475" y="3438525"/>
            <a:ext cx="1714500" cy="171450"/>
          </a:xfrm>
          <a:prstGeom prst="rect">
            <a:avLst/>
          </a:prstGeom>
          <a:solidFill>
            <a:schemeClr val="accent1">
              <a:lumMod val="75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3" name="Rectangle 12"/>
          <p:cNvSpPr/>
          <p:nvPr/>
        </p:nvSpPr>
        <p:spPr bwMode="auto">
          <a:xfrm>
            <a:off x="9134475" y="3609975"/>
            <a:ext cx="1714500" cy="171450"/>
          </a:xfrm>
          <a:prstGeom prst="rect">
            <a:avLst/>
          </a:prstGeom>
          <a:solidFill>
            <a:schemeClr val="accent1">
              <a:lumMod val="75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8" name="Rectangle 17"/>
          <p:cNvSpPr/>
          <p:nvPr/>
        </p:nvSpPr>
        <p:spPr bwMode="auto">
          <a:xfrm>
            <a:off x="9134475" y="3790950"/>
            <a:ext cx="1714500" cy="171450"/>
          </a:xfrm>
          <a:prstGeom prst="rect">
            <a:avLst/>
          </a:prstGeom>
          <a:solidFill>
            <a:schemeClr val="accent1">
              <a:lumMod val="75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9" name="Rectangle 18"/>
          <p:cNvSpPr/>
          <p:nvPr/>
        </p:nvSpPr>
        <p:spPr bwMode="auto">
          <a:xfrm>
            <a:off x="9134475" y="3962400"/>
            <a:ext cx="1714500" cy="171450"/>
          </a:xfrm>
          <a:prstGeom prst="rect">
            <a:avLst/>
          </a:prstGeom>
          <a:solidFill>
            <a:schemeClr val="accent1">
              <a:lumMod val="75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Rectangle 19"/>
          <p:cNvSpPr/>
          <p:nvPr/>
        </p:nvSpPr>
        <p:spPr bwMode="auto">
          <a:xfrm>
            <a:off x="9134475" y="4143375"/>
            <a:ext cx="1714500" cy="171450"/>
          </a:xfrm>
          <a:prstGeom prst="rect">
            <a:avLst/>
          </a:prstGeom>
          <a:solidFill>
            <a:schemeClr val="accent1">
              <a:lumMod val="75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1" name="Can 20"/>
          <p:cNvSpPr/>
          <p:nvPr/>
        </p:nvSpPr>
        <p:spPr bwMode="auto">
          <a:xfrm rot="16200000">
            <a:off x="10263187" y="4319585"/>
            <a:ext cx="466725" cy="1485901"/>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Snip Single Corner Rectangle 21"/>
          <p:cNvSpPr/>
          <p:nvPr/>
        </p:nvSpPr>
        <p:spPr bwMode="auto">
          <a:xfrm>
            <a:off x="9953624" y="4895849"/>
            <a:ext cx="514350" cy="333376"/>
          </a:xfrm>
          <a:prstGeom prst="snip1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Snip Single Corner Rectangle 22"/>
          <p:cNvSpPr/>
          <p:nvPr/>
        </p:nvSpPr>
        <p:spPr bwMode="auto">
          <a:xfrm>
            <a:off x="10620374" y="4895849"/>
            <a:ext cx="514350" cy="333376"/>
          </a:xfrm>
          <a:prstGeom prst="snip1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25" name="Straight Arrow Connector 24"/>
          <p:cNvCxnSpPr>
            <a:endCxn id="21" idx="1"/>
          </p:cNvCxnSpPr>
          <p:nvPr/>
        </p:nvCxnSpPr>
        <p:spPr>
          <a:xfrm>
            <a:off x="9134475" y="5062535"/>
            <a:ext cx="6191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172825" y="5062535"/>
            <a:ext cx="6191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Snip Single Corner Rectangle 26"/>
          <p:cNvSpPr/>
          <p:nvPr/>
        </p:nvSpPr>
        <p:spPr bwMode="auto">
          <a:xfrm>
            <a:off x="9067799" y="4895849"/>
            <a:ext cx="514350" cy="333376"/>
          </a:xfrm>
          <a:prstGeom prst="snip1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7156113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p:spPr>
        <p:txBody>
          <a:bodyPr/>
          <a:lstStyle/>
          <a:p>
            <a:r>
              <a:rPr lang="en-US" sz="4000" dirty="0" smtClean="0"/>
              <a:t>Storage Account and Blob Containers</a:t>
            </a:r>
            <a:endParaRPr lang="en-US" sz="4000" dirty="0"/>
          </a:p>
        </p:txBody>
      </p:sp>
      <p:sp>
        <p:nvSpPr>
          <p:cNvPr id="3" name="Content Placeholder 2"/>
          <p:cNvSpPr>
            <a:spLocks noGrp="1"/>
          </p:cNvSpPr>
          <p:nvPr>
            <p:ph type="body" sz="quarter" idx="10"/>
          </p:nvPr>
        </p:nvSpPr>
        <p:spPr>
          <a:xfrm>
            <a:off x="507868" y="1411553"/>
            <a:ext cx="11173090" cy="4979825"/>
          </a:xfrm>
        </p:spPr>
        <p:txBody>
          <a:bodyPr/>
          <a:lstStyle/>
          <a:p>
            <a:r>
              <a:rPr lang="en-US" dirty="0" smtClean="0"/>
              <a:t>Storage account</a:t>
            </a:r>
          </a:p>
          <a:p>
            <a:pPr lvl="1"/>
            <a:r>
              <a:rPr lang="en-US" dirty="0" smtClean="0"/>
              <a:t>An account can have many blob containers</a:t>
            </a:r>
          </a:p>
          <a:p>
            <a:r>
              <a:rPr lang="en-US" dirty="0" smtClean="0"/>
              <a:t>Container</a:t>
            </a:r>
          </a:p>
          <a:p>
            <a:pPr lvl="1"/>
            <a:r>
              <a:rPr lang="en-US" dirty="0" smtClean="0"/>
              <a:t>A container is a set of blobs</a:t>
            </a:r>
          </a:p>
          <a:p>
            <a:pPr lvl="1"/>
            <a:r>
              <a:rPr lang="en-US" dirty="0" smtClean="0"/>
              <a:t>Sharing policies are set at the container level </a:t>
            </a:r>
          </a:p>
          <a:p>
            <a:pPr lvl="2"/>
            <a:r>
              <a:rPr lang="en-US" dirty="0" smtClean="0"/>
              <a:t>Public READ or Private</a:t>
            </a:r>
          </a:p>
          <a:p>
            <a:pPr lvl="1"/>
            <a:r>
              <a:rPr lang="en-US" dirty="0" smtClean="0"/>
              <a:t>Associate metadata with container</a:t>
            </a:r>
          </a:p>
          <a:p>
            <a:pPr lvl="2"/>
            <a:r>
              <a:rPr lang="en-US" dirty="0" smtClean="0"/>
              <a:t>Metadata is &lt;name, value&gt; pairs</a:t>
            </a:r>
          </a:p>
          <a:p>
            <a:pPr lvl="2"/>
            <a:r>
              <a:rPr lang="en-US" dirty="0" smtClean="0"/>
              <a:t>Up to 8KB per container</a:t>
            </a:r>
          </a:p>
          <a:p>
            <a:pPr lvl="1"/>
            <a:r>
              <a:rPr lang="en-US" dirty="0" smtClean="0"/>
              <a:t>List the blobs in a container</a:t>
            </a:r>
          </a:p>
          <a:p>
            <a:pPr lvl="2"/>
            <a:endParaRPr lang="en-US" dirty="0" smtClean="0"/>
          </a:p>
        </p:txBody>
      </p:sp>
    </p:spTree>
    <p:extLst>
      <p:ext uri="{BB962C8B-B14F-4D97-AF65-F5344CB8AC3E}">
        <p14:creationId xmlns:p14="http://schemas.microsoft.com/office/powerpoint/2010/main" val="42161419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Storage Concepts</a:t>
            </a:r>
            <a:endParaRPr lang="en-US" dirty="0"/>
          </a:p>
        </p:txBody>
      </p:sp>
      <p:sp>
        <p:nvSpPr>
          <p:cNvPr id="45" name="Rounded Rectangle 44"/>
          <p:cNvSpPr/>
          <p:nvPr/>
        </p:nvSpPr>
        <p:spPr>
          <a:xfrm>
            <a:off x="8214255" y="1669811"/>
            <a:ext cx="3070833" cy="4800599"/>
          </a:xfrm>
          <a:prstGeom prst="roundRect">
            <a:avLst>
              <a:gd name="adj" fmla="val 10000"/>
            </a:avLst>
          </a:prstGeom>
          <a:solidFill>
            <a:schemeClr val="accent1">
              <a:lumMod val="60000"/>
              <a:lumOff val="4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46" name="Rounded Rectangle 4"/>
          <p:cNvSpPr/>
          <p:nvPr/>
        </p:nvSpPr>
        <p:spPr>
          <a:xfrm>
            <a:off x="8214255" y="1669811"/>
            <a:ext cx="3070833"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algn="ctr" defTabSz="1555750">
              <a:lnSpc>
                <a:spcPct val="90000"/>
              </a:lnSpc>
              <a:spcBef>
                <a:spcPct val="0"/>
              </a:spcBef>
              <a:spcAft>
                <a:spcPct val="35000"/>
              </a:spcAft>
            </a:pPr>
            <a:r>
              <a:rPr lang="en-US" sz="3500" dirty="0" smtClean="0">
                <a:solidFill>
                  <a:srgbClr val="000000"/>
                </a:solidFill>
              </a:rPr>
              <a:t>Blob</a:t>
            </a:r>
            <a:endParaRPr lang="en-US" sz="3500" dirty="0">
              <a:solidFill>
                <a:srgbClr val="000000"/>
              </a:solidFill>
            </a:endParaRPr>
          </a:p>
        </p:txBody>
      </p:sp>
      <p:sp>
        <p:nvSpPr>
          <p:cNvPr id="43" name="Rounded Rectangle 42"/>
          <p:cNvSpPr/>
          <p:nvPr/>
        </p:nvSpPr>
        <p:spPr>
          <a:xfrm>
            <a:off x="4631614" y="1669811"/>
            <a:ext cx="3070833" cy="4800599"/>
          </a:xfrm>
          <a:prstGeom prst="roundRect">
            <a:avLst>
              <a:gd name="adj" fmla="val 10000"/>
            </a:avLst>
          </a:prstGeom>
          <a:solidFill>
            <a:schemeClr val="accent1">
              <a:lumMod val="60000"/>
              <a:lumOff val="4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44" name="Rounded Rectangle 6"/>
          <p:cNvSpPr/>
          <p:nvPr/>
        </p:nvSpPr>
        <p:spPr>
          <a:xfrm>
            <a:off x="4469237" y="1669811"/>
            <a:ext cx="3351927"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algn="ctr" defTabSz="1555750">
              <a:lnSpc>
                <a:spcPct val="90000"/>
              </a:lnSpc>
              <a:spcBef>
                <a:spcPct val="0"/>
              </a:spcBef>
              <a:spcAft>
                <a:spcPct val="35000"/>
              </a:spcAft>
            </a:pPr>
            <a:r>
              <a:rPr lang="en-US" sz="3500" dirty="0" smtClean="0">
                <a:solidFill>
                  <a:srgbClr val="000000"/>
                </a:solidFill>
              </a:rPr>
              <a:t>Container</a:t>
            </a:r>
            <a:endParaRPr lang="en-US" sz="3500" dirty="0">
              <a:solidFill>
                <a:srgbClr val="000000"/>
              </a:solidFill>
            </a:endParaRPr>
          </a:p>
        </p:txBody>
      </p:sp>
      <p:sp>
        <p:nvSpPr>
          <p:cNvPr id="41" name="Rounded Rectangle 40"/>
          <p:cNvSpPr/>
          <p:nvPr/>
        </p:nvSpPr>
        <p:spPr>
          <a:xfrm>
            <a:off x="931762" y="1669811"/>
            <a:ext cx="3070833" cy="4800599"/>
          </a:xfrm>
          <a:prstGeom prst="roundRect">
            <a:avLst>
              <a:gd name="adj" fmla="val 10000"/>
            </a:avLst>
          </a:prstGeom>
          <a:solidFill>
            <a:schemeClr val="accent1">
              <a:lumMod val="60000"/>
              <a:lumOff val="4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42" name="Rounded Rectangle 8"/>
          <p:cNvSpPr/>
          <p:nvPr/>
        </p:nvSpPr>
        <p:spPr>
          <a:xfrm>
            <a:off x="931762" y="1669811"/>
            <a:ext cx="3070833" cy="14401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8920" tIns="248920" rIns="248920" bIns="248920" numCol="1" spcCol="1270" anchor="ctr" anchorCtr="0">
            <a:noAutofit/>
          </a:bodyPr>
          <a:lstStyle/>
          <a:p>
            <a:pPr algn="ctr" defTabSz="1555750">
              <a:lnSpc>
                <a:spcPct val="90000"/>
              </a:lnSpc>
              <a:spcBef>
                <a:spcPct val="0"/>
              </a:spcBef>
              <a:spcAft>
                <a:spcPct val="35000"/>
              </a:spcAft>
            </a:pPr>
            <a:r>
              <a:rPr lang="en-US" sz="3500" dirty="0" smtClean="0">
                <a:solidFill>
                  <a:srgbClr val="000000"/>
                </a:solidFill>
              </a:rPr>
              <a:t>Account</a:t>
            </a:r>
            <a:endParaRPr lang="en-US" sz="3500" dirty="0">
              <a:solidFill>
                <a:srgbClr val="000000"/>
              </a:solidFill>
            </a:endParaRPr>
          </a:p>
        </p:txBody>
      </p:sp>
      <p:sp>
        <p:nvSpPr>
          <p:cNvPr id="39" name="Rounded Rectangle 38"/>
          <p:cNvSpPr/>
          <p:nvPr/>
        </p:nvSpPr>
        <p:spPr>
          <a:xfrm>
            <a:off x="1216794" y="4490217"/>
            <a:ext cx="2559028"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0" name="Rounded Rectangle 10"/>
          <p:cNvSpPr/>
          <p:nvPr/>
        </p:nvSpPr>
        <p:spPr>
          <a:xfrm>
            <a:off x="1254273" y="4518331"/>
            <a:ext cx="2484077"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800" dirty="0" smtClean="0">
                <a:solidFill>
                  <a:srgbClr val="FFFFFF"/>
                </a:solidFill>
              </a:rPr>
              <a:t>sally</a:t>
            </a:r>
            <a:endParaRPr lang="en-US" sz="2800" dirty="0">
              <a:solidFill>
                <a:srgbClr val="FFFFFF"/>
              </a:solidFill>
            </a:endParaRPr>
          </a:p>
        </p:txBody>
      </p:sp>
      <p:grpSp>
        <p:nvGrpSpPr>
          <p:cNvPr id="6" name="Group 8"/>
          <p:cNvGrpSpPr/>
          <p:nvPr/>
        </p:nvGrpSpPr>
        <p:grpSpPr>
          <a:xfrm>
            <a:off x="4288490" y="3826516"/>
            <a:ext cx="86356" cy="1295687"/>
            <a:chOff x="2740453" y="2156701"/>
            <a:chExt cx="64784" cy="1295687"/>
          </a:xfrm>
          <a:solidFill>
            <a:schemeClr val="accent4">
              <a:lumMod val="50000"/>
            </a:schemeClr>
          </a:solidFill>
        </p:grpSpPr>
        <p:sp>
          <p:nvSpPr>
            <p:cNvPr id="37" name="Straight Connector 11"/>
            <p:cNvSpPr/>
            <p:nvPr/>
          </p:nvSpPr>
          <p:spPr>
            <a:xfrm rot="18603934">
              <a:off x="2125002" y="2786549"/>
              <a:ext cx="1295687" cy="35991"/>
            </a:xfrm>
            <a:custGeom>
              <a:avLst/>
              <a:gdLst/>
              <a:ahLst/>
              <a:cxnLst/>
              <a:rect l="0" t="0" r="0" b="0"/>
              <a:pathLst>
                <a:path>
                  <a:moveTo>
                    <a:pt x="0" y="17995"/>
                  </a:moveTo>
                  <a:lnTo>
                    <a:pt x="1295687"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8" name="Straight Connector 12"/>
            <p:cNvSpPr/>
            <p:nvPr/>
          </p:nvSpPr>
          <p:spPr>
            <a:xfrm rot="18603934">
              <a:off x="2740453" y="2772152"/>
              <a:ext cx="64784" cy="64784"/>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Bef>
                  <a:spcPct val="0"/>
                </a:spcBef>
                <a:spcAft>
                  <a:spcPct val="35000"/>
                </a:spcAft>
              </a:pPr>
              <a:endParaRPr lang="en-US" sz="500">
                <a:solidFill>
                  <a:srgbClr val="FFFFFF">
                    <a:hueOff val="0"/>
                    <a:satOff val="0"/>
                    <a:lumOff val="0"/>
                    <a:alphaOff val="0"/>
                  </a:srgbClr>
                </a:solidFill>
              </a:endParaRPr>
            </a:p>
          </p:txBody>
        </p:sp>
      </p:grpSp>
      <p:sp>
        <p:nvSpPr>
          <p:cNvPr id="35" name="Rounded Rectangle 34"/>
          <p:cNvSpPr/>
          <p:nvPr/>
        </p:nvSpPr>
        <p:spPr>
          <a:xfrm>
            <a:off x="4887518" y="3498612"/>
            <a:ext cx="2559028"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6" name="Rounded Rectangle 14"/>
          <p:cNvSpPr/>
          <p:nvPr/>
        </p:nvSpPr>
        <p:spPr>
          <a:xfrm>
            <a:off x="4924994" y="3526726"/>
            <a:ext cx="2484077"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800" dirty="0" smtClean="0">
                <a:solidFill>
                  <a:srgbClr val="FFFFFF"/>
                </a:solidFill>
              </a:rPr>
              <a:t>pictures</a:t>
            </a:r>
            <a:endParaRPr lang="en-US" sz="2800" dirty="0">
              <a:solidFill>
                <a:srgbClr val="FFFFFF"/>
              </a:solidFill>
            </a:endParaRPr>
          </a:p>
        </p:txBody>
      </p:sp>
      <p:grpSp>
        <p:nvGrpSpPr>
          <p:cNvPr id="7" name="Group 10"/>
          <p:cNvGrpSpPr/>
          <p:nvPr/>
        </p:nvGrpSpPr>
        <p:grpSpPr>
          <a:xfrm>
            <a:off x="7304883" y="3649241"/>
            <a:ext cx="1306938" cy="49022"/>
            <a:chOff x="5003335" y="1979431"/>
            <a:chExt cx="980459" cy="49022"/>
          </a:xfrm>
          <a:solidFill>
            <a:schemeClr val="accent4">
              <a:lumMod val="50000"/>
            </a:schemeClr>
          </a:solidFill>
        </p:grpSpPr>
        <p:sp>
          <p:nvSpPr>
            <p:cNvPr id="33" name="Straight Connector 15"/>
            <p:cNvSpPr/>
            <p:nvPr/>
          </p:nvSpPr>
          <p:spPr>
            <a:xfrm rot="19293342">
              <a:off x="5003335" y="1985947"/>
              <a:ext cx="980459" cy="35991"/>
            </a:xfrm>
            <a:custGeom>
              <a:avLst/>
              <a:gdLst/>
              <a:ahLst/>
              <a:cxnLst/>
              <a:rect l="0" t="0" r="0" b="0"/>
              <a:pathLst>
                <a:path>
                  <a:moveTo>
                    <a:pt x="0" y="17995"/>
                  </a:moveTo>
                  <a:lnTo>
                    <a:pt x="980459"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4" name="Straight Connector 16"/>
            <p:cNvSpPr/>
            <p:nvPr/>
          </p:nvSpPr>
          <p:spPr>
            <a:xfrm rot="19293342">
              <a:off x="5469053" y="1979431"/>
              <a:ext cx="49022" cy="4902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Bef>
                  <a:spcPct val="0"/>
                </a:spcBef>
                <a:spcAft>
                  <a:spcPct val="35000"/>
                </a:spcAft>
              </a:pPr>
              <a:endParaRPr lang="en-US" sz="500">
                <a:solidFill>
                  <a:srgbClr val="FFFFFF">
                    <a:hueOff val="0"/>
                    <a:satOff val="0"/>
                    <a:lumOff val="0"/>
                    <a:alphaOff val="0"/>
                  </a:srgbClr>
                </a:solidFill>
              </a:endParaRPr>
            </a:p>
          </p:txBody>
        </p:sp>
      </p:grpSp>
      <p:sp>
        <p:nvSpPr>
          <p:cNvPr id="31" name="Rounded Rectangle 30"/>
          <p:cNvSpPr/>
          <p:nvPr/>
        </p:nvSpPr>
        <p:spPr>
          <a:xfrm>
            <a:off x="8470157" y="2889012"/>
            <a:ext cx="2559028"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2" name="Rounded Rectangle 18"/>
          <p:cNvSpPr/>
          <p:nvPr/>
        </p:nvSpPr>
        <p:spPr>
          <a:xfrm>
            <a:off x="8507634" y="2917126"/>
            <a:ext cx="2484077" cy="903657"/>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400" dirty="0" smtClean="0">
                <a:solidFill>
                  <a:srgbClr val="FFFFFF"/>
                </a:solidFill>
              </a:rPr>
              <a:t>IMG001.JPG</a:t>
            </a:r>
            <a:endParaRPr lang="en-US" sz="2400" dirty="0">
              <a:solidFill>
                <a:srgbClr val="FFFFFF"/>
              </a:solidFill>
            </a:endParaRPr>
          </a:p>
        </p:txBody>
      </p:sp>
      <p:grpSp>
        <p:nvGrpSpPr>
          <p:cNvPr id="8" name="Group 12"/>
          <p:cNvGrpSpPr/>
          <p:nvPr/>
        </p:nvGrpSpPr>
        <p:grpSpPr>
          <a:xfrm>
            <a:off x="7335191" y="4221884"/>
            <a:ext cx="1246322" cy="46749"/>
            <a:chOff x="5026072" y="2552069"/>
            <a:chExt cx="934985" cy="46749"/>
          </a:xfrm>
          <a:solidFill>
            <a:schemeClr val="accent4">
              <a:lumMod val="50000"/>
            </a:schemeClr>
          </a:solidFill>
        </p:grpSpPr>
        <p:sp>
          <p:nvSpPr>
            <p:cNvPr id="29" name="Straight Connector 19"/>
            <p:cNvSpPr/>
            <p:nvPr/>
          </p:nvSpPr>
          <p:spPr>
            <a:xfrm rot="2087060">
              <a:off x="5026072" y="2557448"/>
              <a:ext cx="934985" cy="35991"/>
            </a:xfrm>
            <a:custGeom>
              <a:avLst/>
              <a:gdLst/>
              <a:ahLst/>
              <a:cxnLst/>
              <a:rect l="0" t="0" r="0" b="0"/>
              <a:pathLst>
                <a:path>
                  <a:moveTo>
                    <a:pt x="0" y="17995"/>
                  </a:moveTo>
                  <a:lnTo>
                    <a:pt x="934985"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Straight Connector 20"/>
            <p:cNvSpPr/>
            <p:nvPr/>
          </p:nvSpPr>
          <p:spPr>
            <a:xfrm rot="2087060">
              <a:off x="5470190" y="2552069"/>
              <a:ext cx="46749" cy="46749"/>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Bef>
                  <a:spcPct val="0"/>
                </a:spcBef>
                <a:spcAft>
                  <a:spcPct val="35000"/>
                </a:spcAft>
              </a:pPr>
              <a:endParaRPr lang="en-US" sz="500">
                <a:solidFill>
                  <a:srgbClr val="FFFFFF">
                    <a:hueOff val="0"/>
                    <a:satOff val="0"/>
                    <a:lumOff val="0"/>
                    <a:alphaOff val="0"/>
                  </a:srgbClr>
                </a:solidFill>
              </a:endParaRPr>
            </a:p>
          </p:txBody>
        </p:sp>
      </p:grpSp>
      <p:sp>
        <p:nvSpPr>
          <p:cNvPr id="27" name="Rounded Rectangle 26"/>
          <p:cNvSpPr/>
          <p:nvPr/>
        </p:nvSpPr>
        <p:spPr>
          <a:xfrm>
            <a:off x="8470157" y="4032015"/>
            <a:ext cx="2559028"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8" name="Rounded Rectangle 22"/>
          <p:cNvSpPr/>
          <p:nvPr/>
        </p:nvSpPr>
        <p:spPr>
          <a:xfrm>
            <a:off x="8507634" y="4060129"/>
            <a:ext cx="2484077"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400" dirty="0" smtClean="0">
                <a:solidFill>
                  <a:srgbClr val="FFFFFF"/>
                </a:solidFill>
              </a:rPr>
              <a:t>IMG002.JPG</a:t>
            </a:r>
            <a:endParaRPr lang="en-US" sz="2400" dirty="0">
              <a:solidFill>
                <a:srgbClr val="FFFFFF"/>
              </a:solidFill>
            </a:endParaRPr>
          </a:p>
        </p:txBody>
      </p:sp>
      <p:grpSp>
        <p:nvGrpSpPr>
          <p:cNvPr id="9" name="Group 14"/>
          <p:cNvGrpSpPr/>
          <p:nvPr/>
        </p:nvGrpSpPr>
        <p:grpSpPr>
          <a:xfrm>
            <a:off x="3548445" y="5354732"/>
            <a:ext cx="1566445" cy="58757"/>
            <a:chOff x="2185275" y="3684917"/>
            <a:chExt cx="1175140" cy="58757"/>
          </a:xfrm>
          <a:solidFill>
            <a:schemeClr val="accent4">
              <a:lumMod val="50000"/>
            </a:schemeClr>
          </a:solidFill>
        </p:grpSpPr>
        <p:sp>
          <p:nvSpPr>
            <p:cNvPr id="25" name="Straight Connector 23"/>
            <p:cNvSpPr/>
            <p:nvPr/>
          </p:nvSpPr>
          <p:spPr>
            <a:xfrm rot="2687411">
              <a:off x="2185275" y="3696300"/>
              <a:ext cx="1175140" cy="35991"/>
            </a:xfrm>
            <a:custGeom>
              <a:avLst/>
              <a:gdLst/>
              <a:ahLst/>
              <a:cxnLst/>
              <a:rect l="0" t="0" r="0" b="0"/>
              <a:pathLst>
                <a:path>
                  <a:moveTo>
                    <a:pt x="0" y="17995"/>
                  </a:moveTo>
                  <a:lnTo>
                    <a:pt x="1175140"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24"/>
            <p:cNvSpPr/>
            <p:nvPr/>
          </p:nvSpPr>
          <p:spPr>
            <a:xfrm rot="2687411">
              <a:off x="2743467" y="3684917"/>
              <a:ext cx="58757" cy="58757"/>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Bef>
                  <a:spcPct val="0"/>
                </a:spcBef>
                <a:spcAft>
                  <a:spcPct val="35000"/>
                </a:spcAft>
              </a:pPr>
              <a:endParaRPr lang="en-US" sz="500">
                <a:solidFill>
                  <a:srgbClr val="FFFFFF">
                    <a:hueOff val="0"/>
                    <a:satOff val="0"/>
                    <a:lumOff val="0"/>
                    <a:alphaOff val="0"/>
                  </a:srgbClr>
                </a:solidFill>
              </a:endParaRPr>
            </a:p>
          </p:txBody>
        </p:sp>
      </p:grpSp>
      <p:sp>
        <p:nvSpPr>
          <p:cNvPr id="23" name="Rounded Rectangle 22"/>
          <p:cNvSpPr/>
          <p:nvPr/>
        </p:nvSpPr>
        <p:spPr>
          <a:xfrm>
            <a:off x="4887518" y="5318118"/>
            <a:ext cx="2559028"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4" name="Rounded Rectangle 26"/>
          <p:cNvSpPr/>
          <p:nvPr/>
        </p:nvSpPr>
        <p:spPr>
          <a:xfrm>
            <a:off x="4924994" y="5346232"/>
            <a:ext cx="2484077" cy="903657"/>
          </a:xfrm>
          <a:prstGeom prst="rect">
            <a:avLst/>
          </a:prstGeom>
          <a:noFill/>
          <a:ln>
            <a:no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800" dirty="0" smtClean="0">
                <a:solidFill>
                  <a:srgbClr val="FFFFFF"/>
                </a:solidFill>
              </a:rPr>
              <a:t>movies</a:t>
            </a:r>
            <a:endParaRPr lang="en-US" sz="2800" dirty="0">
              <a:solidFill>
                <a:srgbClr val="FFFFFF"/>
              </a:solidFill>
            </a:endParaRPr>
          </a:p>
        </p:txBody>
      </p:sp>
      <p:grpSp>
        <p:nvGrpSpPr>
          <p:cNvPr id="10" name="Group 16"/>
          <p:cNvGrpSpPr/>
          <p:nvPr/>
        </p:nvGrpSpPr>
        <p:grpSpPr>
          <a:xfrm>
            <a:off x="7446544" y="5778863"/>
            <a:ext cx="1023611" cy="38395"/>
            <a:chOff x="5109610" y="4109048"/>
            <a:chExt cx="767908" cy="38395"/>
          </a:xfrm>
          <a:solidFill>
            <a:schemeClr val="accent4">
              <a:lumMod val="50000"/>
            </a:schemeClr>
          </a:solidFill>
        </p:grpSpPr>
        <p:sp>
          <p:nvSpPr>
            <p:cNvPr id="21" name="Straight Connector 27"/>
            <p:cNvSpPr/>
            <p:nvPr/>
          </p:nvSpPr>
          <p:spPr>
            <a:xfrm>
              <a:off x="5109610" y="4110250"/>
              <a:ext cx="767908" cy="35991"/>
            </a:xfrm>
            <a:custGeom>
              <a:avLst/>
              <a:gdLst/>
              <a:ahLst/>
              <a:cxnLst/>
              <a:rect l="0" t="0" r="0" b="0"/>
              <a:pathLst>
                <a:path>
                  <a:moveTo>
                    <a:pt x="0" y="17995"/>
                  </a:moveTo>
                  <a:lnTo>
                    <a:pt x="767908"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Straight Connector 28"/>
            <p:cNvSpPr/>
            <p:nvPr/>
          </p:nvSpPr>
          <p:spPr>
            <a:xfrm>
              <a:off x="5474367" y="4109048"/>
              <a:ext cx="38395" cy="38395"/>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Bef>
                  <a:spcPct val="0"/>
                </a:spcBef>
                <a:spcAft>
                  <a:spcPct val="35000"/>
                </a:spcAft>
              </a:pPr>
              <a:endParaRPr lang="en-US" sz="500">
                <a:solidFill>
                  <a:srgbClr val="FFFFFF">
                    <a:hueOff val="0"/>
                    <a:satOff val="0"/>
                    <a:lumOff val="0"/>
                    <a:alphaOff val="0"/>
                  </a:srgbClr>
                </a:solidFill>
              </a:endParaRPr>
            </a:p>
          </p:txBody>
        </p:sp>
      </p:grpSp>
      <p:grpSp>
        <p:nvGrpSpPr>
          <p:cNvPr id="11" name="Group 17"/>
          <p:cNvGrpSpPr/>
          <p:nvPr/>
        </p:nvGrpSpPr>
        <p:grpSpPr>
          <a:xfrm>
            <a:off x="8470157" y="5318118"/>
            <a:ext cx="2559028" cy="959885"/>
            <a:chOff x="5877519" y="3648303"/>
            <a:chExt cx="1919771" cy="959885"/>
          </a:xfrm>
        </p:grpSpPr>
        <p:sp>
          <p:nvSpPr>
            <p:cNvPr id="19" name="Rounded Rectangle 18"/>
            <p:cNvSpPr/>
            <p:nvPr/>
          </p:nvSpPr>
          <p:spPr>
            <a:xfrm>
              <a:off x="5877519" y="3648303"/>
              <a:ext cx="1919771" cy="959885"/>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0" name="Rounded Rectangle 30"/>
            <p:cNvSpPr/>
            <p:nvPr/>
          </p:nvSpPr>
          <p:spPr>
            <a:xfrm>
              <a:off x="5905633" y="3676417"/>
              <a:ext cx="1863543" cy="90365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2400" dirty="0" smtClean="0">
                  <a:solidFill>
                    <a:srgbClr val="FFFFFF"/>
                  </a:solidFill>
                </a:rPr>
                <a:t>MOV1.AVI</a:t>
              </a:r>
              <a:endParaRPr lang="en-US" sz="2400" dirty="0">
                <a:solidFill>
                  <a:srgbClr val="FFFFFF"/>
                </a:solidFill>
              </a:endParaRPr>
            </a:p>
          </p:txBody>
        </p:sp>
      </p:grpSp>
    </p:spTree>
    <p:extLst>
      <p:ext uri="{BB962C8B-B14F-4D97-AF65-F5344CB8AC3E}">
        <p14:creationId xmlns:p14="http://schemas.microsoft.com/office/powerpoint/2010/main" val="38410098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Data Model</a:t>
            </a:r>
            <a:endParaRPr lang="en-US" dirty="0"/>
          </a:p>
        </p:txBody>
      </p:sp>
      <p:sp>
        <p:nvSpPr>
          <p:cNvPr id="3" name="Content Placeholder 2"/>
          <p:cNvSpPr>
            <a:spLocks noGrp="1"/>
          </p:cNvSpPr>
          <p:nvPr>
            <p:ph type="body" sz="quarter" idx="10"/>
          </p:nvPr>
        </p:nvSpPr>
        <p:spPr>
          <a:xfrm>
            <a:off x="531812" y="990600"/>
            <a:ext cx="11149012" cy="4813625"/>
          </a:xfrm>
        </p:spPr>
        <p:txBody>
          <a:bodyPr/>
          <a:lstStyle/>
          <a:p>
            <a:r>
              <a:rPr lang="en-US" dirty="0" smtClean="0"/>
              <a:t>Table</a:t>
            </a:r>
          </a:p>
          <a:p>
            <a:pPr lvl="1"/>
            <a:r>
              <a:rPr lang="en-US" dirty="0" smtClean="0"/>
              <a:t>A storage account can create many tables</a:t>
            </a:r>
          </a:p>
          <a:p>
            <a:pPr lvl="1"/>
            <a:r>
              <a:rPr lang="en-US" dirty="0"/>
              <a:t>.NET classes and LINQ</a:t>
            </a:r>
          </a:p>
          <a:p>
            <a:r>
              <a:rPr lang="en-US" dirty="0" smtClean="0"/>
              <a:t>A table is a set of entities (rows)</a:t>
            </a:r>
          </a:p>
          <a:p>
            <a:pPr lvl="1"/>
            <a:r>
              <a:rPr lang="en-US" dirty="0" smtClean="0"/>
              <a:t>An entity is a set of properties (columns)</a:t>
            </a:r>
          </a:p>
          <a:p>
            <a:pPr lvl="1"/>
            <a:r>
              <a:rPr lang="en-US" dirty="0"/>
              <a:t>Billions of entities </a:t>
            </a:r>
            <a:r>
              <a:rPr lang="en-US" dirty="0" smtClean="0"/>
              <a:t>and </a:t>
            </a:r>
            <a:r>
              <a:rPr lang="en-US" dirty="0"/>
              <a:t>TBs of </a:t>
            </a:r>
            <a:r>
              <a:rPr lang="en-US" dirty="0" smtClean="0"/>
              <a:t>data</a:t>
            </a:r>
          </a:p>
          <a:p>
            <a:r>
              <a:rPr lang="en-US" dirty="0" smtClean="0"/>
              <a:t>Two “key” properties that together are </a:t>
            </a:r>
            <a:br>
              <a:rPr lang="en-US" dirty="0" smtClean="0"/>
            </a:br>
            <a:r>
              <a:rPr lang="en-US" dirty="0" smtClean="0"/>
              <a:t>the unique ID of the entity in the table</a:t>
            </a:r>
          </a:p>
          <a:p>
            <a:pPr lvl="1"/>
            <a:r>
              <a:rPr lang="en-US" dirty="0" err="1" smtClean="0"/>
              <a:t>PartitionKey</a:t>
            </a:r>
            <a:r>
              <a:rPr lang="en-US" dirty="0" smtClean="0"/>
              <a:t> – enables scalability</a:t>
            </a:r>
          </a:p>
          <a:p>
            <a:pPr lvl="1"/>
            <a:r>
              <a:rPr lang="en-US" dirty="0" err="1" smtClean="0"/>
              <a:t>RowKey</a:t>
            </a:r>
            <a:r>
              <a:rPr lang="en-US" dirty="0" smtClean="0"/>
              <a:t> – uniquely identifies the entity within the partition</a:t>
            </a:r>
          </a:p>
        </p:txBody>
      </p:sp>
    </p:spTree>
    <p:extLst>
      <p:ext uri="{BB962C8B-B14F-4D97-AF65-F5344CB8AC3E}">
        <p14:creationId xmlns:p14="http://schemas.microsoft.com/office/powerpoint/2010/main" val="26417181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r>
              <a:rPr lang="en-US" smtClean="0"/>
              <a:t>Table Storage Concepts</a:t>
            </a:r>
            <a:br>
              <a:rPr lang="en-US" smtClean="0"/>
            </a:br>
            <a:endParaRPr lang="en-US" dirty="0"/>
          </a:p>
        </p:txBody>
      </p:sp>
      <p:grpSp>
        <p:nvGrpSpPr>
          <p:cNvPr id="3" name="Group 4"/>
          <p:cNvGrpSpPr/>
          <p:nvPr/>
        </p:nvGrpSpPr>
        <p:grpSpPr>
          <a:xfrm>
            <a:off x="2008316" y="1348864"/>
            <a:ext cx="7706892" cy="4876800"/>
            <a:chOff x="1681162" y="990600"/>
            <a:chExt cx="5781675" cy="4876800"/>
          </a:xfrm>
        </p:grpSpPr>
        <p:sp>
          <p:nvSpPr>
            <p:cNvPr id="6" name="Rounded Rectangle 5"/>
            <p:cNvSpPr/>
            <p:nvPr/>
          </p:nvSpPr>
          <p:spPr>
            <a:xfrm>
              <a:off x="5728335" y="990600"/>
              <a:ext cx="1734502"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Rounded Rectangle 4"/>
            <p:cNvSpPr/>
            <p:nvPr/>
          </p:nvSpPr>
          <p:spPr>
            <a:xfrm>
              <a:off x="5728335" y="990600"/>
              <a:ext cx="1734502" cy="14630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800" b="1" kern="1200" dirty="0" smtClean="0"/>
                <a:t>Entity</a:t>
              </a:r>
              <a:endParaRPr lang="en-US" sz="2800" b="1" kern="1200" dirty="0"/>
            </a:p>
          </p:txBody>
        </p:sp>
        <p:sp>
          <p:nvSpPr>
            <p:cNvPr id="8" name="Rounded Rectangle 7"/>
            <p:cNvSpPr/>
            <p:nvPr/>
          </p:nvSpPr>
          <p:spPr>
            <a:xfrm>
              <a:off x="3704748" y="990600"/>
              <a:ext cx="1734502"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Rounded Rectangle 6"/>
            <p:cNvSpPr/>
            <p:nvPr/>
          </p:nvSpPr>
          <p:spPr>
            <a:xfrm>
              <a:off x="3704748" y="990600"/>
              <a:ext cx="1734502" cy="14630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800" b="1" kern="1200" dirty="0" smtClean="0"/>
                <a:t>Table</a:t>
              </a:r>
              <a:endParaRPr lang="en-US" sz="2800" b="1" kern="1200" dirty="0"/>
            </a:p>
          </p:txBody>
        </p:sp>
        <p:sp>
          <p:nvSpPr>
            <p:cNvPr id="10" name="Rounded Rectangle 9"/>
            <p:cNvSpPr/>
            <p:nvPr/>
          </p:nvSpPr>
          <p:spPr>
            <a:xfrm>
              <a:off x="1681162" y="990600"/>
              <a:ext cx="1734502"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Rounded Rectangle 8"/>
            <p:cNvSpPr/>
            <p:nvPr/>
          </p:nvSpPr>
          <p:spPr>
            <a:xfrm>
              <a:off x="1681162" y="990600"/>
              <a:ext cx="1734502" cy="14630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800" b="1" kern="1200" dirty="0" smtClean="0"/>
                <a:t>Account</a:t>
              </a:r>
              <a:endParaRPr lang="en-US" sz="2800" b="1" kern="1200" dirty="0"/>
            </a:p>
          </p:txBody>
        </p:sp>
        <p:sp>
          <p:nvSpPr>
            <p:cNvPr id="12" name="Rounded Rectangle 11"/>
            <p:cNvSpPr/>
            <p:nvPr/>
          </p:nvSpPr>
          <p:spPr>
            <a:xfrm>
              <a:off x="1825704" y="3680462"/>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3" name="Rounded Rectangle 10"/>
            <p:cNvSpPr/>
            <p:nvPr/>
          </p:nvSpPr>
          <p:spPr>
            <a:xfrm>
              <a:off x="1846871" y="3722796"/>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dirty="0" smtClean="0"/>
                <a:t>s</a:t>
              </a:r>
              <a:r>
                <a:rPr lang="en-US" sz="2000" b="1" kern="1200" dirty="0" smtClean="0"/>
                <a:t>ally</a:t>
              </a:r>
              <a:endParaRPr lang="en-US" sz="2000" b="1" kern="1200" dirty="0"/>
            </a:p>
          </p:txBody>
        </p:sp>
        <p:sp>
          <p:nvSpPr>
            <p:cNvPr id="14" name="Straight Connector 11"/>
            <p:cNvSpPr/>
            <p:nvPr/>
          </p:nvSpPr>
          <p:spPr>
            <a:xfrm rot="18289469">
              <a:off x="3053987" y="3634088"/>
              <a:ext cx="1012438" cy="26674"/>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12"/>
            <p:cNvSpPr/>
            <p:nvPr/>
          </p:nvSpPr>
          <p:spPr>
            <a:xfrm rot="18289469">
              <a:off x="3534895" y="3622115"/>
              <a:ext cx="50621" cy="506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16" name="Rounded Rectangle 15"/>
            <p:cNvSpPr/>
            <p:nvPr/>
          </p:nvSpPr>
          <p:spPr>
            <a:xfrm>
              <a:off x="3849290" y="2849346"/>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17" name="Rounded Rectangle 14"/>
            <p:cNvSpPr/>
            <p:nvPr/>
          </p:nvSpPr>
          <p:spPr>
            <a:xfrm>
              <a:off x="3870457" y="2891680"/>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dirty="0" smtClean="0"/>
                <a:t>u</a:t>
              </a:r>
              <a:r>
                <a:rPr lang="en-US" sz="2000" b="1" kern="1200" dirty="0" smtClean="0"/>
                <a:t>sers</a:t>
              </a:r>
              <a:endParaRPr lang="en-US" sz="2000" b="1" kern="1200" dirty="0"/>
            </a:p>
          </p:txBody>
        </p:sp>
        <p:sp>
          <p:nvSpPr>
            <p:cNvPr id="18" name="Straight Connector 15"/>
            <p:cNvSpPr/>
            <p:nvPr/>
          </p:nvSpPr>
          <p:spPr>
            <a:xfrm rot="19457599">
              <a:off x="5227785" y="3010751"/>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Straight Connector 16"/>
            <p:cNvSpPr/>
            <p:nvPr/>
          </p:nvSpPr>
          <p:spPr>
            <a:xfrm rot="19457599">
              <a:off x="5565992" y="3006288"/>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20" name="Rounded Rectangle 19"/>
            <p:cNvSpPr/>
            <p:nvPr/>
          </p:nvSpPr>
          <p:spPr>
            <a:xfrm>
              <a:off x="5872876" y="2454955"/>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1" name="Rounded Rectangle 18"/>
            <p:cNvSpPr/>
            <p:nvPr/>
          </p:nvSpPr>
          <p:spPr>
            <a:xfrm>
              <a:off x="5894043" y="2476122"/>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Name =…</a:t>
              </a:r>
            </a:p>
            <a:p>
              <a:pPr lvl="0" algn="ctr" defTabSz="711200">
                <a:lnSpc>
                  <a:spcPct val="90000"/>
                </a:lnSpc>
                <a:spcBef>
                  <a:spcPct val="0"/>
                </a:spcBef>
                <a:spcAft>
                  <a:spcPct val="35000"/>
                </a:spcAft>
              </a:pPr>
              <a:r>
                <a:rPr lang="en-US" sz="2000" b="1" dirty="0" smtClean="0"/>
                <a:t>Email = …</a:t>
              </a:r>
              <a:endParaRPr lang="en-US" sz="2000" b="1" kern="1200" dirty="0" smtClean="0"/>
            </a:p>
          </p:txBody>
        </p:sp>
        <p:sp>
          <p:nvSpPr>
            <p:cNvPr id="22" name="Straight Connector 19"/>
            <p:cNvSpPr/>
            <p:nvPr/>
          </p:nvSpPr>
          <p:spPr>
            <a:xfrm rot="2142401">
              <a:off x="5227785" y="3426309"/>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20"/>
            <p:cNvSpPr/>
            <p:nvPr/>
          </p:nvSpPr>
          <p:spPr>
            <a:xfrm rot="2142401">
              <a:off x="5565992" y="3421846"/>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24" name="Rounded Rectangle 23"/>
            <p:cNvSpPr/>
            <p:nvPr/>
          </p:nvSpPr>
          <p:spPr>
            <a:xfrm>
              <a:off x="5872876" y="3286071"/>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5" name="Rounded Rectangle 22"/>
            <p:cNvSpPr/>
            <p:nvPr/>
          </p:nvSpPr>
          <p:spPr>
            <a:xfrm>
              <a:off x="5894043" y="3286071"/>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Name =…</a:t>
              </a:r>
            </a:p>
            <a:p>
              <a:pPr lvl="0" algn="ctr" defTabSz="711200">
                <a:lnSpc>
                  <a:spcPct val="90000"/>
                </a:lnSpc>
                <a:spcBef>
                  <a:spcPct val="0"/>
                </a:spcBef>
                <a:spcAft>
                  <a:spcPct val="35000"/>
                </a:spcAft>
              </a:pPr>
              <a:r>
                <a:rPr lang="en-US" sz="2000" b="1" dirty="0" smtClean="0"/>
                <a:t>Email = …</a:t>
              </a:r>
              <a:endParaRPr lang="en-US" sz="2000" b="1" kern="1200" dirty="0" smtClean="0"/>
            </a:p>
          </p:txBody>
        </p:sp>
        <p:sp>
          <p:nvSpPr>
            <p:cNvPr id="26" name="Straight Connector 23"/>
            <p:cNvSpPr/>
            <p:nvPr/>
          </p:nvSpPr>
          <p:spPr>
            <a:xfrm rot="3310531">
              <a:off x="3053987" y="4465204"/>
              <a:ext cx="1012438" cy="26674"/>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4"/>
            <p:cNvSpPr/>
            <p:nvPr/>
          </p:nvSpPr>
          <p:spPr>
            <a:xfrm rot="3310531">
              <a:off x="3534895" y="4453230"/>
              <a:ext cx="50621" cy="506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28" name="Rounded Rectangle 27"/>
            <p:cNvSpPr/>
            <p:nvPr/>
          </p:nvSpPr>
          <p:spPr>
            <a:xfrm>
              <a:off x="3849290" y="4511578"/>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29" name="Rounded Rectangle 26"/>
            <p:cNvSpPr/>
            <p:nvPr/>
          </p:nvSpPr>
          <p:spPr>
            <a:xfrm>
              <a:off x="3870457" y="4553912"/>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dirty="0" smtClean="0"/>
                <a:t>p</a:t>
              </a:r>
              <a:r>
                <a:rPr lang="en-US" sz="2000" b="1" kern="1200" dirty="0" smtClean="0"/>
                <a:t>hoto </a:t>
              </a:r>
              <a:r>
                <a:rPr lang="en-US" sz="2000" b="1" dirty="0" smtClean="0"/>
                <a:t>i</a:t>
              </a:r>
              <a:r>
                <a:rPr lang="en-US" sz="2000" b="1" kern="1200" dirty="0" smtClean="0"/>
                <a:t>ndex</a:t>
              </a:r>
              <a:endParaRPr lang="en-US" sz="2000" b="1" kern="1200" dirty="0"/>
            </a:p>
          </p:txBody>
        </p:sp>
        <p:sp>
          <p:nvSpPr>
            <p:cNvPr id="30" name="Straight Connector 27"/>
            <p:cNvSpPr/>
            <p:nvPr/>
          </p:nvSpPr>
          <p:spPr>
            <a:xfrm rot="19457599">
              <a:off x="5227785" y="4672983"/>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8"/>
            <p:cNvSpPr/>
            <p:nvPr/>
          </p:nvSpPr>
          <p:spPr>
            <a:xfrm rot="19457599">
              <a:off x="5565992" y="4668520"/>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32" name="Rounded Rectangle 31"/>
            <p:cNvSpPr/>
            <p:nvPr/>
          </p:nvSpPr>
          <p:spPr>
            <a:xfrm>
              <a:off x="5872876" y="4117187"/>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3" name="Rounded Rectangle 30"/>
            <p:cNvSpPr/>
            <p:nvPr/>
          </p:nvSpPr>
          <p:spPr>
            <a:xfrm>
              <a:off x="5894043" y="4117187"/>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Photo ID =…</a:t>
              </a:r>
            </a:p>
            <a:p>
              <a:pPr lvl="0" algn="ctr" defTabSz="711200">
                <a:lnSpc>
                  <a:spcPct val="90000"/>
                </a:lnSpc>
                <a:spcBef>
                  <a:spcPct val="0"/>
                </a:spcBef>
                <a:spcAft>
                  <a:spcPct val="35000"/>
                </a:spcAft>
              </a:pPr>
              <a:r>
                <a:rPr lang="en-US" sz="2000" b="1" dirty="0" smtClean="0"/>
                <a:t>Date </a:t>
              </a:r>
              <a:r>
                <a:rPr lang="en-US" sz="2000" b="1" kern="1200" dirty="0" smtClean="0"/>
                <a:t>=…</a:t>
              </a:r>
              <a:endParaRPr lang="en-US" sz="2000" b="1" kern="1200" dirty="0"/>
            </a:p>
          </p:txBody>
        </p:sp>
        <p:sp>
          <p:nvSpPr>
            <p:cNvPr id="34" name="Straight Connector 31"/>
            <p:cNvSpPr/>
            <p:nvPr/>
          </p:nvSpPr>
          <p:spPr>
            <a:xfrm rot="2142401">
              <a:off x="5227785" y="5088541"/>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32"/>
            <p:cNvSpPr/>
            <p:nvPr/>
          </p:nvSpPr>
          <p:spPr>
            <a:xfrm rot="2142401">
              <a:off x="5565992" y="5084078"/>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36" name="Rounded Rectangle 35"/>
            <p:cNvSpPr/>
            <p:nvPr/>
          </p:nvSpPr>
          <p:spPr>
            <a:xfrm>
              <a:off x="5872876" y="4948302"/>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7" name="Rounded Rectangle 34"/>
            <p:cNvSpPr/>
            <p:nvPr/>
          </p:nvSpPr>
          <p:spPr>
            <a:xfrm>
              <a:off x="5894043" y="4948302"/>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Photo ID =…</a:t>
              </a:r>
            </a:p>
            <a:p>
              <a:pPr lvl="0" algn="ctr" defTabSz="711200">
                <a:lnSpc>
                  <a:spcPct val="90000"/>
                </a:lnSpc>
                <a:spcBef>
                  <a:spcPct val="0"/>
                </a:spcBef>
                <a:spcAft>
                  <a:spcPct val="35000"/>
                </a:spcAft>
              </a:pPr>
              <a:r>
                <a:rPr lang="en-US" sz="2000" b="1" dirty="0" smtClean="0"/>
                <a:t>Date </a:t>
              </a:r>
              <a:r>
                <a:rPr lang="en-US" sz="2000" b="1" kern="1200" dirty="0" smtClean="0"/>
                <a:t>=…</a:t>
              </a:r>
              <a:endParaRPr lang="en-US" sz="2000" b="1" kern="1200" dirty="0"/>
            </a:p>
          </p:txBody>
        </p:sp>
      </p:grpSp>
    </p:spTree>
    <p:extLst>
      <p:ext uri="{BB962C8B-B14F-4D97-AF65-F5344CB8AC3E}">
        <p14:creationId xmlns:p14="http://schemas.microsoft.com/office/powerpoint/2010/main" val="59896598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Queues</a:t>
            </a:r>
            <a:endParaRPr lang="en-US" dirty="0"/>
          </a:p>
        </p:txBody>
      </p:sp>
      <p:sp>
        <p:nvSpPr>
          <p:cNvPr id="3" name="Content Placeholder 2"/>
          <p:cNvSpPr>
            <a:spLocks noGrp="1"/>
          </p:cNvSpPr>
          <p:nvPr>
            <p:ph type="body" sz="quarter" idx="10"/>
          </p:nvPr>
        </p:nvSpPr>
        <p:spPr>
          <a:xfrm>
            <a:off x="519115" y="1447800"/>
            <a:ext cx="11149012" cy="4758226"/>
          </a:xfrm>
        </p:spPr>
        <p:txBody>
          <a:bodyPr/>
          <a:lstStyle/>
          <a:p>
            <a:r>
              <a:rPr lang="en-US" dirty="0" smtClean="0"/>
              <a:t>Provide reliable message delivery</a:t>
            </a:r>
          </a:p>
          <a:p>
            <a:pPr lvl="1"/>
            <a:r>
              <a:rPr lang="en-US" dirty="0" smtClean="0"/>
              <a:t>Simple, asynchronous work dispatch</a:t>
            </a:r>
          </a:p>
          <a:p>
            <a:pPr lvl="1"/>
            <a:r>
              <a:rPr lang="en-US" dirty="0" smtClean="0"/>
              <a:t>Programming semantics ensure that a message can be processed at least once</a:t>
            </a:r>
          </a:p>
          <a:p>
            <a:pPr lvl="0"/>
            <a:r>
              <a:rPr lang="en-US" dirty="0" smtClean="0"/>
              <a:t>Queues are highly available, durable and performance efficient</a:t>
            </a:r>
          </a:p>
          <a:p>
            <a:pPr lvl="1"/>
            <a:r>
              <a:rPr lang="en-US" dirty="0" smtClean="0"/>
              <a:t>Maximum size is 64K</a:t>
            </a:r>
          </a:p>
          <a:p>
            <a:pPr lvl="1"/>
            <a:r>
              <a:rPr lang="en-US" dirty="0" smtClean="0"/>
              <a:t>FIFO in general, but not guaranteed</a:t>
            </a:r>
          </a:p>
          <a:p>
            <a:r>
              <a:rPr lang="en-US" dirty="0" smtClean="0"/>
              <a:t>Pulling an item from the queue doesn’t delete it</a:t>
            </a:r>
          </a:p>
          <a:p>
            <a:pPr lvl="1"/>
            <a:r>
              <a:rPr lang="en-US" dirty="0" smtClean="0"/>
              <a:t>It becomes invisible for a visibility timeout</a:t>
            </a:r>
          </a:p>
          <a:p>
            <a:pPr lvl="1"/>
            <a:r>
              <a:rPr lang="en-US" dirty="0" smtClean="0"/>
              <a:t>Item must be deleted before timeout or else it becomes visible</a:t>
            </a:r>
          </a:p>
        </p:txBody>
      </p:sp>
    </p:spTree>
    <p:extLst>
      <p:ext uri="{BB962C8B-B14F-4D97-AF65-F5344CB8AC3E}">
        <p14:creationId xmlns:p14="http://schemas.microsoft.com/office/powerpoint/2010/main" val="182167793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828193"/>
          </a:xfrm>
        </p:spPr>
        <p:txBody>
          <a:bodyPr/>
          <a:lstStyle/>
          <a:p>
            <a:r>
              <a:rPr lang="en-US" smtClean="0"/>
              <a:t>Queue Storage Concepts</a:t>
            </a:r>
            <a:br>
              <a:rPr lang="en-US" smtClean="0"/>
            </a:br>
            <a:r>
              <a:rPr lang="en-US" smtClean="0"/>
              <a:t/>
            </a:r>
            <a:br>
              <a:rPr lang="en-US" smtClean="0"/>
            </a:br>
            <a:endParaRPr lang="en-US" dirty="0"/>
          </a:p>
        </p:txBody>
      </p:sp>
      <p:grpSp>
        <p:nvGrpSpPr>
          <p:cNvPr id="3" name="Group 52"/>
          <p:cNvGrpSpPr/>
          <p:nvPr/>
        </p:nvGrpSpPr>
        <p:grpSpPr>
          <a:xfrm>
            <a:off x="2243083" y="1600200"/>
            <a:ext cx="7706892" cy="4876800"/>
            <a:chOff x="1681162" y="990600"/>
            <a:chExt cx="5781675" cy="4876800"/>
          </a:xfrm>
        </p:grpSpPr>
        <p:sp>
          <p:nvSpPr>
            <p:cNvPr id="54" name="Rounded Rectangle 53"/>
            <p:cNvSpPr/>
            <p:nvPr/>
          </p:nvSpPr>
          <p:spPr>
            <a:xfrm>
              <a:off x="5728335" y="990600"/>
              <a:ext cx="1734502"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5" name="Rounded Rectangle 4"/>
            <p:cNvSpPr/>
            <p:nvPr/>
          </p:nvSpPr>
          <p:spPr>
            <a:xfrm>
              <a:off x="5728335" y="990600"/>
              <a:ext cx="1734502" cy="14630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800" b="1" kern="1200" dirty="0" smtClean="0"/>
                <a:t>Message</a:t>
              </a:r>
              <a:endParaRPr lang="en-US" sz="2800" b="1" kern="1200" dirty="0"/>
            </a:p>
          </p:txBody>
        </p:sp>
        <p:sp>
          <p:nvSpPr>
            <p:cNvPr id="56" name="Rounded Rectangle 55"/>
            <p:cNvSpPr/>
            <p:nvPr/>
          </p:nvSpPr>
          <p:spPr>
            <a:xfrm>
              <a:off x="3704748" y="990600"/>
              <a:ext cx="1734502"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7" name="Rounded Rectangle 6"/>
            <p:cNvSpPr/>
            <p:nvPr/>
          </p:nvSpPr>
          <p:spPr>
            <a:xfrm>
              <a:off x="3704748" y="990600"/>
              <a:ext cx="1734502" cy="14630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800" b="1" kern="1200" dirty="0" smtClean="0"/>
                <a:t>Queue</a:t>
              </a:r>
              <a:endParaRPr lang="en-US" sz="2800" b="1" kern="1200" dirty="0"/>
            </a:p>
          </p:txBody>
        </p:sp>
        <p:sp>
          <p:nvSpPr>
            <p:cNvPr id="58" name="Rounded Rectangle 57"/>
            <p:cNvSpPr/>
            <p:nvPr/>
          </p:nvSpPr>
          <p:spPr>
            <a:xfrm>
              <a:off x="1681162" y="990600"/>
              <a:ext cx="1734502"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9" name="Rounded Rectangle 8"/>
            <p:cNvSpPr/>
            <p:nvPr/>
          </p:nvSpPr>
          <p:spPr>
            <a:xfrm>
              <a:off x="1681162" y="990600"/>
              <a:ext cx="1734502" cy="14630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800" b="1" kern="1200" dirty="0" smtClean="0"/>
                <a:t>Account</a:t>
              </a:r>
              <a:endParaRPr lang="en-US" sz="2800" b="1" kern="1200" dirty="0"/>
            </a:p>
          </p:txBody>
        </p:sp>
        <p:sp>
          <p:nvSpPr>
            <p:cNvPr id="60" name="Rounded Rectangle 59"/>
            <p:cNvSpPr/>
            <p:nvPr/>
          </p:nvSpPr>
          <p:spPr>
            <a:xfrm>
              <a:off x="1825704" y="3701629"/>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1" name="Rounded Rectangle 10"/>
            <p:cNvSpPr/>
            <p:nvPr/>
          </p:nvSpPr>
          <p:spPr>
            <a:xfrm>
              <a:off x="1846871" y="3722796"/>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dirty="0" smtClean="0"/>
                <a:t>s</a:t>
              </a:r>
              <a:r>
                <a:rPr lang="en-US" sz="2000" b="1" kern="1200" dirty="0" smtClean="0"/>
                <a:t>ally</a:t>
              </a:r>
              <a:endParaRPr lang="en-US" sz="2000" b="1" kern="1200" dirty="0"/>
            </a:p>
          </p:txBody>
        </p:sp>
        <p:sp>
          <p:nvSpPr>
            <p:cNvPr id="62" name="Straight Connector 11"/>
            <p:cNvSpPr/>
            <p:nvPr/>
          </p:nvSpPr>
          <p:spPr>
            <a:xfrm rot="18289469">
              <a:off x="3053987" y="3634088"/>
              <a:ext cx="1012438" cy="26674"/>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Straight Connector 12"/>
            <p:cNvSpPr/>
            <p:nvPr/>
          </p:nvSpPr>
          <p:spPr>
            <a:xfrm rot="18289469">
              <a:off x="3534895" y="3622115"/>
              <a:ext cx="50621" cy="506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64" name="Rounded Rectangle 63"/>
            <p:cNvSpPr/>
            <p:nvPr/>
          </p:nvSpPr>
          <p:spPr>
            <a:xfrm>
              <a:off x="3849290" y="2870513"/>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5" name="Rounded Rectangle 14"/>
            <p:cNvSpPr/>
            <p:nvPr/>
          </p:nvSpPr>
          <p:spPr>
            <a:xfrm>
              <a:off x="3870457" y="2891680"/>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dirty="0" smtClean="0"/>
                <a:t>t</a:t>
              </a:r>
              <a:r>
                <a:rPr lang="en-US" sz="2000" b="1" kern="1200" dirty="0" smtClean="0"/>
                <a:t>humbnail </a:t>
              </a:r>
              <a:r>
                <a:rPr lang="en-US" sz="2000" b="1" dirty="0" smtClean="0"/>
                <a:t>j</a:t>
              </a:r>
              <a:r>
                <a:rPr lang="en-US" sz="2000" b="1" kern="1200" dirty="0" smtClean="0"/>
                <a:t>obs</a:t>
              </a:r>
              <a:endParaRPr lang="en-US" sz="2000" b="1" kern="1200" dirty="0"/>
            </a:p>
          </p:txBody>
        </p:sp>
        <p:sp>
          <p:nvSpPr>
            <p:cNvPr id="66" name="Straight Connector 15"/>
            <p:cNvSpPr/>
            <p:nvPr/>
          </p:nvSpPr>
          <p:spPr>
            <a:xfrm rot="19457599">
              <a:off x="5227785" y="3010751"/>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7" name="Straight Connector 16"/>
            <p:cNvSpPr/>
            <p:nvPr/>
          </p:nvSpPr>
          <p:spPr>
            <a:xfrm rot="19457599">
              <a:off x="5565992" y="3006288"/>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68" name="Rounded Rectangle 67"/>
            <p:cNvSpPr/>
            <p:nvPr/>
          </p:nvSpPr>
          <p:spPr>
            <a:xfrm>
              <a:off x="5872876" y="2454955"/>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69" name="Rounded Rectangle 18"/>
            <p:cNvSpPr/>
            <p:nvPr/>
          </p:nvSpPr>
          <p:spPr>
            <a:xfrm>
              <a:off x="5894043" y="2476122"/>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128x128, http://…</a:t>
              </a:r>
              <a:endParaRPr lang="en-US" sz="2000" b="1" kern="1200" dirty="0"/>
            </a:p>
          </p:txBody>
        </p:sp>
        <p:sp>
          <p:nvSpPr>
            <p:cNvPr id="70" name="Straight Connector 19"/>
            <p:cNvSpPr/>
            <p:nvPr/>
          </p:nvSpPr>
          <p:spPr>
            <a:xfrm rot="2142401">
              <a:off x="5227785" y="3426309"/>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Straight Connector 20"/>
            <p:cNvSpPr/>
            <p:nvPr/>
          </p:nvSpPr>
          <p:spPr>
            <a:xfrm rot="2142401">
              <a:off x="5565992" y="3421846"/>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72" name="Rounded Rectangle 71"/>
            <p:cNvSpPr/>
            <p:nvPr/>
          </p:nvSpPr>
          <p:spPr>
            <a:xfrm>
              <a:off x="5872876" y="3286071"/>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3" name="Rounded Rectangle 22"/>
            <p:cNvSpPr/>
            <p:nvPr/>
          </p:nvSpPr>
          <p:spPr>
            <a:xfrm>
              <a:off x="5894043" y="3307238"/>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256x256, http://…</a:t>
              </a:r>
              <a:endParaRPr lang="en-US" sz="2000" b="1" kern="1200" dirty="0"/>
            </a:p>
          </p:txBody>
        </p:sp>
        <p:sp>
          <p:nvSpPr>
            <p:cNvPr id="74" name="Straight Connector 23"/>
            <p:cNvSpPr/>
            <p:nvPr/>
          </p:nvSpPr>
          <p:spPr>
            <a:xfrm rot="3310531">
              <a:off x="3053987" y="4465204"/>
              <a:ext cx="1012438" cy="26674"/>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Straight Connector 24"/>
            <p:cNvSpPr/>
            <p:nvPr/>
          </p:nvSpPr>
          <p:spPr>
            <a:xfrm rot="3310531">
              <a:off x="3534895" y="4453230"/>
              <a:ext cx="50621" cy="506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76" name="Rounded Rectangle 75"/>
            <p:cNvSpPr/>
            <p:nvPr/>
          </p:nvSpPr>
          <p:spPr>
            <a:xfrm>
              <a:off x="3849290" y="4532745"/>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77" name="Rounded Rectangle 26"/>
            <p:cNvSpPr/>
            <p:nvPr/>
          </p:nvSpPr>
          <p:spPr>
            <a:xfrm>
              <a:off x="3870457" y="4553912"/>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dirty="0" smtClean="0"/>
                <a:t>p</a:t>
              </a:r>
              <a:r>
                <a:rPr lang="en-US" sz="2000" b="1" kern="1200" dirty="0" smtClean="0"/>
                <a:t>hoto </a:t>
              </a:r>
              <a:r>
                <a:rPr lang="en-US" sz="2000" b="1" dirty="0" smtClean="0"/>
                <a:t>p</a:t>
              </a:r>
              <a:r>
                <a:rPr lang="en-US" sz="2000" b="1" kern="1200" dirty="0" smtClean="0"/>
                <a:t>rocessing </a:t>
              </a:r>
              <a:r>
                <a:rPr lang="en-US" sz="2000" b="1" dirty="0" smtClean="0"/>
                <a:t>j</a:t>
              </a:r>
              <a:r>
                <a:rPr lang="en-US" sz="2000" b="1" kern="1200" dirty="0" smtClean="0"/>
                <a:t>obs</a:t>
              </a:r>
              <a:endParaRPr lang="en-US" sz="2000" b="1" kern="1200" dirty="0"/>
            </a:p>
          </p:txBody>
        </p:sp>
        <p:sp>
          <p:nvSpPr>
            <p:cNvPr id="78" name="Straight Connector 27"/>
            <p:cNvSpPr/>
            <p:nvPr/>
          </p:nvSpPr>
          <p:spPr>
            <a:xfrm rot="19457599">
              <a:off x="5227785" y="4672983"/>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Straight Connector 28"/>
            <p:cNvSpPr/>
            <p:nvPr/>
          </p:nvSpPr>
          <p:spPr>
            <a:xfrm rot="19457599">
              <a:off x="5565992" y="4668520"/>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80" name="Rounded Rectangle 79"/>
            <p:cNvSpPr/>
            <p:nvPr/>
          </p:nvSpPr>
          <p:spPr>
            <a:xfrm>
              <a:off x="5872876" y="4117187"/>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1" name="Rounded Rectangle 30"/>
            <p:cNvSpPr/>
            <p:nvPr/>
          </p:nvSpPr>
          <p:spPr>
            <a:xfrm>
              <a:off x="5894043" y="4138354"/>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http://…</a:t>
              </a:r>
              <a:endParaRPr lang="en-US" sz="2000" b="1" kern="1200" dirty="0"/>
            </a:p>
          </p:txBody>
        </p:sp>
        <p:sp>
          <p:nvSpPr>
            <p:cNvPr id="82" name="Straight Connector 31"/>
            <p:cNvSpPr/>
            <p:nvPr/>
          </p:nvSpPr>
          <p:spPr>
            <a:xfrm rot="2142401">
              <a:off x="5227785" y="5088541"/>
              <a:ext cx="712015" cy="26674"/>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Straight Connector 32"/>
            <p:cNvSpPr/>
            <p:nvPr/>
          </p:nvSpPr>
          <p:spPr>
            <a:xfrm rot="2142401">
              <a:off x="5565992" y="5084078"/>
              <a:ext cx="35600" cy="35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700" b="1" kern="1200"/>
            </a:p>
          </p:txBody>
        </p:sp>
        <p:sp>
          <p:nvSpPr>
            <p:cNvPr id="84" name="Rounded Rectangle 83"/>
            <p:cNvSpPr/>
            <p:nvPr/>
          </p:nvSpPr>
          <p:spPr>
            <a:xfrm>
              <a:off x="5872876" y="4948302"/>
              <a:ext cx="1445418" cy="722709"/>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85" name="Rounded Rectangle 34"/>
            <p:cNvSpPr/>
            <p:nvPr/>
          </p:nvSpPr>
          <p:spPr>
            <a:xfrm>
              <a:off x="5894043" y="4969469"/>
              <a:ext cx="1403084" cy="6803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2000" b="1" kern="1200" dirty="0" smtClean="0"/>
                <a:t>http://…</a:t>
              </a:r>
              <a:endParaRPr lang="en-US" sz="2000" b="1" kern="1200" dirty="0"/>
            </a:p>
          </p:txBody>
        </p:sp>
      </p:grpSp>
    </p:spTree>
    <p:extLst>
      <p:ext uri="{BB962C8B-B14F-4D97-AF65-F5344CB8AC3E}">
        <p14:creationId xmlns:p14="http://schemas.microsoft.com/office/powerpoint/2010/main" val="312650485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31218" y="649795"/>
            <a:ext cx="7796664" cy="1523494"/>
          </a:xfrm>
        </p:spPr>
        <p:txBody>
          <a:bodyPr/>
          <a:lstStyle/>
          <a:p>
            <a:r>
              <a:rPr lang="en-US" dirty="0" smtClean="0"/>
              <a:t>Cloud Computing Fundamentals</a:t>
            </a:r>
            <a:endParaRPr lang="en-US" dirty="0"/>
          </a:p>
        </p:txBody>
      </p:sp>
    </p:spTree>
    <p:extLst>
      <p:ext uri="{BB962C8B-B14F-4D97-AF65-F5344CB8AC3E}">
        <p14:creationId xmlns:p14="http://schemas.microsoft.com/office/powerpoint/2010/main" val="10849636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
          <p:cNvGrpSpPr/>
          <p:nvPr/>
        </p:nvGrpSpPr>
        <p:grpSpPr>
          <a:xfrm>
            <a:off x="8327754" y="1411288"/>
            <a:ext cx="3344739" cy="5218112"/>
            <a:chOff x="5859507" y="0"/>
            <a:chExt cx="2509208" cy="5715000"/>
          </a:xfrm>
        </p:grpSpPr>
        <p:sp>
          <p:nvSpPr>
            <p:cNvPr id="62" name="Rounded Rectangle 61"/>
            <p:cNvSpPr/>
            <p:nvPr/>
          </p:nvSpPr>
          <p:spPr>
            <a:xfrm>
              <a:off x="5859507" y="0"/>
              <a:ext cx="2509208" cy="5715000"/>
            </a:xfrm>
            <a:prstGeom prst="roundRect">
              <a:avLst>
                <a:gd name="adj" fmla="val 10000"/>
              </a:avLst>
            </a:prstGeom>
            <a:solidFill>
              <a:schemeClr val="accent1">
                <a:lumMod val="60000"/>
                <a:lumOff val="4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3" name="Rounded Rectangle 4"/>
            <p:cNvSpPr/>
            <p:nvPr/>
          </p:nvSpPr>
          <p:spPr>
            <a:xfrm>
              <a:off x="5859507" y="0"/>
              <a:ext cx="2509208" cy="1714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667000">
                <a:lnSpc>
                  <a:spcPct val="90000"/>
                </a:lnSpc>
                <a:spcBef>
                  <a:spcPct val="0"/>
                </a:spcBef>
                <a:spcAft>
                  <a:spcPct val="35000"/>
                </a:spcAft>
              </a:pPr>
              <a:endParaRPr lang="en-US" sz="6000" dirty="0">
                <a:solidFill>
                  <a:srgbClr val="000000">
                    <a:hueOff val="0"/>
                    <a:satOff val="0"/>
                    <a:lumOff val="0"/>
                    <a:alphaOff val="0"/>
                  </a:srgbClr>
                </a:solidFill>
              </a:endParaRPr>
            </a:p>
          </p:txBody>
        </p:sp>
      </p:grpSp>
      <p:grpSp>
        <p:nvGrpSpPr>
          <p:cNvPr id="4" name="Group 16"/>
          <p:cNvGrpSpPr/>
          <p:nvPr/>
        </p:nvGrpSpPr>
        <p:grpSpPr>
          <a:xfrm>
            <a:off x="4422821" y="1411288"/>
            <a:ext cx="3344739" cy="5218112"/>
            <a:chOff x="2930045" y="0"/>
            <a:chExt cx="2509208" cy="5715000"/>
          </a:xfrm>
        </p:grpSpPr>
        <p:sp>
          <p:nvSpPr>
            <p:cNvPr id="60" name="Rounded Rectangle 59"/>
            <p:cNvSpPr/>
            <p:nvPr/>
          </p:nvSpPr>
          <p:spPr>
            <a:xfrm>
              <a:off x="2930045" y="0"/>
              <a:ext cx="2509208" cy="5715000"/>
            </a:xfrm>
            <a:prstGeom prst="roundRect">
              <a:avLst>
                <a:gd name="adj" fmla="val 10000"/>
              </a:avLst>
            </a:prstGeom>
            <a:solidFill>
              <a:schemeClr val="accent1">
                <a:lumMod val="60000"/>
                <a:lumOff val="4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61" name="Rounded Rectangle 6"/>
            <p:cNvSpPr/>
            <p:nvPr/>
          </p:nvSpPr>
          <p:spPr>
            <a:xfrm>
              <a:off x="2930045" y="0"/>
              <a:ext cx="2509208" cy="17145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667000">
                <a:lnSpc>
                  <a:spcPct val="90000"/>
                </a:lnSpc>
                <a:spcBef>
                  <a:spcPct val="0"/>
                </a:spcBef>
                <a:spcAft>
                  <a:spcPct val="35000"/>
                </a:spcAft>
              </a:pPr>
              <a:endParaRPr lang="en-US" sz="6000" dirty="0">
                <a:solidFill>
                  <a:srgbClr val="000000">
                    <a:hueOff val="0"/>
                    <a:satOff val="0"/>
                    <a:lumOff val="0"/>
                    <a:alphaOff val="0"/>
                  </a:srgbClr>
                </a:solidFill>
              </a:endParaRPr>
            </a:p>
          </p:txBody>
        </p:sp>
      </p:grpSp>
      <p:sp>
        <p:nvSpPr>
          <p:cNvPr id="58" name="Rounded Rectangle 57"/>
          <p:cNvSpPr/>
          <p:nvPr/>
        </p:nvSpPr>
        <p:spPr>
          <a:xfrm>
            <a:off x="517112" y="1411288"/>
            <a:ext cx="3344739" cy="5218112"/>
          </a:xfrm>
          <a:prstGeom prst="roundRect">
            <a:avLst>
              <a:gd name="adj" fmla="val 10000"/>
            </a:avLst>
          </a:prstGeom>
          <a:solidFill>
            <a:schemeClr val="accent1">
              <a:lumMod val="60000"/>
              <a:lumOff val="4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sp>
      <p:sp>
        <p:nvSpPr>
          <p:cNvPr id="59" name="Rounded Rectangle 8"/>
          <p:cNvSpPr/>
          <p:nvPr/>
        </p:nvSpPr>
        <p:spPr>
          <a:xfrm>
            <a:off x="517112" y="1411288"/>
            <a:ext cx="3344739" cy="156543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26720" tIns="426720" rIns="426720" bIns="426720" numCol="1" spcCol="1270" anchor="ctr" anchorCtr="0">
            <a:noAutofit/>
          </a:bodyPr>
          <a:lstStyle/>
          <a:p>
            <a:pPr algn="ctr" defTabSz="2667000">
              <a:lnSpc>
                <a:spcPct val="90000"/>
              </a:lnSpc>
              <a:spcBef>
                <a:spcPct val="0"/>
              </a:spcBef>
              <a:spcAft>
                <a:spcPct val="35000"/>
              </a:spcAft>
            </a:pPr>
            <a:endParaRPr lang="en-US" sz="6000" dirty="0">
              <a:solidFill>
                <a:srgbClr val="000000">
                  <a:hueOff val="0"/>
                  <a:satOff val="0"/>
                  <a:lumOff val="0"/>
                  <a:alphaOff val="0"/>
                </a:srgbClr>
              </a:solidFill>
            </a:endParaRPr>
          </a:p>
        </p:txBody>
      </p:sp>
      <p:grpSp>
        <p:nvGrpSpPr>
          <p:cNvPr id="6" name="Group 18"/>
          <p:cNvGrpSpPr/>
          <p:nvPr/>
        </p:nvGrpSpPr>
        <p:grpSpPr>
          <a:xfrm>
            <a:off x="701578" y="3295119"/>
            <a:ext cx="2800960" cy="1050633"/>
            <a:chOff x="138385" y="2209799"/>
            <a:chExt cx="2101267" cy="1050633"/>
          </a:xfrm>
        </p:grpSpPr>
        <p:sp>
          <p:nvSpPr>
            <p:cNvPr id="56" name="Rounded Rectangle 55"/>
            <p:cNvSpPr/>
            <p:nvPr/>
          </p:nvSpPr>
          <p:spPr>
            <a:xfrm>
              <a:off x="138385"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7" name="Rounded Rectangle 10"/>
            <p:cNvSpPr/>
            <p:nvPr/>
          </p:nvSpPr>
          <p:spPr>
            <a:xfrm>
              <a:off x="169157"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Account</a:t>
              </a:r>
            </a:p>
          </p:txBody>
        </p:sp>
      </p:grpSp>
      <p:grpSp>
        <p:nvGrpSpPr>
          <p:cNvPr id="8" name="Group 20"/>
          <p:cNvGrpSpPr/>
          <p:nvPr/>
        </p:nvGrpSpPr>
        <p:grpSpPr>
          <a:xfrm>
            <a:off x="4719330" y="1521359"/>
            <a:ext cx="2800960" cy="1050633"/>
            <a:chOff x="3152484" y="228599"/>
            <a:chExt cx="2101267" cy="1050633"/>
          </a:xfrm>
        </p:grpSpPr>
        <p:sp>
          <p:nvSpPr>
            <p:cNvPr id="52" name="Rounded Rectangle 51"/>
            <p:cNvSpPr/>
            <p:nvPr/>
          </p:nvSpPr>
          <p:spPr>
            <a:xfrm>
              <a:off x="3152484"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53" name="Rounded Rectangle 14"/>
            <p:cNvSpPr/>
            <p:nvPr/>
          </p:nvSpPr>
          <p:spPr>
            <a:xfrm>
              <a:off x="3183256" y="2593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0" rIns="91436" bIns="228600" numCol="1" rtlCol="0" anchor="b"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 Container</a:t>
              </a:r>
            </a:p>
          </p:txBody>
        </p:sp>
      </p:grpSp>
      <p:grpSp>
        <p:nvGrpSpPr>
          <p:cNvPr id="16" name="Group 22"/>
          <p:cNvGrpSpPr/>
          <p:nvPr/>
        </p:nvGrpSpPr>
        <p:grpSpPr>
          <a:xfrm>
            <a:off x="8640674" y="1521359"/>
            <a:ext cx="2800960" cy="1050633"/>
            <a:chOff x="6094258" y="228599"/>
            <a:chExt cx="2101267" cy="1050633"/>
          </a:xfrm>
        </p:grpSpPr>
        <p:sp>
          <p:nvSpPr>
            <p:cNvPr id="48" name="Rounded Rectangle 47"/>
            <p:cNvSpPr/>
            <p:nvPr/>
          </p:nvSpPr>
          <p:spPr>
            <a:xfrm>
              <a:off x="6094258" y="2285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9" name="Rounded Rectangle 18"/>
            <p:cNvSpPr/>
            <p:nvPr/>
          </p:nvSpPr>
          <p:spPr>
            <a:xfrm>
              <a:off x="6125030" y="2593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Blobs</a:t>
              </a:r>
              <a:endParaRPr lang="en-US" sz="3600" dirty="0">
                <a:solidFill>
                  <a:srgbClr val="FFFFFF"/>
                </a:solidFill>
              </a:endParaRPr>
            </a:p>
          </p:txBody>
        </p:sp>
      </p:grpSp>
      <p:grpSp>
        <p:nvGrpSpPr>
          <p:cNvPr id="18" name="Group 24"/>
          <p:cNvGrpSpPr/>
          <p:nvPr/>
        </p:nvGrpSpPr>
        <p:grpSpPr>
          <a:xfrm>
            <a:off x="4719330" y="3292360"/>
            <a:ext cx="2800960" cy="1050633"/>
            <a:chOff x="3152484" y="2209799"/>
            <a:chExt cx="2101267" cy="1050633"/>
          </a:xfrm>
        </p:grpSpPr>
        <p:sp>
          <p:nvSpPr>
            <p:cNvPr id="44" name="Rounded Rectangle 43"/>
            <p:cNvSpPr/>
            <p:nvPr/>
          </p:nvSpPr>
          <p:spPr>
            <a:xfrm>
              <a:off x="3152484"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5" name="Rounded Rectangle 22"/>
            <p:cNvSpPr/>
            <p:nvPr/>
          </p:nvSpPr>
          <p:spPr>
            <a:xfrm>
              <a:off x="3183256"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Table</a:t>
              </a:r>
            </a:p>
          </p:txBody>
        </p:sp>
      </p:grpSp>
      <p:grpSp>
        <p:nvGrpSpPr>
          <p:cNvPr id="20" name="Group 26"/>
          <p:cNvGrpSpPr/>
          <p:nvPr/>
        </p:nvGrpSpPr>
        <p:grpSpPr>
          <a:xfrm>
            <a:off x="8640674" y="3292360"/>
            <a:ext cx="2800960" cy="1050633"/>
            <a:chOff x="6094258" y="2209799"/>
            <a:chExt cx="2101267" cy="1050633"/>
          </a:xfrm>
        </p:grpSpPr>
        <p:sp>
          <p:nvSpPr>
            <p:cNvPr id="40" name="Rounded Rectangle 39"/>
            <p:cNvSpPr/>
            <p:nvPr/>
          </p:nvSpPr>
          <p:spPr>
            <a:xfrm>
              <a:off x="6094258" y="2209799"/>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41" name="Rounded Rectangle 26"/>
            <p:cNvSpPr/>
            <p:nvPr/>
          </p:nvSpPr>
          <p:spPr>
            <a:xfrm>
              <a:off x="6125030" y="2240571"/>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Entities</a:t>
              </a:r>
            </a:p>
          </p:txBody>
        </p:sp>
      </p:grpSp>
      <p:grpSp>
        <p:nvGrpSpPr>
          <p:cNvPr id="22" name="Group 28"/>
          <p:cNvGrpSpPr/>
          <p:nvPr/>
        </p:nvGrpSpPr>
        <p:grpSpPr>
          <a:xfrm>
            <a:off x="4673170" y="5029199"/>
            <a:ext cx="2800960" cy="1050633"/>
            <a:chOff x="3117855" y="4114798"/>
            <a:chExt cx="2101267" cy="1050633"/>
          </a:xfrm>
        </p:grpSpPr>
        <p:sp>
          <p:nvSpPr>
            <p:cNvPr id="36" name="Rounded Rectangle 35"/>
            <p:cNvSpPr/>
            <p:nvPr/>
          </p:nvSpPr>
          <p:spPr>
            <a:xfrm>
              <a:off x="3117855"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7" name="Rounded Rectangle 30"/>
            <p:cNvSpPr/>
            <p:nvPr/>
          </p:nvSpPr>
          <p:spPr>
            <a:xfrm>
              <a:off x="3148627" y="4145570"/>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Queue</a:t>
              </a:r>
            </a:p>
          </p:txBody>
        </p:sp>
      </p:grpSp>
      <p:grpSp>
        <p:nvGrpSpPr>
          <p:cNvPr id="24" name="Group 30"/>
          <p:cNvGrpSpPr/>
          <p:nvPr/>
        </p:nvGrpSpPr>
        <p:grpSpPr>
          <a:xfrm>
            <a:off x="8640674" y="5029199"/>
            <a:ext cx="2800960" cy="1050633"/>
            <a:chOff x="6094258" y="4114798"/>
            <a:chExt cx="2101267" cy="1050633"/>
          </a:xfrm>
        </p:grpSpPr>
        <p:sp>
          <p:nvSpPr>
            <p:cNvPr id="32" name="Rounded Rectangle 31"/>
            <p:cNvSpPr/>
            <p:nvPr/>
          </p:nvSpPr>
          <p:spPr>
            <a:xfrm>
              <a:off x="6094258" y="4114798"/>
              <a:ext cx="2101267" cy="1050633"/>
            </a:xfrm>
            <a:prstGeom prst="roundRect">
              <a:avLst>
                <a:gd name="adj" fmla="val 10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sp>
        <p:sp>
          <p:nvSpPr>
            <p:cNvPr id="33" name="Rounded Rectangle 34"/>
            <p:cNvSpPr/>
            <p:nvPr/>
          </p:nvSpPr>
          <p:spPr>
            <a:xfrm>
              <a:off x="6125030" y="4145570"/>
              <a:ext cx="2039723" cy="989089"/>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r>
                <a:rPr lang="en-US" sz="3600" dirty="0" smtClean="0">
                  <a:solidFill>
                    <a:srgbClr val="FFFFFF"/>
                  </a:solidFill>
                </a:rPr>
                <a:t>Messages</a:t>
              </a:r>
            </a:p>
          </p:txBody>
        </p:sp>
      </p:grpSp>
      <p:sp>
        <p:nvSpPr>
          <p:cNvPr id="2" name="Title 1"/>
          <p:cNvSpPr>
            <a:spLocks noGrp="1"/>
          </p:cNvSpPr>
          <p:nvPr>
            <p:ph type="title"/>
          </p:nvPr>
        </p:nvSpPr>
        <p:spPr/>
        <p:txBody>
          <a:bodyPr/>
          <a:lstStyle/>
          <a:p>
            <a:r>
              <a:rPr lang="en-US" sz="4000" dirty="0" smtClean="0"/>
              <a:t>Windows Azure Data Storage Concepts</a:t>
            </a:r>
            <a:endParaRPr lang="en-US" sz="4000" dirty="0"/>
          </a:p>
        </p:txBody>
      </p:sp>
      <p:sp>
        <p:nvSpPr>
          <p:cNvPr id="10" name="Rounded Rectangle 9"/>
          <p:cNvSpPr/>
          <p:nvPr/>
        </p:nvSpPr>
        <p:spPr bwMode="auto">
          <a:xfrm>
            <a:off x="4469236" y="2505610"/>
            <a:ext cx="7101683"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rPr>
              <a:t>http://&lt;account&gt;.</a:t>
            </a:r>
            <a:r>
              <a:rPr lang="en-US" b="1" dirty="0" smtClean="0">
                <a:solidFill>
                  <a:srgbClr val="FFFFFF"/>
                </a:solidFill>
              </a:rPr>
              <a:t>blob</a:t>
            </a:r>
            <a:r>
              <a:rPr lang="en-US" dirty="0" smtClean="0">
                <a:solidFill>
                  <a:srgbClr val="FFFFFF"/>
                </a:solidFill>
              </a:rPr>
              <a:t>.core.windows.net/&lt;container&gt;</a:t>
            </a:r>
          </a:p>
        </p:txBody>
      </p:sp>
      <p:sp>
        <p:nvSpPr>
          <p:cNvPr id="11" name="Rounded Rectangle 10"/>
          <p:cNvSpPr/>
          <p:nvPr/>
        </p:nvSpPr>
        <p:spPr bwMode="auto">
          <a:xfrm>
            <a:off x="4469236" y="4282960"/>
            <a:ext cx="7101683"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rPr>
              <a:t>http://&lt;account&gt;.</a:t>
            </a:r>
            <a:r>
              <a:rPr lang="en-US" b="1" dirty="0" smtClean="0">
                <a:solidFill>
                  <a:srgbClr val="FFFFFF"/>
                </a:solidFill>
              </a:rPr>
              <a:t>table</a:t>
            </a:r>
            <a:r>
              <a:rPr lang="en-US" dirty="0" smtClean="0">
                <a:solidFill>
                  <a:srgbClr val="FFFFFF"/>
                </a:solidFill>
              </a:rPr>
              <a:t>.core.windows.net/&lt;table&gt;</a:t>
            </a:r>
          </a:p>
        </p:txBody>
      </p:sp>
      <p:sp>
        <p:nvSpPr>
          <p:cNvPr id="12" name="Rounded Rectangle 11"/>
          <p:cNvSpPr/>
          <p:nvPr/>
        </p:nvSpPr>
        <p:spPr bwMode="auto">
          <a:xfrm>
            <a:off x="4469236" y="6019800"/>
            <a:ext cx="7101683" cy="457200"/>
          </a:xfrm>
          <a:prstGeom prst="roundRect">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rPr>
              <a:t>http://&lt;account&gt;.</a:t>
            </a:r>
            <a:r>
              <a:rPr lang="en-US" b="1" dirty="0" smtClean="0">
                <a:solidFill>
                  <a:srgbClr val="FFFFFF"/>
                </a:solidFill>
              </a:rPr>
              <a:t>queue</a:t>
            </a:r>
            <a:r>
              <a:rPr lang="en-US" dirty="0" smtClean="0">
                <a:solidFill>
                  <a:srgbClr val="FFFFFF"/>
                </a:solidFill>
              </a:rPr>
              <a:t>.core.windows.net/&lt;queue&gt;</a:t>
            </a:r>
          </a:p>
        </p:txBody>
      </p:sp>
      <p:sp>
        <p:nvSpPr>
          <p:cNvPr id="13" name="Donut 12"/>
          <p:cNvSpPr/>
          <p:nvPr/>
        </p:nvSpPr>
        <p:spPr bwMode="auto">
          <a:xfrm>
            <a:off x="6852945" y="2505610"/>
            <a:ext cx="1015735" cy="457200"/>
          </a:xfrm>
          <a:prstGeom prst="donut">
            <a:avLst>
              <a:gd name="adj" fmla="val 966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4" name="Donut 13"/>
          <p:cNvSpPr/>
          <p:nvPr/>
        </p:nvSpPr>
        <p:spPr bwMode="auto">
          <a:xfrm>
            <a:off x="7036737" y="4282960"/>
            <a:ext cx="1015735" cy="457200"/>
          </a:xfrm>
          <a:prstGeom prst="donut">
            <a:avLst>
              <a:gd name="adj" fmla="val 966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5" name="Donut 14"/>
          <p:cNvSpPr/>
          <p:nvPr/>
        </p:nvSpPr>
        <p:spPr bwMode="auto">
          <a:xfrm>
            <a:off x="7012421" y="6019800"/>
            <a:ext cx="1015735" cy="457200"/>
          </a:xfrm>
          <a:prstGeom prst="donut">
            <a:avLst>
              <a:gd name="adj" fmla="val 966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cxnSp>
        <p:nvCxnSpPr>
          <p:cNvPr id="26" name="Straight Connector 25"/>
          <p:cNvCxnSpPr>
            <a:endCxn id="44" idx="1"/>
          </p:cNvCxnSpPr>
          <p:nvPr/>
        </p:nvCxnSpPr>
        <p:spPr>
          <a:xfrm flipV="1">
            <a:off x="3502538" y="3817677"/>
            <a:ext cx="1216792" cy="1380"/>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p:cNvCxnSpPr>
            <a:stCxn id="56" idx="3"/>
            <a:endCxn id="53" idx="1"/>
          </p:cNvCxnSpPr>
          <p:nvPr/>
        </p:nvCxnSpPr>
        <p:spPr>
          <a:xfrm flipV="1">
            <a:off x="3502538" y="2046676"/>
            <a:ext cx="1257811" cy="1773760"/>
          </a:xfrm>
          <a:prstGeom prst="line">
            <a:avLst/>
          </a:prstGeom>
        </p:spPr>
        <p:style>
          <a:lnRef idx="3">
            <a:schemeClr val="accent3"/>
          </a:lnRef>
          <a:fillRef idx="0">
            <a:schemeClr val="accent3"/>
          </a:fillRef>
          <a:effectRef idx="2">
            <a:schemeClr val="accent3"/>
          </a:effectRef>
          <a:fontRef idx="minor">
            <a:schemeClr val="tx1"/>
          </a:fontRef>
        </p:style>
      </p:cxnSp>
      <p:cxnSp>
        <p:nvCxnSpPr>
          <p:cNvPr id="64" name="Straight Connector 63"/>
          <p:cNvCxnSpPr>
            <a:stCxn id="56" idx="3"/>
            <a:endCxn id="37" idx="1"/>
          </p:cNvCxnSpPr>
          <p:nvPr/>
        </p:nvCxnSpPr>
        <p:spPr>
          <a:xfrm>
            <a:off x="3502538" y="3820436"/>
            <a:ext cx="1211651" cy="1734080"/>
          </a:xfrm>
          <a:prstGeom prst="line">
            <a:avLst/>
          </a:prstGeom>
        </p:spPr>
        <p:style>
          <a:lnRef idx="3">
            <a:schemeClr val="accent3"/>
          </a:lnRef>
          <a:fillRef idx="0">
            <a:schemeClr val="accent3"/>
          </a:fillRef>
          <a:effectRef idx="2">
            <a:schemeClr val="accent3"/>
          </a:effectRef>
          <a:fontRef idx="minor">
            <a:schemeClr val="tx1"/>
          </a:fontRef>
        </p:style>
      </p:cxnSp>
      <p:cxnSp>
        <p:nvCxnSpPr>
          <p:cNvPr id="66" name="Straight Connector 65"/>
          <p:cNvCxnSpPr>
            <a:stCxn id="52" idx="3"/>
            <a:endCxn id="48" idx="1"/>
          </p:cNvCxnSpPr>
          <p:nvPr/>
        </p:nvCxnSpPr>
        <p:spPr>
          <a:xfrm>
            <a:off x="7520290" y="2046676"/>
            <a:ext cx="11203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8" name="Straight Connector 67"/>
          <p:cNvCxnSpPr>
            <a:stCxn id="44" idx="3"/>
            <a:endCxn id="41" idx="1"/>
          </p:cNvCxnSpPr>
          <p:nvPr/>
        </p:nvCxnSpPr>
        <p:spPr>
          <a:xfrm>
            <a:off x="7520290" y="3817677"/>
            <a:ext cx="116140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0" name="Straight Connector 69"/>
          <p:cNvCxnSpPr>
            <a:stCxn id="36" idx="3"/>
            <a:endCxn id="33" idx="1"/>
          </p:cNvCxnSpPr>
          <p:nvPr/>
        </p:nvCxnSpPr>
        <p:spPr>
          <a:xfrm>
            <a:off x="7474130" y="5554516"/>
            <a:ext cx="120756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45032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5334000" y="1181100"/>
            <a:ext cx="5753100" cy="2436225"/>
          </a:xfrm>
          <a:prstGeom prst="roundRect">
            <a:avLst/>
          </a:prstGeom>
          <a:solidFill>
            <a:srgbClr val="91B2DB"/>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smtClean="0"/>
              <a:t>Branding Police</a:t>
            </a:r>
            <a:endParaRPr lang="en-US" dirty="0"/>
          </a:p>
        </p:txBody>
      </p:sp>
      <p:sp>
        <p:nvSpPr>
          <p:cNvPr id="145" name="Rectangle 144"/>
          <p:cNvSpPr/>
          <p:nvPr/>
        </p:nvSpPr>
        <p:spPr bwMode="auto">
          <a:xfrm>
            <a:off x="5622539" y="1533524"/>
            <a:ext cx="942975" cy="81914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Web </a:t>
            </a:r>
          </a:p>
          <a:p>
            <a:pPr algn="ctr" defTabSz="914099" fontAlgn="base">
              <a:spcBef>
                <a:spcPct val="0"/>
              </a:spcBef>
              <a:spcAft>
                <a:spcPct val="0"/>
              </a:spcAft>
            </a:pPr>
            <a:r>
              <a:rPr lang="en-US" sz="2200" dirty="0" smtClean="0">
                <a:solidFill>
                  <a:schemeClr val="bg1"/>
                </a:solidFill>
              </a:rPr>
              <a:t>Role</a:t>
            </a:r>
          </a:p>
        </p:txBody>
      </p:sp>
      <p:sp>
        <p:nvSpPr>
          <p:cNvPr id="144" name="Can 143"/>
          <p:cNvSpPr/>
          <p:nvPr/>
        </p:nvSpPr>
        <p:spPr bwMode="auto">
          <a:xfrm rot="16200000">
            <a:off x="7880967" y="1941247"/>
            <a:ext cx="510542" cy="1154322"/>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49" name="Rectangle 148"/>
          <p:cNvSpPr/>
          <p:nvPr/>
        </p:nvSpPr>
        <p:spPr bwMode="auto">
          <a:xfrm>
            <a:off x="5622538" y="2538411"/>
            <a:ext cx="942975" cy="81914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Web </a:t>
            </a:r>
          </a:p>
          <a:p>
            <a:pPr algn="ctr" defTabSz="914099" fontAlgn="base">
              <a:spcBef>
                <a:spcPct val="0"/>
              </a:spcBef>
              <a:spcAft>
                <a:spcPct val="0"/>
              </a:spcAft>
            </a:pPr>
            <a:r>
              <a:rPr lang="en-US" sz="2200" dirty="0" smtClean="0">
                <a:solidFill>
                  <a:schemeClr val="bg1"/>
                </a:solidFill>
              </a:rPr>
              <a:t>Role</a:t>
            </a:r>
          </a:p>
        </p:txBody>
      </p:sp>
      <p:sp>
        <p:nvSpPr>
          <p:cNvPr id="150" name="Rectangle 149"/>
          <p:cNvSpPr/>
          <p:nvPr/>
        </p:nvSpPr>
        <p:spPr bwMode="auto">
          <a:xfrm>
            <a:off x="9727814" y="1533524"/>
            <a:ext cx="1047750" cy="81914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Worker</a:t>
            </a:r>
          </a:p>
          <a:p>
            <a:pPr algn="ctr" defTabSz="914099" fontAlgn="base">
              <a:spcBef>
                <a:spcPct val="0"/>
              </a:spcBef>
              <a:spcAft>
                <a:spcPct val="0"/>
              </a:spcAft>
            </a:pPr>
            <a:r>
              <a:rPr lang="en-US" sz="2200" dirty="0" smtClean="0">
                <a:solidFill>
                  <a:schemeClr val="bg1"/>
                </a:solidFill>
              </a:rPr>
              <a:t>Role</a:t>
            </a:r>
          </a:p>
        </p:txBody>
      </p:sp>
      <p:sp>
        <p:nvSpPr>
          <p:cNvPr id="152" name="Rectangle 151"/>
          <p:cNvSpPr/>
          <p:nvPr/>
        </p:nvSpPr>
        <p:spPr bwMode="auto">
          <a:xfrm>
            <a:off x="9727814" y="2538411"/>
            <a:ext cx="1047750" cy="81914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Worker</a:t>
            </a:r>
          </a:p>
          <a:p>
            <a:pPr algn="ctr" defTabSz="914099" fontAlgn="base">
              <a:spcBef>
                <a:spcPct val="0"/>
              </a:spcBef>
              <a:spcAft>
                <a:spcPct val="0"/>
              </a:spcAft>
            </a:pPr>
            <a:r>
              <a:rPr lang="en-US" sz="2200" dirty="0" smtClean="0">
                <a:solidFill>
                  <a:schemeClr val="bg1"/>
                </a:solidFill>
              </a:rPr>
              <a:t>Role</a:t>
            </a:r>
          </a:p>
        </p:txBody>
      </p:sp>
      <p:sp>
        <p:nvSpPr>
          <p:cNvPr id="148" name="Oval 147"/>
          <p:cNvSpPr/>
          <p:nvPr/>
        </p:nvSpPr>
        <p:spPr bwMode="auto">
          <a:xfrm>
            <a:off x="6094026" y="3835598"/>
            <a:ext cx="1538289" cy="952500"/>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smtClean="0">
              <a:solidFill>
                <a:schemeClr val="tx1"/>
              </a:solidFill>
            </a:endParaRPr>
          </a:p>
        </p:txBody>
      </p:sp>
      <p:sp>
        <p:nvSpPr>
          <p:cNvPr id="153" name="TextBox 152"/>
          <p:cNvSpPr txBox="1"/>
          <p:nvPr/>
        </p:nvSpPr>
        <p:spPr>
          <a:xfrm>
            <a:off x="5847846" y="4873823"/>
            <a:ext cx="2232727"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rPr>
              <a:t>{…-…-...-…}-report.txt</a:t>
            </a:r>
          </a:p>
        </p:txBody>
      </p:sp>
      <p:sp>
        <p:nvSpPr>
          <p:cNvPr id="155" name="Oval 154"/>
          <p:cNvSpPr/>
          <p:nvPr/>
        </p:nvSpPr>
        <p:spPr bwMode="auto">
          <a:xfrm>
            <a:off x="8713399" y="3835598"/>
            <a:ext cx="1538289" cy="952500"/>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smtClean="0">
              <a:solidFill>
                <a:schemeClr val="tx1"/>
              </a:solidFill>
            </a:endParaRPr>
          </a:p>
        </p:txBody>
      </p:sp>
      <p:sp>
        <p:nvSpPr>
          <p:cNvPr id="156" name="TextBox 155"/>
          <p:cNvSpPr txBox="1"/>
          <p:nvPr/>
        </p:nvSpPr>
        <p:spPr>
          <a:xfrm>
            <a:off x="8912674" y="4863031"/>
            <a:ext cx="1139736"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rPr>
              <a:t>{…-…-...-…}</a:t>
            </a:r>
          </a:p>
        </p:txBody>
      </p:sp>
      <p:sp>
        <p:nvSpPr>
          <p:cNvPr id="154" name="Folded Corner 153"/>
          <p:cNvSpPr/>
          <p:nvPr/>
        </p:nvSpPr>
        <p:spPr bwMode="auto">
          <a:xfrm>
            <a:off x="5978769" y="2538411"/>
            <a:ext cx="820617" cy="343876"/>
          </a:xfrm>
          <a:prstGeom prst="foldedCorner">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r>
              <a:rPr lang="en-US" sz="1100" b="1" dirty="0" smtClean="0">
                <a:solidFill>
                  <a:schemeClr val="bg1"/>
                </a:solidFill>
              </a:rPr>
              <a:t>{…-…-...-…}</a:t>
            </a:r>
            <a:endParaRPr lang="en-US" sz="1100" b="1" dirty="0">
              <a:solidFill>
                <a:schemeClr val="bg1"/>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97" y="1943098"/>
            <a:ext cx="3029123" cy="214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49" y="4843119"/>
            <a:ext cx="893707" cy="6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 name="Freeform 158"/>
          <p:cNvSpPr/>
          <p:nvPr/>
        </p:nvSpPr>
        <p:spPr>
          <a:xfrm>
            <a:off x="6565513" y="2947984"/>
            <a:ext cx="467747" cy="839155"/>
          </a:xfrm>
          <a:custGeom>
            <a:avLst/>
            <a:gdLst>
              <a:gd name="connsiteX0" fmla="*/ 0 w 434340"/>
              <a:gd name="connsiteY0" fmla="*/ 0 h 1562100"/>
              <a:gd name="connsiteX1" fmla="*/ 358140 w 434340"/>
              <a:gd name="connsiteY1" fmla="*/ 297180 h 1562100"/>
              <a:gd name="connsiteX2" fmla="*/ 434340 w 434340"/>
              <a:gd name="connsiteY2" fmla="*/ 1562100 h 1562100"/>
            </a:gdLst>
            <a:ahLst/>
            <a:cxnLst>
              <a:cxn ang="0">
                <a:pos x="connsiteX0" y="connsiteY0"/>
              </a:cxn>
              <a:cxn ang="0">
                <a:pos x="connsiteX1" y="connsiteY1"/>
              </a:cxn>
              <a:cxn ang="0">
                <a:pos x="connsiteX2" y="connsiteY2"/>
              </a:cxn>
            </a:cxnLst>
            <a:rect l="l" t="t" r="r" b="b"/>
            <a:pathLst>
              <a:path w="434340" h="1562100">
                <a:moveTo>
                  <a:pt x="0" y="0"/>
                </a:moveTo>
                <a:cubicBezTo>
                  <a:pt x="142875" y="18415"/>
                  <a:pt x="285750" y="36830"/>
                  <a:pt x="358140" y="297180"/>
                </a:cubicBezTo>
                <a:cubicBezTo>
                  <a:pt x="430530" y="557530"/>
                  <a:pt x="432435" y="1059815"/>
                  <a:pt x="434340" y="1562100"/>
                </a:cubicBezTo>
              </a:path>
            </a:pathLst>
          </a:custGeom>
          <a:ln w="285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4" name="Freeform 163"/>
          <p:cNvSpPr/>
          <p:nvPr/>
        </p:nvSpPr>
        <p:spPr>
          <a:xfrm>
            <a:off x="6565513" y="2940364"/>
            <a:ext cx="2829947" cy="895234"/>
          </a:xfrm>
          <a:custGeom>
            <a:avLst/>
            <a:gdLst>
              <a:gd name="connsiteX0" fmla="*/ 0 w 434340"/>
              <a:gd name="connsiteY0" fmla="*/ 0 h 1562100"/>
              <a:gd name="connsiteX1" fmla="*/ 358140 w 434340"/>
              <a:gd name="connsiteY1" fmla="*/ 297180 h 1562100"/>
              <a:gd name="connsiteX2" fmla="*/ 434340 w 434340"/>
              <a:gd name="connsiteY2" fmla="*/ 1562100 h 1562100"/>
            </a:gdLst>
            <a:ahLst/>
            <a:cxnLst>
              <a:cxn ang="0">
                <a:pos x="connsiteX0" y="connsiteY0"/>
              </a:cxn>
              <a:cxn ang="0">
                <a:pos x="connsiteX1" y="connsiteY1"/>
              </a:cxn>
              <a:cxn ang="0">
                <a:pos x="connsiteX2" y="connsiteY2"/>
              </a:cxn>
            </a:cxnLst>
            <a:rect l="l" t="t" r="r" b="b"/>
            <a:pathLst>
              <a:path w="434340" h="1562100">
                <a:moveTo>
                  <a:pt x="0" y="0"/>
                </a:moveTo>
                <a:cubicBezTo>
                  <a:pt x="142875" y="18415"/>
                  <a:pt x="285750" y="36830"/>
                  <a:pt x="358140" y="297180"/>
                </a:cubicBezTo>
                <a:cubicBezTo>
                  <a:pt x="430530" y="557530"/>
                  <a:pt x="432435" y="1059815"/>
                  <a:pt x="434340" y="1562100"/>
                </a:cubicBezTo>
              </a:path>
            </a:pathLst>
          </a:custGeom>
          <a:ln w="285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795" y="2940364"/>
            <a:ext cx="893707" cy="6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0447" y="4003846"/>
            <a:ext cx="893707" cy="6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5" name="Straight Arrow Connector 1024"/>
          <p:cNvCxnSpPr/>
          <p:nvPr/>
        </p:nvCxnSpPr>
        <p:spPr>
          <a:xfrm flipH="1">
            <a:off x="7353300" y="2080260"/>
            <a:ext cx="2374514" cy="1755338"/>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6357899" y="4204125"/>
            <a:ext cx="995401" cy="215444"/>
          </a:xfrm>
          <a:prstGeom prst="rect">
            <a:avLst/>
          </a:prstGeom>
          <a:noFill/>
        </p:spPr>
        <p:txBody>
          <a:bodyPr wrap="none" lIns="0" tIns="0" rIns="0" bIns="0" rtlCol="0">
            <a:spAutoFit/>
          </a:bodyPr>
          <a:lstStyle/>
          <a:p>
            <a:r>
              <a:rPr lang="en-US" sz="1400" dirty="0" smtClean="0">
                <a:gradFill>
                  <a:gsLst>
                    <a:gs pos="0">
                      <a:schemeClr val="tx1"/>
                    </a:gs>
                    <a:gs pos="86000">
                      <a:schemeClr val="tx1"/>
                    </a:gs>
                  </a:gsLst>
                  <a:lin ang="5400000" scaled="0"/>
                </a:gradFill>
              </a:rPr>
              <a:t>Working on…</a:t>
            </a:r>
          </a:p>
        </p:txBody>
      </p:sp>
      <p:sp>
        <p:nvSpPr>
          <p:cNvPr id="172" name="TextBox 171"/>
          <p:cNvSpPr txBox="1"/>
          <p:nvPr/>
        </p:nvSpPr>
        <p:spPr>
          <a:xfrm>
            <a:off x="6301777" y="4204126"/>
            <a:ext cx="888064" cy="215444"/>
          </a:xfrm>
          <a:prstGeom prst="rect">
            <a:avLst/>
          </a:prstGeom>
          <a:noFill/>
        </p:spPr>
        <p:txBody>
          <a:bodyPr wrap="none" lIns="0" tIns="0" rIns="0" bIns="0" rtlCol="0">
            <a:spAutoFit/>
          </a:bodyPr>
          <a:lstStyle/>
          <a:p>
            <a:r>
              <a:rPr lang="en-US" sz="1400" dirty="0" smtClean="0">
                <a:gradFill>
                  <a:gsLst>
                    <a:gs pos="0">
                      <a:schemeClr val="tx1"/>
                    </a:gs>
                    <a:gs pos="86000">
                      <a:schemeClr val="tx1"/>
                    </a:gs>
                  </a:gsLst>
                  <a:lin ang="5400000" scaled="0"/>
                </a:gradFill>
              </a:rPr>
              <a:t>Violations:…</a:t>
            </a:r>
          </a:p>
        </p:txBody>
      </p:sp>
      <p:sp>
        <p:nvSpPr>
          <p:cNvPr id="175" name="Freeform 174"/>
          <p:cNvSpPr/>
          <p:nvPr/>
        </p:nvSpPr>
        <p:spPr>
          <a:xfrm>
            <a:off x="6565512" y="2937981"/>
            <a:ext cx="467747" cy="839155"/>
          </a:xfrm>
          <a:custGeom>
            <a:avLst/>
            <a:gdLst>
              <a:gd name="connsiteX0" fmla="*/ 0 w 434340"/>
              <a:gd name="connsiteY0" fmla="*/ 0 h 1562100"/>
              <a:gd name="connsiteX1" fmla="*/ 358140 w 434340"/>
              <a:gd name="connsiteY1" fmla="*/ 297180 h 1562100"/>
              <a:gd name="connsiteX2" fmla="*/ 434340 w 434340"/>
              <a:gd name="connsiteY2" fmla="*/ 1562100 h 1562100"/>
            </a:gdLst>
            <a:ahLst/>
            <a:cxnLst>
              <a:cxn ang="0">
                <a:pos x="connsiteX0" y="connsiteY0"/>
              </a:cxn>
              <a:cxn ang="0">
                <a:pos x="connsiteX1" y="connsiteY1"/>
              </a:cxn>
              <a:cxn ang="0">
                <a:pos x="connsiteX2" y="connsiteY2"/>
              </a:cxn>
            </a:cxnLst>
            <a:rect l="l" t="t" r="r" b="b"/>
            <a:pathLst>
              <a:path w="434340" h="1562100">
                <a:moveTo>
                  <a:pt x="0" y="0"/>
                </a:moveTo>
                <a:cubicBezTo>
                  <a:pt x="142875" y="18415"/>
                  <a:pt x="285750" y="36830"/>
                  <a:pt x="358140" y="297180"/>
                </a:cubicBezTo>
                <a:cubicBezTo>
                  <a:pt x="430530" y="557530"/>
                  <a:pt x="432435" y="1059815"/>
                  <a:pt x="434340" y="1562100"/>
                </a:cubicBezTo>
              </a:path>
            </a:pathLst>
          </a:custGeom>
          <a:ln w="28575">
            <a:headEnd type="stealth"/>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297" y="1928482"/>
            <a:ext cx="3049795" cy="215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4" name="Straight Arrow Connector 1033"/>
          <p:cNvCxnSpPr/>
          <p:nvPr/>
        </p:nvCxnSpPr>
        <p:spPr>
          <a:xfrm>
            <a:off x="4358640" y="3512820"/>
            <a:ext cx="1735386" cy="69130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16200000">
            <a:off x="3527111" y="2164899"/>
            <a:ext cx="3079369"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b</a:t>
            </a:r>
            <a:r>
              <a:rPr lang="en-US" sz="2000" dirty="0" smtClean="0">
                <a:gradFill>
                  <a:gsLst>
                    <a:gs pos="0">
                      <a:schemeClr val="tx1"/>
                    </a:gs>
                    <a:gs pos="86000">
                      <a:schemeClr val="tx1"/>
                    </a:gs>
                  </a:gsLst>
                  <a:lin ang="5400000" scaled="0"/>
                </a:gradFill>
              </a:rPr>
              <a:t>randingpolice.cloudapp.net</a:t>
            </a:r>
          </a:p>
        </p:txBody>
      </p:sp>
    </p:spTree>
    <p:extLst>
      <p:ext uri="{BB962C8B-B14F-4D97-AF65-F5344CB8AC3E}">
        <p14:creationId xmlns:p14="http://schemas.microsoft.com/office/powerpoint/2010/main" val="1116950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29167E-6 4.44444E-6 C 0.00052 -0.00533 0.00156 -0.0088 0.00209 -0.01389 C 0.00287 -0.03287 0.00443 -0.05394 0.00873 -0.07037 C 0.00951 -0.07686 0.0099 -0.0801 0.01159 -0.08565 C 0.01276 -0.09352 0.01602 -0.10093 0.01771 -0.1088 C 0.01875 -0.11366 0.01953 -0.11899 0.02058 -0.12385 C 0.02253 -0.13287 0.02539 -0.14098 0.02787 -0.14885 C 0.02917 -0.15301 0.02943 -0.15741 0.0306 -0.16112 C 0.03412 -0.1713 0.03802 -0.18102 0.04128 -0.19144 C 0.04597 -0.20672 0.0513 -0.22037 0.05795 -0.23149 C 0.05951 -0.2375 0.06354 -0.24491 0.06641 -0.2463 C 0.0694 -0.25162 0.07227 -0.25649 0.07526 -0.26158 C 0.07643 -0.2632 0.07865 -0.26575 0.07865 -0.26551 " pathEditMode="relative" rAng="0" ptsTypes="ffffffffffffA">
                                      <p:cBhvr>
                                        <p:cTn id="10" dur="2000" fill="hold"/>
                                        <p:tgtEl>
                                          <p:spTgt spid="160"/>
                                        </p:tgtEl>
                                        <p:attrNameLst>
                                          <p:attrName>ppt_x</p:attrName>
                                          <p:attrName>ppt_y</p:attrName>
                                        </p:attrNameLst>
                                      </p:cBhvr>
                                      <p:rCtr x="3932" y="-13287"/>
                                    </p:animMotion>
                                  </p:childTnLst>
                                </p:cTn>
                              </p:par>
                            </p:childTnLst>
                          </p:cTn>
                        </p:par>
                        <p:par>
                          <p:cTn id="11" fill="hold">
                            <p:stCondLst>
                              <p:cond delay="2000"/>
                            </p:stCondLst>
                            <p:childTnLst>
                              <p:par>
                                <p:cTn id="12" presetID="31" presetClass="exit" presetSubtype="0" fill="hold" nodeType="afterEffect">
                                  <p:stCondLst>
                                    <p:cond delay="0"/>
                                  </p:stCondLst>
                                  <p:childTnLst>
                                    <p:anim calcmode="lin" valueType="num">
                                      <p:cBhvr>
                                        <p:cTn id="13" dur="1000"/>
                                        <p:tgtEl>
                                          <p:spTgt spid="160"/>
                                        </p:tgtEl>
                                        <p:attrNameLst>
                                          <p:attrName>ppt_w</p:attrName>
                                        </p:attrNameLst>
                                      </p:cBhvr>
                                      <p:tavLst>
                                        <p:tav tm="0">
                                          <p:val>
                                            <p:strVal val="ppt_w"/>
                                          </p:val>
                                        </p:tav>
                                        <p:tav tm="100000">
                                          <p:val>
                                            <p:fltVal val="0"/>
                                          </p:val>
                                        </p:tav>
                                      </p:tavLst>
                                    </p:anim>
                                    <p:anim calcmode="lin" valueType="num">
                                      <p:cBhvr>
                                        <p:cTn id="14" dur="1000"/>
                                        <p:tgtEl>
                                          <p:spTgt spid="160"/>
                                        </p:tgtEl>
                                        <p:attrNameLst>
                                          <p:attrName>ppt_h</p:attrName>
                                        </p:attrNameLst>
                                      </p:cBhvr>
                                      <p:tavLst>
                                        <p:tav tm="0">
                                          <p:val>
                                            <p:strVal val="ppt_h"/>
                                          </p:val>
                                        </p:tav>
                                        <p:tav tm="100000">
                                          <p:val>
                                            <p:fltVal val="0"/>
                                          </p:val>
                                        </p:tav>
                                      </p:tavLst>
                                    </p:anim>
                                    <p:anim calcmode="lin" valueType="num">
                                      <p:cBhvr>
                                        <p:cTn id="15" dur="1000"/>
                                        <p:tgtEl>
                                          <p:spTgt spid="160"/>
                                        </p:tgtEl>
                                        <p:attrNameLst>
                                          <p:attrName>style.rotation</p:attrName>
                                        </p:attrNameLst>
                                      </p:cBhvr>
                                      <p:tavLst>
                                        <p:tav tm="0">
                                          <p:val>
                                            <p:fltVal val="0"/>
                                          </p:val>
                                        </p:tav>
                                        <p:tav tm="100000">
                                          <p:val>
                                            <p:fltVal val="90"/>
                                          </p:val>
                                        </p:tav>
                                      </p:tavLst>
                                    </p:anim>
                                    <p:animEffect transition="out" filter="fade">
                                      <p:cBhvr>
                                        <p:cTn id="16" dur="1000"/>
                                        <p:tgtEl>
                                          <p:spTgt spid="160"/>
                                        </p:tgtEl>
                                      </p:cBhvr>
                                    </p:animEffect>
                                    <p:set>
                                      <p:cBhvr>
                                        <p:cTn id="17" dur="1" fill="hold">
                                          <p:stCondLst>
                                            <p:cond delay="999"/>
                                          </p:stCondLst>
                                        </p:cTn>
                                        <p:tgtEl>
                                          <p:spTgt spid="160"/>
                                        </p:tgtEl>
                                        <p:attrNameLst>
                                          <p:attrName>style.visibility</p:attrName>
                                        </p:attrNameLst>
                                      </p:cBhvr>
                                      <p:to>
                                        <p:strVal val="hidden"/>
                                      </p:to>
                                    </p:set>
                                  </p:childTnLst>
                                </p:cTn>
                              </p:par>
                            </p:childTnLst>
                          </p:cTn>
                        </p:par>
                        <p:par>
                          <p:cTn id="18" fill="hold">
                            <p:stCondLst>
                              <p:cond delay="3000"/>
                            </p:stCondLst>
                            <p:childTnLst>
                              <p:par>
                                <p:cTn id="19" presetID="31" presetClass="entr" presetSubtype="0" fill="hold" nodeType="afterEffect">
                                  <p:stCondLst>
                                    <p:cond delay="0"/>
                                  </p:stCondLst>
                                  <p:childTnLst>
                                    <p:set>
                                      <p:cBhvr>
                                        <p:cTn id="20" dur="1" fill="hold">
                                          <p:stCondLst>
                                            <p:cond delay="0"/>
                                          </p:stCondLst>
                                        </p:cTn>
                                        <p:tgtEl>
                                          <p:spTgt spid="165"/>
                                        </p:tgtEl>
                                        <p:attrNameLst>
                                          <p:attrName>style.visibility</p:attrName>
                                        </p:attrNameLst>
                                      </p:cBhvr>
                                      <p:to>
                                        <p:strVal val="visible"/>
                                      </p:to>
                                    </p:set>
                                    <p:anim calcmode="lin" valueType="num">
                                      <p:cBhvr>
                                        <p:cTn id="21" dur="1000" fill="hold"/>
                                        <p:tgtEl>
                                          <p:spTgt spid="165"/>
                                        </p:tgtEl>
                                        <p:attrNameLst>
                                          <p:attrName>ppt_w</p:attrName>
                                        </p:attrNameLst>
                                      </p:cBhvr>
                                      <p:tavLst>
                                        <p:tav tm="0">
                                          <p:val>
                                            <p:fltVal val="0"/>
                                          </p:val>
                                        </p:tav>
                                        <p:tav tm="100000">
                                          <p:val>
                                            <p:strVal val="#ppt_w"/>
                                          </p:val>
                                        </p:tav>
                                      </p:tavLst>
                                    </p:anim>
                                    <p:anim calcmode="lin" valueType="num">
                                      <p:cBhvr>
                                        <p:cTn id="22" dur="1000" fill="hold"/>
                                        <p:tgtEl>
                                          <p:spTgt spid="165"/>
                                        </p:tgtEl>
                                        <p:attrNameLst>
                                          <p:attrName>ppt_h</p:attrName>
                                        </p:attrNameLst>
                                      </p:cBhvr>
                                      <p:tavLst>
                                        <p:tav tm="0">
                                          <p:val>
                                            <p:fltVal val="0"/>
                                          </p:val>
                                        </p:tav>
                                        <p:tav tm="100000">
                                          <p:val>
                                            <p:strVal val="#ppt_h"/>
                                          </p:val>
                                        </p:tav>
                                      </p:tavLst>
                                    </p:anim>
                                    <p:anim calcmode="lin" valueType="num">
                                      <p:cBhvr>
                                        <p:cTn id="23" dur="1000" fill="hold"/>
                                        <p:tgtEl>
                                          <p:spTgt spid="165"/>
                                        </p:tgtEl>
                                        <p:attrNameLst>
                                          <p:attrName>style.rotation</p:attrName>
                                        </p:attrNameLst>
                                      </p:cBhvr>
                                      <p:tavLst>
                                        <p:tav tm="0">
                                          <p:val>
                                            <p:fltVal val="90"/>
                                          </p:val>
                                        </p:tav>
                                        <p:tav tm="100000">
                                          <p:val>
                                            <p:fltVal val="0"/>
                                          </p:val>
                                        </p:tav>
                                      </p:tavLst>
                                    </p:anim>
                                    <p:animEffect transition="in" filter="fade">
                                      <p:cBhvr>
                                        <p:cTn id="24" dur="1000"/>
                                        <p:tgtEl>
                                          <p:spTgt spid="165"/>
                                        </p:tgtEl>
                                      </p:cBhvr>
                                    </p:animEffect>
                                  </p:childTnLst>
                                </p:cTn>
                              </p:par>
                            </p:childTnLst>
                          </p:cTn>
                        </p:par>
                        <p:par>
                          <p:cTn id="25" fill="hold">
                            <p:stCondLst>
                              <p:cond delay="4000"/>
                            </p:stCondLst>
                            <p:childTnLst>
                              <p:par>
                                <p:cTn id="26" presetID="0" presetClass="path" presetSubtype="0" accel="50000" decel="50000" fill="hold" nodeType="afterEffect">
                                  <p:stCondLst>
                                    <p:cond delay="0"/>
                                  </p:stCondLst>
                                  <p:childTnLst>
                                    <p:animMotion origin="layout" path="M 1.875E-6 3.7037E-6 C 0.01758 -0.01505 0.03698 -0.03496 0.05625 -0.04098 C 0.07005 -0.05209 0.12656 -0.04769 0.13802 -0.04815 C 0.15052 -0.05093 0.16354 -0.05093 0.17617 -0.05371 C 0.19075 -0.05926 0.18268 -0.05741 0.21302 -0.05741 C 0.25026 -0.05764 0.28711 -0.05741 0.32552 -0.05741 " pathEditMode="relative" rAng="0" ptsTypes="fffffA">
                                      <p:cBhvr>
                                        <p:cTn id="27" dur="2000" fill="hold"/>
                                        <p:tgtEl>
                                          <p:spTgt spid="165"/>
                                        </p:tgtEl>
                                        <p:attrNameLst>
                                          <p:attrName>ppt_x</p:attrName>
                                          <p:attrName>ppt_y</p:attrName>
                                        </p:attrNameLst>
                                      </p:cBhvr>
                                      <p:rCtr x="16276" y="-2963"/>
                                    </p:animMotion>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64"/>
                                        </p:tgtEl>
                                        <p:attrNameLst>
                                          <p:attrName>style.visibility</p:attrName>
                                        </p:attrNameLst>
                                      </p:cBhvr>
                                      <p:to>
                                        <p:strVal val="visible"/>
                                      </p:to>
                                    </p:set>
                                    <p:animEffect transition="in" filter="fade">
                                      <p:cBhvr>
                                        <p:cTn id="31" dur="500"/>
                                        <p:tgtEl>
                                          <p:spTgt spid="1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fade">
                                      <p:cBhvr>
                                        <p:cTn id="34" dur="500"/>
                                        <p:tgtEl>
                                          <p:spTgt spid="15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fade">
                                      <p:cBhvr>
                                        <p:cTn id="37" dur="500"/>
                                        <p:tgtEl>
                                          <p:spTgt spid="156"/>
                                        </p:tgtEl>
                                      </p:cBhvr>
                                    </p:animEffect>
                                  </p:childTnLst>
                                </p:cTn>
                              </p:par>
                            </p:childTnLst>
                          </p:cTn>
                        </p:par>
                        <p:par>
                          <p:cTn id="38" fill="hold">
                            <p:stCondLst>
                              <p:cond delay="6500"/>
                            </p:stCondLst>
                            <p:childTnLst>
                              <p:par>
                                <p:cTn id="39" presetID="10" presetClass="exit" presetSubtype="0" fill="hold" grpId="1" nodeType="afterEffect">
                                  <p:stCondLst>
                                    <p:cond delay="0"/>
                                  </p:stCondLst>
                                  <p:childTnLst>
                                    <p:animEffect transition="out" filter="fade">
                                      <p:cBhvr>
                                        <p:cTn id="40" dur="500"/>
                                        <p:tgtEl>
                                          <p:spTgt spid="164"/>
                                        </p:tgtEl>
                                      </p:cBhvr>
                                    </p:animEffect>
                                    <p:set>
                                      <p:cBhvr>
                                        <p:cTn id="41" dur="1" fill="hold">
                                          <p:stCondLst>
                                            <p:cond delay="499"/>
                                          </p:stCondLst>
                                        </p:cTn>
                                        <p:tgtEl>
                                          <p:spTgt spid="16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0.32552 -0.05741 C 0.34753 -0.07755 0.37318 -0.06088 0.39688 -0.05972 C 0.40326 -0.05718 0.40899 -0.05324 0.41498 -0.05116 C 0.41927 -0.04745 0.42383 -0.04537 0.42826 -0.04421 C 0.43282 -0.03958 0.43763 -0.03843 0.44271 -0.03519 C 0.45092 -0.02986 0.45847 -0.02292 0.46706 -0.01713 C 0.47162 -0.00857 0.478 -0.00671 0.48347 -0.00162 C 0.48737 0.0088 0.49454 0.01481 0.49987 0.01829 C 0.50443 0.02523 0.51029 0.02801 0.51537 0.03218 C 0.52318 0.03935 0.53034 0.04745 0.53815 0.05231 C 0.54362 0.05949 0.54974 0.06296 0.5556 0.06643 C 0.55925 0.07176 0.56355 0.07384 0.56732 0.07847 C 0.56967 0.08449 0.57123 0.08634 0.57435 0.08912 C 0.57735 0.09537 0.58177 0.09861 0.58477 0.10509 C 0.58842 0.11296 0.59037 0.12292 0.59375 0.13194 C 0.59454 0.13866 0.59558 0.15 0.59844 0.15625 " pathEditMode="relative" rAng="0" ptsTypes="fffffffffffffffA">
                                      <p:cBhvr>
                                        <p:cTn id="45" dur="2000" fill="hold"/>
                                        <p:tgtEl>
                                          <p:spTgt spid="165"/>
                                        </p:tgtEl>
                                        <p:attrNameLst>
                                          <p:attrName>ppt_x</p:attrName>
                                          <p:attrName>ppt_y</p:attrName>
                                        </p:attrNameLst>
                                      </p:cBhvr>
                                      <p:rCtr x="13646" y="967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9"/>
                                        </p:tgtEl>
                                        <p:attrNameLst>
                                          <p:attrName>style.visibility</p:attrName>
                                        </p:attrNameLst>
                                      </p:cBhvr>
                                      <p:to>
                                        <p:strVal val="visible"/>
                                      </p:to>
                                    </p:set>
                                    <p:animEffect transition="in" filter="fade">
                                      <p:cBhvr>
                                        <p:cTn id="50" dur="500"/>
                                        <p:tgtEl>
                                          <p:spTgt spid="159"/>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48"/>
                                        </p:tgtEl>
                                        <p:attrNameLst>
                                          <p:attrName>style.visibility</p:attrName>
                                        </p:attrNameLst>
                                      </p:cBhvr>
                                      <p:to>
                                        <p:strVal val="visible"/>
                                      </p:to>
                                    </p:set>
                                    <p:animEffect transition="in" filter="fade">
                                      <p:cBhvr>
                                        <p:cTn id="54" dur="500"/>
                                        <p:tgtEl>
                                          <p:spTgt spid="1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29"/>
                                        </p:tgtEl>
                                        <p:attrNameLst>
                                          <p:attrName>style.visibility</p:attrName>
                                        </p:attrNameLst>
                                      </p:cBhvr>
                                      <p:to>
                                        <p:strVal val="visible"/>
                                      </p:to>
                                    </p:set>
                                    <p:animEffect transition="in" filter="fade">
                                      <p:cBhvr>
                                        <p:cTn id="57" dur="500"/>
                                        <p:tgtEl>
                                          <p:spTgt spid="10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par>
                                <p:cTn id="61" presetID="10" presetClass="exit" presetSubtype="0" fill="hold" grpId="1" nodeType="withEffect">
                                  <p:stCondLst>
                                    <p:cond delay="0"/>
                                  </p:stCondLst>
                                  <p:childTnLst>
                                    <p:animEffect transition="out" filter="fade">
                                      <p:cBhvr>
                                        <p:cTn id="62" dur="500"/>
                                        <p:tgtEl>
                                          <p:spTgt spid="159"/>
                                        </p:tgtEl>
                                      </p:cBhvr>
                                    </p:animEffect>
                                    <p:set>
                                      <p:cBhvr>
                                        <p:cTn id="63" dur="1" fill="hold">
                                          <p:stCondLst>
                                            <p:cond delay="499"/>
                                          </p:stCondLst>
                                        </p:cTn>
                                        <p:tgtEl>
                                          <p:spTgt spid="15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4"/>
                                        </p:tgtEl>
                                        <p:attrNameLst>
                                          <p:attrName>style.visibility</p:attrName>
                                        </p:attrNameLst>
                                      </p:cBhvr>
                                      <p:to>
                                        <p:strVal val="visible"/>
                                      </p:to>
                                    </p:set>
                                  </p:childTnLst>
                                </p:cTn>
                              </p:par>
                            </p:childTnLst>
                          </p:cTn>
                        </p:par>
                        <p:par>
                          <p:cTn id="68" fill="hold">
                            <p:stCondLst>
                              <p:cond delay="0"/>
                            </p:stCondLst>
                            <p:childTnLst>
                              <p:par>
                                <p:cTn id="69" presetID="0" presetClass="path" presetSubtype="0" accel="50000" decel="50000" fill="hold" grpId="1" nodeType="afterEffect">
                                  <p:stCondLst>
                                    <p:cond delay="0"/>
                                  </p:stCondLst>
                                  <p:childTnLst>
                                    <p:animMotion origin="layout" path="M -3.75E-6 4.07407E-6 C 0.003 -0.00487 -3.75E-6 -0.00139 0.00625 -0.00371 C 0.0112 -0.00533 0.01003 -0.00764 0.01628 -0.0088 C 0.02045 -0.01135 0.01758 -0.00996 0.02175 -0.01135 C 0.02357 -0.01181 0.02735 -0.01297 0.02735 -0.01274 C 0.03581 -0.01852 0.05847 -0.0213 0.06914 -0.02223 C 0.08802 -0.02686 0.09258 -0.02778 0.11628 -0.02778 C 0.14245 -0.02732 0.13269 -0.02732 0.14558 -0.02732 " pathEditMode="relative" rAng="0" ptsTypes="fffffffA">
                                      <p:cBhvr>
                                        <p:cTn id="70" dur="2000" fill="hold"/>
                                        <p:tgtEl>
                                          <p:spTgt spid="154"/>
                                        </p:tgtEl>
                                        <p:attrNameLst>
                                          <p:attrName>ppt_x</p:attrName>
                                          <p:attrName>ppt_y</p:attrName>
                                        </p:attrNameLst>
                                      </p:cBhvr>
                                      <p:rCtr x="7279" y="-1389"/>
                                    </p:animMotion>
                                  </p:childTnLst>
                                </p:cTn>
                              </p:par>
                            </p:childTnLst>
                          </p:cTn>
                        </p:par>
                        <p:par>
                          <p:cTn id="71" fill="hold">
                            <p:stCondLst>
                              <p:cond delay="2000"/>
                            </p:stCondLst>
                            <p:childTnLst>
                              <p:par>
                                <p:cTn id="72" presetID="0" presetClass="path" presetSubtype="0" accel="50000" decel="50000" fill="hold" grpId="2" nodeType="afterEffect">
                                  <p:stCondLst>
                                    <p:cond delay="0"/>
                                  </p:stCondLst>
                                  <p:childTnLst>
                                    <p:animMotion origin="layout" path="M 0.14557 -0.02732 C 0.18216 -0.02824 0.17175 -0.02639 0.18997 -0.03056 C 0.19128 -0.03125 0.19245 -0.03218 0.19375 -0.03287 C 0.1944 -0.0331 0.19492 -0.03334 0.19557 -0.0338 C 0.19688 -0.03449 0.19935 -0.03611 0.19935 -0.03588 C 0.20443 -0.04259 0.2099 -0.04746 0.21497 -0.05394 C 0.21862 -0.0588 0.22122 -0.06482 0.22552 -0.06829 C 0.22826 -0.07315 0.23112 -0.07616 0.23438 -0.0794 C 0.23698 -0.08195 0.23919 -0.08634 0.2418 -0.08935 C 0.24375 -0.09167 0.24414 -0.09329 0.24622 -0.09491 C 0.2474 -0.09584 0.25 -0.09722 0.25 -0.09699 C 0.2526 -0.10046 0.25573 -0.10093 0.25872 -0.10278 C 0.26094 -0.10556 0.26406 -0.10718 0.2668 -0.10718 C 0.28164 -0.10764 0.29635 -0.10718 0.3112 -0.10718 " pathEditMode="relative" rAng="0" ptsTypes="fffffffffffffA">
                                      <p:cBhvr>
                                        <p:cTn id="73" dur="2000" fill="hold"/>
                                        <p:tgtEl>
                                          <p:spTgt spid="154"/>
                                        </p:tgtEl>
                                        <p:attrNameLst>
                                          <p:attrName>ppt_x</p:attrName>
                                          <p:attrName>ppt_y</p:attrName>
                                        </p:attrNameLst>
                                      </p:cBhvr>
                                      <p:rCtr x="8281" y="-3981"/>
                                    </p:animMotion>
                                  </p:childTnLst>
                                </p:cTn>
                              </p:par>
                            </p:childTnLst>
                          </p:cTn>
                        </p:par>
                        <p:par>
                          <p:cTn id="74" fill="hold">
                            <p:stCondLst>
                              <p:cond delay="4000"/>
                            </p:stCondLst>
                            <p:childTnLst>
                              <p:par>
                                <p:cTn id="75" presetID="53" presetClass="exit" presetSubtype="32" fill="hold" grpId="3" nodeType="afterEffect">
                                  <p:stCondLst>
                                    <p:cond delay="0"/>
                                  </p:stCondLst>
                                  <p:childTnLst>
                                    <p:anim calcmode="lin" valueType="num">
                                      <p:cBhvr>
                                        <p:cTn id="76" dur="500"/>
                                        <p:tgtEl>
                                          <p:spTgt spid="154"/>
                                        </p:tgtEl>
                                        <p:attrNameLst>
                                          <p:attrName>ppt_w</p:attrName>
                                        </p:attrNameLst>
                                      </p:cBhvr>
                                      <p:tavLst>
                                        <p:tav tm="0">
                                          <p:val>
                                            <p:strVal val="ppt_w"/>
                                          </p:val>
                                        </p:tav>
                                        <p:tav tm="100000">
                                          <p:val>
                                            <p:fltVal val="0"/>
                                          </p:val>
                                        </p:tav>
                                      </p:tavLst>
                                    </p:anim>
                                    <p:anim calcmode="lin" valueType="num">
                                      <p:cBhvr>
                                        <p:cTn id="77" dur="500"/>
                                        <p:tgtEl>
                                          <p:spTgt spid="154"/>
                                        </p:tgtEl>
                                        <p:attrNameLst>
                                          <p:attrName>ppt_h</p:attrName>
                                        </p:attrNameLst>
                                      </p:cBhvr>
                                      <p:tavLst>
                                        <p:tav tm="0">
                                          <p:val>
                                            <p:strVal val="ppt_h"/>
                                          </p:val>
                                        </p:tav>
                                        <p:tav tm="100000">
                                          <p:val>
                                            <p:fltVal val="0"/>
                                          </p:val>
                                        </p:tav>
                                      </p:tavLst>
                                    </p:anim>
                                    <p:animEffect transition="out" filter="fade">
                                      <p:cBhvr>
                                        <p:cTn id="78" dur="500"/>
                                        <p:tgtEl>
                                          <p:spTgt spid="154"/>
                                        </p:tgtEl>
                                      </p:cBhvr>
                                    </p:animEffect>
                                    <p:set>
                                      <p:cBhvr>
                                        <p:cTn id="79" dur="1" fill="hold">
                                          <p:stCondLst>
                                            <p:cond delay="499"/>
                                          </p:stCondLst>
                                        </p:cTn>
                                        <p:tgtEl>
                                          <p:spTgt spid="15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68"/>
                                        </p:tgtEl>
                                        <p:attrNameLst>
                                          <p:attrName>style.visibility</p:attrName>
                                        </p:attrNameLst>
                                      </p:cBhvr>
                                      <p:to>
                                        <p:strVal val="visible"/>
                                      </p:to>
                                    </p:set>
                                  </p:childTnLst>
                                </p:cTn>
                              </p:par>
                            </p:childTnLst>
                          </p:cTn>
                        </p:par>
                        <p:par>
                          <p:cTn id="84" fill="hold">
                            <p:stCondLst>
                              <p:cond delay="0"/>
                            </p:stCondLst>
                            <p:childTnLst>
                              <p:par>
                                <p:cTn id="85" presetID="0" presetClass="path" presetSubtype="0" accel="50000" decel="50000" fill="hold" nodeType="afterEffect">
                                  <p:stCondLst>
                                    <p:cond delay="0"/>
                                  </p:stCondLst>
                                  <p:childTnLst>
                                    <p:animMotion origin="layout" path="M -4.58333E-6 -7.40741E-7 C -0.00039 -0.04676 0.00157 -0.10185 -0.00312 -0.14954 C -0.0026 -0.18565 -0.00312 -0.22523 0.00417 -0.26065 C 0.00652 -0.27222 0.00795 -0.28588 0.01316 -0.29491 C 0.01485 -0.30347 0.01797 -0.3044 0.02214 -0.30972 C 0.02826 -0.31759 0.03555 -0.32616 0.04336 -0.32893 C 0.04844 -0.33356 0.06094 -0.33889 0.06745 -0.33889 " pathEditMode="relative" rAng="0" ptsTypes="ffffffA">
                                      <p:cBhvr>
                                        <p:cTn id="86" dur="2000" fill="hold"/>
                                        <p:tgtEl>
                                          <p:spTgt spid="168"/>
                                        </p:tgtEl>
                                        <p:attrNameLst>
                                          <p:attrName>ppt_x</p:attrName>
                                          <p:attrName>ppt_y</p:attrName>
                                        </p:attrNameLst>
                                      </p:cBhvr>
                                      <p:rCtr x="3216" y="-16944"/>
                                    </p:animMotion>
                                  </p:childTnLst>
                                </p:cTn>
                              </p:par>
                            </p:childTnLst>
                          </p:cTn>
                        </p:par>
                        <p:par>
                          <p:cTn id="87" fill="hold">
                            <p:stCondLst>
                              <p:cond delay="2000"/>
                            </p:stCondLst>
                            <p:childTnLst>
                              <p:par>
                                <p:cTn id="88" presetID="53" presetClass="exit" presetSubtype="32" fill="hold" nodeType="afterEffect">
                                  <p:stCondLst>
                                    <p:cond delay="0"/>
                                  </p:stCondLst>
                                  <p:childTnLst>
                                    <p:anim calcmode="lin" valueType="num">
                                      <p:cBhvr>
                                        <p:cTn id="89" dur="500"/>
                                        <p:tgtEl>
                                          <p:spTgt spid="168"/>
                                        </p:tgtEl>
                                        <p:attrNameLst>
                                          <p:attrName>ppt_w</p:attrName>
                                        </p:attrNameLst>
                                      </p:cBhvr>
                                      <p:tavLst>
                                        <p:tav tm="0">
                                          <p:val>
                                            <p:strVal val="ppt_w"/>
                                          </p:val>
                                        </p:tav>
                                        <p:tav tm="100000">
                                          <p:val>
                                            <p:fltVal val="0"/>
                                          </p:val>
                                        </p:tav>
                                      </p:tavLst>
                                    </p:anim>
                                    <p:anim calcmode="lin" valueType="num">
                                      <p:cBhvr>
                                        <p:cTn id="90" dur="500"/>
                                        <p:tgtEl>
                                          <p:spTgt spid="168"/>
                                        </p:tgtEl>
                                        <p:attrNameLst>
                                          <p:attrName>ppt_h</p:attrName>
                                        </p:attrNameLst>
                                      </p:cBhvr>
                                      <p:tavLst>
                                        <p:tav tm="0">
                                          <p:val>
                                            <p:strVal val="ppt_h"/>
                                          </p:val>
                                        </p:tav>
                                        <p:tav tm="100000">
                                          <p:val>
                                            <p:fltVal val="0"/>
                                          </p:val>
                                        </p:tav>
                                      </p:tavLst>
                                    </p:anim>
                                    <p:animEffect transition="out" filter="fade">
                                      <p:cBhvr>
                                        <p:cTn id="91" dur="500"/>
                                        <p:tgtEl>
                                          <p:spTgt spid="168"/>
                                        </p:tgtEl>
                                      </p:cBhvr>
                                    </p:animEffect>
                                    <p:set>
                                      <p:cBhvr>
                                        <p:cTn id="92" dur="1" fill="hold">
                                          <p:stCondLst>
                                            <p:cond delay="499"/>
                                          </p:stCondLst>
                                        </p:cTn>
                                        <p:tgtEl>
                                          <p:spTgt spid="16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025"/>
                                        </p:tgtEl>
                                        <p:attrNameLst>
                                          <p:attrName>style.visibility</p:attrName>
                                        </p:attrNameLst>
                                      </p:cBhvr>
                                      <p:to>
                                        <p:strVal val="visible"/>
                                      </p:to>
                                    </p:set>
                                    <p:animEffect transition="in" filter="fade">
                                      <p:cBhvr>
                                        <p:cTn id="97" dur="500"/>
                                        <p:tgtEl>
                                          <p:spTgt spid="1025"/>
                                        </p:tgtEl>
                                      </p:cBhvr>
                                    </p:animEffect>
                                  </p:childTnLst>
                                </p:cTn>
                              </p:par>
                            </p:childTnLst>
                          </p:cTn>
                        </p:par>
                        <p:par>
                          <p:cTn id="98" fill="hold">
                            <p:stCondLst>
                              <p:cond delay="500"/>
                            </p:stCondLst>
                            <p:childTnLst>
                              <p:par>
                                <p:cTn id="99" presetID="10" presetClass="exit" presetSubtype="0" fill="hold" grpId="1" nodeType="afterEffect">
                                  <p:stCondLst>
                                    <p:cond delay="0"/>
                                  </p:stCondLst>
                                  <p:childTnLst>
                                    <p:animEffect transition="out" filter="fade">
                                      <p:cBhvr>
                                        <p:cTn id="100" dur="500"/>
                                        <p:tgtEl>
                                          <p:spTgt spid="1029"/>
                                        </p:tgtEl>
                                      </p:cBhvr>
                                    </p:animEffect>
                                    <p:set>
                                      <p:cBhvr>
                                        <p:cTn id="101" dur="1" fill="hold">
                                          <p:stCondLst>
                                            <p:cond delay="499"/>
                                          </p:stCondLst>
                                        </p:cTn>
                                        <p:tgtEl>
                                          <p:spTgt spid="1029"/>
                                        </p:tgtEl>
                                        <p:attrNameLst>
                                          <p:attrName>style.visibility</p:attrName>
                                        </p:attrNameLst>
                                      </p:cBhvr>
                                      <p:to>
                                        <p:strVal val="hidden"/>
                                      </p:to>
                                    </p:se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72"/>
                                        </p:tgtEl>
                                        <p:attrNameLst>
                                          <p:attrName>style.visibility</p:attrName>
                                        </p:attrNameLst>
                                      </p:cBhvr>
                                      <p:to>
                                        <p:strVal val="visible"/>
                                      </p:to>
                                    </p:set>
                                    <p:animEffect transition="in" filter="fade">
                                      <p:cBhvr>
                                        <p:cTn id="105" dur="500"/>
                                        <p:tgtEl>
                                          <p:spTgt spid="172"/>
                                        </p:tgtEl>
                                      </p:cBhvr>
                                    </p:animEffect>
                                  </p:childTnLst>
                                </p:cTn>
                              </p:par>
                              <p:par>
                                <p:cTn id="106" presetID="10" presetClass="exit" presetSubtype="0" fill="hold" nodeType="withEffect">
                                  <p:stCondLst>
                                    <p:cond delay="0"/>
                                  </p:stCondLst>
                                  <p:childTnLst>
                                    <p:animEffect transition="out" filter="fade">
                                      <p:cBhvr>
                                        <p:cTn id="107" dur="500"/>
                                        <p:tgtEl>
                                          <p:spTgt spid="1025"/>
                                        </p:tgtEl>
                                      </p:cBhvr>
                                    </p:animEffect>
                                    <p:set>
                                      <p:cBhvr>
                                        <p:cTn id="108" dur="1" fill="hold">
                                          <p:stCondLst>
                                            <p:cond delay="499"/>
                                          </p:stCondLst>
                                        </p:cTn>
                                        <p:tgtEl>
                                          <p:spTgt spid="102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75"/>
                                        </p:tgtEl>
                                        <p:attrNameLst>
                                          <p:attrName>style.visibility</p:attrName>
                                        </p:attrNameLst>
                                      </p:cBhvr>
                                      <p:to>
                                        <p:strVal val="visible"/>
                                      </p:to>
                                    </p:set>
                                    <p:animEffect transition="in" filter="fade">
                                      <p:cBhvr>
                                        <p:cTn id="113" dur="500"/>
                                        <p:tgtEl>
                                          <p:spTgt spid="175"/>
                                        </p:tgtEl>
                                      </p:cBhvr>
                                    </p:animEffect>
                                  </p:childTnLst>
                                </p:cTn>
                              </p:par>
                            </p:childTnLst>
                          </p:cTn>
                        </p:par>
                        <p:par>
                          <p:cTn id="114" fill="hold">
                            <p:stCondLst>
                              <p:cond delay="500"/>
                            </p:stCondLst>
                            <p:childTnLst>
                              <p:par>
                                <p:cTn id="115" presetID="10" presetClass="exit" presetSubtype="0" fill="hold" grpId="1" nodeType="afterEffect">
                                  <p:stCondLst>
                                    <p:cond delay="0"/>
                                  </p:stCondLst>
                                  <p:childTnLst>
                                    <p:animEffect transition="out" filter="fade">
                                      <p:cBhvr>
                                        <p:cTn id="116" dur="500"/>
                                        <p:tgtEl>
                                          <p:spTgt spid="175"/>
                                        </p:tgtEl>
                                      </p:cBhvr>
                                    </p:animEffect>
                                    <p:set>
                                      <p:cBhvr>
                                        <p:cTn id="117" dur="1" fill="hold">
                                          <p:stCondLst>
                                            <p:cond delay="499"/>
                                          </p:stCondLst>
                                        </p:cTn>
                                        <p:tgtEl>
                                          <p:spTgt spid="175"/>
                                        </p:tgtEl>
                                        <p:attrNameLst>
                                          <p:attrName>style.visibility</p:attrName>
                                        </p:attrNameLst>
                                      </p:cBhvr>
                                      <p:to>
                                        <p:strVal val="hidden"/>
                                      </p:to>
                                    </p:set>
                                  </p:childTnLst>
                                </p:cTn>
                              </p:par>
                            </p:childTnLst>
                          </p:cTn>
                        </p:par>
                        <p:par>
                          <p:cTn id="118" fill="hold">
                            <p:stCondLst>
                              <p:cond delay="1000"/>
                            </p:stCondLst>
                            <p:childTnLst>
                              <p:par>
                                <p:cTn id="119" presetID="10" presetClass="entr" presetSubtype="0" fill="hold" nodeType="afterEffect">
                                  <p:stCondLst>
                                    <p:cond delay="0"/>
                                  </p:stCondLst>
                                  <p:childTnLst>
                                    <p:set>
                                      <p:cBhvr>
                                        <p:cTn id="120" dur="1" fill="hold">
                                          <p:stCondLst>
                                            <p:cond delay="0"/>
                                          </p:stCondLst>
                                        </p:cTn>
                                        <p:tgtEl>
                                          <p:spTgt spid="1034"/>
                                        </p:tgtEl>
                                        <p:attrNameLst>
                                          <p:attrName>style.visibility</p:attrName>
                                        </p:attrNameLst>
                                      </p:cBhvr>
                                      <p:to>
                                        <p:strVal val="visible"/>
                                      </p:to>
                                    </p:set>
                                    <p:animEffect transition="in" filter="fade">
                                      <p:cBhvr>
                                        <p:cTn id="121" dur="500"/>
                                        <p:tgtEl>
                                          <p:spTgt spid="1034"/>
                                        </p:tgtEl>
                                      </p:cBhvr>
                                    </p:animEffect>
                                  </p:childTnLst>
                                </p:cTn>
                              </p:par>
                            </p:childTnLst>
                          </p:cTn>
                        </p:par>
                        <p:par>
                          <p:cTn id="122" fill="hold">
                            <p:stCondLst>
                              <p:cond delay="1500"/>
                            </p:stCondLst>
                            <p:childTnLst>
                              <p:par>
                                <p:cTn id="123" presetID="10" presetClass="entr" presetSubtype="0" fill="hold" nodeType="afterEffect">
                                  <p:stCondLst>
                                    <p:cond delay="0"/>
                                  </p:stCondLst>
                                  <p:childTnLst>
                                    <p:set>
                                      <p:cBhvr>
                                        <p:cTn id="124" dur="1" fill="hold">
                                          <p:stCondLst>
                                            <p:cond delay="0"/>
                                          </p:stCondLst>
                                        </p:cTn>
                                        <p:tgtEl>
                                          <p:spTgt spid="1032"/>
                                        </p:tgtEl>
                                        <p:attrNameLst>
                                          <p:attrName>style.visibility</p:attrName>
                                        </p:attrNameLst>
                                      </p:cBhvr>
                                      <p:to>
                                        <p:strVal val="visible"/>
                                      </p:to>
                                    </p:set>
                                    <p:animEffect transition="in" filter="fade">
                                      <p:cBhvr>
                                        <p:cTn id="125" dur="500"/>
                                        <p:tgtEl>
                                          <p:spTgt spid="1032"/>
                                        </p:tgtEl>
                                      </p:cBhvr>
                                    </p:animEffect>
                                  </p:childTnLst>
                                </p:cTn>
                              </p:par>
                            </p:childTnLst>
                          </p:cTn>
                        </p:par>
                        <p:par>
                          <p:cTn id="126" fill="hold">
                            <p:stCondLst>
                              <p:cond delay="2000"/>
                            </p:stCondLst>
                            <p:childTnLst>
                              <p:par>
                                <p:cTn id="127" presetID="10" presetClass="exit" presetSubtype="0" fill="hold" nodeType="afterEffect">
                                  <p:stCondLst>
                                    <p:cond delay="0"/>
                                  </p:stCondLst>
                                  <p:childTnLst>
                                    <p:animEffect transition="out" filter="fade">
                                      <p:cBhvr>
                                        <p:cTn id="128" dur="500"/>
                                        <p:tgtEl>
                                          <p:spTgt spid="1034"/>
                                        </p:tgtEl>
                                      </p:cBhvr>
                                    </p:animEffect>
                                    <p:set>
                                      <p:cBhvr>
                                        <p:cTn id="129" dur="1" fill="hold">
                                          <p:stCondLst>
                                            <p:cond delay="499"/>
                                          </p:stCondLst>
                                        </p:cTn>
                                        <p:tgtEl>
                                          <p:spTgt spid="10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53" grpId="0"/>
      <p:bldP spid="155" grpId="0" animBg="1"/>
      <p:bldP spid="156" grpId="0"/>
      <p:bldP spid="154" grpId="0" animBg="1"/>
      <p:bldP spid="154" grpId="1" animBg="1"/>
      <p:bldP spid="154" grpId="2" animBg="1"/>
      <p:bldP spid="154" grpId="3" animBg="1"/>
      <p:bldP spid="159" grpId="0" animBg="1"/>
      <p:bldP spid="159" grpId="1" animBg="1"/>
      <p:bldP spid="164" grpId="0" animBg="1"/>
      <p:bldP spid="164" grpId="1" animBg="1"/>
      <p:bldP spid="1029" grpId="0"/>
      <p:bldP spid="1029" grpId="1"/>
      <p:bldP spid="172" grpId="0"/>
      <p:bldP spid="175" grpId="0" animBg="1"/>
      <p:bldP spid="175"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ctrTitle"/>
          </p:nvPr>
        </p:nvSpPr>
        <p:spPr>
          <a:xfrm>
            <a:off x="525927" y="457200"/>
            <a:ext cx="9848845" cy="1523494"/>
          </a:xfrm>
        </p:spPr>
        <p:txBody>
          <a:bodyPr/>
          <a:lstStyle/>
          <a:p>
            <a:r>
              <a:rPr lang="en-US" dirty="0" smtClean="0"/>
              <a:t>Updating Windows Azure Services</a:t>
            </a:r>
            <a:endParaRPr lang="en-US" dirty="0"/>
          </a:p>
        </p:txBody>
      </p:sp>
      <p:pic>
        <p:nvPicPr>
          <p:cNvPr id="1026" name="Picture 4" descr="Description: C:\Users\markruss\AppData\Local\Temp\1\SNAGHTML21deef7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1752600"/>
            <a:ext cx="7162800" cy="46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1" y="4027507"/>
            <a:ext cx="9220201" cy="1551062"/>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23442486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Update Types</a:t>
            </a:r>
            <a:endParaRPr lang="en-US" dirty="0"/>
          </a:p>
        </p:txBody>
      </p:sp>
      <p:sp>
        <p:nvSpPr>
          <p:cNvPr id="3" name="Content Placeholder 2"/>
          <p:cNvSpPr>
            <a:spLocks noGrp="1"/>
          </p:cNvSpPr>
          <p:nvPr>
            <p:ph idx="1"/>
          </p:nvPr>
        </p:nvSpPr>
        <p:spPr>
          <a:xfrm>
            <a:off x="531812" y="1143000"/>
            <a:ext cx="11149013" cy="5318379"/>
          </a:xfrm>
        </p:spPr>
        <p:txBody>
          <a:bodyPr/>
          <a:lstStyle/>
          <a:p>
            <a:r>
              <a:rPr lang="en-US" dirty="0" smtClean="0"/>
              <a:t>There are two update types:</a:t>
            </a:r>
          </a:p>
          <a:p>
            <a:pPr lvl="1"/>
            <a:r>
              <a:rPr lang="en-US" dirty="0" smtClean="0"/>
              <a:t>In-place: updating a live service</a:t>
            </a:r>
          </a:p>
          <a:p>
            <a:pPr lvl="1"/>
            <a:r>
              <a:rPr lang="en-US" dirty="0" smtClean="0"/>
              <a:t>VIP swap: for testing first</a:t>
            </a:r>
          </a:p>
          <a:p>
            <a:r>
              <a:rPr lang="en-US" dirty="0" smtClean="0"/>
              <a:t>In-place update:</a:t>
            </a:r>
          </a:p>
          <a:p>
            <a:pPr lvl="1"/>
            <a:r>
              <a:rPr lang="en-US" dirty="0" smtClean="0"/>
              <a:t>Role instances updated one update domain at a time</a:t>
            </a:r>
          </a:p>
          <a:p>
            <a:pPr lvl="1"/>
            <a:r>
              <a:rPr lang="en-US" dirty="0" smtClean="0"/>
              <a:t>Two modes: automatic and manual</a:t>
            </a:r>
          </a:p>
          <a:p>
            <a:r>
              <a:rPr lang="en-US" dirty="0" smtClean="0"/>
              <a:t>VIP swap update:</a:t>
            </a:r>
          </a:p>
          <a:p>
            <a:pPr lvl="1"/>
            <a:r>
              <a:rPr lang="en-US" dirty="0" smtClean="0"/>
              <a:t>Two slots: staging and production</a:t>
            </a:r>
          </a:p>
          <a:p>
            <a:pPr lvl="1"/>
            <a:r>
              <a:rPr lang="en-US" dirty="0" smtClean="0"/>
              <a:t>New version of service deployed to staging slot</a:t>
            </a:r>
          </a:p>
          <a:p>
            <a:pPr lvl="1"/>
            <a:r>
              <a:rPr lang="en-US" dirty="0" smtClean="0"/>
              <a:t>External VIP/DIP mapping swapped with old</a:t>
            </a:r>
          </a:p>
          <a:p>
            <a:pPr lvl="1"/>
            <a:r>
              <a:rPr lang="en-US" dirty="0" smtClean="0"/>
              <a:t>Note: slots retain IP address</a:t>
            </a:r>
          </a:p>
        </p:txBody>
      </p:sp>
    </p:spTree>
    <p:custDataLst>
      <p:tags r:id="rId1"/>
    </p:custDataLst>
    <p:extLst>
      <p:ext uri="{BB962C8B-B14F-4D97-AF65-F5344CB8AC3E}">
        <p14:creationId xmlns:p14="http://schemas.microsoft.com/office/powerpoint/2010/main" val="241728715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In-Place Update</a:t>
            </a:r>
            <a:endParaRPr lang="en-US" dirty="0"/>
          </a:p>
        </p:txBody>
      </p:sp>
      <p:sp>
        <p:nvSpPr>
          <p:cNvPr id="2" name="Text Placeholder 1"/>
          <p:cNvSpPr>
            <a:spLocks noGrp="1"/>
          </p:cNvSpPr>
          <p:nvPr>
            <p:ph idx="1"/>
          </p:nvPr>
        </p:nvSpPr>
        <p:spPr>
          <a:xfrm>
            <a:off x="488950" y="1295400"/>
            <a:ext cx="6644528" cy="5084469"/>
          </a:xfrm>
        </p:spPr>
        <p:txBody>
          <a:bodyPr/>
          <a:lstStyle/>
          <a:p>
            <a:r>
              <a:rPr lang="en-US" sz="2800" dirty="0" smtClean="0"/>
              <a:t>Purpose: Ensure service stays up while updating and Windows Azure OS updates</a:t>
            </a:r>
          </a:p>
          <a:p>
            <a:r>
              <a:rPr lang="en-US" sz="2800" dirty="0" smtClean="0"/>
              <a:t>System considers update domains when upgrading a service</a:t>
            </a:r>
          </a:p>
          <a:p>
            <a:pPr lvl="1"/>
            <a:r>
              <a:rPr lang="en-US" sz="2400" dirty="0" smtClean="0"/>
              <a:t>1/Update domains = percent of service that will be offline</a:t>
            </a:r>
          </a:p>
          <a:p>
            <a:pPr lvl="1"/>
            <a:r>
              <a:rPr lang="en-US" sz="2400" dirty="0" smtClean="0"/>
              <a:t>Default is 5 and </a:t>
            </a:r>
            <a:r>
              <a:rPr lang="en-US" sz="2400" b="1" dirty="0" smtClean="0">
                <a:solidFill>
                  <a:srgbClr val="FFC000"/>
                </a:solidFill>
              </a:rPr>
              <a:t>max is 20</a:t>
            </a:r>
            <a:r>
              <a:rPr lang="en-US" sz="2400" dirty="0" smtClean="0"/>
              <a:t>, override with </a:t>
            </a:r>
            <a:r>
              <a:rPr lang="en-US" sz="2400" dirty="0" err="1" smtClean="0"/>
              <a:t>upgradeDomainCount</a:t>
            </a:r>
            <a:r>
              <a:rPr lang="en-US" sz="2400" dirty="0" smtClean="0"/>
              <a:t> service definition property</a:t>
            </a:r>
          </a:p>
          <a:p>
            <a:r>
              <a:rPr lang="en-US" sz="2800" dirty="0" smtClean="0"/>
              <a:t>The Windows Azure SLA is based on at least two update domains and two role instances in each role</a:t>
            </a:r>
          </a:p>
        </p:txBody>
      </p:sp>
      <p:sp>
        <p:nvSpPr>
          <p:cNvPr id="4" name="Rectangle 3"/>
          <p:cNvSpPr/>
          <p:nvPr/>
        </p:nvSpPr>
        <p:spPr bwMode="auto">
          <a:xfrm>
            <a:off x="7214824" y="2828240"/>
            <a:ext cx="1009560" cy="91142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Front-End-1</a:t>
            </a:r>
          </a:p>
        </p:txBody>
      </p:sp>
      <p:sp>
        <p:nvSpPr>
          <p:cNvPr id="5" name="Rectangle 4"/>
          <p:cNvSpPr/>
          <p:nvPr/>
        </p:nvSpPr>
        <p:spPr bwMode="auto">
          <a:xfrm>
            <a:off x="8897900" y="2828240"/>
            <a:ext cx="1009560" cy="91142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Front-End-2</a:t>
            </a:r>
          </a:p>
        </p:txBody>
      </p:sp>
      <p:sp>
        <p:nvSpPr>
          <p:cNvPr id="6" name="TextBox 5"/>
          <p:cNvSpPr txBox="1"/>
          <p:nvPr/>
        </p:nvSpPr>
        <p:spPr>
          <a:xfrm>
            <a:off x="7163641" y="5257800"/>
            <a:ext cx="1369171" cy="553998"/>
          </a:xfrm>
          <a:prstGeom prst="rect">
            <a:avLst/>
          </a:prstGeom>
          <a:noFill/>
        </p:spPr>
        <p:txBody>
          <a:bodyPr wrap="square" lIns="0" tIns="0" rIns="0" bIns="0" rtlCol="0">
            <a:spAutoFit/>
          </a:bodyPr>
          <a:lstStyle/>
          <a:p>
            <a:pPr algn="ctr"/>
            <a:r>
              <a:rPr lang="en-US" dirty="0" smtClean="0"/>
              <a:t>Update Domain 1</a:t>
            </a:r>
          </a:p>
        </p:txBody>
      </p:sp>
      <p:sp>
        <p:nvSpPr>
          <p:cNvPr id="7" name="TextBox 6"/>
          <p:cNvSpPr txBox="1"/>
          <p:nvPr/>
        </p:nvSpPr>
        <p:spPr>
          <a:xfrm>
            <a:off x="8897900" y="5257801"/>
            <a:ext cx="1116782" cy="553998"/>
          </a:xfrm>
          <a:prstGeom prst="rect">
            <a:avLst/>
          </a:prstGeom>
          <a:noFill/>
        </p:spPr>
        <p:txBody>
          <a:bodyPr wrap="square" lIns="0" tIns="0" rIns="0" bIns="0" rtlCol="0">
            <a:spAutoFit/>
          </a:bodyPr>
          <a:lstStyle/>
          <a:p>
            <a:pPr algn="ctr"/>
            <a:r>
              <a:rPr lang="en-US" dirty="0" smtClean="0"/>
              <a:t>Update Domain 2</a:t>
            </a:r>
          </a:p>
        </p:txBody>
      </p:sp>
      <p:sp>
        <p:nvSpPr>
          <p:cNvPr id="10" name="Rectangle 9"/>
          <p:cNvSpPr/>
          <p:nvPr/>
        </p:nvSpPr>
        <p:spPr bwMode="auto">
          <a:xfrm>
            <a:off x="7209718" y="4171249"/>
            <a:ext cx="1009560" cy="911422"/>
          </a:xfrm>
          <a:prstGeom prst="rect">
            <a:avLst/>
          </a:prstGeom>
          <a:solidFill>
            <a:schemeClr val="accent5"/>
          </a:solid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Middle Tier-1</a:t>
            </a:r>
          </a:p>
        </p:txBody>
      </p:sp>
      <p:sp>
        <p:nvSpPr>
          <p:cNvPr id="11" name="Rectangle 10"/>
          <p:cNvSpPr/>
          <p:nvPr/>
        </p:nvSpPr>
        <p:spPr bwMode="auto">
          <a:xfrm>
            <a:off x="8897900" y="4171249"/>
            <a:ext cx="1009560" cy="911422"/>
          </a:xfrm>
          <a:prstGeom prst="rect">
            <a:avLst/>
          </a:prstGeom>
          <a:solidFill>
            <a:schemeClr val="accent5"/>
          </a:solid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Middle Tier-2</a:t>
            </a:r>
          </a:p>
        </p:txBody>
      </p:sp>
      <p:sp>
        <p:nvSpPr>
          <p:cNvPr id="12" name="Rectangle 11"/>
          <p:cNvSpPr/>
          <p:nvPr/>
        </p:nvSpPr>
        <p:spPr bwMode="auto">
          <a:xfrm>
            <a:off x="10666413" y="4171249"/>
            <a:ext cx="1009560" cy="911422"/>
          </a:xfrm>
          <a:prstGeom prst="rect">
            <a:avLst/>
          </a:prstGeom>
          <a:solidFill>
            <a:schemeClr val="accent5"/>
          </a:solid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Middle Tier-3</a:t>
            </a:r>
          </a:p>
        </p:txBody>
      </p:sp>
      <p:sp>
        <p:nvSpPr>
          <p:cNvPr id="13" name="TextBox 12"/>
          <p:cNvSpPr txBox="1"/>
          <p:nvPr/>
        </p:nvSpPr>
        <p:spPr>
          <a:xfrm>
            <a:off x="10686784" y="5257801"/>
            <a:ext cx="1116782" cy="553998"/>
          </a:xfrm>
          <a:prstGeom prst="rect">
            <a:avLst/>
          </a:prstGeom>
          <a:noFill/>
        </p:spPr>
        <p:txBody>
          <a:bodyPr wrap="square" lIns="0" tIns="0" rIns="0" bIns="0" rtlCol="0">
            <a:spAutoFit/>
          </a:bodyPr>
          <a:lstStyle/>
          <a:p>
            <a:pPr algn="ctr"/>
            <a:r>
              <a:rPr lang="en-US" dirty="0" smtClean="0"/>
              <a:t>Update Domain 3</a:t>
            </a:r>
          </a:p>
        </p:txBody>
      </p:sp>
      <p:sp>
        <p:nvSpPr>
          <p:cNvPr id="15" name="Rectangle 14"/>
          <p:cNvSpPr/>
          <p:nvPr/>
        </p:nvSpPr>
        <p:spPr bwMode="auto">
          <a:xfrm>
            <a:off x="10160776" y="529721"/>
            <a:ext cx="1009560" cy="911422"/>
          </a:xfrm>
          <a:prstGeom prst="rect">
            <a:avLst/>
          </a:prstGeom>
          <a:solidFill>
            <a:schemeClr val="tx1">
              <a:lumMod val="65000"/>
            </a:schemeClr>
          </a:solid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rPr>
              <a:t>Middle Tier-3</a:t>
            </a:r>
          </a:p>
        </p:txBody>
      </p:sp>
      <p:sp>
        <p:nvSpPr>
          <p:cNvPr id="8" name="Rectangle 7"/>
          <p:cNvSpPr/>
          <p:nvPr/>
        </p:nvSpPr>
        <p:spPr bwMode="auto">
          <a:xfrm>
            <a:off x="8285931" y="533400"/>
            <a:ext cx="1009560" cy="911422"/>
          </a:xfrm>
          <a:prstGeom prst="rect">
            <a:avLst/>
          </a:prstGeom>
          <a:solidFill>
            <a:schemeClr val="accent1">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rPr>
              <a:t>Front-End-2</a:t>
            </a:r>
          </a:p>
        </p:txBody>
      </p:sp>
      <p:sp>
        <p:nvSpPr>
          <p:cNvPr id="9" name="Rectangle 8"/>
          <p:cNvSpPr/>
          <p:nvPr/>
        </p:nvSpPr>
        <p:spPr bwMode="auto">
          <a:xfrm>
            <a:off x="8285931" y="529721"/>
            <a:ext cx="1009560" cy="911422"/>
          </a:xfrm>
          <a:prstGeom prst="rect">
            <a:avLst/>
          </a:prstGeom>
          <a:solidFill>
            <a:schemeClr val="accent1">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Front-End-1</a:t>
            </a:r>
          </a:p>
        </p:txBody>
      </p:sp>
      <p:sp>
        <p:nvSpPr>
          <p:cNvPr id="17" name="Rectangle 16"/>
          <p:cNvSpPr/>
          <p:nvPr/>
        </p:nvSpPr>
        <p:spPr bwMode="auto">
          <a:xfrm>
            <a:off x="10182004" y="529721"/>
            <a:ext cx="1009560" cy="911422"/>
          </a:xfrm>
          <a:prstGeom prst="rect">
            <a:avLst/>
          </a:prstGeom>
          <a:solidFill>
            <a:schemeClr val="tx1">
              <a:lumMod val="65000"/>
            </a:schemeClr>
          </a:solid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rPr>
              <a:t>Middle Tier-2</a:t>
            </a:r>
          </a:p>
        </p:txBody>
      </p:sp>
      <p:sp>
        <p:nvSpPr>
          <p:cNvPr id="18" name="Rectangle 17"/>
          <p:cNvSpPr/>
          <p:nvPr/>
        </p:nvSpPr>
        <p:spPr bwMode="auto">
          <a:xfrm>
            <a:off x="10177118" y="529721"/>
            <a:ext cx="1009560" cy="911422"/>
          </a:xfrm>
          <a:prstGeom prst="rect">
            <a:avLst/>
          </a:prstGeom>
          <a:solidFill>
            <a:schemeClr val="tx1">
              <a:lumMod val="65000"/>
            </a:schemeClr>
          </a:solid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1"/>
                </a:solidFill>
              </a:rPr>
              <a:t>Middle Tier-1</a:t>
            </a:r>
          </a:p>
        </p:txBody>
      </p:sp>
    </p:spTree>
    <p:custDataLst>
      <p:tags r:id="rId1"/>
    </p:custDataLst>
    <p:extLst>
      <p:ext uri="{BB962C8B-B14F-4D97-AF65-F5344CB8AC3E}">
        <p14:creationId xmlns:p14="http://schemas.microsoft.com/office/powerpoint/2010/main" val="309754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0" presetClass="path" presetSubtype="0" accel="50000" decel="50000" fill="hold" grpId="0" nodeType="afterEffect">
                                  <p:stCondLst>
                                    <p:cond delay="0"/>
                                  </p:stCondLst>
                                  <p:childTnLst>
                                    <p:animMotion origin="layout" path="M -3.54167E-6 -6.24133E-7 C -0.01028 0.0037 -0.02135 0.01387 -0.02734 0.02866 C -0.02942 0.03352 -0.03112 0.03976 -0.03385 0.04392 C -0.03711 0.0497 -0.04088 0.05386 -0.04349 0.0601 C -0.0457 0.06519 -0.04987 0.07582 -0.04987 0.07605 C -0.05273 0.09062 -0.05924 0.09963 -0.06119 0.11535 C -0.0638 0.13662 -0.0651 0.1521 -0.07226 0.17083 C -0.07343 0.17869 -0.07435 0.18655 -0.07565 0.19394 C -0.07643 0.19972 -0.07877 0.21013 -0.07877 0.21036 C -0.08007 0.22769 -0.0802 0.24596 -0.08359 0.2626 C -0.08476 0.28595 -0.08828 0.31022 -0.08828 0.33426 " pathEditMode="relative" rAng="0" ptsTypes="ffffffffffA">
                                      <p:cBhvr>
                                        <p:cTn id="13" dur="2000" fill="hold"/>
                                        <p:tgtEl>
                                          <p:spTgt spid="9"/>
                                        </p:tgtEl>
                                        <p:attrNameLst>
                                          <p:attrName>ppt_x</p:attrName>
                                          <p:attrName>ppt_y</p:attrName>
                                        </p:attrNameLst>
                                      </p:cBhvr>
                                      <p:rCtr x="-4414" y="16713"/>
                                    </p:animMotion>
                                  </p:childTnLst>
                                </p:cTn>
                              </p:par>
                              <p:par>
                                <p:cTn id="14" presetID="0" presetClass="path" presetSubtype="0" accel="50000" decel="50000" fill="hold" grpId="0" nodeType="withEffect">
                                  <p:stCondLst>
                                    <p:cond delay="0"/>
                                  </p:stCondLst>
                                  <p:childTnLst>
                                    <p:animMotion origin="layout" path="M -0.00429 -0.00763 C -0.02656 -0.00277 -0.0332 0.0141 -0.04883 0.03676 C -0.05729 0.04924 -0.06627 0.06103 -0.07513 0.07328 C -0.09857 0.10587 -0.07409 0.06773 -0.09961 0.09686 C -0.10338 0.10125 -0.10586 0.10795 -0.1095 0.11258 C -0.12044 0.12668 -0.11471 0.11443 -0.12278 0.12552 C -0.13216 0.13847 -0.14297 0.15187 -0.15065 0.16736 C -0.16224 0.19025 -0.17513 0.21013 -0.18672 0.23255 C -0.19062 0.24018 -0.1944 0.24827 -0.19818 0.25613 C -0.20078 0.26098 -0.20482 0.27185 -0.20482 0.27208 C -0.20625 0.28017 -0.20859 0.28803 -0.21133 0.29612 C -0.21315 0.30328 -0.21797 0.31184 -0.21797 0.31184 C -0.22396 0.34281 -0.2289 0.37194 -0.23268 0.40222 C -0.23411 0.41378 -0.2375 0.42464 -0.23919 0.4362 C -0.23971 0.46579 -0.23997 0.49538 -0.24088 0.52473 C -0.24088 0.52682 -0.24245 0.53213 -0.24245 0.53028 " pathEditMode="relative" rAng="0" ptsTypes="fffffffffffffffA">
                                      <p:cBhvr>
                                        <p:cTn id="15" dur="2000" fill="hold"/>
                                        <p:tgtEl>
                                          <p:spTgt spid="18"/>
                                        </p:tgtEl>
                                        <p:attrNameLst>
                                          <p:attrName>ppt_x</p:attrName>
                                          <p:attrName>ppt_y</p:attrName>
                                        </p:attrNameLst>
                                      </p:cBhvr>
                                      <p:rCtr x="-11914" y="26976"/>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500"/>
                            </p:stCondLst>
                            <p:childTnLst>
                              <p:par>
                                <p:cTn id="25" presetID="0" presetClass="path" presetSubtype="0" accel="50000" decel="50000" fill="hold" grpId="0" nodeType="afterEffect">
                                  <p:stCondLst>
                                    <p:cond delay="0"/>
                                  </p:stCondLst>
                                  <p:childTnLst>
                                    <p:animMotion origin="layout" path="M -3.54167E-6 -2.94498E-6 C 0.00248 0.01757 0.00756 0.03375 0.01237 0.04993 C 0.01797 0.06843 0.01355 0.046 0.01875 0.0682 C 0.02787 0.1068 0.03425 0.14887 0.03894 0.18932 C 0.04011 0.2099 0.04076 0.22469 0.04219 0.24457 C 0.04258 0.25058 0.04297 0.25682 0.04375 0.26306 C 0.04453 0.27 0.04688 0.28387 0.04688 0.2841 C 0.04766 0.30051 0.05013 0.31739 0.05013 0.33426 " pathEditMode="relative" rAng="0" ptsTypes="fffffffA">
                                      <p:cBhvr>
                                        <p:cTn id="26" dur="2000" fill="hold"/>
                                        <p:tgtEl>
                                          <p:spTgt spid="8"/>
                                        </p:tgtEl>
                                        <p:attrNameLst>
                                          <p:attrName>ppt_x</p:attrName>
                                          <p:attrName>ppt_y</p:attrName>
                                        </p:attrNameLst>
                                      </p:cBhvr>
                                      <p:rCtr x="2500" y="16713"/>
                                    </p:animMotion>
                                  </p:childTnLst>
                                </p:cTn>
                              </p:par>
                              <p:par>
                                <p:cTn id="27" presetID="0" presetClass="path" presetSubtype="0" accel="50000" decel="50000" fill="hold" grpId="0" nodeType="withEffect">
                                  <p:stCondLst>
                                    <p:cond delay="0"/>
                                  </p:stCondLst>
                                  <p:childTnLst>
                                    <p:animMotion origin="layout" path="M -2.5E-6 -0.00023 C -0.00651 0.01849 0.00209 -0.003 -0.00833 0.01295 C -0.0112 0.01734 -0.01289 0.02358 -0.01549 0.02843 C -0.01705 0.04092 -0.01979 0.0467 -0.02396 0.05687 C -0.02825 0.08068 -0.02135 0.04554 -0.02955 0.07235 C -0.0306 0.07536 -0.03034 0.07952 -0.03099 0.08276 C -0.03333 0.09385 -0.03541 0.10449 -0.04088 0.11119 C -0.04375 0.12113 -0.04635 0.13246 -0.04935 0.1424 C -0.05052 0.14586 -0.0526 0.14864 -0.05364 0.15257 C -0.05898 0.17198 -0.06263 0.19348 -0.06914 0.21221 C -0.07148 0.21868 -0.075 0.22376 -0.0776 0.23024 C -0.07942 0.24064 -0.08086 0.25081 -0.0832 0.26121 C -0.08515 0.28525 -0.08984 0.30837 -0.09453 0.33102 C -0.09817 0.34836 -0.09987 0.36731 -0.10299 0.38511 C -0.10442 0.51295 -0.10442 0.46463 -0.10442 0.53028 " pathEditMode="relative" rAng="0" ptsTypes="ffffffffffffffA">
                                      <p:cBhvr>
                                        <p:cTn id="28" dur="2000" fill="hold"/>
                                        <p:tgtEl>
                                          <p:spTgt spid="17"/>
                                        </p:tgtEl>
                                        <p:attrNameLst>
                                          <p:attrName>ppt_x</p:attrName>
                                          <p:attrName>ppt_y</p:attrName>
                                        </p:attrNameLst>
                                      </p:cBhvr>
                                      <p:rCtr x="-5117" y="26375"/>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par>
                          <p:cTn id="34" fill="hold">
                            <p:stCondLst>
                              <p:cond delay="500"/>
                            </p:stCondLst>
                            <p:childTnLst>
                              <p:par>
                                <p:cTn id="35" presetID="0" presetClass="path" presetSubtype="0" accel="50000" decel="50000" fill="hold" grpId="0" nodeType="afterEffect">
                                  <p:stCondLst>
                                    <p:cond delay="0"/>
                                  </p:stCondLst>
                                  <p:childTnLst>
                                    <p:animMotion origin="layout" path="M 4.16667E-7 -6.24133E-7 C 0.00221 0.01803 0.00547 0.03652 0.01094 0.05178 C 0.01146 0.05432 0.01146 0.05756 0.01224 0.05964 C 0.01758 0.07235 0.01641 0.05687 0.01641 0.07282 L 0.04141 0.30652 L 0.04414 0.53259 " pathEditMode="relative" rAng="0" ptsTypes="fffAAA">
                                      <p:cBhvr>
                                        <p:cTn id="36" dur="2000" fill="hold"/>
                                        <p:tgtEl>
                                          <p:spTgt spid="15"/>
                                        </p:tgtEl>
                                        <p:attrNameLst>
                                          <p:attrName>ppt_x</p:attrName>
                                          <p:attrName>ppt_y</p:attrName>
                                        </p:attrNameLst>
                                      </p:cBhvr>
                                      <p:rCtr x="2201" y="26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2" grpId="0" animBg="1"/>
      <p:bldP spid="15" grpId="0" animBg="1"/>
      <p:bldP spid="8" grpId="0" animBg="1"/>
      <p:bldP spid="9"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VIP Swap Detail</a:t>
            </a:r>
            <a:endParaRPr lang="en-US" dirty="0"/>
          </a:p>
        </p:txBody>
      </p:sp>
      <p:sp>
        <p:nvSpPr>
          <p:cNvPr id="3" name="Content Placeholder 2"/>
          <p:cNvSpPr>
            <a:spLocks noGrp="1"/>
          </p:cNvSpPr>
          <p:nvPr>
            <p:ph idx="1"/>
          </p:nvPr>
        </p:nvSpPr>
        <p:spPr>
          <a:xfrm>
            <a:off x="519113" y="1447800"/>
            <a:ext cx="11149013" cy="1428083"/>
          </a:xfrm>
        </p:spPr>
        <p:txBody>
          <a:bodyPr/>
          <a:lstStyle/>
          <a:p>
            <a:r>
              <a:rPr lang="en-US" dirty="0" smtClean="0"/>
              <a:t>Note about VIPs: You keep your assigned VIP for the lifetime of a deployment</a:t>
            </a:r>
          </a:p>
          <a:p>
            <a:r>
              <a:rPr lang="en-US" dirty="0" smtClean="0"/>
              <a:t>Even for VIP swap, “production” retains the production VIP</a:t>
            </a:r>
            <a:endParaRPr lang="en-US" dirty="0"/>
          </a:p>
        </p:txBody>
      </p:sp>
      <p:grpSp>
        <p:nvGrpSpPr>
          <p:cNvPr id="4" name="Group 3"/>
          <p:cNvGrpSpPr/>
          <p:nvPr/>
        </p:nvGrpSpPr>
        <p:grpSpPr>
          <a:xfrm>
            <a:off x="2394407" y="3245908"/>
            <a:ext cx="7177415" cy="2933700"/>
            <a:chOff x="-76200" y="152400"/>
            <a:chExt cx="9143846" cy="4800600"/>
          </a:xfrm>
        </p:grpSpPr>
        <p:sp>
          <p:nvSpPr>
            <p:cNvPr id="6" name="Rectangle 5"/>
            <p:cNvSpPr/>
            <p:nvPr/>
          </p:nvSpPr>
          <p:spPr>
            <a:xfrm>
              <a:off x="-76200" y="2209800"/>
              <a:ext cx="4267200" cy="2743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a:p>
          </p:txBody>
        </p:sp>
        <p:sp>
          <p:nvSpPr>
            <p:cNvPr id="7" name="Rounded Rectangle 6"/>
            <p:cNvSpPr/>
            <p:nvPr/>
          </p:nvSpPr>
          <p:spPr>
            <a:xfrm>
              <a:off x="76354" y="152400"/>
              <a:ext cx="3962092"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smtClean="0">
                  <a:solidFill>
                    <a:schemeClr val="bg1"/>
                  </a:solidFill>
                </a:rPr>
                <a:t>Production VIP – VIP1</a:t>
              </a:r>
            </a:p>
            <a:p>
              <a:pPr algn="ctr"/>
              <a:r>
                <a:rPr lang="en-US" sz="1000" b="1" dirty="0" smtClean="0">
                  <a:solidFill>
                    <a:schemeClr val="bg1"/>
                  </a:solidFill>
                </a:rPr>
                <a:t>&lt;</a:t>
              </a:r>
              <a:r>
                <a:rPr lang="en-US" sz="1000" b="1" dirty="0" err="1" smtClean="0">
                  <a:solidFill>
                    <a:schemeClr val="bg1"/>
                  </a:solidFill>
                </a:rPr>
                <a:t>dnsname</a:t>
              </a:r>
              <a:r>
                <a:rPr lang="en-US" sz="1000" b="1" dirty="0" smtClean="0">
                  <a:solidFill>
                    <a:schemeClr val="bg1"/>
                  </a:solidFill>
                </a:rPr>
                <a:t>&gt;.cloudapp.net</a:t>
              </a:r>
              <a:endParaRPr lang="en-US" sz="1000" b="1" dirty="0">
                <a:solidFill>
                  <a:schemeClr val="bg1"/>
                </a:solidFill>
              </a:endParaRPr>
            </a:p>
          </p:txBody>
        </p:sp>
        <p:sp>
          <p:nvSpPr>
            <p:cNvPr id="8" name="Rounded Rectangle 7"/>
            <p:cNvSpPr/>
            <p:nvPr/>
          </p:nvSpPr>
          <p:spPr>
            <a:xfrm>
              <a:off x="55707" y="3449782"/>
              <a:ext cx="1752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Role A</a:t>
              </a:r>
              <a:endParaRPr lang="en-US" sz="1600" dirty="0"/>
            </a:p>
          </p:txBody>
        </p:sp>
        <p:sp>
          <p:nvSpPr>
            <p:cNvPr id="9" name="Rounded Rectangle 8"/>
            <p:cNvSpPr/>
            <p:nvPr/>
          </p:nvSpPr>
          <p:spPr>
            <a:xfrm>
              <a:off x="2367108" y="3449782"/>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Role B</a:t>
              </a:r>
              <a:endParaRPr lang="en-US" sz="1600" dirty="0"/>
            </a:p>
          </p:txBody>
        </p:sp>
        <p:cxnSp>
          <p:nvCxnSpPr>
            <p:cNvPr id="10" name="Straight Arrow Connector 9"/>
            <p:cNvCxnSpPr>
              <a:stCxn id="14" idx="2"/>
              <a:endCxn id="8" idx="0"/>
            </p:cNvCxnSpPr>
            <p:nvPr/>
          </p:nvCxnSpPr>
          <p:spPr>
            <a:xfrm flipH="1">
              <a:off x="932007" y="2819400"/>
              <a:ext cx="768351" cy="63038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13" idx="2"/>
              <a:endCxn id="8" idx="0"/>
            </p:cNvCxnSpPr>
            <p:nvPr/>
          </p:nvCxnSpPr>
          <p:spPr>
            <a:xfrm>
              <a:off x="613601" y="2819400"/>
              <a:ext cx="318406" cy="63038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15" idx="2"/>
              <a:endCxn id="9" idx="0"/>
            </p:cNvCxnSpPr>
            <p:nvPr/>
          </p:nvCxnSpPr>
          <p:spPr>
            <a:xfrm>
              <a:off x="2881458" y="2819400"/>
              <a:ext cx="285750" cy="63038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3" name="Down Arrow 12"/>
            <p:cNvSpPr/>
            <p:nvPr/>
          </p:nvSpPr>
          <p:spPr>
            <a:xfrm>
              <a:off x="131001" y="2286000"/>
              <a:ext cx="9652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smtClean="0"/>
                <a:t>Port 80</a:t>
              </a:r>
              <a:endParaRPr lang="en-US" sz="700" b="1" dirty="0"/>
            </a:p>
          </p:txBody>
        </p:sp>
        <p:sp>
          <p:nvSpPr>
            <p:cNvPr id="14" name="Down Arrow 13"/>
            <p:cNvSpPr/>
            <p:nvPr/>
          </p:nvSpPr>
          <p:spPr>
            <a:xfrm>
              <a:off x="1186008" y="2286000"/>
              <a:ext cx="10287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smtClean="0"/>
                <a:t>Port 3389</a:t>
              </a:r>
              <a:endParaRPr lang="en-US" sz="700" b="1" dirty="0"/>
            </a:p>
          </p:txBody>
        </p:sp>
        <p:sp>
          <p:nvSpPr>
            <p:cNvPr id="15" name="Down Arrow 14"/>
            <p:cNvSpPr/>
            <p:nvPr/>
          </p:nvSpPr>
          <p:spPr>
            <a:xfrm>
              <a:off x="2367108" y="2286000"/>
              <a:ext cx="10287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smtClean="0"/>
                <a:t>Port 3390</a:t>
              </a:r>
              <a:endParaRPr lang="en-US" sz="700" b="1" dirty="0"/>
            </a:p>
          </p:txBody>
        </p:sp>
        <p:cxnSp>
          <p:nvCxnSpPr>
            <p:cNvPr id="16" name="Straight Arrow Connector 15"/>
            <p:cNvCxnSpPr>
              <a:stCxn id="7" idx="2"/>
            </p:cNvCxnSpPr>
            <p:nvPr/>
          </p:nvCxnSpPr>
          <p:spPr>
            <a:xfrm>
              <a:off x="2057400" y="838200"/>
              <a:ext cx="0" cy="914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7" name="Rounded Rectangle 16"/>
            <p:cNvSpPr/>
            <p:nvPr/>
          </p:nvSpPr>
          <p:spPr>
            <a:xfrm>
              <a:off x="553813" y="4495800"/>
              <a:ext cx="2981490" cy="381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Deployment A</a:t>
              </a:r>
              <a:endParaRPr lang="en-US" sz="1200" dirty="0"/>
            </a:p>
          </p:txBody>
        </p:sp>
        <p:sp>
          <p:nvSpPr>
            <p:cNvPr id="18" name="Rectangle 17"/>
            <p:cNvSpPr/>
            <p:nvPr/>
          </p:nvSpPr>
          <p:spPr>
            <a:xfrm>
              <a:off x="4800446" y="2209800"/>
              <a:ext cx="4267200" cy="2743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00"/>
            </a:p>
          </p:txBody>
        </p:sp>
        <p:sp>
          <p:nvSpPr>
            <p:cNvPr id="19" name="Rounded Rectangle 18"/>
            <p:cNvSpPr/>
            <p:nvPr/>
          </p:nvSpPr>
          <p:spPr>
            <a:xfrm>
              <a:off x="4953000" y="152400"/>
              <a:ext cx="3962092"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smtClean="0">
                  <a:solidFill>
                    <a:schemeClr val="bg1"/>
                  </a:solidFill>
                </a:rPr>
                <a:t>Staging VIP </a:t>
              </a:r>
              <a:r>
                <a:rPr lang="en-US" sz="1000" b="1" dirty="0">
                  <a:solidFill>
                    <a:schemeClr val="bg1"/>
                  </a:solidFill>
                </a:rPr>
                <a:t>– </a:t>
              </a:r>
              <a:r>
                <a:rPr lang="en-US" sz="1000" b="1" dirty="0" smtClean="0">
                  <a:solidFill>
                    <a:schemeClr val="bg1"/>
                  </a:solidFill>
                </a:rPr>
                <a:t>VIP2</a:t>
              </a:r>
              <a:endParaRPr lang="en-US" sz="1000" b="1" dirty="0">
                <a:solidFill>
                  <a:schemeClr val="bg1"/>
                </a:solidFill>
              </a:endParaRPr>
            </a:p>
            <a:p>
              <a:pPr algn="ctr"/>
              <a:r>
                <a:rPr lang="en-US" sz="1000" b="1" dirty="0" smtClean="0">
                  <a:solidFill>
                    <a:schemeClr val="bg1"/>
                  </a:solidFill>
                </a:rPr>
                <a:t>&lt;</a:t>
              </a:r>
              <a:r>
                <a:rPr lang="en-US" sz="1000" b="1" dirty="0" err="1" smtClean="0">
                  <a:solidFill>
                    <a:schemeClr val="bg1"/>
                  </a:solidFill>
                </a:rPr>
                <a:t>guid</a:t>
              </a:r>
              <a:r>
                <a:rPr lang="en-US" sz="1000" b="1" dirty="0" smtClean="0">
                  <a:solidFill>
                    <a:schemeClr val="bg1"/>
                  </a:solidFill>
                </a:rPr>
                <a:t>&gt;.</a:t>
              </a:r>
              <a:r>
                <a:rPr lang="en-US" sz="1000" b="1" dirty="0">
                  <a:solidFill>
                    <a:schemeClr val="bg1"/>
                  </a:solidFill>
                </a:rPr>
                <a:t>cloudapp.net</a:t>
              </a:r>
            </a:p>
          </p:txBody>
        </p:sp>
        <p:sp>
          <p:nvSpPr>
            <p:cNvPr id="20" name="Rounded Rectangle 19"/>
            <p:cNvSpPr/>
            <p:nvPr/>
          </p:nvSpPr>
          <p:spPr>
            <a:xfrm>
              <a:off x="4932353" y="3449782"/>
              <a:ext cx="1752600" cy="762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Role A’</a:t>
              </a:r>
              <a:endParaRPr lang="en-US" sz="1600" dirty="0"/>
            </a:p>
          </p:txBody>
        </p:sp>
        <p:sp>
          <p:nvSpPr>
            <p:cNvPr id="21" name="Rounded Rectangle 20"/>
            <p:cNvSpPr/>
            <p:nvPr/>
          </p:nvSpPr>
          <p:spPr>
            <a:xfrm>
              <a:off x="7243754" y="3449782"/>
              <a:ext cx="1600200" cy="762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Role B’</a:t>
              </a:r>
              <a:endParaRPr lang="en-US" sz="1600" dirty="0"/>
            </a:p>
          </p:txBody>
        </p:sp>
        <p:cxnSp>
          <p:nvCxnSpPr>
            <p:cNvPr id="22" name="Straight Arrow Connector 21"/>
            <p:cNvCxnSpPr>
              <a:stCxn id="26" idx="2"/>
              <a:endCxn id="20" idx="0"/>
            </p:cNvCxnSpPr>
            <p:nvPr/>
          </p:nvCxnSpPr>
          <p:spPr>
            <a:xfrm flipH="1">
              <a:off x="5808653" y="2819400"/>
              <a:ext cx="768351" cy="63038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a:stCxn id="25" idx="2"/>
              <a:endCxn id="20" idx="0"/>
            </p:cNvCxnSpPr>
            <p:nvPr/>
          </p:nvCxnSpPr>
          <p:spPr>
            <a:xfrm>
              <a:off x="5490247" y="2819400"/>
              <a:ext cx="318406" cy="63038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a:stCxn id="27" idx="2"/>
              <a:endCxn id="21" idx="0"/>
            </p:cNvCxnSpPr>
            <p:nvPr/>
          </p:nvCxnSpPr>
          <p:spPr>
            <a:xfrm>
              <a:off x="7758104" y="2819400"/>
              <a:ext cx="285750" cy="63038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5" name="Down Arrow 24"/>
            <p:cNvSpPr/>
            <p:nvPr/>
          </p:nvSpPr>
          <p:spPr>
            <a:xfrm>
              <a:off x="5007647" y="2286000"/>
              <a:ext cx="9652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smtClean="0"/>
                <a:t>Port 80</a:t>
              </a:r>
              <a:endParaRPr lang="en-US" sz="700" b="1" dirty="0"/>
            </a:p>
          </p:txBody>
        </p:sp>
        <p:sp>
          <p:nvSpPr>
            <p:cNvPr id="26" name="Down Arrow 25"/>
            <p:cNvSpPr/>
            <p:nvPr/>
          </p:nvSpPr>
          <p:spPr>
            <a:xfrm>
              <a:off x="6062654" y="2286000"/>
              <a:ext cx="10287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smtClean="0"/>
                <a:t>Port 3389</a:t>
              </a:r>
              <a:endParaRPr lang="en-US" sz="700" b="1" dirty="0"/>
            </a:p>
          </p:txBody>
        </p:sp>
        <p:sp>
          <p:nvSpPr>
            <p:cNvPr id="27" name="Down Arrow 26"/>
            <p:cNvSpPr/>
            <p:nvPr/>
          </p:nvSpPr>
          <p:spPr>
            <a:xfrm>
              <a:off x="7243754" y="2286000"/>
              <a:ext cx="1028700" cy="5334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b="1" dirty="0" smtClean="0"/>
                <a:t>Port 3390</a:t>
              </a:r>
              <a:endParaRPr lang="en-US" sz="700" b="1" dirty="0"/>
            </a:p>
          </p:txBody>
        </p:sp>
        <p:sp>
          <p:nvSpPr>
            <p:cNvPr id="28" name="Rounded Rectangle 27"/>
            <p:cNvSpPr/>
            <p:nvPr/>
          </p:nvSpPr>
          <p:spPr>
            <a:xfrm>
              <a:off x="5430459" y="4495800"/>
              <a:ext cx="2981490" cy="381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Deployment A’</a:t>
              </a:r>
              <a:endParaRPr lang="en-US" sz="1200" dirty="0"/>
            </a:p>
          </p:txBody>
        </p:sp>
        <p:cxnSp>
          <p:nvCxnSpPr>
            <p:cNvPr id="29" name="Straight Arrow Connector 28"/>
            <p:cNvCxnSpPr/>
            <p:nvPr/>
          </p:nvCxnSpPr>
          <p:spPr>
            <a:xfrm flipH="1">
              <a:off x="613601" y="1752600"/>
              <a:ext cx="1443799"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endCxn id="14" idx="0"/>
            </p:cNvCxnSpPr>
            <p:nvPr/>
          </p:nvCxnSpPr>
          <p:spPr>
            <a:xfrm flipH="1">
              <a:off x="1700358" y="1752600"/>
              <a:ext cx="344200"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1" name="Straight Arrow Connector 30"/>
            <p:cNvCxnSpPr>
              <a:endCxn id="15" idx="0"/>
            </p:cNvCxnSpPr>
            <p:nvPr/>
          </p:nvCxnSpPr>
          <p:spPr>
            <a:xfrm>
              <a:off x="2057400" y="1752600"/>
              <a:ext cx="824058"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2" name="Straight Arrow Connector 31"/>
            <p:cNvCxnSpPr/>
            <p:nvPr/>
          </p:nvCxnSpPr>
          <p:spPr>
            <a:xfrm flipH="1">
              <a:off x="5490248" y="1752600"/>
              <a:ext cx="1478569"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H="1">
              <a:off x="6551808" y="1752600"/>
              <a:ext cx="417009"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4" name="Straight Arrow Connector 33"/>
            <p:cNvCxnSpPr/>
            <p:nvPr/>
          </p:nvCxnSpPr>
          <p:spPr>
            <a:xfrm>
              <a:off x="6968817" y="1752600"/>
              <a:ext cx="764091" cy="533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19" idx="2"/>
            </p:cNvCxnSpPr>
            <p:nvPr/>
          </p:nvCxnSpPr>
          <p:spPr>
            <a:xfrm>
              <a:off x="6934046" y="838200"/>
              <a:ext cx="34771" cy="914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sp>
        <p:nvSpPr>
          <p:cNvPr id="37" name="Rectangle 36"/>
          <p:cNvSpPr/>
          <p:nvPr/>
        </p:nvSpPr>
        <p:spPr>
          <a:xfrm>
            <a:off x="2394407" y="4512733"/>
            <a:ext cx="3344915" cy="1676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a:p>
        </p:txBody>
      </p:sp>
      <p:sp>
        <p:nvSpPr>
          <p:cNvPr id="38" name="Rounded Rectangle 37"/>
          <p:cNvSpPr/>
          <p:nvPr/>
        </p:nvSpPr>
        <p:spPr>
          <a:xfrm>
            <a:off x="2497804" y="5270500"/>
            <a:ext cx="1373804" cy="465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Role A</a:t>
            </a:r>
            <a:endParaRPr lang="en-US" sz="1600" dirty="0"/>
          </a:p>
        </p:txBody>
      </p:sp>
      <p:sp>
        <p:nvSpPr>
          <p:cNvPr id="39" name="Rounded Rectangle 38"/>
          <p:cNvSpPr/>
          <p:nvPr/>
        </p:nvSpPr>
        <p:spPr>
          <a:xfrm>
            <a:off x="4309634" y="5270500"/>
            <a:ext cx="1254343" cy="465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Role B</a:t>
            </a:r>
            <a:endParaRPr lang="en-US" sz="1600" dirty="0"/>
          </a:p>
        </p:txBody>
      </p:sp>
      <p:cxnSp>
        <p:nvCxnSpPr>
          <p:cNvPr id="40" name="Straight Arrow Connector 39"/>
          <p:cNvCxnSpPr>
            <a:stCxn id="44" idx="2"/>
            <a:endCxn id="38" idx="0"/>
          </p:cNvCxnSpPr>
          <p:nvPr/>
        </p:nvCxnSpPr>
        <p:spPr>
          <a:xfrm flipH="1">
            <a:off x="3184707" y="4885266"/>
            <a:ext cx="602285" cy="3852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43" idx="2"/>
            <a:endCxn id="38" idx="0"/>
          </p:cNvCxnSpPr>
          <p:nvPr/>
        </p:nvCxnSpPr>
        <p:spPr>
          <a:xfrm>
            <a:off x="2935119" y="4885266"/>
            <a:ext cx="249588" cy="3852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45" idx="2"/>
            <a:endCxn id="39" idx="0"/>
          </p:cNvCxnSpPr>
          <p:nvPr/>
        </p:nvCxnSpPr>
        <p:spPr>
          <a:xfrm>
            <a:off x="4712816" y="4885266"/>
            <a:ext cx="223990" cy="3852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3" name="Down Arrow 42"/>
          <p:cNvSpPr/>
          <p:nvPr/>
        </p:nvSpPr>
        <p:spPr>
          <a:xfrm>
            <a:off x="2556825" y="4559300"/>
            <a:ext cx="756588" cy="3259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b="1" dirty="0" smtClean="0">
                <a:solidFill>
                  <a:schemeClr val="bg1"/>
                </a:solidFill>
              </a:rPr>
              <a:t>Port 80</a:t>
            </a:r>
            <a:endParaRPr lang="en-US" sz="700" b="1" dirty="0">
              <a:solidFill>
                <a:schemeClr val="bg1"/>
              </a:solidFill>
            </a:endParaRPr>
          </a:p>
        </p:txBody>
      </p:sp>
      <p:sp>
        <p:nvSpPr>
          <p:cNvPr id="44" name="Down Arrow 43"/>
          <p:cNvSpPr/>
          <p:nvPr/>
        </p:nvSpPr>
        <p:spPr>
          <a:xfrm>
            <a:off x="3383809" y="4559300"/>
            <a:ext cx="806363" cy="3259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b="1" dirty="0" smtClean="0">
                <a:solidFill>
                  <a:schemeClr val="bg1"/>
                </a:solidFill>
              </a:rPr>
              <a:t>Port 3389</a:t>
            </a:r>
            <a:endParaRPr lang="en-US" sz="700" b="1" dirty="0">
              <a:solidFill>
                <a:schemeClr val="bg1"/>
              </a:solidFill>
            </a:endParaRPr>
          </a:p>
        </p:txBody>
      </p:sp>
      <p:sp>
        <p:nvSpPr>
          <p:cNvPr id="45" name="Down Arrow 44"/>
          <p:cNvSpPr/>
          <p:nvPr/>
        </p:nvSpPr>
        <p:spPr>
          <a:xfrm>
            <a:off x="4309634" y="4559300"/>
            <a:ext cx="806363" cy="3259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b="1" dirty="0" smtClean="0">
                <a:solidFill>
                  <a:schemeClr val="bg1"/>
                </a:solidFill>
              </a:rPr>
              <a:t>Port 3390</a:t>
            </a:r>
            <a:endParaRPr lang="en-US" sz="700" b="1" dirty="0">
              <a:solidFill>
                <a:schemeClr val="bg1"/>
              </a:solidFill>
            </a:endParaRPr>
          </a:p>
        </p:txBody>
      </p:sp>
      <p:sp>
        <p:nvSpPr>
          <p:cNvPr id="46" name="Rounded Rectangle 45"/>
          <p:cNvSpPr/>
          <p:nvPr/>
        </p:nvSpPr>
        <p:spPr>
          <a:xfrm>
            <a:off x="2888253" y="5909733"/>
            <a:ext cx="2337090" cy="23283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Deployment A</a:t>
            </a:r>
            <a:endParaRPr lang="en-US" sz="1200" dirty="0"/>
          </a:p>
        </p:txBody>
      </p:sp>
      <p:sp>
        <p:nvSpPr>
          <p:cNvPr id="47" name="Rectangle 46"/>
          <p:cNvSpPr/>
          <p:nvPr/>
        </p:nvSpPr>
        <p:spPr>
          <a:xfrm>
            <a:off x="6217046" y="4512733"/>
            <a:ext cx="3344915"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000"/>
          </a:p>
        </p:txBody>
      </p:sp>
      <p:sp>
        <p:nvSpPr>
          <p:cNvPr id="48" name="Rounded Rectangle 47"/>
          <p:cNvSpPr/>
          <p:nvPr/>
        </p:nvSpPr>
        <p:spPr>
          <a:xfrm>
            <a:off x="6320444" y="5270500"/>
            <a:ext cx="1373804" cy="4656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Role A’</a:t>
            </a:r>
            <a:endParaRPr lang="en-US" sz="1600" dirty="0"/>
          </a:p>
        </p:txBody>
      </p:sp>
      <p:sp>
        <p:nvSpPr>
          <p:cNvPr id="49" name="Rounded Rectangle 48"/>
          <p:cNvSpPr/>
          <p:nvPr/>
        </p:nvSpPr>
        <p:spPr>
          <a:xfrm>
            <a:off x="8132273" y="5270500"/>
            <a:ext cx="1254343" cy="4656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Role B’</a:t>
            </a:r>
            <a:endParaRPr lang="en-US" sz="1600" dirty="0"/>
          </a:p>
        </p:txBody>
      </p:sp>
      <p:cxnSp>
        <p:nvCxnSpPr>
          <p:cNvPr id="50" name="Straight Arrow Connector 49"/>
          <p:cNvCxnSpPr>
            <a:stCxn id="54" idx="2"/>
            <a:endCxn id="48" idx="0"/>
          </p:cNvCxnSpPr>
          <p:nvPr/>
        </p:nvCxnSpPr>
        <p:spPr>
          <a:xfrm flipH="1">
            <a:off x="7007346" y="4885266"/>
            <a:ext cx="602285" cy="3852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53" idx="2"/>
            <a:endCxn id="48" idx="0"/>
          </p:cNvCxnSpPr>
          <p:nvPr/>
        </p:nvCxnSpPr>
        <p:spPr>
          <a:xfrm>
            <a:off x="6757758" y="4885266"/>
            <a:ext cx="249588" cy="3852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55" idx="2"/>
            <a:endCxn id="49" idx="0"/>
          </p:cNvCxnSpPr>
          <p:nvPr/>
        </p:nvCxnSpPr>
        <p:spPr>
          <a:xfrm>
            <a:off x="8535455" y="4885266"/>
            <a:ext cx="223990" cy="38523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3" name="Down Arrow 52"/>
          <p:cNvSpPr/>
          <p:nvPr/>
        </p:nvSpPr>
        <p:spPr>
          <a:xfrm>
            <a:off x="6379464" y="4559300"/>
            <a:ext cx="756588" cy="3259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b="1" dirty="0" smtClean="0">
                <a:solidFill>
                  <a:schemeClr val="bg1"/>
                </a:solidFill>
              </a:rPr>
              <a:t>Port 80</a:t>
            </a:r>
            <a:endParaRPr lang="en-US" sz="700" b="1" dirty="0">
              <a:solidFill>
                <a:schemeClr val="bg1"/>
              </a:solidFill>
            </a:endParaRPr>
          </a:p>
        </p:txBody>
      </p:sp>
      <p:sp>
        <p:nvSpPr>
          <p:cNvPr id="54" name="Down Arrow 53"/>
          <p:cNvSpPr/>
          <p:nvPr/>
        </p:nvSpPr>
        <p:spPr>
          <a:xfrm>
            <a:off x="7206449" y="4559300"/>
            <a:ext cx="806363" cy="3259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b="1" dirty="0" smtClean="0">
                <a:solidFill>
                  <a:schemeClr val="bg1"/>
                </a:solidFill>
              </a:rPr>
              <a:t>Port 3389</a:t>
            </a:r>
            <a:endParaRPr lang="en-US" sz="700" b="1" dirty="0">
              <a:solidFill>
                <a:schemeClr val="bg1"/>
              </a:solidFill>
            </a:endParaRPr>
          </a:p>
        </p:txBody>
      </p:sp>
      <p:sp>
        <p:nvSpPr>
          <p:cNvPr id="55" name="Down Arrow 54"/>
          <p:cNvSpPr/>
          <p:nvPr/>
        </p:nvSpPr>
        <p:spPr>
          <a:xfrm>
            <a:off x="8132273" y="4559300"/>
            <a:ext cx="806363" cy="32596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b="1" dirty="0" smtClean="0">
                <a:solidFill>
                  <a:schemeClr val="bg1"/>
                </a:solidFill>
              </a:rPr>
              <a:t>Port 3390</a:t>
            </a:r>
            <a:endParaRPr lang="en-US" sz="700" b="1" dirty="0">
              <a:solidFill>
                <a:schemeClr val="bg1"/>
              </a:solidFill>
            </a:endParaRPr>
          </a:p>
        </p:txBody>
      </p:sp>
      <p:sp>
        <p:nvSpPr>
          <p:cNvPr id="56" name="Rounded Rectangle 55"/>
          <p:cNvSpPr/>
          <p:nvPr/>
        </p:nvSpPr>
        <p:spPr>
          <a:xfrm>
            <a:off x="6710892" y="5909733"/>
            <a:ext cx="2337090" cy="23283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smtClean="0"/>
              <a:t>Deployment A’</a:t>
            </a:r>
            <a:endParaRPr lang="en-US" sz="1200" dirty="0"/>
          </a:p>
        </p:txBody>
      </p:sp>
      <p:cxnSp>
        <p:nvCxnSpPr>
          <p:cNvPr id="57" name="Straight Arrow Connector 56"/>
          <p:cNvCxnSpPr/>
          <p:nvPr/>
        </p:nvCxnSpPr>
        <p:spPr>
          <a:xfrm flipH="1">
            <a:off x="2935119" y="4233333"/>
            <a:ext cx="1131746" cy="3259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a:endCxn id="44" idx="0"/>
          </p:cNvCxnSpPr>
          <p:nvPr/>
        </p:nvCxnSpPr>
        <p:spPr>
          <a:xfrm flipH="1">
            <a:off x="3786991" y="4233333"/>
            <a:ext cx="269807" cy="3259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a:endCxn id="45" idx="0"/>
          </p:cNvCxnSpPr>
          <p:nvPr/>
        </p:nvCxnSpPr>
        <p:spPr>
          <a:xfrm>
            <a:off x="4066864" y="4233333"/>
            <a:ext cx="645951" cy="3259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nvCxnSpPr>
        <p:spPr>
          <a:xfrm flipH="1">
            <a:off x="6757759" y="4233333"/>
            <a:ext cx="1159001" cy="3259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p:nvPr/>
        </p:nvCxnSpPr>
        <p:spPr>
          <a:xfrm flipH="1">
            <a:off x="7589880" y="4233333"/>
            <a:ext cx="326879" cy="3259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p:nvPr/>
        </p:nvCxnSpPr>
        <p:spPr>
          <a:xfrm>
            <a:off x="7916759" y="4233333"/>
            <a:ext cx="598945" cy="3259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3" name="Straight Arrow Connector 62"/>
          <p:cNvCxnSpPr>
            <a:stCxn id="65" idx="2"/>
          </p:cNvCxnSpPr>
          <p:nvPr/>
        </p:nvCxnSpPr>
        <p:spPr>
          <a:xfrm>
            <a:off x="4066864" y="3674533"/>
            <a:ext cx="3849895" cy="558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a:stCxn id="66" idx="2"/>
          </p:cNvCxnSpPr>
          <p:nvPr/>
        </p:nvCxnSpPr>
        <p:spPr>
          <a:xfrm flipH="1">
            <a:off x="4056798" y="3674533"/>
            <a:ext cx="3832706" cy="558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5" name="Rounded Rectangle 64"/>
          <p:cNvSpPr/>
          <p:nvPr/>
        </p:nvSpPr>
        <p:spPr>
          <a:xfrm>
            <a:off x="2513989" y="3255433"/>
            <a:ext cx="3105751" cy="4191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smtClean="0">
                <a:solidFill>
                  <a:schemeClr val="bg1"/>
                </a:solidFill>
              </a:rPr>
              <a:t>Production VIP – VIP1</a:t>
            </a:r>
          </a:p>
          <a:p>
            <a:pPr algn="ctr"/>
            <a:r>
              <a:rPr lang="en-US" sz="1000" b="1" dirty="0" smtClean="0">
                <a:solidFill>
                  <a:schemeClr val="bg1"/>
                </a:solidFill>
              </a:rPr>
              <a:t>&lt;</a:t>
            </a:r>
            <a:r>
              <a:rPr lang="en-US" sz="1000" b="1" dirty="0" err="1" smtClean="0">
                <a:solidFill>
                  <a:schemeClr val="bg1"/>
                </a:solidFill>
              </a:rPr>
              <a:t>dnsname</a:t>
            </a:r>
            <a:r>
              <a:rPr lang="en-US" sz="1000" b="1" dirty="0" smtClean="0">
                <a:solidFill>
                  <a:schemeClr val="bg1"/>
                </a:solidFill>
              </a:rPr>
              <a:t>&gt;.cloudapp.net</a:t>
            </a:r>
            <a:endParaRPr lang="en-US" sz="1000" b="1" dirty="0">
              <a:solidFill>
                <a:schemeClr val="bg1"/>
              </a:solidFill>
            </a:endParaRPr>
          </a:p>
        </p:txBody>
      </p:sp>
      <p:sp>
        <p:nvSpPr>
          <p:cNvPr id="66" name="Rounded Rectangle 65"/>
          <p:cNvSpPr/>
          <p:nvPr/>
        </p:nvSpPr>
        <p:spPr>
          <a:xfrm>
            <a:off x="6336628" y="3255433"/>
            <a:ext cx="3105751" cy="4191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smtClean="0">
                <a:solidFill>
                  <a:schemeClr val="bg1"/>
                </a:solidFill>
              </a:rPr>
              <a:t>Staging VIP </a:t>
            </a:r>
            <a:r>
              <a:rPr lang="en-US" sz="1000" b="1" dirty="0">
                <a:solidFill>
                  <a:schemeClr val="bg1"/>
                </a:solidFill>
              </a:rPr>
              <a:t>– </a:t>
            </a:r>
            <a:r>
              <a:rPr lang="en-US" sz="1000" b="1" dirty="0" smtClean="0">
                <a:solidFill>
                  <a:schemeClr val="bg1"/>
                </a:solidFill>
              </a:rPr>
              <a:t>VIP2</a:t>
            </a:r>
            <a:endParaRPr lang="en-US" sz="1000" b="1" dirty="0">
              <a:solidFill>
                <a:schemeClr val="bg1"/>
              </a:solidFill>
            </a:endParaRPr>
          </a:p>
          <a:p>
            <a:pPr algn="ctr"/>
            <a:r>
              <a:rPr lang="en-US" sz="1000" b="1" dirty="0" smtClean="0">
                <a:solidFill>
                  <a:schemeClr val="bg1"/>
                </a:solidFill>
              </a:rPr>
              <a:t>&lt;</a:t>
            </a:r>
            <a:r>
              <a:rPr lang="en-US" sz="1000" b="1" dirty="0" err="1" smtClean="0">
                <a:solidFill>
                  <a:schemeClr val="bg1"/>
                </a:solidFill>
              </a:rPr>
              <a:t>guid</a:t>
            </a:r>
            <a:r>
              <a:rPr lang="en-US" sz="1000" b="1" dirty="0" smtClean="0">
                <a:solidFill>
                  <a:schemeClr val="bg1"/>
                </a:solidFill>
              </a:rPr>
              <a:t>&gt;.</a:t>
            </a:r>
            <a:r>
              <a:rPr lang="en-US" sz="1000" b="1" dirty="0">
                <a:solidFill>
                  <a:schemeClr val="bg1"/>
                </a:solidFill>
              </a:rPr>
              <a:t>cloudapp.net</a:t>
            </a:r>
          </a:p>
        </p:txBody>
      </p:sp>
    </p:spTree>
    <p:custDataLst>
      <p:tags r:id="rId1"/>
    </p:custDataLst>
    <p:extLst>
      <p:ext uri="{BB962C8B-B14F-4D97-AF65-F5344CB8AC3E}">
        <p14:creationId xmlns:p14="http://schemas.microsoft.com/office/powerpoint/2010/main" val="2339453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Type Capabilities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5534275"/>
              </p:ext>
            </p:extLst>
          </p:nvPr>
        </p:nvGraphicFramePr>
        <p:xfrm>
          <a:off x="1325881" y="1363030"/>
          <a:ext cx="9573770" cy="4394218"/>
        </p:xfrm>
        <a:graphic>
          <a:graphicData uri="http://schemas.openxmlformats.org/drawingml/2006/table">
            <a:tbl>
              <a:tblPr firstRow="1" firstCol="1" bandRow="1">
                <a:tableStyleId>{5C22544A-7EE6-4342-B048-85BDC9FD1C3A}</a:tableStyleId>
              </a:tblPr>
              <a:tblGrid>
                <a:gridCol w="4208628"/>
                <a:gridCol w="2104315"/>
                <a:gridCol w="1053115"/>
                <a:gridCol w="2207712"/>
              </a:tblGrid>
              <a:tr h="429885">
                <a:tc>
                  <a:txBody>
                    <a:bodyPr/>
                    <a:lstStyle/>
                    <a:p>
                      <a:pPr marL="0" marR="0">
                        <a:spcBef>
                          <a:spcPts val="0"/>
                        </a:spcBef>
                        <a:spcAft>
                          <a:spcPts val="0"/>
                        </a:spcAft>
                      </a:pPr>
                      <a:r>
                        <a:rPr lang="en-US" sz="1400" b="1" dirty="0" smtClean="0">
                          <a:solidFill>
                            <a:schemeClr val="bg1"/>
                          </a:solidFill>
                          <a:effectLst/>
                        </a:rPr>
                        <a:t>Supported Changes</a:t>
                      </a:r>
                      <a:endParaRPr lang="en-US" sz="1400" b="1" dirty="0">
                        <a:solidFill>
                          <a:schemeClr val="bg1"/>
                        </a:solidFill>
                        <a:effectLst/>
                        <a:latin typeface="Segoe UI"/>
                        <a:ea typeface="Calibri"/>
                        <a:cs typeface="Arial"/>
                      </a:endParaRPr>
                    </a:p>
                  </a:txBody>
                  <a:tcPr marL="60007" marR="60007" marT="0" marB="0"/>
                </a:tc>
                <a:tc>
                  <a:txBody>
                    <a:bodyPr/>
                    <a:lstStyle/>
                    <a:p>
                      <a:pPr marL="0" marR="0" algn="ctr">
                        <a:spcBef>
                          <a:spcPts val="0"/>
                        </a:spcBef>
                        <a:spcAft>
                          <a:spcPts val="0"/>
                        </a:spcAft>
                      </a:pPr>
                      <a:r>
                        <a:rPr lang="en-US" sz="1400" b="1" dirty="0" smtClean="0">
                          <a:solidFill>
                            <a:schemeClr val="bg1"/>
                          </a:solidFill>
                          <a:effectLst/>
                        </a:rPr>
                        <a:t>In-place</a:t>
                      </a:r>
                      <a:endParaRPr lang="en-US" sz="1400" b="1" dirty="0">
                        <a:solidFill>
                          <a:schemeClr val="bg1"/>
                        </a:solidFill>
                        <a:effectLst/>
                        <a:latin typeface="Segoe UI"/>
                        <a:ea typeface="Calibri"/>
                        <a:cs typeface="Arial"/>
                      </a:endParaRPr>
                    </a:p>
                  </a:txBody>
                  <a:tcPr marL="60007" marR="60007" marT="0" marB="0"/>
                </a:tc>
                <a:tc>
                  <a:txBody>
                    <a:bodyPr/>
                    <a:lstStyle/>
                    <a:p>
                      <a:pPr marL="0" marR="0" algn="ctr">
                        <a:spcBef>
                          <a:spcPts val="0"/>
                        </a:spcBef>
                        <a:spcAft>
                          <a:spcPts val="0"/>
                        </a:spcAft>
                      </a:pPr>
                      <a:r>
                        <a:rPr lang="en-US" sz="1400" b="1" dirty="0" smtClean="0">
                          <a:solidFill>
                            <a:schemeClr val="bg1"/>
                          </a:solidFill>
                          <a:effectLst/>
                        </a:rPr>
                        <a:t>VIP Swap</a:t>
                      </a:r>
                      <a:endParaRPr lang="en-US" sz="1400" b="1" dirty="0">
                        <a:solidFill>
                          <a:schemeClr val="bg1"/>
                        </a:solidFill>
                        <a:effectLst/>
                        <a:latin typeface="Segoe UI"/>
                        <a:ea typeface="Calibri"/>
                        <a:cs typeface="Arial"/>
                      </a:endParaRPr>
                    </a:p>
                  </a:txBody>
                  <a:tcPr marL="60007" marR="60007" marT="0" marB="0">
                    <a:lnB w="38100" cmpd="sng">
                      <a:noFill/>
                    </a:lnB>
                  </a:tcPr>
                </a:tc>
                <a:tc>
                  <a:txBody>
                    <a:bodyPr/>
                    <a:lstStyle/>
                    <a:p>
                      <a:pPr marL="0" marR="0" algn="ctr">
                        <a:spcBef>
                          <a:spcPts val="0"/>
                        </a:spcBef>
                        <a:spcAft>
                          <a:spcPts val="0"/>
                        </a:spcAft>
                      </a:pPr>
                      <a:r>
                        <a:rPr lang="en-US" sz="1400" b="1" dirty="0">
                          <a:solidFill>
                            <a:schemeClr val="bg1"/>
                          </a:solidFill>
                          <a:effectLst/>
                        </a:rPr>
                        <a:t>Delete and </a:t>
                      </a:r>
                      <a:r>
                        <a:rPr lang="en-US" sz="1400" b="1" dirty="0" smtClean="0">
                          <a:solidFill>
                            <a:schemeClr val="bg1"/>
                          </a:solidFill>
                          <a:effectLst/>
                        </a:rPr>
                        <a:t>Redeploy</a:t>
                      </a:r>
                      <a:endParaRPr lang="en-US" sz="1400" b="1" dirty="0">
                        <a:solidFill>
                          <a:schemeClr val="bg1"/>
                        </a:solidFill>
                        <a:effectLst/>
                        <a:latin typeface="Segoe UI"/>
                        <a:ea typeface="Calibri"/>
                        <a:cs typeface="Arial"/>
                      </a:endParaRPr>
                    </a:p>
                  </a:txBody>
                  <a:tcPr marL="60007" marR="60007" marT="0" marB="0">
                    <a:lnB w="38100" cmpd="sng">
                      <a:noFill/>
                    </a:lnB>
                  </a:tcPr>
                </a:tc>
              </a:tr>
              <a:tr h="329131">
                <a:tc>
                  <a:txBody>
                    <a:bodyPr/>
                    <a:lstStyle/>
                    <a:p>
                      <a:pPr marL="9525" marR="9525">
                        <a:lnSpc>
                          <a:spcPct val="140000"/>
                        </a:lnSpc>
                        <a:spcBef>
                          <a:spcPts val="0"/>
                        </a:spcBef>
                        <a:spcAft>
                          <a:spcPts val="0"/>
                        </a:spcAft>
                      </a:pPr>
                      <a:r>
                        <a:rPr lang="en-US" sz="1400" b="1">
                          <a:solidFill>
                            <a:schemeClr val="bg1"/>
                          </a:solidFill>
                          <a:effectLst/>
                        </a:rPr>
                        <a:t>Operating system version</a:t>
                      </a:r>
                      <a:endParaRPr lang="en-US" sz="1400" b="1">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latin typeface="+mn-lt"/>
                          <a:ea typeface="+mn-ea"/>
                          <a:cs typeface="+mn-cs"/>
                        </a:rPr>
                        <a:t>Yes</a:t>
                      </a:r>
                      <a:endParaRPr lang="en-US" sz="1400" b="1" dirty="0">
                        <a:solidFill>
                          <a:schemeClr val="bg1"/>
                        </a:solidFill>
                        <a:effectLst/>
                        <a:latin typeface="Segoe UI"/>
                        <a:ea typeface="Calibri"/>
                        <a:cs typeface="Arial"/>
                      </a:endParaRPr>
                    </a:p>
                  </a:txBody>
                  <a:tcPr marL="60007" marR="60007" marT="0" marB="0">
                    <a:lnR w="12700" cmpd="sng">
                      <a:noFill/>
                    </a:lnR>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r>
              <a:tr h="329131">
                <a:tc>
                  <a:txBody>
                    <a:bodyPr/>
                    <a:lstStyle/>
                    <a:p>
                      <a:pPr marL="9525" marR="9525">
                        <a:lnSpc>
                          <a:spcPct val="140000"/>
                        </a:lnSpc>
                        <a:spcBef>
                          <a:spcPts val="0"/>
                        </a:spcBef>
                        <a:spcAft>
                          <a:spcPts val="0"/>
                        </a:spcAft>
                      </a:pPr>
                      <a:r>
                        <a:rPr lang="en-US" sz="1400" b="1">
                          <a:solidFill>
                            <a:schemeClr val="bg1"/>
                          </a:solidFill>
                          <a:effectLst/>
                        </a:rPr>
                        <a:t>.NET trust level</a:t>
                      </a:r>
                      <a:endParaRPr lang="en-US" sz="1400" b="1">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latin typeface="+mn-lt"/>
                          <a:ea typeface="+mn-ea"/>
                          <a:cs typeface="+mn-cs"/>
                        </a:rPr>
                        <a:t>Yes</a:t>
                      </a:r>
                      <a:endParaRPr lang="en-US" sz="1400" b="1" dirty="0">
                        <a:solidFill>
                          <a:schemeClr val="bg1"/>
                        </a:solidFill>
                        <a:effectLst/>
                        <a:latin typeface="Segoe UI"/>
                        <a:ea typeface="Calibri"/>
                        <a:cs typeface="Arial"/>
                      </a:endParaRPr>
                    </a:p>
                  </a:txBody>
                  <a:tcPr marL="60007" marR="60007" marT="0" marB="0">
                    <a:lnR w="12700" cmpd="sng">
                      <a:noFill/>
                    </a:lnR>
                    <a:lnB w="12700" cmpd="sng">
                      <a:noFill/>
                    </a:lnB>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Virtual machine size</a:t>
                      </a:r>
                      <a:endParaRPr lang="en-US" sz="1400" b="1" dirty="0">
                        <a:solidFill>
                          <a:schemeClr val="bg1"/>
                        </a:solidFill>
                        <a:effectLst/>
                        <a:latin typeface="Segoe UI"/>
                        <a:ea typeface="Calibri"/>
                        <a:cs typeface="Arial"/>
                      </a:endParaRPr>
                    </a:p>
                  </a:txBody>
                  <a:tcPr marL="60007" marR="60007" marT="0" marB="0">
                    <a:lnR w="12700" cmpd="sng">
                      <a:noFill/>
                    </a:lnR>
                  </a:tcPr>
                </a:tc>
                <a:tc>
                  <a:txBody>
                    <a:bodyPr/>
                    <a:lstStyle/>
                    <a:p>
                      <a:pPr marL="9525" marR="9525" algn="ctr">
                        <a:lnSpc>
                          <a:spcPct val="140000"/>
                        </a:lnSpc>
                        <a:spcBef>
                          <a:spcPts val="0"/>
                        </a:spcBef>
                        <a:spcAft>
                          <a:spcPts val="0"/>
                        </a:spcAft>
                      </a:pPr>
                      <a:r>
                        <a:rPr lang="en-US" sz="1400" b="1" dirty="0" smtClean="0">
                          <a:solidFill>
                            <a:schemeClr val="bg1"/>
                          </a:solidFill>
                          <a:effectLst/>
                        </a:rPr>
                        <a:t>Soon</a:t>
                      </a:r>
                      <a:endParaRPr lang="en-US" sz="1400" b="1" dirty="0">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r>
              <a:tr h="343892">
                <a:tc>
                  <a:txBody>
                    <a:bodyPr/>
                    <a:lstStyle/>
                    <a:p>
                      <a:pPr marL="9525" marR="9525">
                        <a:lnSpc>
                          <a:spcPct val="140000"/>
                        </a:lnSpc>
                        <a:spcBef>
                          <a:spcPts val="0"/>
                        </a:spcBef>
                        <a:spcAft>
                          <a:spcPts val="0"/>
                        </a:spcAft>
                      </a:pPr>
                      <a:r>
                        <a:rPr lang="en-US" sz="1400" b="1" dirty="0">
                          <a:solidFill>
                            <a:schemeClr val="bg1"/>
                          </a:solidFill>
                          <a:effectLst/>
                        </a:rPr>
                        <a:t>Local storage settings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rPr>
                        <a:t>Yes (increase </a:t>
                      </a:r>
                      <a:r>
                        <a:rPr lang="en-US" sz="1400" b="1" dirty="0">
                          <a:solidFill>
                            <a:schemeClr val="bg1"/>
                          </a:solidFill>
                          <a:effectLst/>
                        </a:rPr>
                        <a:t>only)</a:t>
                      </a:r>
                      <a:endParaRPr lang="en-US" sz="1400" b="1" dirty="0">
                        <a:solidFill>
                          <a:schemeClr val="bg1"/>
                        </a:solidFill>
                        <a:effectLst/>
                        <a:latin typeface="Segoe UI"/>
                        <a:ea typeface="Calibri"/>
                        <a:cs typeface="Arial"/>
                      </a:endParaRPr>
                    </a:p>
                  </a:txBody>
                  <a:tcPr marL="60007" marR="60007" marT="0" marB="0">
                    <a:lnR w="12700" cmpd="sng">
                      <a:noFill/>
                    </a:lnR>
                    <a:lnT w="12700" cmpd="sng">
                      <a:noFill/>
                    </a:lnT>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Number of </a:t>
                      </a:r>
                      <a:r>
                        <a:rPr lang="en-US" sz="1400" b="1" dirty="0" smtClean="0">
                          <a:solidFill>
                            <a:schemeClr val="bg1"/>
                          </a:solidFill>
                          <a:effectLst/>
                        </a:rPr>
                        <a:t>roles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rPr>
                        <a:t>Soon</a:t>
                      </a:r>
                      <a:endParaRPr lang="en-US" sz="1400" b="1" dirty="0">
                        <a:solidFill>
                          <a:schemeClr val="bg1"/>
                        </a:solidFill>
                        <a:effectLst/>
                        <a:latin typeface="Segoe UI"/>
                        <a:ea typeface="Calibri"/>
                        <a:cs typeface="Arial"/>
                      </a:endParaRPr>
                    </a:p>
                  </a:txBody>
                  <a:tcPr marL="60007" marR="60007" marT="0" marB="0">
                    <a:lnR w="12700" cmpd="sng">
                      <a:noFill/>
                    </a:lnR>
                    <a:solidFill>
                      <a:schemeClr val="accent2">
                        <a:lumMod val="40000"/>
                        <a:lumOff val="60000"/>
                      </a:schemeClr>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Number of </a:t>
                      </a:r>
                      <a:r>
                        <a:rPr lang="en-US" sz="1400" b="1" dirty="0" smtClean="0">
                          <a:solidFill>
                            <a:schemeClr val="bg1"/>
                          </a:solidFill>
                          <a:effectLst/>
                        </a:rPr>
                        <a:t>role instances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lnT w="12700" cmpd="sng">
                      <a:noFill/>
                    </a:lnT>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lnT w="12700" cmpd="sng">
                      <a:noFill/>
                    </a:lnT>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Number or type of </a:t>
                      </a:r>
                      <a:r>
                        <a:rPr lang="en-US" sz="1400" b="1" dirty="0" smtClean="0">
                          <a:solidFill>
                            <a:schemeClr val="bg1"/>
                          </a:solidFill>
                          <a:effectLst/>
                        </a:rPr>
                        <a:t>endpoints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rPr>
                        <a:t>Soon</a:t>
                      </a:r>
                      <a:endParaRPr lang="en-US" sz="1400" b="1" dirty="0">
                        <a:solidFill>
                          <a:schemeClr val="bg1"/>
                        </a:solidFill>
                        <a:effectLst/>
                        <a:latin typeface="Segoe UI"/>
                        <a:ea typeface="Calibri"/>
                        <a:cs typeface="Arial"/>
                      </a:endParaRPr>
                    </a:p>
                  </a:txBody>
                  <a:tcPr marL="60007" marR="60007" marT="0" marB="0">
                    <a:solidFill>
                      <a:schemeClr val="accent2">
                        <a:lumMod val="40000"/>
                        <a:lumOff val="60000"/>
                      </a:schemeClr>
                    </a:solidFill>
                  </a:tcPr>
                </a:tc>
                <a:tc>
                  <a:txBody>
                    <a:bodyPr/>
                    <a:lstStyle/>
                    <a:p>
                      <a:pPr marL="9525" marR="9525" algn="ctr">
                        <a:lnSpc>
                          <a:spcPct val="140000"/>
                        </a:lnSpc>
                        <a:spcBef>
                          <a:spcPts val="0"/>
                        </a:spcBef>
                        <a:spcAft>
                          <a:spcPts val="0"/>
                        </a:spcAft>
                      </a:pPr>
                      <a:r>
                        <a:rPr lang="en-US" sz="1400" b="1" dirty="0">
                          <a:solidFill>
                            <a:schemeClr val="bg1"/>
                          </a:solidFill>
                          <a:effectLst/>
                        </a:rPr>
                        <a:t>No</a:t>
                      </a:r>
                      <a:endParaRPr lang="en-US" sz="1400" b="1" dirty="0">
                        <a:solidFill>
                          <a:schemeClr val="bg1"/>
                        </a:solidFill>
                        <a:effectLst/>
                        <a:latin typeface="Segoe UI"/>
                        <a:ea typeface="Calibri"/>
                        <a:cs typeface="Arial"/>
                      </a:endParaRPr>
                    </a:p>
                  </a:txBody>
                  <a:tcPr marL="60007" marR="60007" marT="0" marB="0">
                    <a:solidFill>
                      <a:schemeClr val="accent3">
                        <a:lumMod val="60000"/>
                        <a:lumOff val="40000"/>
                      </a:schemeClr>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Names and values of configuration settings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rPr>
                        <a:t>Soon</a:t>
                      </a:r>
                      <a:endParaRPr lang="en-US" sz="1400" b="1" dirty="0">
                        <a:solidFill>
                          <a:schemeClr val="bg1"/>
                        </a:solidFill>
                        <a:effectLst/>
                        <a:latin typeface="Segoe UI"/>
                        <a:ea typeface="Calibri"/>
                        <a:cs typeface="Arial"/>
                      </a:endParaRPr>
                    </a:p>
                  </a:txBody>
                  <a:tcPr marL="60007" marR="60007" marT="0" marB="0">
                    <a:solidFill>
                      <a:schemeClr val="accent2">
                        <a:lumMod val="40000"/>
                        <a:lumOff val="60000"/>
                      </a:schemeClr>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Values (but not names) of configuration settings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Add new certificates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smtClean="0">
                          <a:solidFill>
                            <a:schemeClr val="bg1"/>
                          </a:solidFill>
                          <a:effectLst/>
                        </a:rPr>
                        <a:t>Soon</a:t>
                      </a:r>
                      <a:endParaRPr lang="en-US" sz="1400" b="1" dirty="0">
                        <a:solidFill>
                          <a:schemeClr val="bg1"/>
                        </a:solidFill>
                        <a:effectLst/>
                        <a:latin typeface="Segoe UI"/>
                        <a:ea typeface="Calibri"/>
                        <a:cs typeface="Arial"/>
                      </a:endParaRPr>
                    </a:p>
                  </a:txBody>
                  <a:tcPr marL="60007" marR="60007" marT="0" marB="0">
                    <a:solidFill>
                      <a:schemeClr val="accent2">
                        <a:lumMod val="40000"/>
                        <a:lumOff val="60000"/>
                      </a:schemeClr>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Change existing certificates</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a:solidFill>
                            <a:schemeClr val="bg1"/>
                          </a:solidFill>
                          <a:effectLst/>
                        </a:rPr>
                        <a:t>Yes</a:t>
                      </a:r>
                      <a:endParaRPr lang="en-US" sz="1400" b="1">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r>
              <a:tr h="329131">
                <a:tc>
                  <a:txBody>
                    <a:bodyPr/>
                    <a:lstStyle/>
                    <a:p>
                      <a:pPr marL="9525" marR="9525">
                        <a:lnSpc>
                          <a:spcPct val="140000"/>
                        </a:lnSpc>
                        <a:spcBef>
                          <a:spcPts val="0"/>
                        </a:spcBef>
                        <a:spcAft>
                          <a:spcPts val="0"/>
                        </a:spcAft>
                      </a:pPr>
                      <a:r>
                        <a:rPr lang="en-US" sz="1400" b="1" dirty="0">
                          <a:solidFill>
                            <a:schemeClr val="bg1"/>
                          </a:solidFill>
                          <a:effectLst/>
                        </a:rPr>
                        <a:t>Deploy new code</a:t>
                      </a:r>
                      <a:endParaRPr lang="en-US" sz="1400" b="1" dirty="0">
                        <a:solidFill>
                          <a:schemeClr val="bg1"/>
                        </a:solidFill>
                        <a:effectLst/>
                        <a:latin typeface="Segoe UI"/>
                        <a:ea typeface="Calibri"/>
                        <a:cs typeface="Arial"/>
                      </a:endParaRPr>
                    </a:p>
                  </a:txBody>
                  <a:tcPr marL="60007" marR="60007" marT="0" marB="0"/>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c>
                  <a:txBody>
                    <a:bodyPr/>
                    <a:lstStyle/>
                    <a:p>
                      <a:pPr marL="9525" marR="9525" algn="ctr">
                        <a:lnSpc>
                          <a:spcPct val="140000"/>
                        </a:lnSpc>
                        <a:spcBef>
                          <a:spcPts val="0"/>
                        </a:spcBef>
                        <a:spcAft>
                          <a:spcPts val="0"/>
                        </a:spcAft>
                      </a:pPr>
                      <a:r>
                        <a:rPr lang="en-US" sz="1400" b="1" dirty="0">
                          <a:solidFill>
                            <a:schemeClr val="bg1"/>
                          </a:solidFill>
                          <a:effectLst/>
                        </a:rPr>
                        <a:t>Yes</a:t>
                      </a:r>
                      <a:endParaRPr lang="en-US" sz="1400" b="1" dirty="0">
                        <a:solidFill>
                          <a:schemeClr val="bg1"/>
                        </a:solidFill>
                        <a:effectLst/>
                        <a:latin typeface="Segoe UI"/>
                        <a:ea typeface="Calibri"/>
                        <a:cs typeface="Arial"/>
                      </a:endParaRPr>
                    </a:p>
                  </a:txBody>
                  <a:tcPr marL="60007" marR="60007" marT="0" marB="0">
                    <a:solidFill>
                      <a:schemeClr val="tx1"/>
                    </a:solidFill>
                  </a:tcPr>
                </a:tc>
              </a:tr>
            </a:tbl>
          </a:graphicData>
        </a:graphic>
      </p:graphicFrame>
    </p:spTree>
    <p:extLst>
      <p:ext uri="{BB962C8B-B14F-4D97-AF65-F5344CB8AC3E}">
        <p14:creationId xmlns:p14="http://schemas.microsoft.com/office/powerpoint/2010/main" val="229968107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High Availability and Windows Azure Services</a:t>
            </a:r>
            <a:endParaRPr lang="en-US" dirty="0"/>
          </a:p>
        </p:txBody>
      </p:sp>
    </p:spTree>
    <p:extLst>
      <p:ext uri="{BB962C8B-B14F-4D97-AF65-F5344CB8AC3E}">
        <p14:creationId xmlns:p14="http://schemas.microsoft.com/office/powerpoint/2010/main" val="223442486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7821164" y="1600200"/>
            <a:ext cx="203147" cy="3810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9514839" y="1600200"/>
            <a:ext cx="203147" cy="3810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Availability:  Fault Domains</a:t>
            </a:r>
            <a:endParaRPr lang="en-US" dirty="0"/>
          </a:p>
        </p:txBody>
      </p:sp>
      <p:sp>
        <p:nvSpPr>
          <p:cNvPr id="3" name="Content Placeholder 2"/>
          <p:cNvSpPr>
            <a:spLocks noGrp="1"/>
          </p:cNvSpPr>
          <p:nvPr>
            <p:ph sz="half" idx="1"/>
          </p:nvPr>
        </p:nvSpPr>
        <p:spPr>
          <a:xfrm>
            <a:off x="519113" y="1447802"/>
            <a:ext cx="6128576" cy="3600986"/>
          </a:xfrm>
        </p:spPr>
        <p:txBody>
          <a:bodyPr/>
          <a:lstStyle/>
          <a:p>
            <a:r>
              <a:rPr lang="en-US" sz="2800" dirty="0" smtClean="0"/>
              <a:t>Avoid single points of physical failures</a:t>
            </a:r>
          </a:p>
          <a:p>
            <a:r>
              <a:rPr lang="en-US" sz="2800" dirty="0" smtClean="0"/>
              <a:t>Unit of failure based on data center topology</a:t>
            </a:r>
          </a:p>
          <a:p>
            <a:pPr lvl="1"/>
            <a:r>
              <a:rPr lang="en-US" sz="2000" dirty="0" smtClean="0"/>
              <a:t>E.g. top-of-rack switch on a rack of machines</a:t>
            </a:r>
          </a:p>
          <a:p>
            <a:r>
              <a:rPr lang="en-US" sz="2800" dirty="0" smtClean="0"/>
              <a:t>Windows Azure considers fault domains when allocating service roles</a:t>
            </a:r>
          </a:p>
          <a:p>
            <a:pPr lvl="1"/>
            <a:r>
              <a:rPr lang="en-US" sz="2000" dirty="0" smtClean="0"/>
              <a:t>At least 2 fault domains per service</a:t>
            </a:r>
          </a:p>
          <a:p>
            <a:pPr lvl="1"/>
            <a:r>
              <a:rPr lang="en-US" sz="2000" dirty="0" smtClean="0"/>
              <a:t>Will try and spread roles out across more</a:t>
            </a:r>
          </a:p>
          <a:p>
            <a:r>
              <a:rPr lang="en-US" dirty="0"/>
              <a:t>Availability SLA – 99.95</a:t>
            </a:r>
            <a:r>
              <a:rPr lang="en-US" dirty="0" smtClean="0"/>
              <a:t>%</a:t>
            </a:r>
            <a:endParaRPr lang="en-US" dirty="0"/>
          </a:p>
        </p:txBody>
      </p:sp>
      <p:sp>
        <p:nvSpPr>
          <p:cNvPr id="20" name="Rectangle 19"/>
          <p:cNvSpPr/>
          <p:nvPr/>
        </p:nvSpPr>
        <p:spPr bwMode="auto">
          <a:xfrm>
            <a:off x="7358305" y="2053414"/>
            <a:ext cx="1236477" cy="1066304"/>
          </a:xfrm>
          <a:prstGeom prst="rect">
            <a:avLst/>
          </a:prstGeom>
          <a:solidFill>
            <a:schemeClr val="accent1"/>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Front-End-1</a:t>
            </a:r>
          </a:p>
        </p:txBody>
      </p:sp>
      <p:sp>
        <p:nvSpPr>
          <p:cNvPr id="16" name="TextBox 15"/>
          <p:cNvSpPr txBox="1"/>
          <p:nvPr/>
        </p:nvSpPr>
        <p:spPr>
          <a:xfrm>
            <a:off x="7229082" y="5486403"/>
            <a:ext cx="1305316" cy="615553"/>
          </a:xfrm>
          <a:prstGeom prst="rect">
            <a:avLst/>
          </a:prstGeom>
          <a:noFill/>
        </p:spPr>
        <p:txBody>
          <a:bodyPr wrap="square" lIns="0" tIns="0" rIns="0" bIns="0" rtlCol="0">
            <a:spAutoFit/>
          </a:bodyPr>
          <a:lstStyle/>
          <a:p>
            <a:pPr algn="ctr"/>
            <a:r>
              <a:rPr lang="en-US" sz="2000" dirty="0" smtClean="0">
                <a:gradFill>
                  <a:gsLst>
                    <a:gs pos="0">
                      <a:schemeClr val="tx1"/>
                    </a:gs>
                    <a:gs pos="100000">
                      <a:schemeClr val="tx1"/>
                    </a:gs>
                  </a:gsLst>
                  <a:lin ang="5400000" scaled="0"/>
                </a:gradFill>
              </a:rPr>
              <a:t>Fault Domain 1</a:t>
            </a:r>
          </a:p>
        </p:txBody>
      </p:sp>
      <p:sp>
        <p:nvSpPr>
          <p:cNvPr id="23" name="TextBox 22"/>
          <p:cNvSpPr txBox="1"/>
          <p:nvPr/>
        </p:nvSpPr>
        <p:spPr>
          <a:xfrm>
            <a:off x="8999633" y="5486403"/>
            <a:ext cx="1094627" cy="615553"/>
          </a:xfrm>
          <a:prstGeom prst="rect">
            <a:avLst/>
          </a:prstGeom>
          <a:noFill/>
        </p:spPr>
        <p:txBody>
          <a:bodyPr wrap="square" lIns="0" tIns="0" rIns="0" bIns="0" rtlCol="0">
            <a:spAutoFit/>
          </a:bodyPr>
          <a:lstStyle/>
          <a:p>
            <a:pPr algn="ctr"/>
            <a:r>
              <a:rPr lang="en-US" sz="2000" dirty="0" smtClean="0">
                <a:gradFill>
                  <a:gsLst>
                    <a:gs pos="0">
                      <a:schemeClr val="tx1"/>
                    </a:gs>
                    <a:gs pos="100000">
                      <a:schemeClr val="tx1"/>
                    </a:gs>
                  </a:gsLst>
                  <a:lin ang="5400000" scaled="0"/>
                </a:gradFill>
              </a:rPr>
              <a:t>Fault Domain 2</a:t>
            </a:r>
          </a:p>
        </p:txBody>
      </p:sp>
      <p:sp>
        <p:nvSpPr>
          <p:cNvPr id="10" name="Rectangle 9"/>
          <p:cNvSpPr/>
          <p:nvPr/>
        </p:nvSpPr>
        <p:spPr bwMode="auto">
          <a:xfrm>
            <a:off x="8998174" y="2053414"/>
            <a:ext cx="1236477" cy="1066304"/>
          </a:xfrm>
          <a:prstGeom prst="rect">
            <a:avLst/>
          </a:prstGeom>
          <a:solidFill>
            <a:schemeClr val="accent1"/>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Front-End-2</a:t>
            </a:r>
          </a:p>
        </p:txBody>
      </p:sp>
      <p:sp>
        <p:nvSpPr>
          <p:cNvPr id="11" name="Rectangle 10"/>
          <p:cNvSpPr/>
          <p:nvPr/>
        </p:nvSpPr>
        <p:spPr bwMode="auto">
          <a:xfrm>
            <a:off x="8998174" y="3496236"/>
            <a:ext cx="1236477" cy="1066304"/>
          </a:xfrm>
          <a:prstGeom prst="rect">
            <a:avLst/>
          </a:prstGeom>
          <a:solidFill>
            <a:schemeClr val="accent5"/>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solidFill>
              </a:rPr>
              <a:t>Middle Tier-2</a:t>
            </a:r>
          </a:p>
        </p:txBody>
      </p:sp>
      <p:sp>
        <p:nvSpPr>
          <p:cNvPr id="12" name="Rectangle 11"/>
          <p:cNvSpPr/>
          <p:nvPr/>
        </p:nvSpPr>
        <p:spPr bwMode="auto">
          <a:xfrm>
            <a:off x="7372537" y="3496236"/>
            <a:ext cx="1236477" cy="1066304"/>
          </a:xfrm>
          <a:prstGeom prst="rect">
            <a:avLst/>
          </a:prstGeom>
          <a:solidFill>
            <a:schemeClr val="accent5"/>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solidFill>
              </a:rPr>
              <a:t>Middle Tier-1</a:t>
            </a:r>
          </a:p>
        </p:txBody>
      </p:sp>
      <p:sp>
        <p:nvSpPr>
          <p:cNvPr id="17" name="Rectangle 16"/>
          <p:cNvSpPr/>
          <p:nvPr/>
        </p:nvSpPr>
        <p:spPr bwMode="auto">
          <a:xfrm>
            <a:off x="11029843" y="1609168"/>
            <a:ext cx="203147" cy="3810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TextBox 17"/>
          <p:cNvSpPr txBox="1"/>
          <p:nvPr/>
        </p:nvSpPr>
        <p:spPr>
          <a:xfrm>
            <a:off x="10514637" y="5495371"/>
            <a:ext cx="1235017" cy="615553"/>
          </a:xfrm>
          <a:prstGeom prst="rect">
            <a:avLst/>
          </a:prstGeom>
          <a:noFill/>
        </p:spPr>
        <p:txBody>
          <a:bodyPr wrap="square" lIns="0" tIns="0" rIns="0" bIns="0" rtlCol="0">
            <a:spAutoFit/>
          </a:bodyPr>
          <a:lstStyle/>
          <a:p>
            <a:pPr algn="ctr"/>
            <a:r>
              <a:rPr lang="en-US" sz="2000" dirty="0" smtClean="0">
                <a:gradFill>
                  <a:gsLst>
                    <a:gs pos="0">
                      <a:schemeClr val="tx1"/>
                    </a:gs>
                    <a:gs pos="100000">
                      <a:schemeClr val="tx1"/>
                    </a:gs>
                  </a:gsLst>
                  <a:lin ang="5400000" scaled="0"/>
                </a:gradFill>
              </a:rPr>
              <a:t>Fault Domain 3</a:t>
            </a:r>
          </a:p>
        </p:txBody>
      </p:sp>
      <p:sp>
        <p:nvSpPr>
          <p:cNvPr id="24" name="Rectangle 23"/>
          <p:cNvSpPr/>
          <p:nvPr/>
        </p:nvSpPr>
        <p:spPr bwMode="auto">
          <a:xfrm>
            <a:off x="10513178" y="3505204"/>
            <a:ext cx="1236477" cy="1066304"/>
          </a:xfrm>
          <a:prstGeom prst="rect">
            <a:avLst/>
          </a:prstGeom>
          <a:solidFill>
            <a:schemeClr val="accent5"/>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solidFill>
              </a:rPr>
              <a:t>Middle Tier-3</a:t>
            </a:r>
          </a:p>
        </p:txBody>
      </p:sp>
      <p:sp>
        <p:nvSpPr>
          <p:cNvPr id="19" name="Rectangle 18"/>
          <p:cNvSpPr/>
          <p:nvPr/>
        </p:nvSpPr>
        <p:spPr bwMode="auto">
          <a:xfrm>
            <a:off x="7363761" y="2055186"/>
            <a:ext cx="1236477" cy="1066304"/>
          </a:xfrm>
          <a:prstGeom prst="rect">
            <a:avLst/>
          </a:prstGeom>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rPr>
              <a:t>Front-End-1</a:t>
            </a:r>
          </a:p>
        </p:txBody>
      </p:sp>
      <p:sp>
        <p:nvSpPr>
          <p:cNvPr id="21" name="Rectangle 20"/>
          <p:cNvSpPr/>
          <p:nvPr/>
        </p:nvSpPr>
        <p:spPr bwMode="auto">
          <a:xfrm>
            <a:off x="7377993" y="3498008"/>
            <a:ext cx="1236477" cy="1066304"/>
          </a:xfrm>
          <a:prstGeom prst="rect">
            <a:avLst/>
          </a:prstGeom>
          <a:ln>
            <a:solidFill>
              <a:schemeClr val="bg1"/>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rgbClr val="000000"/>
                </a:solidFill>
              </a:rPr>
              <a:t>Middle Tier-1</a:t>
            </a:r>
          </a:p>
        </p:txBody>
      </p:sp>
      <p:sp>
        <p:nvSpPr>
          <p:cNvPr id="15" name="Rectangle 14"/>
          <p:cNvSpPr/>
          <p:nvPr/>
        </p:nvSpPr>
        <p:spPr bwMode="auto">
          <a:xfrm>
            <a:off x="7826620" y="1593346"/>
            <a:ext cx="203147" cy="3810000"/>
          </a:xfrm>
          <a:prstGeom prst="rect">
            <a:avLst/>
          </a:prstGeom>
          <a:solidFill>
            <a:srgbClr val="FF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ectangle 25"/>
          <p:cNvSpPr/>
          <p:nvPr/>
        </p:nvSpPr>
        <p:spPr bwMode="auto">
          <a:xfrm>
            <a:off x="8998174" y="2046560"/>
            <a:ext cx="1236477" cy="1066304"/>
          </a:xfrm>
          <a:prstGeom prst="rect">
            <a:avLst/>
          </a:prstGeom>
          <a:solidFill>
            <a:schemeClr val="accent1"/>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500" b="1" dirty="0" smtClean="0">
                <a:solidFill>
                  <a:schemeClr val="bg1"/>
                </a:solidFill>
              </a:rPr>
              <a:t>Front-End-2</a:t>
            </a:r>
          </a:p>
        </p:txBody>
      </p:sp>
      <p:sp>
        <p:nvSpPr>
          <p:cNvPr id="27" name="Rectangle 26"/>
          <p:cNvSpPr/>
          <p:nvPr/>
        </p:nvSpPr>
        <p:spPr bwMode="auto">
          <a:xfrm>
            <a:off x="8998174" y="3489382"/>
            <a:ext cx="1236477" cy="1066304"/>
          </a:xfrm>
          <a:prstGeom prst="rect">
            <a:avLst/>
          </a:prstGeom>
          <a:solidFill>
            <a:schemeClr val="accent5"/>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500" b="1" dirty="0" smtClean="0">
                <a:solidFill>
                  <a:schemeClr val="bg1"/>
                </a:solidFill>
              </a:rPr>
              <a:t>Middle Tier-2</a:t>
            </a:r>
          </a:p>
        </p:txBody>
      </p:sp>
      <p:sp>
        <p:nvSpPr>
          <p:cNvPr id="28" name="Rectangle 27"/>
          <p:cNvSpPr/>
          <p:nvPr/>
        </p:nvSpPr>
        <p:spPr bwMode="auto">
          <a:xfrm>
            <a:off x="10524551" y="3505200"/>
            <a:ext cx="1236477" cy="1066304"/>
          </a:xfrm>
          <a:prstGeom prst="rect">
            <a:avLst/>
          </a:prstGeom>
          <a:solidFill>
            <a:schemeClr val="accent5"/>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500" b="1" dirty="0" smtClean="0">
                <a:solidFill>
                  <a:schemeClr val="bg1"/>
                </a:solidFill>
              </a:rPr>
              <a:t>Middle Tier-3</a:t>
            </a:r>
          </a:p>
        </p:txBody>
      </p:sp>
    </p:spTree>
    <p:extLst>
      <p:ext uri="{BB962C8B-B14F-4D97-AF65-F5344CB8AC3E}">
        <p14:creationId xmlns:p14="http://schemas.microsoft.com/office/powerpoint/2010/main" val="850419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15" grpId="0" animBg="1"/>
      <p:bldP spid="26"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 Operation</a:t>
            </a:r>
            <a:endParaRPr lang="en-US" dirty="0"/>
          </a:p>
        </p:txBody>
      </p:sp>
      <p:sp>
        <p:nvSpPr>
          <p:cNvPr id="3" name="Content Placeholder 2"/>
          <p:cNvSpPr>
            <a:spLocks noGrp="1"/>
          </p:cNvSpPr>
          <p:nvPr>
            <p:ph idx="1"/>
          </p:nvPr>
        </p:nvSpPr>
        <p:spPr>
          <a:xfrm>
            <a:off x="519113" y="1447801"/>
            <a:ext cx="11149013" cy="3933384"/>
          </a:xfrm>
        </p:spPr>
        <p:txBody>
          <a:bodyPr/>
          <a:lstStyle/>
          <a:p>
            <a:r>
              <a:rPr lang="en-US" dirty="0" smtClean="0"/>
              <a:t>FC programs load balancers (LB) to “probe” guest agent (GA) every 15 seconds</a:t>
            </a:r>
          </a:p>
          <a:p>
            <a:pPr lvl="1"/>
            <a:r>
              <a:rPr lang="en-US" dirty="0" smtClean="0"/>
              <a:t>If the guest misses two probes, the LB stops forwarding traffic</a:t>
            </a:r>
          </a:p>
          <a:p>
            <a:r>
              <a:rPr lang="en-US" dirty="0" smtClean="0"/>
              <a:t>The role can report “busy” status to the GA </a:t>
            </a:r>
          </a:p>
          <a:p>
            <a:pPr lvl="1"/>
            <a:r>
              <a:rPr lang="en-US" dirty="0" smtClean="0"/>
              <a:t>GA stops responding to probes</a:t>
            </a:r>
          </a:p>
          <a:p>
            <a:r>
              <a:rPr lang="en-US" dirty="0" smtClean="0"/>
              <a:t>LB keeps an idle connection open for 60s</a:t>
            </a:r>
          </a:p>
          <a:p>
            <a:pPr lvl="1"/>
            <a:r>
              <a:rPr lang="en-US" dirty="0" smtClean="0"/>
              <a:t>Use keep-alive commands if the connection needs to be open longer</a:t>
            </a:r>
          </a:p>
          <a:p>
            <a:endParaRPr lang="en-US" dirty="0"/>
          </a:p>
        </p:txBody>
      </p:sp>
    </p:spTree>
    <p:extLst>
      <p:ext uri="{BB962C8B-B14F-4D97-AF65-F5344CB8AC3E}">
        <p14:creationId xmlns:p14="http://schemas.microsoft.com/office/powerpoint/2010/main" val="31610545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786369" y="3759706"/>
            <a:ext cx="5025893" cy="1943100"/>
          </a:xfrm>
          <a:custGeom>
            <a:avLst/>
            <a:gdLst>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562350 w 6372225"/>
              <a:gd name="connsiteY11" fmla="*/ 1638300 h 1943100"/>
              <a:gd name="connsiteX12" fmla="*/ 3124200 w 6372225"/>
              <a:gd name="connsiteY12" fmla="*/ 1228725 h 1943100"/>
              <a:gd name="connsiteX13" fmla="*/ 2600325 w 6372225"/>
              <a:gd name="connsiteY13" fmla="*/ 876300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562350 w 6372225"/>
              <a:gd name="connsiteY11" fmla="*/ 1638300 h 1943100"/>
              <a:gd name="connsiteX12" fmla="*/ 3124200 w 6372225"/>
              <a:gd name="connsiteY12" fmla="*/ 1228725 h 1943100"/>
              <a:gd name="connsiteX13" fmla="*/ 2600325 w 6372225"/>
              <a:gd name="connsiteY13" fmla="*/ 876300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562350 w 6372225"/>
              <a:gd name="connsiteY11" fmla="*/ 16383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67150 w 6372225"/>
              <a:gd name="connsiteY10" fmla="*/ 1743075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581025 w 6372225"/>
              <a:gd name="connsiteY17" fmla="*/ 1562100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085975 w 6372225"/>
              <a:gd name="connsiteY14" fmla="*/ 847725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419100 w 6372225"/>
              <a:gd name="connsiteY18" fmla="*/ 1495425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600075 w 6372225"/>
              <a:gd name="connsiteY17" fmla="*/ 1514475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1019175 w 6372225"/>
              <a:gd name="connsiteY16" fmla="*/ 1695450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28750 w 6372225"/>
              <a:gd name="connsiteY15" fmla="*/ 1362075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95575 w 6372225"/>
              <a:gd name="connsiteY13" fmla="*/ 88582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65385 w 6372225"/>
              <a:gd name="connsiteY13" fmla="*/ 859631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24350 w 6372225"/>
              <a:gd name="connsiteY8" fmla="*/ 0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62366 w 6372225"/>
              <a:gd name="connsiteY13" fmla="*/ 86677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00197 w 6372225"/>
              <a:gd name="connsiteY8" fmla="*/ 69057 h 1943100"/>
              <a:gd name="connsiteX9" fmla="*/ 4029075 w 6372225"/>
              <a:gd name="connsiteY9" fmla="*/ 1314450 h 1943100"/>
              <a:gd name="connsiteX10" fmla="*/ 3876675 w 6372225"/>
              <a:gd name="connsiteY10" fmla="*/ 1809750 h 1943100"/>
              <a:gd name="connsiteX11" fmla="*/ 3600450 w 6372225"/>
              <a:gd name="connsiteY11" fmla="*/ 1600200 h 1943100"/>
              <a:gd name="connsiteX12" fmla="*/ 3124200 w 6372225"/>
              <a:gd name="connsiteY12" fmla="*/ 1228725 h 1943100"/>
              <a:gd name="connsiteX13" fmla="*/ 2662366 w 6372225"/>
              <a:gd name="connsiteY13" fmla="*/ 866775 h 1943100"/>
              <a:gd name="connsiteX14" fmla="*/ 2114550 w 6372225"/>
              <a:gd name="connsiteY14" fmla="*/ 857250 h 1943100"/>
              <a:gd name="connsiteX15" fmla="*/ 1461961 w 6372225"/>
              <a:gd name="connsiteY15" fmla="*/ 1376362 h 1943100"/>
              <a:gd name="connsiteX16" fmla="*/ 998042 w 6372225"/>
              <a:gd name="connsiteY16" fmla="*/ 1678781 h 1943100"/>
              <a:gd name="connsiteX17" fmla="*/ 594036 w 6372225"/>
              <a:gd name="connsiteY17" fmla="*/ 1504950 h 1943100"/>
              <a:gd name="connsiteX18" fmla="*/ 385889 w 6372225"/>
              <a:gd name="connsiteY18" fmla="*/ 1504950 h 1943100"/>
              <a:gd name="connsiteX19" fmla="*/ 85725 w 6372225"/>
              <a:gd name="connsiteY19" fmla="*/ 1781175 h 1943100"/>
              <a:gd name="connsiteX20" fmla="*/ 0 w 6372225"/>
              <a:gd name="connsiteY20" fmla="*/ 1914525 h 1943100"/>
              <a:gd name="connsiteX0" fmla="*/ 0 w 6372225"/>
              <a:gd name="connsiteY0" fmla="*/ 1914525 h 1943100"/>
              <a:gd name="connsiteX1" fmla="*/ 6372225 w 6372225"/>
              <a:gd name="connsiteY1" fmla="*/ 1943100 h 1943100"/>
              <a:gd name="connsiteX2" fmla="*/ 6372225 w 6372225"/>
              <a:gd name="connsiteY2" fmla="*/ 1543050 h 1943100"/>
              <a:gd name="connsiteX3" fmla="*/ 5810250 w 6372225"/>
              <a:gd name="connsiteY3" fmla="*/ 1543050 h 1943100"/>
              <a:gd name="connsiteX4" fmla="*/ 5343525 w 6372225"/>
              <a:gd name="connsiteY4" fmla="*/ 1752600 h 1943100"/>
              <a:gd name="connsiteX5" fmla="*/ 5133975 w 6372225"/>
              <a:gd name="connsiteY5" fmla="*/ 1743075 h 1943100"/>
              <a:gd name="connsiteX6" fmla="*/ 4733925 w 6372225"/>
              <a:gd name="connsiteY6" fmla="*/ 504825 h 1943100"/>
              <a:gd name="connsiteX7" fmla="*/ 4467225 w 6372225"/>
              <a:gd name="connsiteY7" fmla="*/ 0 h 1943100"/>
              <a:gd name="connsiteX8" fmla="*/ 4361948 w 6372225"/>
              <a:gd name="connsiteY8" fmla="*/ 5050 h 1943100"/>
              <a:gd name="connsiteX9" fmla="*/ 4300197 w 6372225"/>
              <a:gd name="connsiteY9" fmla="*/ 69057 h 1943100"/>
              <a:gd name="connsiteX10" fmla="*/ 4029075 w 6372225"/>
              <a:gd name="connsiteY10" fmla="*/ 1314450 h 1943100"/>
              <a:gd name="connsiteX11" fmla="*/ 3876675 w 6372225"/>
              <a:gd name="connsiteY11" fmla="*/ 1809750 h 1943100"/>
              <a:gd name="connsiteX12" fmla="*/ 3600450 w 6372225"/>
              <a:gd name="connsiteY12" fmla="*/ 1600200 h 1943100"/>
              <a:gd name="connsiteX13" fmla="*/ 3124200 w 6372225"/>
              <a:gd name="connsiteY13" fmla="*/ 1228725 h 1943100"/>
              <a:gd name="connsiteX14" fmla="*/ 2662366 w 6372225"/>
              <a:gd name="connsiteY14" fmla="*/ 866775 h 1943100"/>
              <a:gd name="connsiteX15" fmla="*/ 2114550 w 6372225"/>
              <a:gd name="connsiteY15" fmla="*/ 857250 h 1943100"/>
              <a:gd name="connsiteX16" fmla="*/ 1461961 w 6372225"/>
              <a:gd name="connsiteY16" fmla="*/ 1376362 h 1943100"/>
              <a:gd name="connsiteX17" fmla="*/ 998042 w 6372225"/>
              <a:gd name="connsiteY17" fmla="*/ 1678781 h 1943100"/>
              <a:gd name="connsiteX18" fmla="*/ 594036 w 6372225"/>
              <a:gd name="connsiteY18" fmla="*/ 1504950 h 1943100"/>
              <a:gd name="connsiteX19" fmla="*/ 385889 w 6372225"/>
              <a:gd name="connsiteY19" fmla="*/ 1504950 h 1943100"/>
              <a:gd name="connsiteX20" fmla="*/ 85725 w 6372225"/>
              <a:gd name="connsiteY20" fmla="*/ 1781175 h 1943100"/>
              <a:gd name="connsiteX21" fmla="*/ 0 w 6372225"/>
              <a:gd name="connsiteY21" fmla="*/ 1914525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72225" h="1943100">
                <a:moveTo>
                  <a:pt x="0" y="1914525"/>
                </a:moveTo>
                <a:lnTo>
                  <a:pt x="6372225" y="1943100"/>
                </a:lnTo>
                <a:lnTo>
                  <a:pt x="6372225" y="1543050"/>
                </a:lnTo>
                <a:lnTo>
                  <a:pt x="5810250" y="1543050"/>
                </a:lnTo>
                <a:lnTo>
                  <a:pt x="5343525" y="1752600"/>
                </a:lnTo>
                <a:lnTo>
                  <a:pt x="5133975" y="1743075"/>
                </a:lnTo>
                <a:lnTo>
                  <a:pt x="4733925" y="504825"/>
                </a:lnTo>
                <a:lnTo>
                  <a:pt x="4467225" y="0"/>
                </a:lnTo>
                <a:cubicBezTo>
                  <a:pt x="4434145" y="12796"/>
                  <a:pt x="4395028" y="-7746"/>
                  <a:pt x="4361948" y="5050"/>
                </a:cubicBezTo>
                <a:lnTo>
                  <a:pt x="4300197" y="69057"/>
                </a:lnTo>
                <a:lnTo>
                  <a:pt x="4029075" y="1314450"/>
                </a:lnTo>
                <a:lnTo>
                  <a:pt x="3876675" y="1809750"/>
                </a:lnTo>
                <a:cubicBezTo>
                  <a:pt x="3787775" y="1762125"/>
                  <a:pt x="3698875" y="1704975"/>
                  <a:pt x="3600450" y="1600200"/>
                </a:cubicBezTo>
                <a:lnTo>
                  <a:pt x="3124200" y="1228725"/>
                </a:lnTo>
                <a:lnTo>
                  <a:pt x="2662366" y="866775"/>
                </a:lnTo>
                <a:cubicBezTo>
                  <a:pt x="2490916" y="857250"/>
                  <a:pt x="2447925" y="733425"/>
                  <a:pt x="2114550" y="857250"/>
                </a:cubicBezTo>
                <a:cubicBezTo>
                  <a:pt x="1897020" y="1030287"/>
                  <a:pt x="1745913" y="1127125"/>
                  <a:pt x="1461961" y="1376362"/>
                </a:cubicBezTo>
                <a:cubicBezTo>
                  <a:pt x="1318392" y="1481931"/>
                  <a:pt x="1205013" y="1585119"/>
                  <a:pt x="998042" y="1678781"/>
                </a:cubicBezTo>
                <a:cubicBezTo>
                  <a:pt x="867399" y="1670844"/>
                  <a:pt x="833835" y="1660525"/>
                  <a:pt x="594036" y="1504950"/>
                </a:cubicBezTo>
                <a:cubicBezTo>
                  <a:pt x="522641" y="1501775"/>
                  <a:pt x="508608" y="1467643"/>
                  <a:pt x="385889" y="1504950"/>
                </a:cubicBezTo>
                <a:lnTo>
                  <a:pt x="85725" y="1781175"/>
                </a:lnTo>
                <a:lnTo>
                  <a:pt x="0" y="1914525"/>
                </a:lnTo>
                <a:close/>
              </a:path>
            </a:pathLst>
          </a:custGeom>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64" name="Freeform 2063"/>
          <p:cNvSpPr/>
          <p:nvPr/>
        </p:nvSpPr>
        <p:spPr>
          <a:xfrm>
            <a:off x="763831" y="3659693"/>
            <a:ext cx="5043488" cy="2038350"/>
          </a:xfrm>
          <a:custGeom>
            <a:avLst/>
            <a:gdLst>
              <a:gd name="connsiteX0" fmla="*/ 4991100 w 5010150"/>
              <a:gd name="connsiteY0" fmla="*/ 2047875 h 2047875"/>
              <a:gd name="connsiteX1" fmla="*/ 0 w 5010150"/>
              <a:gd name="connsiteY1" fmla="*/ 2019300 h 2047875"/>
              <a:gd name="connsiteX2" fmla="*/ 533400 w 5010150"/>
              <a:gd name="connsiteY2" fmla="*/ 1504950 h 2047875"/>
              <a:gd name="connsiteX3" fmla="*/ 1371600 w 5010150"/>
              <a:gd name="connsiteY3" fmla="*/ 1495425 h 2047875"/>
              <a:gd name="connsiteX4" fmla="*/ 2228850 w 5010150"/>
              <a:gd name="connsiteY4" fmla="*/ 752475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371600 w 5010150"/>
              <a:gd name="connsiteY3" fmla="*/ 1495425 h 2047875"/>
              <a:gd name="connsiteX4" fmla="*/ 2228850 w 5010150"/>
              <a:gd name="connsiteY4" fmla="*/ 752475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543050 w 5010150"/>
              <a:gd name="connsiteY3" fmla="*/ 1495425 h 2047875"/>
              <a:gd name="connsiteX4" fmla="*/ 2228850 w 5010150"/>
              <a:gd name="connsiteY4" fmla="*/ 752475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543050 w 5010150"/>
              <a:gd name="connsiteY3" fmla="*/ 1495425 h 2047875"/>
              <a:gd name="connsiteX4" fmla="*/ 2566987 w 5010150"/>
              <a:gd name="connsiteY4" fmla="*/ 757238 h 2047875"/>
              <a:gd name="connsiteX5" fmla="*/ 3429000 w 5010150"/>
              <a:gd name="connsiteY5" fmla="*/ 762000 h 2047875"/>
              <a:gd name="connsiteX6" fmla="*/ 3695700 w 5010150"/>
              <a:gd name="connsiteY6" fmla="*/ 0 h 2047875"/>
              <a:gd name="connsiteX7" fmla="*/ 5010150 w 5010150"/>
              <a:gd name="connsiteY7" fmla="*/ 0 h 2047875"/>
              <a:gd name="connsiteX8" fmla="*/ 4991100 w 5010150"/>
              <a:gd name="connsiteY8" fmla="*/ 2047875 h 2047875"/>
              <a:gd name="connsiteX0" fmla="*/ 4991100 w 5010150"/>
              <a:gd name="connsiteY0" fmla="*/ 2047875 h 2047875"/>
              <a:gd name="connsiteX1" fmla="*/ 0 w 5010150"/>
              <a:gd name="connsiteY1" fmla="*/ 2019300 h 2047875"/>
              <a:gd name="connsiteX2" fmla="*/ 800100 w 5010150"/>
              <a:gd name="connsiteY2" fmla="*/ 1495425 h 2047875"/>
              <a:gd name="connsiteX3" fmla="*/ 1543050 w 5010150"/>
              <a:gd name="connsiteY3" fmla="*/ 1495425 h 2047875"/>
              <a:gd name="connsiteX4" fmla="*/ 2566987 w 5010150"/>
              <a:gd name="connsiteY4" fmla="*/ 757238 h 2047875"/>
              <a:gd name="connsiteX5" fmla="*/ 3429000 w 5010150"/>
              <a:gd name="connsiteY5" fmla="*/ 762000 h 2047875"/>
              <a:gd name="connsiteX6" fmla="*/ 4205288 w 5010150"/>
              <a:gd name="connsiteY6" fmla="*/ 0 h 2047875"/>
              <a:gd name="connsiteX7" fmla="*/ 5010150 w 5010150"/>
              <a:gd name="connsiteY7" fmla="*/ 0 h 2047875"/>
              <a:gd name="connsiteX8" fmla="*/ 4991100 w 5010150"/>
              <a:gd name="connsiteY8" fmla="*/ 2047875 h 2047875"/>
              <a:gd name="connsiteX0" fmla="*/ 5043488 w 5043488"/>
              <a:gd name="connsiteY0" fmla="*/ 2038350 h 2038350"/>
              <a:gd name="connsiteX1" fmla="*/ 0 w 5043488"/>
              <a:gd name="connsiteY1" fmla="*/ 2019300 h 2038350"/>
              <a:gd name="connsiteX2" fmla="*/ 800100 w 5043488"/>
              <a:gd name="connsiteY2" fmla="*/ 1495425 h 2038350"/>
              <a:gd name="connsiteX3" fmla="*/ 1543050 w 5043488"/>
              <a:gd name="connsiteY3" fmla="*/ 1495425 h 2038350"/>
              <a:gd name="connsiteX4" fmla="*/ 2566987 w 5043488"/>
              <a:gd name="connsiteY4" fmla="*/ 757238 h 2038350"/>
              <a:gd name="connsiteX5" fmla="*/ 3429000 w 5043488"/>
              <a:gd name="connsiteY5" fmla="*/ 762000 h 2038350"/>
              <a:gd name="connsiteX6" fmla="*/ 4205288 w 5043488"/>
              <a:gd name="connsiteY6" fmla="*/ 0 h 2038350"/>
              <a:gd name="connsiteX7" fmla="*/ 5010150 w 5043488"/>
              <a:gd name="connsiteY7" fmla="*/ 0 h 2038350"/>
              <a:gd name="connsiteX8" fmla="*/ 5043488 w 5043488"/>
              <a:gd name="connsiteY8" fmla="*/ 203835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3488" h="2038350">
                <a:moveTo>
                  <a:pt x="5043488" y="2038350"/>
                </a:moveTo>
                <a:lnTo>
                  <a:pt x="0" y="2019300"/>
                </a:lnTo>
                <a:lnTo>
                  <a:pt x="800100" y="1495425"/>
                </a:lnTo>
                <a:lnTo>
                  <a:pt x="1543050" y="1495425"/>
                </a:lnTo>
                <a:lnTo>
                  <a:pt x="2566987" y="757238"/>
                </a:lnTo>
                <a:lnTo>
                  <a:pt x="3429000" y="762000"/>
                </a:lnTo>
                <a:lnTo>
                  <a:pt x="4205288" y="0"/>
                </a:lnTo>
                <a:lnTo>
                  <a:pt x="5010150" y="0"/>
                </a:lnTo>
                <a:lnTo>
                  <a:pt x="5043488" y="2038350"/>
                </a:lnTo>
                <a:close/>
              </a:path>
            </a:pathLst>
          </a:custGeom>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 name="Straight Connector 4"/>
          <p:cNvCxnSpPr/>
          <p:nvPr/>
        </p:nvCxnSpPr>
        <p:spPr>
          <a:xfrm>
            <a:off x="763831" y="2731006"/>
            <a:ext cx="0" cy="29622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63831" y="5693281"/>
            <a:ext cx="5048431"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829848" y="5762813"/>
            <a:ext cx="661239"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Time</a:t>
            </a:r>
          </a:p>
        </p:txBody>
      </p:sp>
      <p:sp>
        <p:nvSpPr>
          <p:cNvPr id="9" name="TextBox 8"/>
          <p:cNvSpPr txBox="1"/>
          <p:nvPr/>
        </p:nvSpPr>
        <p:spPr>
          <a:xfrm rot="16200000">
            <a:off x="-340627" y="3889357"/>
            <a:ext cx="1473160" cy="388399"/>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Demand</a:t>
            </a:r>
          </a:p>
        </p:txBody>
      </p:sp>
      <p:sp>
        <p:nvSpPr>
          <p:cNvPr id="10" name="Freeform 9"/>
          <p:cNvSpPr/>
          <p:nvPr/>
        </p:nvSpPr>
        <p:spPr>
          <a:xfrm>
            <a:off x="771344" y="3750181"/>
            <a:ext cx="5033406" cy="1943100"/>
          </a:xfrm>
          <a:custGeom>
            <a:avLst/>
            <a:gdLst>
              <a:gd name="connsiteX0" fmla="*/ 0 w 6381750"/>
              <a:gd name="connsiteY0" fmla="*/ 2479798 h 2479798"/>
              <a:gd name="connsiteX1" fmla="*/ 476250 w 6381750"/>
              <a:gd name="connsiteY1" fmla="*/ 1898773 h 2479798"/>
              <a:gd name="connsiteX2" fmla="*/ 1085850 w 6381750"/>
              <a:gd name="connsiteY2" fmla="*/ 2117848 h 2479798"/>
              <a:gd name="connsiteX3" fmla="*/ 2324100 w 6381750"/>
              <a:gd name="connsiteY3" fmla="*/ 1022473 h 2479798"/>
              <a:gd name="connsiteX4" fmla="*/ 3371850 w 6381750"/>
              <a:gd name="connsiteY4" fmla="*/ 1765423 h 2479798"/>
              <a:gd name="connsiteX5" fmla="*/ 3905250 w 6381750"/>
              <a:gd name="connsiteY5" fmla="*/ 2232148 h 2479798"/>
              <a:gd name="connsiteX6" fmla="*/ 4362450 w 6381750"/>
              <a:gd name="connsiteY6" fmla="*/ 31873 h 2479798"/>
              <a:gd name="connsiteX7" fmla="*/ 4867275 w 6381750"/>
              <a:gd name="connsiteY7" fmla="*/ 1012948 h 2479798"/>
              <a:gd name="connsiteX8" fmla="*/ 5172075 w 6381750"/>
              <a:gd name="connsiteY8" fmla="*/ 2213098 h 2479798"/>
              <a:gd name="connsiteX9" fmla="*/ 5791200 w 6381750"/>
              <a:gd name="connsiteY9" fmla="*/ 1984498 h 2479798"/>
              <a:gd name="connsiteX10" fmla="*/ 6381750 w 6381750"/>
              <a:gd name="connsiteY10" fmla="*/ 1955923 h 247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81750" h="2479798">
                <a:moveTo>
                  <a:pt x="0" y="2479798"/>
                </a:moveTo>
                <a:cubicBezTo>
                  <a:pt x="147637" y="2219448"/>
                  <a:pt x="295275" y="1959098"/>
                  <a:pt x="476250" y="1898773"/>
                </a:cubicBezTo>
                <a:cubicBezTo>
                  <a:pt x="657225" y="1838448"/>
                  <a:pt x="777875" y="2263898"/>
                  <a:pt x="1085850" y="2117848"/>
                </a:cubicBezTo>
                <a:cubicBezTo>
                  <a:pt x="1393825" y="1971798"/>
                  <a:pt x="1943100" y="1081210"/>
                  <a:pt x="2324100" y="1022473"/>
                </a:cubicBezTo>
                <a:cubicBezTo>
                  <a:pt x="2705100" y="963736"/>
                  <a:pt x="3108325" y="1563811"/>
                  <a:pt x="3371850" y="1765423"/>
                </a:cubicBezTo>
                <a:cubicBezTo>
                  <a:pt x="3635375" y="1967035"/>
                  <a:pt x="3740150" y="2521073"/>
                  <a:pt x="3905250" y="2232148"/>
                </a:cubicBezTo>
                <a:cubicBezTo>
                  <a:pt x="4070350" y="1943223"/>
                  <a:pt x="4202113" y="235073"/>
                  <a:pt x="4362450" y="31873"/>
                </a:cubicBezTo>
                <a:cubicBezTo>
                  <a:pt x="4522787" y="-171327"/>
                  <a:pt x="4732337" y="649410"/>
                  <a:pt x="4867275" y="1012948"/>
                </a:cubicBezTo>
                <a:cubicBezTo>
                  <a:pt x="5002213" y="1376486"/>
                  <a:pt x="5018088" y="2051173"/>
                  <a:pt x="5172075" y="2213098"/>
                </a:cubicBezTo>
                <a:cubicBezTo>
                  <a:pt x="5326062" y="2375023"/>
                  <a:pt x="5589588" y="2027360"/>
                  <a:pt x="5791200" y="1984498"/>
                </a:cubicBezTo>
                <a:cubicBezTo>
                  <a:pt x="5992812" y="1941636"/>
                  <a:pt x="6187281" y="1948779"/>
                  <a:pt x="6381750" y="1955923"/>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056" name="Freeform 2055"/>
          <p:cNvSpPr/>
          <p:nvPr/>
        </p:nvSpPr>
        <p:spPr>
          <a:xfrm>
            <a:off x="6557963" y="3581400"/>
            <a:ext cx="5005387" cy="2124075"/>
          </a:xfrm>
          <a:custGeom>
            <a:avLst/>
            <a:gdLst>
              <a:gd name="connsiteX0" fmla="*/ 0 w 5005387"/>
              <a:gd name="connsiteY0" fmla="*/ 2119313 h 2124075"/>
              <a:gd name="connsiteX1" fmla="*/ 4995862 w 5005387"/>
              <a:gd name="connsiteY1" fmla="*/ 2124075 h 2124075"/>
              <a:gd name="connsiteX2" fmla="*/ 5005387 w 5005387"/>
              <a:gd name="connsiteY2" fmla="*/ 1609725 h 2124075"/>
              <a:gd name="connsiteX3" fmla="*/ 4814887 w 5005387"/>
              <a:gd name="connsiteY3" fmla="*/ 1619250 h 2124075"/>
              <a:gd name="connsiteX4" fmla="*/ 4633912 w 5005387"/>
              <a:gd name="connsiteY4" fmla="*/ 1624013 h 2124075"/>
              <a:gd name="connsiteX5" fmla="*/ 4486275 w 5005387"/>
              <a:gd name="connsiteY5" fmla="*/ 1662113 h 2124075"/>
              <a:gd name="connsiteX6" fmla="*/ 4395787 w 5005387"/>
              <a:gd name="connsiteY6" fmla="*/ 1719263 h 2124075"/>
              <a:gd name="connsiteX7" fmla="*/ 4310062 w 5005387"/>
              <a:gd name="connsiteY7" fmla="*/ 1757363 h 2124075"/>
              <a:gd name="connsiteX8" fmla="*/ 4271962 w 5005387"/>
              <a:gd name="connsiteY8" fmla="*/ 1766888 h 2124075"/>
              <a:gd name="connsiteX9" fmla="*/ 4143375 w 5005387"/>
              <a:gd name="connsiteY9" fmla="*/ 1628775 h 2124075"/>
              <a:gd name="connsiteX10" fmla="*/ 4095750 w 5005387"/>
              <a:gd name="connsiteY10" fmla="*/ 1404938 h 2124075"/>
              <a:gd name="connsiteX11" fmla="*/ 4000500 w 5005387"/>
              <a:gd name="connsiteY11" fmla="*/ 1023938 h 2124075"/>
              <a:gd name="connsiteX12" fmla="*/ 3910012 w 5005387"/>
              <a:gd name="connsiteY12" fmla="*/ 747713 h 2124075"/>
              <a:gd name="connsiteX13" fmla="*/ 3824287 w 5005387"/>
              <a:gd name="connsiteY13" fmla="*/ 552450 h 2124075"/>
              <a:gd name="connsiteX14" fmla="*/ 3733800 w 5005387"/>
              <a:gd name="connsiteY14" fmla="*/ 395288 h 2124075"/>
              <a:gd name="connsiteX15" fmla="*/ 3590925 w 5005387"/>
              <a:gd name="connsiteY15" fmla="*/ 190500 h 2124075"/>
              <a:gd name="connsiteX16" fmla="*/ 3495675 w 5005387"/>
              <a:gd name="connsiteY16" fmla="*/ 61913 h 2124075"/>
              <a:gd name="connsiteX17" fmla="*/ 3409950 w 5005387"/>
              <a:gd name="connsiteY17" fmla="*/ 0 h 2124075"/>
              <a:gd name="connsiteX18" fmla="*/ 3357562 w 5005387"/>
              <a:gd name="connsiteY18" fmla="*/ 14288 h 2124075"/>
              <a:gd name="connsiteX19" fmla="*/ 3333750 w 5005387"/>
              <a:gd name="connsiteY19" fmla="*/ 66675 h 2124075"/>
              <a:gd name="connsiteX20" fmla="*/ 3295650 w 5005387"/>
              <a:gd name="connsiteY20" fmla="*/ 328613 h 2124075"/>
              <a:gd name="connsiteX21" fmla="*/ 3281362 w 5005387"/>
              <a:gd name="connsiteY21" fmla="*/ 585788 h 2124075"/>
              <a:gd name="connsiteX22" fmla="*/ 3257550 w 5005387"/>
              <a:gd name="connsiteY22" fmla="*/ 876300 h 2124075"/>
              <a:gd name="connsiteX23" fmla="*/ 3262312 w 5005387"/>
              <a:gd name="connsiteY23" fmla="*/ 1000125 h 2124075"/>
              <a:gd name="connsiteX24" fmla="*/ 3252787 w 5005387"/>
              <a:gd name="connsiteY24" fmla="*/ 1157288 h 2124075"/>
              <a:gd name="connsiteX25" fmla="*/ 3224212 w 5005387"/>
              <a:gd name="connsiteY25" fmla="*/ 1366838 h 2124075"/>
              <a:gd name="connsiteX26" fmla="*/ 3190875 w 5005387"/>
              <a:gd name="connsiteY26" fmla="*/ 1576388 h 2124075"/>
              <a:gd name="connsiteX27" fmla="*/ 3148012 w 5005387"/>
              <a:gd name="connsiteY27" fmla="*/ 1695450 h 2124075"/>
              <a:gd name="connsiteX28" fmla="*/ 3095625 w 5005387"/>
              <a:gd name="connsiteY28" fmla="*/ 1766888 h 2124075"/>
              <a:gd name="connsiteX29" fmla="*/ 2986087 w 5005387"/>
              <a:gd name="connsiteY29" fmla="*/ 1766888 h 2124075"/>
              <a:gd name="connsiteX30" fmla="*/ 2819400 w 5005387"/>
              <a:gd name="connsiteY30" fmla="*/ 1666875 h 2124075"/>
              <a:gd name="connsiteX31" fmla="*/ 2690812 w 5005387"/>
              <a:gd name="connsiteY31" fmla="*/ 1543050 h 2124075"/>
              <a:gd name="connsiteX32" fmla="*/ 2566987 w 5005387"/>
              <a:gd name="connsiteY32" fmla="*/ 1438275 h 2124075"/>
              <a:gd name="connsiteX33" fmla="*/ 2443162 w 5005387"/>
              <a:gd name="connsiteY33" fmla="*/ 1314450 h 2124075"/>
              <a:gd name="connsiteX34" fmla="*/ 2338387 w 5005387"/>
              <a:gd name="connsiteY34" fmla="*/ 1195388 h 2124075"/>
              <a:gd name="connsiteX35" fmla="*/ 2095500 w 5005387"/>
              <a:gd name="connsiteY35" fmla="*/ 981075 h 2124075"/>
              <a:gd name="connsiteX36" fmla="*/ 1895475 w 5005387"/>
              <a:gd name="connsiteY36" fmla="*/ 871538 h 2124075"/>
              <a:gd name="connsiteX37" fmla="*/ 1790700 w 5005387"/>
              <a:gd name="connsiteY37" fmla="*/ 862013 h 2124075"/>
              <a:gd name="connsiteX38" fmla="*/ 1671637 w 5005387"/>
              <a:gd name="connsiteY38" fmla="*/ 895350 h 2124075"/>
              <a:gd name="connsiteX39" fmla="*/ 1585912 w 5005387"/>
              <a:gd name="connsiteY39" fmla="*/ 976313 h 2124075"/>
              <a:gd name="connsiteX40" fmla="*/ 1509712 w 5005387"/>
              <a:gd name="connsiteY40" fmla="*/ 1076325 h 2124075"/>
              <a:gd name="connsiteX41" fmla="*/ 1433512 w 5005387"/>
              <a:gd name="connsiteY41" fmla="*/ 1195388 h 2124075"/>
              <a:gd name="connsiteX42" fmla="*/ 1343025 w 5005387"/>
              <a:gd name="connsiteY42" fmla="*/ 1362075 h 2124075"/>
              <a:gd name="connsiteX43" fmla="*/ 1262062 w 5005387"/>
              <a:gd name="connsiteY43" fmla="*/ 1514475 h 2124075"/>
              <a:gd name="connsiteX44" fmla="*/ 1204912 w 5005387"/>
              <a:gd name="connsiteY44" fmla="*/ 1628775 h 2124075"/>
              <a:gd name="connsiteX45" fmla="*/ 1090612 w 5005387"/>
              <a:gd name="connsiteY45" fmla="*/ 1790700 h 2124075"/>
              <a:gd name="connsiteX46" fmla="*/ 962025 w 5005387"/>
              <a:gd name="connsiteY46" fmla="*/ 1881188 h 2124075"/>
              <a:gd name="connsiteX47" fmla="*/ 866775 w 5005387"/>
              <a:gd name="connsiteY47" fmla="*/ 1885950 h 2124075"/>
              <a:gd name="connsiteX48" fmla="*/ 742950 w 5005387"/>
              <a:gd name="connsiteY48" fmla="*/ 1795463 h 2124075"/>
              <a:gd name="connsiteX49" fmla="*/ 638175 w 5005387"/>
              <a:gd name="connsiteY49" fmla="*/ 1724025 h 2124075"/>
              <a:gd name="connsiteX50" fmla="*/ 547687 w 5005387"/>
              <a:gd name="connsiteY50" fmla="*/ 1619250 h 2124075"/>
              <a:gd name="connsiteX51" fmla="*/ 414337 w 5005387"/>
              <a:gd name="connsiteY51" fmla="*/ 1614488 h 2124075"/>
              <a:gd name="connsiteX52" fmla="*/ 266700 w 5005387"/>
              <a:gd name="connsiteY52" fmla="*/ 1671638 h 2124075"/>
              <a:gd name="connsiteX53" fmla="*/ 147637 w 5005387"/>
              <a:gd name="connsiteY53" fmla="*/ 1847850 h 2124075"/>
              <a:gd name="connsiteX54" fmla="*/ 95250 w 5005387"/>
              <a:gd name="connsiteY54" fmla="*/ 1943100 h 2124075"/>
              <a:gd name="connsiteX55" fmla="*/ 0 w 5005387"/>
              <a:gd name="connsiteY55" fmla="*/ 2119313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005387" h="2124075">
                <a:moveTo>
                  <a:pt x="0" y="2119313"/>
                </a:moveTo>
                <a:lnTo>
                  <a:pt x="4995862" y="2124075"/>
                </a:lnTo>
                <a:lnTo>
                  <a:pt x="5005387" y="1609725"/>
                </a:lnTo>
                <a:lnTo>
                  <a:pt x="4814887" y="1619250"/>
                </a:lnTo>
                <a:lnTo>
                  <a:pt x="4633912" y="1624013"/>
                </a:lnTo>
                <a:lnTo>
                  <a:pt x="4486275" y="1662113"/>
                </a:lnTo>
                <a:lnTo>
                  <a:pt x="4395787" y="1719263"/>
                </a:lnTo>
                <a:lnTo>
                  <a:pt x="4310062" y="1757363"/>
                </a:lnTo>
                <a:lnTo>
                  <a:pt x="4271962" y="1766888"/>
                </a:lnTo>
                <a:lnTo>
                  <a:pt x="4143375" y="1628775"/>
                </a:lnTo>
                <a:lnTo>
                  <a:pt x="4095750" y="1404938"/>
                </a:lnTo>
                <a:lnTo>
                  <a:pt x="4000500" y="1023938"/>
                </a:lnTo>
                <a:lnTo>
                  <a:pt x="3910012" y="747713"/>
                </a:lnTo>
                <a:lnTo>
                  <a:pt x="3824287" y="552450"/>
                </a:lnTo>
                <a:lnTo>
                  <a:pt x="3733800" y="395288"/>
                </a:lnTo>
                <a:lnTo>
                  <a:pt x="3590925" y="190500"/>
                </a:lnTo>
                <a:lnTo>
                  <a:pt x="3495675" y="61913"/>
                </a:lnTo>
                <a:lnTo>
                  <a:pt x="3409950" y="0"/>
                </a:lnTo>
                <a:lnTo>
                  <a:pt x="3357562" y="14288"/>
                </a:lnTo>
                <a:lnTo>
                  <a:pt x="3333750" y="66675"/>
                </a:lnTo>
                <a:lnTo>
                  <a:pt x="3295650" y="328613"/>
                </a:lnTo>
                <a:lnTo>
                  <a:pt x="3281362" y="585788"/>
                </a:lnTo>
                <a:lnTo>
                  <a:pt x="3257550" y="876300"/>
                </a:lnTo>
                <a:lnTo>
                  <a:pt x="3262312" y="1000125"/>
                </a:lnTo>
                <a:lnTo>
                  <a:pt x="3252787" y="1157288"/>
                </a:lnTo>
                <a:lnTo>
                  <a:pt x="3224212" y="1366838"/>
                </a:lnTo>
                <a:lnTo>
                  <a:pt x="3190875" y="1576388"/>
                </a:lnTo>
                <a:lnTo>
                  <a:pt x="3148012" y="1695450"/>
                </a:lnTo>
                <a:lnTo>
                  <a:pt x="3095625" y="1766888"/>
                </a:lnTo>
                <a:lnTo>
                  <a:pt x="2986087" y="1766888"/>
                </a:lnTo>
                <a:lnTo>
                  <a:pt x="2819400" y="1666875"/>
                </a:lnTo>
                <a:lnTo>
                  <a:pt x="2690812" y="1543050"/>
                </a:lnTo>
                <a:lnTo>
                  <a:pt x="2566987" y="1438275"/>
                </a:lnTo>
                <a:lnTo>
                  <a:pt x="2443162" y="1314450"/>
                </a:lnTo>
                <a:lnTo>
                  <a:pt x="2338387" y="1195388"/>
                </a:lnTo>
                <a:lnTo>
                  <a:pt x="2095500" y="981075"/>
                </a:lnTo>
                <a:lnTo>
                  <a:pt x="1895475" y="871538"/>
                </a:lnTo>
                <a:lnTo>
                  <a:pt x="1790700" y="862013"/>
                </a:lnTo>
                <a:lnTo>
                  <a:pt x="1671637" y="895350"/>
                </a:lnTo>
                <a:lnTo>
                  <a:pt x="1585912" y="976313"/>
                </a:lnTo>
                <a:lnTo>
                  <a:pt x="1509712" y="1076325"/>
                </a:lnTo>
                <a:lnTo>
                  <a:pt x="1433512" y="1195388"/>
                </a:lnTo>
                <a:lnTo>
                  <a:pt x="1343025" y="1362075"/>
                </a:lnTo>
                <a:lnTo>
                  <a:pt x="1262062" y="1514475"/>
                </a:lnTo>
                <a:lnTo>
                  <a:pt x="1204912" y="1628775"/>
                </a:lnTo>
                <a:lnTo>
                  <a:pt x="1090612" y="1790700"/>
                </a:lnTo>
                <a:lnTo>
                  <a:pt x="962025" y="1881188"/>
                </a:lnTo>
                <a:lnTo>
                  <a:pt x="866775" y="1885950"/>
                </a:lnTo>
                <a:lnTo>
                  <a:pt x="742950" y="1795463"/>
                </a:lnTo>
                <a:lnTo>
                  <a:pt x="638175" y="1724025"/>
                </a:lnTo>
                <a:lnTo>
                  <a:pt x="547687" y="1619250"/>
                </a:lnTo>
                <a:lnTo>
                  <a:pt x="414337" y="1614488"/>
                </a:lnTo>
                <a:lnTo>
                  <a:pt x="266700" y="1671638"/>
                </a:lnTo>
                <a:lnTo>
                  <a:pt x="147637" y="1847850"/>
                </a:lnTo>
                <a:lnTo>
                  <a:pt x="95250" y="1943100"/>
                </a:lnTo>
                <a:lnTo>
                  <a:pt x="0" y="2119313"/>
                </a:lnTo>
                <a:close/>
              </a:path>
            </a:pathLst>
          </a:custGeom>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53" name="Freeform 2052"/>
          <p:cNvSpPr/>
          <p:nvPr/>
        </p:nvSpPr>
        <p:spPr>
          <a:xfrm>
            <a:off x="9832975" y="3571875"/>
            <a:ext cx="1724025" cy="1955800"/>
          </a:xfrm>
          <a:custGeom>
            <a:avLst/>
            <a:gdLst>
              <a:gd name="connsiteX0" fmla="*/ 0 w 1724025"/>
              <a:gd name="connsiteY0" fmla="*/ 673100 h 1955800"/>
              <a:gd name="connsiteX1" fmla="*/ 0 w 1724025"/>
              <a:gd name="connsiteY1" fmla="*/ 673100 h 1955800"/>
              <a:gd name="connsiteX2" fmla="*/ 31750 w 1724025"/>
              <a:gd name="connsiteY2" fmla="*/ 282575 h 1955800"/>
              <a:gd name="connsiteX3" fmla="*/ 63500 w 1724025"/>
              <a:gd name="connsiteY3" fmla="*/ 88900 h 1955800"/>
              <a:gd name="connsiteX4" fmla="*/ 104775 w 1724025"/>
              <a:gd name="connsiteY4" fmla="*/ 9525 h 1955800"/>
              <a:gd name="connsiteX5" fmla="*/ 139700 w 1724025"/>
              <a:gd name="connsiteY5" fmla="*/ 0 h 1955800"/>
              <a:gd name="connsiteX6" fmla="*/ 190500 w 1724025"/>
              <a:gd name="connsiteY6" fmla="*/ 31750 h 1955800"/>
              <a:gd name="connsiteX7" fmla="*/ 273050 w 1724025"/>
              <a:gd name="connsiteY7" fmla="*/ 130175 h 1955800"/>
              <a:gd name="connsiteX8" fmla="*/ 349250 w 1724025"/>
              <a:gd name="connsiteY8" fmla="*/ 234950 h 1955800"/>
              <a:gd name="connsiteX9" fmla="*/ 425450 w 1724025"/>
              <a:gd name="connsiteY9" fmla="*/ 349250 h 1955800"/>
              <a:gd name="connsiteX10" fmla="*/ 495300 w 1724025"/>
              <a:gd name="connsiteY10" fmla="*/ 454025 h 1955800"/>
              <a:gd name="connsiteX11" fmla="*/ 555625 w 1724025"/>
              <a:gd name="connsiteY11" fmla="*/ 571500 h 1955800"/>
              <a:gd name="connsiteX12" fmla="*/ 590550 w 1724025"/>
              <a:gd name="connsiteY12" fmla="*/ 660400 h 1955800"/>
              <a:gd name="connsiteX13" fmla="*/ 647700 w 1724025"/>
              <a:gd name="connsiteY13" fmla="*/ 796925 h 1955800"/>
              <a:gd name="connsiteX14" fmla="*/ 711200 w 1724025"/>
              <a:gd name="connsiteY14" fmla="*/ 974725 h 1955800"/>
              <a:gd name="connsiteX15" fmla="*/ 755650 w 1724025"/>
              <a:gd name="connsiteY15" fmla="*/ 1136650 h 1955800"/>
              <a:gd name="connsiteX16" fmla="*/ 806450 w 1724025"/>
              <a:gd name="connsiteY16" fmla="*/ 1333500 h 1955800"/>
              <a:gd name="connsiteX17" fmla="*/ 835025 w 1724025"/>
              <a:gd name="connsiteY17" fmla="*/ 1466850 h 1955800"/>
              <a:gd name="connsiteX18" fmla="*/ 869950 w 1724025"/>
              <a:gd name="connsiteY18" fmla="*/ 1600200 h 1955800"/>
              <a:gd name="connsiteX19" fmla="*/ 923925 w 1724025"/>
              <a:gd name="connsiteY19" fmla="*/ 1733550 h 1955800"/>
              <a:gd name="connsiteX20" fmla="*/ 962025 w 1724025"/>
              <a:gd name="connsiteY20" fmla="*/ 1768475 h 1955800"/>
              <a:gd name="connsiteX21" fmla="*/ 1025525 w 1724025"/>
              <a:gd name="connsiteY21" fmla="*/ 1781175 h 1955800"/>
              <a:gd name="connsiteX22" fmla="*/ 1117600 w 1724025"/>
              <a:gd name="connsiteY22" fmla="*/ 1736725 h 1955800"/>
              <a:gd name="connsiteX23" fmla="*/ 1222375 w 1724025"/>
              <a:gd name="connsiteY23" fmla="*/ 1666875 h 1955800"/>
              <a:gd name="connsiteX24" fmla="*/ 1336675 w 1724025"/>
              <a:gd name="connsiteY24" fmla="*/ 1641475 h 1955800"/>
              <a:gd name="connsiteX25" fmla="*/ 1463675 w 1724025"/>
              <a:gd name="connsiteY25" fmla="*/ 1622425 h 1955800"/>
              <a:gd name="connsiteX26" fmla="*/ 1631950 w 1724025"/>
              <a:gd name="connsiteY26" fmla="*/ 1616075 h 1955800"/>
              <a:gd name="connsiteX27" fmla="*/ 1720850 w 1724025"/>
              <a:gd name="connsiteY27" fmla="*/ 1609725 h 1955800"/>
              <a:gd name="connsiteX28" fmla="*/ 1724025 w 1724025"/>
              <a:gd name="connsiteY28" fmla="*/ 1730375 h 1955800"/>
              <a:gd name="connsiteX29" fmla="*/ 1581150 w 1724025"/>
              <a:gd name="connsiteY29" fmla="*/ 1727200 h 1955800"/>
              <a:gd name="connsiteX30" fmla="*/ 1400175 w 1724025"/>
              <a:gd name="connsiteY30" fmla="*/ 1720850 h 1955800"/>
              <a:gd name="connsiteX31" fmla="*/ 1279525 w 1724025"/>
              <a:gd name="connsiteY31" fmla="*/ 1743075 h 1955800"/>
              <a:gd name="connsiteX32" fmla="*/ 1165225 w 1724025"/>
              <a:gd name="connsiteY32" fmla="*/ 1774825 h 1955800"/>
              <a:gd name="connsiteX33" fmla="*/ 1082675 w 1724025"/>
              <a:gd name="connsiteY33" fmla="*/ 1828800 h 1955800"/>
              <a:gd name="connsiteX34" fmla="*/ 1000125 w 1724025"/>
              <a:gd name="connsiteY34" fmla="*/ 1901825 h 1955800"/>
              <a:gd name="connsiteX35" fmla="*/ 911225 w 1724025"/>
              <a:gd name="connsiteY35" fmla="*/ 1933575 h 1955800"/>
              <a:gd name="connsiteX36" fmla="*/ 889000 w 1724025"/>
              <a:gd name="connsiteY36" fmla="*/ 1955800 h 1955800"/>
              <a:gd name="connsiteX37" fmla="*/ 796925 w 1724025"/>
              <a:gd name="connsiteY37" fmla="*/ 1949450 h 1955800"/>
              <a:gd name="connsiteX38" fmla="*/ 733425 w 1724025"/>
              <a:gd name="connsiteY38" fmla="*/ 1885950 h 1955800"/>
              <a:gd name="connsiteX39" fmla="*/ 695325 w 1724025"/>
              <a:gd name="connsiteY39" fmla="*/ 1743075 h 1955800"/>
              <a:gd name="connsiteX40" fmla="*/ 654050 w 1724025"/>
              <a:gd name="connsiteY40" fmla="*/ 1543050 h 1955800"/>
              <a:gd name="connsiteX41" fmla="*/ 619125 w 1724025"/>
              <a:gd name="connsiteY41" fmla="*/ 1355725 h 1955800"/>
              <a:gd name="connsiteX42" fmla="*/ 593725 w 1724025"/>
              <a:gd name="connsiteY42" fmla="*/ 1206500 h 1955800"/>
              <a:gd name="connsiteX43" fmla="*/ 558800 w 1724025"/>
              <a:gd name="connsiteY43" fmla="*/ 1082675 h 1955800"/>
              <a:gd name="connsiteX44" fmla="*/ 523875 w 1724025"/>
              <a:gd name="connsiteY44" fmla="*/ 952500 h 1955800"/>
              <a:gd name="connsiteX45" fmla="*/ 460375 w 1724025"/>
              <a:gd name="connsiteY45" fmla="*/ 781050 h 1955800"/>
              <a:gd name="connsiteX46" fmla="*/ 393700 w 1724025"/>
              <a:gd name="connsiteY46" fmla="*/ 561975 h 1955800"/>
              <a:gd name="connsiteX47" fmla="*/ 320675 w 1724025"/>
              <a:gd name="connsiteY47" fmla="*/ 374650 h 1955800"/>
              <a:gd name="connsiteX48" fmla="*/ 244475 w 1724025"/>
              <a:gd name="connsiteY48" fmla="*/ 244475 h 1955800"/>
              <a:gd name="connsiteX49" fmla="*/ 206375 w 1724025"/>
              <a:gd name="connsiteY49" fmla="*/ 196850 h 1955800"/>
              <a:gd name="connsiteX50" fmla="*/ 165100 w 1724025"/>
              <a:gd name="connsiteY50" fmla="*/ 193675 h 1955800"/>
              <a:gd name="connsiteX51" fmla="*/ 123825 w 1724025"/>
              <a:gd name="connsiteY51" fmla="*/ 222250 h 1955800"/>
              <a:gd name="connsiteX52" fmla="*/ 95250 w 1724025"/>
              <a:gd name="connsiteY52" fmla="*/ 285750 h 1955800"/>
              <a:gd name="connsiteX53" fmla="*/ 60325 w 1724025"/>
              <a:gd name="connsiteY53" fmla="*/ 390525 h 1955800"/>
              <a:gd name="connsiteX54" fmla="*/ 41275 w 1724025"/>
              <a:gd name="connsiteY54" fmla="*/ 469900 h 1955800"/>
              <a:gd name="connsiteX55" fmla="*/ 28575 w 1724025"/>
              <a:gd name="connsiteY55" fmla="*/ 581025 h 1955800"/>
              <a:gd name="connsiteX56" fmla="*/ 0 w 1724025"/>
              <a:gd name="connsiteY56" fmla="*/ 673100 h 195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24025" h="1955800">
                <a:moveTo>
                  <a:pt x="0" y="673100"/>
                </a:moveTo>
                <a:lnTo>
                  <a:pt x="0" y="673100"/>
                </a:lnTo>
                <a:lnTo>
                  <a:pt x="31750" y="282575"/>
                </a:lnTo>
                <a:lnTo>
                  <a:pt x="63500" y="88900"/>
                </a:lnTo>
                <a:lnTo>
                  <a:pt x="104775" y="9525"/>
                </a:lnTo>
                <a:lnTo>
                  <a:pt x="139700" y="0"/>
                </a:lnTo>
                <a:lnTo>
                  <a:pt x="190500" y="31750"/>
                </a:lnTo>
                <a:lnTo>
                  <a:pt x="273050" y="130175"/>
                </a:lnTo>
                <a:lnTo>
                  <a:pt x="349250" y="234950"/>
                </a:lnTo>
                <a:lnTo>
                  <a:pt x="425450" y="349250"/>
                </a:lnTo>
                <a:lnTo>
                  <a:pt x="495300" y="454025"/>
                </a:lnTo>
                <a:lnTo>
                  <a:pt x="555625" y="571500"/>
                </a:lnTo>
                <a:lnTo>
                  <a:pt x="590550" y="660400"/>
                </a:lnTo>
                <a:lnTo>
                  <a:pt x="647700" y="796925"/>
                </a:lnTo>
                <a:lnTo>
                  <a:pt x="711200" y="974725"/>
                </a:lnTo>
                <a:lnTo>
                  <a:pt x="755650" y="1136650"/>
                </a:lnTo>
                <a:lnTo>
                  <a:pt x="806450" y="1333500"/>
                </a:lnTo>
                <a:lnTo>
                  <a:pt x="835025" y="1466850"/>
                </a:lnTo>
                <a:lnTo>
                  <a:pt x="869950" y="1600200"/>
                </a:lnTo>
                <a:lnTo>
                  <a:pt x="923925" y="1733550"/>
                </a:lnTo>
                <a:lnTo>
                  <a:pt x="962025" y="1768475"/>
                </a:lnTo>
                <a:lnTo>
                  <a:pt x="1025525" y="1781175"/>
                </a:lnTo>
                <a:lnTo>
                  <a:pt x="1117600" y="1736725"/>
                </a:lnTo>
                <a:lnTo>
                  <a:pt x="1222375" y="1666875"/>
                </a:lnTo>
                <a:lnTo>
                  <a:pt x="1336675" y="1641475"/>
                </a:lnTo>
                <a:lnTo>
                  <a:pt x="1463675" y="1622425"/>
                </a:lnTo>
                <a:lnTo>
                  <a:pt x="1631950" y="1616075"/>
                </a:lnTo>
                <a:lnTo>
                  <a:pt x="1720850" y="1609725"/>
                </a:lnTo>
                <a:cubicBezTo>
                  <a:pt x="1721908" y="1649942"/>
                  <a:pt x="1722967" y="1690158"/>
                  <a:pt x="1724025" y="1730375"/>
                </a:cubicBezTo>
                <a:lnTo>
                  <a:pt x="1581150" y="1727200"/>
                </a:lnTo>
                <a:lnTo>
                  <a:pt x="1400175" y="1720850"/>
                </a:lnTo>
                <a:lnTo>
                  <a:pt x="1279525" y="1743075"/>
                </a:lnTo>
                <a:lnTo>
                  <a:pt x="1165225" y="1774825"/>
                </a:lnTo>
                <a:lnTo>
                  <a:pt x="1082675" y="1828800"/>
                </a:lnTo>
                <a:lnTo>
                  <a:pt x="1000125" y="1901825"/>
                </a:lnTo>
                <a:lnTo>
                  <a:pt x="911225" y="1933575"/>
                </a:lnTo>
                <a:lnTo>
                  <a:pt x="889000" y="1955800"/>
                </a:lnTo>
                <a:lnTo>
                  <a:pt x="796925" y="1949450"/>
                </a:lnTo>
                <a:lnTo>
                  <a:pt x="733425" y="1885950"/>
                </a:lnTo>
                <a:lnTo>
                  <a:pt x="695325" y="1743075"/>
                </a:lnTo>
                <a:lnTo>
                  <a:pt x="654050" y="1543050"/>
                </a:lnTo>
                <a:lnTo>
                  <a:pt x="619125" y="1355725"/>
                </a:lnTo>
                <a:lnTo>
                  <a:pt x="593725" y="1206500"/>
                </a:lnTo>
                <a:lnTo>
                  <a:pt x="558800" y="1082675"/>
                </a:lnTo>
                <a:lnTo>
                  <a:pt x="523875" y="952500"/>
                </a:lnTo>
                <a:lnTo>
                  <a:pt x="460375" y="781050"/>
                </a:lnTo>
                <a:lnTo>
                  <a:pt x="393700" y="561975"/>
                </a:lnTo>
                <a:lnTo>
                  <a:pt x="320675" y="374650"/>
                </a:lnTo>
                <a:lnTo>
                  <a:pt x="244475" y="244475"/>
                </a:lnTo>
                <a:lnTo>
                  <a:pt x="206375" y="196850"/>
                </a:lnTo>
                <a:lnTo>
                  <a:pt x="165100" y="193675"/>
                </a:lnTo>
                <a:lnTo>
                  <a:pt x="123825" y="222250"/>
                </a:lnTo>
                <a:lnTo>
                  <a:pt x="95250" y="285750"/>
                </a:lnTo>
                <a:lnTo>
                  <a:pt x="60325" y="390525"/>
                </a:lnTo>
                <a:lnTo>
                  <a:pt x="41275" y="469900"/>
                </a:lnTo>
                <a:lnTo>
                  <a:pt x="28575" y="581025"/>
                </a:lnTo>
                <a:lnTo>
                  <a:pt x="0" y="67310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Freeform 21"/>
          <p:cNvSpPr/>
          <p:nvPr/>
        </p:nvSpPr>
        <p:spPr>
          <a:xfrm>
            <a:off x="9683750" y="4664075"/>
            <a:ext cx="101600" cy="615950"/>
          </a:xfrm>
          <a:custGeom>
            <a:avLst/>
            <a:gdLst>
              <a:gd name="connsiteX0" fmla="*/ 0 w 101600"/>
              <a:gd name="connsiteY0" fmla="*/ 615950 h 615950"/>
              <a:gd name="connsiteX1" fmla="*/ 0 w 101600"/>
              <a:gd name="connsiteY1" fmla="*/ 615950 h 615950"/>
              <a:gd name="connsiteX2" fmla="*/ 53975 w 101600"/>
              <a:gd name="connsiteY2" fmla="*/ 250825 h 615950"/>
              <a:gd name="connsiteX3" fmla="*/ 101600 w 101600"/>
              <a:gd name="connsiteY3" fmla="*/ 0 h 615950"/>
              <a:gd name="connsiteX4" fmla="*/ 95250 w 101600"/>
              <a:gd name="connsiteY4" fmla="*/ 206375 h 615950"/>
              <a:gd name="connsiteX5" fmla="*/ 82550 w 101600"/>
              <a:gd name="connsiteY5" fmla="*/ 384175 h 615950"/>
              <a:gd name="connsiteX6" fmla="*/ 44450 w 101600"/>
              <a:gd name="connsiteY6" fmla="*/ 539750 h 615950"/>
              <a:gd name="connsiteX7" fmla="*/ 0 w 101600"/>
              <a:gd name="connsiteY7" fmla="*/ 61595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615950">
                <a:moveTo>
                  <a:pt x="0" y="615950"/>
                </a:moveTo>
                <a:lnTo>
                  <a:pt x="0" y="615950"/>
                </a:lnTo>
                <a:lnTo>
                  <a:pt x="53975" y="250825"/>
                </a:lnTo>
                <a:lnTo>
                  <a:pt x="101600" y="0"/>
                </a:lnTo>
                <a:lnTo>
                  <a:pt x="95250" y="206375"/>
                </a:lnTo>
                <a:lnTo>
                  <a:pt x="82550" y="384175"/>
                </a:lnTo>
                <a:lnTo>
                  <a:pt x="44450" y="539750"/>
                </a:lnTo>
                <a:lnTo>
                  <a:pt x="0" y="615950"/>
                </a:lnTo>
                <a:close/>
              </a:path>
            </a:pathLst>
          </a:custGeom>
          <a:solidFill>
            <a:srgbClr val="FF0000"/>
          </a:solidFill>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1" name="Freeform 20"/>
          <p:cNvSpPr/>
          <p:nvPr/>
        </p:nvSpPr>
        <p:spPr>
          <a:xfrm>
            <a:off x="7975600" y="4441825"/>
            <a:ext cx="1695450" cy="1136650"/>
          </a:xfrm>
          <a:custGeom>
            <a:avLst/>
            <a:gdLst>
              <a:gd name="connsiteX0" fmla="*/ 0 w 1695450"/>
              <a:gd name="connsiteY0" fmla="*/ 371475 h 1136650"/>
              <a:gd name="connsiteX1" fmla="*/ 82550 w 1695450"/>
              <a:gd name="connsiteY1" fmla="*/ 222250 h 1136650"/>
              <a:gd name="connsiteX2" fmla="*/ 212725 w 1695450"/>
              <a:gd name="connsiteY2" fmla="*/ 92075 h 1136650"/>
              <a:gd name="connsiteX3" fmla="*/ 244475 w 1695450"/>
              <a:gd name="connsiteY3" fmla="*/ 69850 h 1136650"/>
              <a:gd name="connsiteX4" fmla="*/ 327025 w 1695450"/>
              <a:gd name="connsiteY4" fmla="*/ 25400 h 1136650"/>
              <a:gd name="connsiteX5" fmla="*/ 412750 w 1695450"/>
              <a:gd name="connsiteY5" fmla="*/ 0 h 1136650"/>
              <a:gd name="connsiteX6" fmla="*/ 469900 w 1695450"/>
              <a:gd name="connsiteY6" fmla="*/ 0 h 1136650"/>
              <a:gd name="connsiteX7" fmla="*/ 590550 w 1695450"/>
              <a:gd name="connsiteY7" fmla="*/ 38100 h 1136650"/>
              <a:gd name="connsiteX8" fmla="*/ 708025 w 1695450"/>
              <a:gd name="connsiteY8" fmla="*/ 136525 h 1136650"/>
              <a:gd name="connsiteX9" fmla="*/ 847725 w 1695450"/>
              <a:gd name="connsiteY9" fmla="*/ 257175 h 1136650"/>
              <a:gd name="connsiteX10" fmla="*/ 1009650 w 1695450"/>
              <a:gd name="connsiteY10" fmla="*/ 409575 h 1136650"/>
              <a:gd name="connsiteX11" fmla="*/ 1139825 w 1695450"/>
              <a:gd name="connsiteY11" fmla="*/ 542925 h 1136650"/>
              <a:gd name="connsiteX12" fmla="*/ 1327150 w 1695450"/>
              <a:gd name="connsiteY12" fmla="*/ 723900 h 1136650"/>
              <a:gd name="connsiteX13" fmla="*/ 1473200 w 1695450"/>
              <a:gd name="connsiteY13" fmla="*/ 844550 h 1136650"/>
              <a:gd name="connsiteX14" fmla="*/ 1568450 w 1695450"/>
              <a:gd name="connsiteY14" fmla="*/ 889000 h 1136650"/>
              <a:gd name="connsiteX15" fmla="*/ 1660525 w 1695450"/>
              <a:gd name="connsiteY15" fmla="*/ 901700 h 1136650"/>
              <a:gd name="connsiteX16" fmla="*/ 1660525 w 1695450"/>
              <a:gd name="connsiteY16" fmla="*/ 901700 h 1136650"/>
              <a:gd name="connsiteX17" fmla="*/ 1695450 w 1695450"/>
              <a:gd name="connsiteY17" fmla="*/ 892175 h 1136650"/>
              <a:gd name="connsiteX18" fmla="*/ 1644650 w 1695450"/>
              <a:gd name="connsiteY18" fmla="*/ 1047750 h 1136650"/>
              <a:gd name="connsiteX19" fmla="*/ 1606550 w 1695450"/>
              <a:gd name="connsiteY19" fmla="*/ 1108075 h 1136650"/>
              <a:gd name="connsiteX20" fmla="*/ 1565275 w 1695450"/>
              <a:gd name="connsiteY20" fmla="*/ 1127125 h 1136650"/>
              <a:gd name="connsiteX21" fmla="*/ 1543050 w 1695450"/>
              <a:gd name="connsiteY21" fmla="*/ 1136650 h 1136650"/>
              <a:gd name="connsiteX22" fmla="*/ 1482725 w 1695450"/>
              <a:gd name="connsiteY22" fmla="*/ 1101725 h 1136650"/>
              <a:gd name="connsiteX23" fmla="*/ 1422400 w 1695450"/>
              <a:gd name="connsiteY23" fmla="*/ 1006475 h 1136650"/>
              <a:gd name="connsiteX24" fmla="*/ 1390650 w 1695450"/>
              <a:gd name="connsiteY24" fmla="*/ 923925 h 1136650"/>
              <a:gd name="connsiteX25" fmla="*/ 1330325 w 1695450"/>
              <a:gd name="connsiteY25" fmla="*/ 831850 h 1136650"/>
              <a:gd name="connsiteX26" fmla="*/ 1254125 w 1695450"/>
              <a:gd name="connsiteY26" fmla="*/ 755650 h 1136650"/>
              <a:gd name="connsiteX27" fmla="*/ 1146175 w 1695450"/>
              <a:gd name="connsiteY27" fmla="*/ 654050 h 1136650"/>
              <a:gd name="connsiteX28" fmla="*/ 1060450 w 1695450"/>
              <a:gd name="connsiteY28" fmla="*/ 568325 h 1136650"/>
              <a:gd name="connsiteX29" fmla="*/ 974725 w 1695450"/>
              <a:gd name="connsiteY29" fmla="*/ 485775 h 1136650"/>
              <a:gd name="connsiteX30" fmla="*/ 914400 w 1695450"/>
              <a:gd name="connsiteY30" fmla="*/ 425450 h 1136650"/>
              <a:gd name="connsiteX31" fmla="*/ 847725 w 1695450"/>
              <a:gd name="connsiteY31" fmla="*/ 358775 h 1136650"/>
              <a:gd name="connsiteX32" fmla="*/ 796925 w 1695450"/>
              <a:gd name="connsiteY32" fmla="*/ 311150 h 1136650"/>
              <a:gd name="connsiteX33" fmla="*/ 736600 w 1695450"/>
              <a:gd name="connsiteY33" fmla="*/ 260350 h 1136650"/>
              <a:gd name="connsiteX34" fmla="*/ 654050 w 1695450"/>
              <a:gd name="connsiteY34" fmla="*/ 203200 h 1136650"/>
              <a:gd name="connsiteX35" fmla="*/ 584200 w 1695450"/>
              <a:gd name="connsiteY35" fmla="*/ 161925 h 1136650"/>
              <a:gd name="connsiteX36" fmla="*/ 473075 w 1695450"/>
              <a:gd name="connsiteY36" fmla="*/ 127000 h 1136650"/>
              <a:gd name="connsiteX37" fmla="*/ 412750 w 1695450"/>
              <a:gd name="connsiteY37" fmla="*/ 117475 h 1136650"/>
              <a:gd name="connsiteX38" fmla="*/ 355600 w 1695450"/>
              <a:gd name="connsiteY38" fmla="*/ 127000 h 1136650"/>
              <a:gd name="connsiteX39" fmla="*/ 292100 w 1695450"/>
              <a:gd name="connsiteY39" fmla="*/ 149225 h 1136650"/>
              <a:gd name="connsiteX40" fmla="*/ 225425 w 1695450"/>
              <a:gd name="connsiteY40" fmla="*/ 180975 h 1136650"/>
              <a:gd name="connsiteX41" fmla="*/ 161925 w 1695450"/>
              <a:gd name="connsiteY41" fmla="*/ 231775 h 1136650"/>
              <a:gd name="connsiteX42" fmla="*/ 76200 w 1695450"/>
              <a:gd name="connsiteY42" fmla="*/ 314325 h 1136650"/>
              <a:gd name="connsiteX43" fmla="*/ 0 w 1695450"/>
              <a:gd name="connsiteY43" fmla="*/ 371475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95450" h="1136650">
                <a:moveTo>
                  <a:pt x="0" y="371475"/>
                </a:moveTo>
                <a:lnTo>
                  <a:pt x="82550" y="222250"/>
                </a:lnTo>
                <a:lnTo>
                  <a:pt x="212725" y="92075"/>
                </a:lnTo>
                <a:lnTo>
                  <a:pt x="244475" y="69850"/>
                </a:lnTo>
                <a:lnTo>
                  <a:pt x="327025" y="25400"/>
                </a:lnTo>
                <a:lnTo>
                  <a:pt x="412750" y="0"/>
                </a:lnTo>
                <a:lnTo>
                  <a:pt x="469900" y="0"/>
                </a:lnTo>
                <a:lnTo>
                  <a:pt x="590550" y="38100"/>
                </a:lnTo>
                <a:lnTo>
                  <a:pt x="708025" y="136525"/>
                </a:lnTo>
                <a:lnTo>
                  <a:pt x="847725" y="257175"/>
                </a:lnTo>
                <a:lnTo>
                  <a:pt x="1009650" y="409575"/>
                </a:lnTo>
                <a:lnTo>
                  <a:pt x="1139825" y="542925"/>
                </a:lnTo>
                <a:lnTo>
                  <a:pt x="1327150" y="723900"/>
                </a:lnTo>
                <a:lnTo>
                  <a:pt x="1473200" y="844550"/>
                </a:lnTo>
                <a:lnTo>
                  <a:pt x="1568450" y="889000"/>
                </a:lnTo>
                <a:lnTo>
                  <a:pt x="1660525" y="901700"/>
                </a:lnTo>
                <a:lnTo>
                  <a:pt x="1660525" y="901700"/>
                </a:lnTo>
                <a:lnTo>
                  <a:pt x="1695450" y="892175"/>
                </a:lnTo>
                <a:lnTo>
                  <a:pt x="1644650" y="1047750"/>
                </a:lnTo>
                <a:lnTo>
                  <a:pt x="1606550" y="1108075"/>
                </a:lnTo>
                <a:lnTo>
                  <a:pt x="1565275" y="1127125"/>
                </a:lnTo>
                <a:lnTo>
                  <a:pt x="1543050" y="1136650"/>
                </a:lnTo>
                <a:lnTo>
                  <a:pt x="1482725" y="1101725"/>
                </a:lnTo>
                <a:lnTo>
                  <a:pt x="1422400" y="1006475"/>
                </a:lnTo>
                <a:lnTo>
                  <a:pt x="1390650" y="923925"/>
                </a:lnTo>
                <a:lnTo>
                  <a:pt x="1330325" y="831850"/>
                </a:lnTo>
                <a:lnTo>
                  <a:pt x="1254125" y="755650"/>
                </a:lnTo>
                <a:lnTo>
                  <a:pt x="1146175" y="654050"/>
                </a:lnTo>
                <a:lnTo>
                  <a:pt x="1060450" y="568325"/>
                </a:lnTo>
                <a:lnTo>
                  <a:pt x="974725" y="485775"/>
                </a:lnTo>
                <a:lnTo>
                  <a:pt x="914400" y="425450"/>
                </a:lnTo>
                <a:lnTo>
                  <a:pt x="847725" y="358775"/>
                </a:lnTo>
                <a:lnTo>
                  <a:pt x="796925" y="311150"/>
                </a:lnTo>
                <a:lnTo>
                  <a:pt x="736600" y="260350"/>
                </a:lnTo>
                <a:lnTo>
                  <a:pt x="654050" y="203200"/>
                </a:lnTo>
                <a:lnTo>
                  <a:pt x="584200" y="161925"/>
                </a:lnTo>
                <a:lnTo>
                  <a:pt x="473075" y="127000"/>
                </a:lnTo>
                <a:lnTo>
                  <a:pt x="412750" y="117475"/>
                </a:lnTo>
                <a:lnTo>
                  <a:pt x="355600" y="127000"/>
                </a:lnTo>
                <a:lnTo>
                  <a:pt x="292100" y="149225"/>
                </a:lnTo>
                <a:lnTo>
                  <a:pt x="225425" y="180975"/>
                </a:lnTo>
                <a:lnTo>
                  <a:pt x="161925" y="231775"/>
                </a:lnTo>
                <a:lnTo>
                  <a:pt x="76200" y="314325"/>
                </a:lnTo>
                <a:lnTo>
                  <a:pt x="0" y="371475"/>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4" name="Freeform 33"/>
          <p:cNvSpPr/>
          <p:nvPr/>
        </p:nvSpPr>
        <p:spPr>
          <a:xfrm>
            <a:off x="7404102" y="4989338"/>
            <a:ext cx="442514" cy="465974"/>
          </a:xfrm>
          <a:custGeom>
            <a:avLst/>
            <a:gdLst>
              <a:gd name="connsiteX0" fmla="*/ 0 w 552450"/>
              <a:gd name="connsiteY0" fmla="*/ 82550 h 231775"/>
              <a:gd name="connsiteX1" fmla="*/ 101600 w 552450"/>
              <a:gd name="connsiteY1" fmla="*/ 41275 h 231775"/>
              <a:gd name="connsiteX2" fmla="*/ 212725 w 552450"/>
              <a:gd name="connsiteY2" fmla="*/ 92075 h 231775"/>
              <a:gd name="connsiteX3" fmla="*/ 327025 w 552450"/>
              <a:gd name="connsiteY3" fmla="*/ 193675 h 231775"/>
              <a:gd name="connsiteX4" fmla="*/ 406400 w 552450"/>
              <a:gd name="connsiteY4" fmla="*/ 231775 h 231775"/>
              <a:gd name="connsiteX5" fmla="*/ 514350 w 552450"/>
              <a:gd name="connsiteY5" fmla="*/ 231775 h 231775"/>
              <a:gd name="connsiteX6" fmla="*/ 552450 w 552450"/>
              <a:gd name="connsiteY6" fmla="*/ 215900 h 231775"/>
              <a:gd name="connsiteX7" fmla="*/ 454025 w 552450"/>
              <a:gd name="connsiteY7" fmla="*/ 149225 h 231775"/>
              <a:gd name="connsiteX8" fmla="*/ 336550 w 552450"/>
              <a:gd name="connsiteY8" fmla="*/ 44450 h 231775"/>
              <a:gd name="connsiteX9" fmla="*/ 234950 w 552450"/>
              <a:gd name="connsiteY9" fmla="*/ 0 h 231775"/>
              <a:gd name="connsiteX10" fmla="*/ 142875 w 552450"/>
              <a:gd name="connsiteY10" fmla="*/ 3175 h 231775"/>
              <a:gd name="connsiteX11" fmla="*/ 0 w 552450"/>
              <a:gd name="connsiteY11" fmla="*/ 82550 h 231775"/>
              <a:gd name="connsiteX0" fmla="*/ 0 w 552450"/>
              <a:gd name="connsiteY0" fmla="*/ 85725 h 234950"/>
              <a:gd name="connsiteX1" fmla="*/ 101600 w 552450"/>
              <a:gd name="connsiteY1" fmla="*/ 44450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85725 h 234950"/>
              <a:gd name="connsiteX1" fmla="*/ 107950 w 552450"/>
              <a:gd name="connsiteY1" fmla="*/ 26916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257175 w 552450"/>
              <a:gd name="connsiteY9" fmla="*/ 0 h 259828"/>
              <a:gd name="connsiteX10" fmla="*/ 98425 w 552450"/>
              <a:gd name="connsiteY10" fmla="*/ 24878 h 259828"/>
              <a:gd name="connsiteX11" fmla="*/ 0 w 552450"/>
              <a:gd name="connsiteY11" fmla="*/ 110603 h 259828"/>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23850 w 552450"/>
              <a:gd name="connsiteY9" fmla="*/ 59947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03590 h 252815"/>
              <a:gd name="connsiteX1" fmla="*/ 120650 w 552450"/>
              <a:gd name="connsiteY1" fmla="*/ 23741 h 252815"/>
              <a:gd name="connsiteX2" fmla="*/ 212725 w 552450"/>
              <a:gd name="connsiteY2" fmla="*/ 113115 h 252815"/>
              <a:gd name="connsiteX3" fmla="*/ 327025 w 552450"/>
              <a:gd name="connsiteY3" fmla="*/ 214715 h 252815"/>
              <a:gd name="connsiteX4" fmla="*/ 406400 w 552450"/>
              <a:gd name="connsiteY4" fmla="*/ 252815 h 252815"/>
              <a:gd name="connsiteX5" fmla="*/ 514350 w 552450"/>
              <a:gd name="connsiteY5" fmla="*/ 252815 h 252815"/>
              <a:gd name="connsiteX6" fmla="*/ 552450 w 552450"/>
              <a:gd name="connsiteY6" fmla="*/ 236940 h 252815"/>
              <a:gd name="connsiteX7" fmla="*/ 454025 w 552450"/>
              <a:gd name="connsiteY7" fmla="*/ 170265 h 252815"/>
              <a:gd name="connsiteX8" fmla="*/ 336550 w 552450"/>
              <a:gd name="connsiteY8" fmla="*/ 65490 h 252815"/>
              <a:gd name="connsiteX9" fmla="*/ 323850 w 552450"/>
              <a:gd name="connsiteY9" fmla="*/ 52934 h 252815"/>
              <a:gd name="connsiteX10" fmla="*/ 244475 w 552450"/>
              <a:gd name="connsiteY10" fmla="*/ 0 h 252815"/>
              <a:gd name="connsiteX11" fmla="*/ 98425 w 552450"/>
              <a:gd name="connsiteY11" fmla="*/ 17865 h 252815"/>
              <a:gd name="connsiteX12" fmla="*/ 0 w 552450"/>
              <a:gd name="connsiteY12" fmla="*/ 103590 h 252815"/>
              <a:gd name="connsiteX0" fmla="*/ 0 w 552450"/>
              <a:gd name="connsiteY0" fmla="*/ 261392 h 410617"/>
              <a:gd name="connsiteX1" fmla="*/ 120650 w 552450"/>
              <a:gd name="connsiteY1" fmla="*/ 181543 h 410617"/>
              <a:gd name="connsiteX2" fmla="*/ 212725 w 552450"/>
              <a:gd name="connsiteY2" fmla="*/ 270917 h 410617"/>
              <a:gd name="connsiteX3" fmla="*/ 327025 w 552450"/>
              <a:gd name="connsiteY3" fmla="*/ 372517 h 410617"/>
              <a:gd name="connsiteX4" fmla="*/ 406400 w 552450"/>
              <a:gd name="connsiteY4" fmla="*/ 410617 h 410617"/>
              <a:gd name="connsiteX5" fmla="*/ 514350 w 552450"/>
              <a:gd name="connsiteY5" fmla="*/ 410617 h 410617"/>
              <a:gd name="connsiteX6" fmla="*/ 552450 w 552450"/>
              <a:gd name="connsiteY6" fmla="*/ 394742 h 410617"/>
              <a:gd name="connsiteX7" fmla="*/ 454025 w 552450"/>
              <a:gd name="connsiteY7" fmla="*/ 328067 h 410617"/>
              <a:gd name="connsiteX8" fmla="*/ 336550 w 552450"/>
              <a:gd name="connsiteY8" fmla="*/ 223292 h 410617"/>
              <a:gd name="connsiteX9" fmla="*/ 323850 w 552450"/>
              <a:gd name="connsiteY9" fmla="*/ 210736 h 410617"/>
              <a:gd name="connsiteX10" fmla="*/ 260350 w 552450"/>
              <a:gd name="connsiteY10" fmla="*/ 0 h 410617"/>
              <a:gd name="connsiteX11" fmla="*/ 98425 w 552450"/>
              <a:gd name="connsiteY11" fmla="*/ 175667 h 410617"/>
              <a:gd name="connsiteX12" fmla="*/ 0 w 552450"/>
              <a:gd name="connsiteY12" fmla="*/ 261392 h 410617"/>
              <a:gd name="connsiteX0" fmla="*/ 0 w 552450"/>
              <a:gd name="connsiteY0" fmla="*/ 346442 h 495667"/>
              <a:gd name="connsiteX1" fmla="*/ 120650 w 552450"/>
              <a:gd name="connsiteY1" fmla="*/ 266593 h 495667"/>
              <a:gd name="connsiteX2" fmla="*/ 212725 w 552450"/>
              <a:gd name="connsiteY2" fmla="*/ 355967 h 495667"/>
              <a:gd name="connsiteX3" fmla="*/ 327025 w 552450"/>
              <a:gd name="connsiteY3" fmla="*/ 457567 h 495667"/>
              <a:gd name="connsiteX4" fmla="*/ 406400 w 552450"/>
              <a:gd name="connsiteY4" fmla="*/ 495667 h 495667"/>
              <a:gd name="connsiteX5" fmla="*/ 514350 w 552450"/>
              <a:gd name="connsiteY5" fmla="*/ 495667 h 495667"/>
              <a:gd name="connsiteX6" fmla="*/ 552450 w 552450"/>
              <a:gd name="connsiteY6" fmla="*/ 479792 h 495667"/>
              <a:gd name="connsiteX7" fmla="*/ 454025 w 552450"/>
              <a:gd name="connsiteY7" fmla="*/ 413117 h 495667"/>
              <a:gd name="connsiteX8" fmla="*/ 336550 w 552450"/>
              <a:gd name="connsiteY8" fmla="*/ 308342 h 495667"/>
              <a:gd name="connsiteX9" fmla="*/ 323850 w 552450"/>
              <a:gd name="connsiteY9" fmla="*/ 295786 h 495667"/>
              <a:gd name="connsiteX10" fmla="*/ 260350 w 552450"/>
              <a:gd name="connsiteY10" fmla="*/ 85050 h 495667"/>
              <a:gd name="connsiteX11" fmla="*/ 98425 w 552450"/>
              <a:gd name="connsiteY11" fmla="*/ 260717 h 495667"/>
              <a:gd name="connsiteX12" fmla="*/ 0 w 552450"/>
              <a:gd name="connsiteY12" fmla="*/ 346442 h 495667"/>
              <a:gd name="connsiteX0" fmla="*/ 0 w 552450"/>
              <a:gd name="connsiteY0" fmla="*/ 489504 h 638729"/>
              <a:gd name="connsiteX1" fmla="*/ 120650 w 552450"/>
              <a:gd name="connsiteY1" fmla="*/ 409655 h 638729"/>
              <a:gd name="connsiteX2" fmla="*/ 212725 w 552450"/>
              <a:gd name="connsiteY2" fmla="*/ 499029 h 638729"/>
              <a:gd name="connsiteX3" fmla="*/ 327025 w 552450"/>
              <a:gd name="connsiteY3" fmla="*/ 600629 h 638729"/>
              <a:gd name="connsiteX4" fmla="*/ 406400 w 552450"/>
              <a:gd name="connsiteY4" fmla="*/ 638729 h 638729"/>
              <a:gd name="connsiteX5" fmla="*/ 514350 w 552450"/>
              <a:gd name="connsiteY5" fmla="*/ 638729 h 638729"/>
              <a:gd name="connsiteX6" fmla="*/ 552450 w 552450"/>
              <a:gd name="connsiteY6" fmla="*/ 622854 h 638729"/>
              <a:gd name="connsiteX7" fmla="*/ 454025 w 552450"/>
              <a:gd name="connsiteY7" fmla="*/ 556179 h 638729"/>
              <a:gd name="connsiteX8" fmla="*/ 336550 w 552450"/>
              <a:gd name="connsiteY8" fmla="*/ 451404 h 638729"/>
              <a:gd name="connsiteX9" fmla="*/ 469900 w 552450"/>
              <a:gd name="connsiteY9" fmla="*/ 39083 h 638729"/>
              <a:gd name="connsiteX10" fmla="*/ 260350 w 552450"/>
              <a:gd name="connsiteY10" fmla="*/ 228112 h 638729"/>
              <a:gd name="connsiteX11" fmla="*/ 98425 w 552450"/>
              <a:gd name="connsiteY11" fmla="*/ 403779 h 638729"/>
              <a:gd name="connsiteX12" fmla="*/ 0 w 552450"/>
              <a:gd name="connsiteY12" fmla="*/ 489504 h 638729"/>
              <a:gd name="connsiteX0" fmla="*/ 0 w 552450"/>
              <a:gd name="connsiteY0" fmla="*/ 489504 h 638729"/>
              <a:gd name="connsiteX1" fmla="*/ 120650 w 552450"/>
              <a:gd name="connsiteY1" fmla="*/ 409655 h 638729"/>
              <a:gd name="connsiteX2" fmla="*/ 212725 w 552450"/>
              <a:gd name="connsiteY2" fmla="*/ 499029 h 638729"/>
              <a:gd name="connsiteX3" fmla="*/ 327025 w 552450"/>
              <a:gd name="connsiteY3" fmla="*/ 600629 h 638729"/>
              <a:gd name="connsiteX4" fmla="*/ 406400 w 552450"/>
              <a:gd name="connsiteY4" fmla="*/ 638729 h 638729"/>
              <a:gd name="connsiteX5" fmla="*/ 514350 w 552450"/>
              <a:gd name="connsiteY5" fmla="*/ 638729 h 638729"/>
              <a:gd name="connsiteX6" fmla="*/ 552450 w 552450"/>
              <a:gd name="connsiteY6" fmla="*/ 622854 h 638729"/>
              <a:gd name="connsiteX7" fmla="*/ 454025 w 552450"/>
              <a:gd name="connsiteY7" fmla="*/ 556179 h 638729"/>
              <a:gd name="connsiteX8" fmla="*/ 327025 w 552450"/>
              <a:gd name="connsiteY8" fmla="*/ 335683 h 638729"/>
              <a:gd name="connsiteX9" fmla="*/ 469900 w 552450"/>
              <a:gd name="connsiteY9" fmla="*/ 39083 h 638729"/>
              <a:gd name="connsiteX10" fmla="*/ 260350 w 552450"/>
              <a:gd name="connsiteY10" fmla="*/ 228112 h 638729"/>
              <a:gd name="connsiteX11" fmla="*/ 98425 w 552450"/>
              <a:gd name="connsiteY11" fmla="*/ 403779 h 638729"/>
              <a:gd name="connsiteX12" fmla="*/ 0 w 552450"/>
              <a:gd name="connsiteY12" fmla="*/ 489504 h 638729"/>
              <a:gd name="connsiteX0" fmla="*/ 0 w 514350"/>
              <a:gd name="connsiteY0" fmla="*/ 489504 h 638729"/>
              <a:gd name="connsiteX1" fmla="*/ 120650 w 514350"/>
              <a:gd name="connsiteY1" fmla="*/ 409655 h 638729"/>
              <a:gd name="connsiteX2" fmla="*/ 212725 w 514350"/>
              <a:gd name="connsiteY2" fmla="*/ 499029 h 638729"/>
              <a:gd name="connsiteX3" fmla="*/ 327025 w 514350"/>
              <a:gd name="connsiteY3" fmla="*/ 600629 h 638729"/>
              <a:gd name="connsiteX4" fmla="*/ 406400 w 514350"/>
              <a:gd name="connsiteY4" fmla="*/ 638729 h 638729"/>
              <a:gd name="connsiteX5" fmla="*/ 514350 w 514350"/>
              <a:gd name="connsiteY5" fmla="*/ 638729 h 638729"/>
              <a:gd name="connsiteX6" fmla="*/ 257175 w 514350"/>
              <a:gd name="connsiteY6" fmla="*/ 401931 h 638729"/>
              <a:gd name="connsiteX7" fmla="*/ 454025 w 514350"/>
              <a:gd name="connsiteY7" fmla="*/ 556179 h 638729"/>
              <a:gd name="connsiteX8" fmla="*/ 327025 w 514350"/>
              <a:gd name="connsiteY8" fmla="*/ 335683 h 638729"/>
              <a:gd name="connsiteX9" fmla="*/ 469900 w 514350"/>
              <a:gd name="connsiteY9" fmla="*/ 39083 h 638729"/>
              <a:gd name="connsiteX10" fmla="*/ 260350 w 514350"/>
              <a:gd name="connsiteY10" fmla="*/ 228112 h 638729"/>
              <a:gd name="connsiteX11" fmla="*/ 98425 w 514350"/>
              <a:gd name="connsiteY11" fmla="*/ 403779 h 638729"/>
              <a:gd name="connsiteX12" fmla="*/ 0 w 514350"/>
              <a:gd name="connsiteY12" fmla="*/ 489504 h 638729"/>
              <a:gd name="connsiteX0" fmla="*/ 0 w 470033"/>
              <a:gd name="connsiteY0" fmla="*/ 489504 h 638729"/>
              <a:gd name="connsiteX1" fmla="*/ 120650 w 470033"/>
              <a:gd name="connsiteY1" fmla="*/ 409655 h 638729"/>
              <a:gd name="connsiteX2" fmla="*/ 212725 w 470033"/>
              <a:gd name="connsiteY2" fmla="*/ 499029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38729"/>
              <a:gd name="connsiteX1" fmla="*/ 120650 w 470033"/>
              <a:gd name="connsiteY1" fmla="*/ 409655 h 638729"/>
              <a:gd name="connsiteX2" fmla="*/ 142875 w 470033"/>
              <a:gd name="connsiteY2" fmla="*/ 537603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38729"/>
              <a:gd name="connsiteX1" fmla="*/ 120650 w 470033"/>
              <a:gd name="connsiteY1" fmla="*/ 409655 h 638729"/>
              <a:gd name="connsiteX2" fmla="*/ 60325 w 470033"/>
              <a:gd name="connsiteY2" fmla="*/ 534096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38729"/>
              <a:gd name="connsiteX1" fmla="*/ 120650 w 470033"/>
              <a:gd name="connsiteY1" fmla="*/ 409655 h 638729"/>
              <a:gd name="connsiteX2" fmla="*/ 60325 w 470033"/>
              <a:gd name="connsiteY2" fmla="*/ 534096 h 638729"/>
              <a:gd name="connsiteX3" fmla="*/ 327025 w 470033"/>
              <a:gd name="connsiteY3" fmla="*/ 600629 h 638729"/>
              <a:gd name="connsiteX4" fmla="*/ 406400 w 470033"/>
              <a:gd name="connsiteY4" fmla="*/ 638729 h 638729"/>
              <a:gd name="connsiteX5" fmla="*/ 225425 w 470033"/>
              <a:gd name="connsiteY5" fmla="*/ 463393 h 638729"/>
              <a:gd name="connsiteX6" fmla="*/ 257175 w 470033"/>
              <a:gd name="connsiteY6" fmla="*/ 401931 h 638729"/>
              <a:gd name="connsiteX7" fmla="*/ 454025 w 470033"/>
              <a:gd name="connsiteY7" fmla="*/ 556179 h 638729"/>
              <a:gd name="connsiteX8" fmla="*/ 327025 w 470033"/>
              <a:gd name="connsiteY8" fmla="*/ 335683 h 638729"/>
              <a:gd name="connsiteX9" fmla="*/ 469900 w 470033"/>
              <a:gd name="connsiteY9" fmla="*/ 39083 h 638729"/>
              <a:gd name="connsiteX10" fmla="*/ 260350 w 470033"/>
              <a:gd name="connsiteY10" fmla="*/ 228112 h 638729"/>
              <a:gd name="connsiteX11" fmla="*/ 98425 w 470033"/>
              <a:gd name="connsiteY11" fmla="*/ 403779 h 638729"/>
              <a:gd name="connsiteX12" fmla="*/ 0 w 470033"/>
              <a:gd name="connsiteY12" fmla="*/ 489504 h 638729"/>
              <a:gd name="connsiteX0" fmla="*/ 0 w 470033"/>
              <a:gd name="connsiteY0" fmla="*/ 489504 h 600629"/>
              <a:gd name="connsiteX1" fmla="*/ 120650 w 470033"/>
              <a:gd name="connsiteY1" fmla="*/ 409655 h 600629"/>
              <a:gd name="connsiteX2" fmla="*/ 60325 w 470033"/>
              <a:gd name="connsiteY2" fmla="*/ 534096 h 600629"/>
              <a:gd name="connsiteX3" fmla="*/ 327025 w 470033"/>
              <a:gd name="connsiteY3" fmla="*/ 600629 h 600629"/>
              <a:gd name="connsiteX4" fmla="*/ 200025 w 470033"/>
              <a:gd name="connsiteY4" fmla="*/ 463393 h 600629"/>
              <a:gd name="connsiteX5" fmla="*/ 225425 w 470033"/>
              <a:gd name="connsiteY5" fmla="*/ 463393 h 600629"/>
              <a:gd name="connsiteX6" fmla="*/ 257175 w 470033"/>
              <a:gd name="connsiteY6" fmla="*/ 401931 h 600629"/>
              <a:gd name="connsiteX7" fmla="*/ 454025 w 470033"/>
              <a:gd name="connsiteY7" fmla="*/ 556179 h 600629"/>
              <a:gd name="connsiteX8" fmla="*/ 327025 w 470033"/>
              <a:gd name="connsiteY8" fmla="*/ 335683 h 600629"/>
              <a:gd name="connsiteX9" fmla="*/ 469900 w 470033"/>
              <a:gd name="connsiteY9" fmla="*/ 39083 h 600629"/>
              <a:gd name="connsiteX10" fmla="*/ 260350 w 470033"/>
              <a:gd name="connsiteY10" fmla="*/ 228112 h 600629"/>
              <a:gd name="connsiteX11" fmla="*/ 98425 w 470033"/>
              <a:gd name="connsiteY11" fmla="*/ 403779 h 600629"/>
              <a:gd name="connsiteX12" fmla="*/ 0 w 470033"/>
              <a:gd name="connsiteY12" fmla="*/ 489504 h 600629"/>
              <a:gd name="connsiteX0" fmla="*/ 0 w 470033"/>
              <a:gd name="connsiteY0" fmla="*/ 489504 h 556179"/>
              <a:gd name="connsiteX1" fmla="*/ 120650 w 470033"/>
              <a:gd name="connsiteY1" fmla="*/ 409655 h 556179"/>
              <a:gd name="connsiteX2" fmla="*/ 60325 w 470033"/>
              <a:gd name="connsiteY2" fmla="*/ 534096 h 556179"/>
              <a:gd name="connsiteX3" fmla="*/ 142875 w 470033"/>
              <a:gd name="connsiteY3" fmla="*/ 516468 h 556179"/>
              <a:gd name="connsiteX4" fmla="*/ 200025 w 470033"/>
              <a:gd name="connsiteY4" fmla="*/ 463393 h 556179"/>
              <a:gd name="connsiteX5" fmla="*/ 225425 w 470033"/>
              <a:gd name="connsiteY5" fmla="*/ 463393 h 556179"/>
              <a:gd name="connsiteX6" fmla="*/ 257175 w 470033"/>
              <a:gd name="connsiteY6" fmla="*/ 401931 h 556179"/>
              <a:gd name="connsiteX7" fmla="*/ 454025 w 470033"/>
              <a:gd name="connsiteY7" fmla="*/ 556179 h 556179"/>
              <a:gd name="connsiteX8" fmla="*/ 327025 w 470033"/>
              <a:gd name="connsiteY8" fmla="*/ 335683 h 556179"/>
              <a:gd name="connsiteX9" fmla="*/ 469900 w 470033"/>
              <a:gd name="connsiteY9" fmla="*/ 39083 h 556179"/>
              <a:gd name="connsiteX10" fmla="*/ 260350 w 470033"/>
              <a:gd name="connsiteY10" fmla="*/ 228112 h 556179"/>
              <a:gd name="connsiteX11" fmla="*/ 98425 w 470033"/>
              <a:gd name="connsiteY11" fmla="*/ 403779 h 556179"/>
              <a:gd name="connsiteX12" fmla="*/ 0 w 470033"/>
              <a:gd name="connsiteY12" fmla="*/ 489504 h 556179"/>
              <a:gd name="connsiteX0" fmla="*/ 0 w 470033"/>
              <a:gd name="connsiteY0" fmla="*/ 489504 h 534096"/>
              <a:gd name="connsiteX1" fmla="*/ 120650 w 470033"/>
              <a:gd name="connsiteY1" fmla="*/ 409655 h 534096"/>
              <a:gd name="connsiteX2" fmla="*/ 60325 w 470033"/>
              <a:gd name="connsiteY2" fmla="*/ 534096 h 534096"/>
              <a:gd name="connsiteX3" fmla="*/ 142875 w 470033"/>
              <a:gd name="connsiteY3" fmla="*/ 516468 h 534096"/>
              <a:gd name="connsiteX4" fmla="*/ 200025 w 470033"/>
              <a:gd name="connsiteY4" fmla="*/ 463393 h 534096"/>
              <a:gd name="connsiteX5" fmla="*/ 225425 w 470033"/>
              <a:gd name="connsiteY5" fmla="*/ 463393 h 534096"/>
              <a:gd name="connsiteX6" fmla="*/ 257175 w 470033"/>
              <a:gd name="connsiteY6" fmla="*/ 401931 h 534096"/>
              <a:gd name="connsiteX7" fmla="*/ 279400 w 470033"/>
              <a:gd name="connsiteY7" fmla="*/ 384350 h 534096"/>
              <a:gd name="connsiteX8" fmla="*/ 327025 w 470033"/>
              <a:gd name="connsiteY8" fmla="*/ 335683 h 534096"/>
              <a:gd name="connsiteX9" fmla="*/ 469900 w 470033"/>
              <a:gd name="connsiteY9" fmla="*/ 39083 h 534096"/>
              <a:gd name="connsiteX10" fmla="*/ 260350 w 470033"/>
              <a:gd name="connsiteY10" fmla="*/ 228112 h 534096"/>
              <a:gd name="connsiteX11" fmla="*/ 98425 w 470033"/>
              <a:gd name="connsiteY11" fmla="*/ 403779 h 534096"/>
              <a:gd name="connsiteX12" fmla="*/ 0 w 470033"/>
              <a:gd name="connsiteY12" fmla="*/ 489504 h 534096"/>
              <a:gd name="connsiteX0" fmla="*/ 0 w 499161"/>
              <a:gd name="connsiteY0" fmla="*/ 486704 h 531296"/>
              <a:gd name="connsiteX1" fmla="*/ 120650 w 499161"/>
              <a:gd name="connsiteY1" fmla="*/ 406855 h 531296"/>
              <a:gd name="connsiteX2" fmla="*/ 60325 w 499161"/>
              <a:gd name="connsiteY2" fmla="*/ 531296 h 531296"/>
              <a:gd name="connsiteX3" fmla="*/ 142875 w 499161"/>
              <a:gd name="connsiteY3" fmla="*/ 513668 h 531296"/>
              <a:gd name="connsiteX4" fmla="*/ 200025 w 499161"/>
              <a:gd name="connsiteY4" fmla="*/ 460593 h 531296"/>
              <a:gd name="connsiteX5" fmla="*/ 225425 w 499161"/>
              <a:gd name="connsiteY5" fmla="*/ 460593 h 531296"/>
              <a:gd name="connsiteX6" fmla="*/ 257175 w 499161"/>
              <a:gd name="connsiteY6" fmla="*/ 399131 h 531296"/>
              <a:gd name="connsiteX7" fmla="*/ 279400 w 499161"/>
              <a:gd name="connsiteY7" fmla="*/ 381550 h 531296"/>
              <a:gd name="connsiteX8" fmla="*/ 327025 w 499161"/>
              <a:gd name="connsiteY8" fmla="*/ 332883 h 531296"/>
              <a:gd name="connsiteX9" fmla="*/ 499049 w 499161"/>
              <a:gd name="connsiteY9" fmla="*/ 40120 h 531296"/>
              <a:gd name="connsiteX10" fmla="*/ 260350 w 499161"/>
              <a:gd name="connsiteY10" fmla="*/ 225312 h 531296"/>
              <a:gd name="connsiteX11" fmla="*/ 98425 w 499161"/>
              <a:gd name="connsiteY11" fmla="*/ 400979 h 531296"/>
              <a:gd name="connsiteX12" fmla="*/ 0 w 499161"/>
              <a:gd name="connsiteY12" fmla="*/ 486704 h 531296"/>
              <a:gd name="connsiteX0" fmla="*/ 0 w 499963"/>
              <a:gd name="connsiteY0" fmla="*/ 495223 h 539815"/>
              <a:gd name="connsiteX1" fmla="*/ 120650 w 499963"/>
              <a:gd name="connsiteY1" fmla="*/ 415374 h 539815"/>
              <a:gd name="connsiteX2" fmla="*/ 60325 w 499963"/>
              <a:gd name="connsiteY2" fmla="*/ 539815 h 539815"/>
              <a:gd name="connsiteX3" fmla="*/ 142875 w 499963"/>
              <a:gd name="connsiteY3" fmla="*/ 522187 h 539815"/>
              <a:gd name="connsiteX4" fmla="*/ 200025 w 499963"/>
              <a:gd name="connsiteY4" fmla="*/ 469112 h 539815"/>
              <a:gd name="connsiteX5" fmla="*/ 225425 w 499963"/>
              <a:gd name="connsiteY5" fmla="*/ 469112 h 539815"/>
              <a:gd name="connsiteX6" fmla="*/ 257175 w 499963"/>
              <a:gd name="connsiteY6" fmla="*/ 407650 h 539815"/>
              <a:gd name="connsiteX7" fmla="*/ 279400 w 499963"/>
              <a:gd name="connsiteY7" fmla="*/ 390069 h 539815"/>
              <a:gd name="connsiteX8" fmla="*/ 327025 w 499963"/>
              <a:gd name="connsiteY8" fmla="*/ 341402 h 539815"/>
              <a:gd name="connsiteX9" fmla="*/ 499049 w 499963"/>
              <a:gd name="connsiteY9" fmla="*/ 48639 h 539815"/>
              <a:gd name="connsiteX10" fmla="*/ 260350 w 499963"/>
              <a:gd name="connsiteY10" fmla="*/ 233831 h 539815"/>
              <a:gd name="connsiteX11" fmla="*/ 98425 w 499963"/>
              <a:gd name="connsiteY11" fmla="*/ 409498 h 539815"/>
              <a:gd name="connsiteX12" fmla="*/ 0 w 499963"/>
              <a:gd name="connsiteY12" fmla="*/ 495223 h 539815"/>
              <a:gd name="connsiteX0" fmla="*/ 0 w 478612"/>
              <a:gd name="connsiteY0" fmla="*/ 498029 h 542621"/>
              <a:gd name="connsiteX1" fmla="*/ 120650 w 478612"/>
              <a:gd name="connsiteY1" fmla="*/ 418180 h 542621"/>
              <a:gd name="connsiteX2" fmla="*/ 60325 w 478612"/>
              <a:gd name="connsiteY2" fmla="*/ 542621 h 542621"/>
              <a:gd name="connsiteX3" fmla="*/ 142875 w 478612"/>
              <a:gd name="connsiteY3" fmla="*/ 524993 h 542621"/>
              <a:gd name="connsiteX4" fmla="*/ 200025 w 478612"/>
              <a:gd name="connsiteY4" fmla="*/ 471918 h 542621"/>
              <a:gd name="connsiteX5" fmla="*/ 225425 w 478612"/>
              <a:gd name="connsiteY5" fmla="*/ 471918 h 542621"/>
              <a:gd name="connsiteX6" fmla="*/ 257175 w 478612"/>
              <a:gd name="connsiteY6" fmla="*/ 410456 h 542621"/>
              <a:gd name="connsiteX7" fmla="*/ 279400 w 478612"/>
              <a:gd name="connsiteY7" fmla="*/ 392875 h 542621"/>
              <a:gd name="connsiteX8" fmla="*/ 327025 w 478612"/>
              <a:gd name="connsiteY8" fmla="*/ 344208 h 542621"/>
              <a:gd name="connsiteX9" fmla="*/ 477187 w 478612"/>
              <a:gd name="connsiteY9" fmla="*/ 47609 h 542621"/>
              <a:gd name="connsiteX10" fmla="*/ 260350 w 478612"/>
              <a:gd name="connsiteY10" fmla="*/ 236637 h 542621"/>
              <a:gd name="connsiteX11" fmla="*/ 98425 w 478612"/>
              <a:gd name="connsiteY11" fmla="*/ 412304 h 542621"/>
              <a:gd name="connsiteX12" fmla="*/ 0 w 478612"/>
              <a:gd name="connsiteY12" fmla="*/ 498029 h 542621"/>
              <a:gd name="connsiteX0" fmla="*/ 0 w 491439"/>
              <a:gd name="connsiteY0" fmla="*/ 504849 h 549441"/>
              <a:gd name="connsiteX1" fmla="*/ 120650 w 491439"/>
              <a:gd name="connsiteY1" fmla="*/ 425000 h 549441"/>
              <a:gd name="connsiteX2" fmla="*/ 60325 w 491439"/>
              <a:gd name="connsiteY2" fmla="*/ 549441 h 549441"/>
              <a:gd name="connsiteX3" fmla="*/ 142875 w 491439"/>
              <a:gd name="connsiteY3" fmla="*/ 531813 h 549441"/>
              <a:gd name="connsiteX4" fmla="*/ 200025 w 491439"/>
              <a:gd name="connsiteY4" fmla="*/ 478738 h 549441"/>
              <a:gd name="connsiteX5" fmla="*/ 225425 w 491439"/>
              <a:gd name="connsiteY5" fmla="*/ 478738 h 549441"/>
              <a:gd name="connsiteX6" fmla="*/ 257175 w 491439"/>
              <a:gd name="connsiteY6" fmla="*/ 417276 h 549441"/>
              <a:gd name="connsiteX7" fmla="*/ 279400 w 491439"/>
              <a:gd name="connsiteY7" fmla="*/ 399695 h 549441"/>
              <a:gd name="connsiteX8" fmla="*/ 327025 w 491439"/>
              <a:gd name="connsiteY8" fmla="*/ 351028 h 549441"/>
              <a:gd name="connsiteX9" fmla="*/ 477187 w 491439"/>
              <a:gd name="connsiteY9" fmla="*/ 54429 h 549441"/>
              <a:gd name="connsiteX10" fmla="*/ 260350 w 491439"/>
              <a:gd name="connsiteY10" fmla="*/ 243457 h 549441"/>
              <a:gd name="connsiteX11" fmla="*/ 98425 w 491439"/>
              <a:gd name="connsiteY11" fmla="*/ 419124 h 549441"/>
              <a:gd name="connsiteX12" fmla="*/ 0 w 491439"/>
              <a:gd name="connsiteY12" fmla="*/ 504849 h 549441"/>
              <a:gd name="connsiteX0" fmla="*/ 0 w 507835"/>
              <a:gd name="connsiteY0" fmla="*/ 518489 h 563081"/>
              <a:gd name="connsiteX1" fmla="*/ 120650 w 507835"/>
              <a:gd name="connsiteY1" fmla="*/ 438640 h 563081"/>
              <a:gd name="connsiteX2" fmla="*/ 60325 w 507835"/>
              <a:gd name="connsiteY2" fmla="*/ 563081 h 563081"/>
              <a:gd name="connsiteX3" fmla="*/ 142875 w 507835"/>
              <a:gd name="connsiteY3" fmla="*/ 545453 h 563081"/>
              <a:gd name="connsiteX4" fmla="*/ 200025 w 507835"/>
              <a:gd name="connsiteY4" fmla="*/ 492378 h 563081"/>
              <a:gd name="connsiteX5" fmla="*/ 225425 w 507835"/>
              <a:gd name="connsiteY5" fmla="*/ 492378 h 563081"/>
              <a:gd name="connsiteX6" fmla="*/ 257175 w 507835"/>
              <a:gd name="connsiteY6" fmla="*/ 430916 h 563081"/>
              <a:gd name="connsiteX7" fmla="*/ 279400 w 507835"/>
              <a:gd name="connsiteY7" fmla="*/ 413335 h 563081"/>
              <a:gd name="connsiteX8" fmla="*/ 327025 w 507835"/>
              <a:gd name="connsiteY8" fmla="*/ 364668 h 563081"/>
              <a:gd name="connsiteX9" fmla="*/ 477187 w 507835"/>
              <a:gd name="connsiteY9" fmla="*/ 68069 h 563081"/>
              <a:gd name="connsiteX10" fmla="*/ 260350 w 507835"/>
              <a:gd name="connsiteY10" fmla="*/ 257097 h 563081"/>
              <a:gd name="connsiteX11" fmla="*/ 98425 w 507835"/>
              <a:gd name="connsiteY11" fmla="*/ 432764 h 563081"/>
              <a:gd name="connsiteX12" fmla="*/ 0 w 507835"/>
              <a:gd name="connsiteY12" fmla="*/ 518489 h 56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7835" h="563081">
                <a:moveTo>
                  <a:pt x="0" y="518489"/>
                </a:moveTo>
                <a:lnTo>
                  <a:pt x="120650" y="438640"/>
                </a:lnTo>
                <a:cubicBezTo>
                  <a:pt x="100542" y="480120"/>
                  <a:pt x="-62442" y="507574"/>
                  <a:pt x="60325" y="563081"/>
                </a:cubicBezTo>
                <a:lnTo>
                  <a:pt x="142875" y="545453"/>
                </a:lnTo>
                <a:lnTo>
                  <a:pt x="200025" y="492378"/>
                </a:lnTo>
                <a:lnTo>
                  <a:pt x="225425" y="492378"/>
                </a:lnTo>
                <a:lnTo>
                  <a:pt x="257175" y="430916"/>
                </a:lnTo>
                <a:lnTo>
                  <a:pt x="279400" y="413335"/>
                </a:lnTo>
                <a:lnTo>
                  <a:pt x="327025" y="364668"/>
                </a:lnTo>
                <a:cubicBezTo>
                  <a:pt x="321733" y="360483"/>
                  <a:pt x="482479" y="72254"/>
                  <a:pt x="477187" y="68069"/>
                </a:cubicBezTo>
                <a:cubicBezTo>
                  <a:pt x="561687" y="-67400"/>
                  <a:pt x="465667" y="1217"/>
                  <a:pt x="260350" y="257097"/>
                </a:cubicBezTo>
                <a:lnTo>
                  <a:pt x="98425" y="432764"/>
                </a:lnTo>
                <a:lnTo>
                  <a:pt x="0" y="518489"/>
                </a:lnTo>
                <a:close/>
              </a:path>
            </a:pathLst>
          </a:cu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Freeform 19"/>
          <p:cNvSpPr/>
          <p:nvPr/>
        </p:nvSpPr>
        <p:spPr>
          <a:xfrm>
            <a:off x="6819900" y="5206699"/>
            <a:ext cx="552450" cy="228900"/>
          </a:xfrm>
          <a:custGeom>
            <a:avLst/>
            <a:gdLst>
              <a:gd name="connsiteX0" fmla="*/ 0 w 552450"/>
              <a:gd name="connsiteY0" fmla="*/ 82550 h 231775"/>
              <a:gd name="connsiteX1" fmla="*/ 101600 w 552450"/>
              <a:gd name="connsiteY1" fmla="*/ 41275 h 231775"/>
              <a:gd name="connsiteX2" fmla="*/ 212725 w 552450"/>
              <a:gd name="connsiteY2" fmla="*/ 92075 h 231775"/>
              <a:gd name="connsiteX3" fmla="*/ 327025 w 552450"/>
              <a:gd name="connsiteY3" fmla="*/ 193675 h 231775"/>
              <a:gd name="connsiteX4" fmla="*/ 406400 w 552450"/>
              <a:gd name="connsiteY4" fmla="*/ 231775 h 231775"/>
              <a:gd name="connsiteX5" fmla="*/ 514350 w 552450"/>
              <a:gd name="connsiteY5" fmla="*/ 231775 h 231775"/>
              <a:gd name="connsiteX6" fmla="*/ 552450 w 552450"/>
              <a:gd name="connsiteY6" fmla="*/ 215900 h 231775"/>
              <a:gd name="connsiteX7" fmla="*/ 454025 w 552450"/>
              <a:gd name="connsiteY7" fmla="*/ 149225 h 231775"/>
              <a:gd name="connsiteX8" fmla="*/ 336550 w 552450"/>
              <a:gd name="connsiteY8" fmla="*/ 44450 h 231775"/>
              <a:gd name="connsiteX9" fmla="*/ 234950 w 552450"/>
              <a:gd name="connsiteY9" fmla="*/ 0 h 231775"/>
              <a:gd name="connsiteX10" fmla="*/ 142875 w 552450"/>
              <a:gd name="connsiteY10" fmla="*/ 3175 h 231775"/>
              <a:gd name="connsiteX11" fmla="*/ 0 w 552450"/>
              <a:gd name="connsiteY11" fmla="*/ 82550 h 231775"/>
              <a:gd name="connsiteX0" fmla="*/ 0 w 552450"/>
              <a:gd name="connsiteY0" fmla="*/ 85725 h 234950"/>
              <a:gd name="connsiteX1" fmla="*/ 101600 w 552450"/>
              <a:gd name="connsiteY1" fmla="*/ 44450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85725 h 234950"/>
              <a:gd name="connsiteX1" fmla="*/ 107950 w 552450"/>
              <a:gd name="connsiteY1" fmla="*/ 26916 h 234950"/>
              <a:gd name="connsiteX2" fmla="*/ 212725 w 552450"/>
              <a:gd name="connsiteY2" fmla="*/ 95250 h 234950"/>
              <a:gd name="connsiteX3" fmla="*/ 327025 w 552450"/>
              <a:gd name="connsiteY3" fmla="*/ 196850 h 234950"/>
              <a:gd name="connsiteX4" fmla="*/ 406400 w 552450"/>
              <a:gd name="connsiteY4" fmla="*/ 234950 h 234950"/>
              <a:gd name="connsiteX5" fmla="*/ 514350 w 552450"/>
              <a:gd name="connsiteY5" fmla="*/ 234950 h 234950"/>
              <a:gd name="connsiteX6" fmla="*/ 552450 w 552450"/>
              <a:gd name="connsiteY6" fmla="*/ 219075 h 234950"/>
              <a:gd name="connsiteX7" fmla="*/ 454025 w 552450"/>
              <a:gd name="connsiteY7" fmla="*/ 152400 h 234950"/>
              <a:gd name="connsiteX8" fmla="*/ 336550 w 552450"/>
              <a:gd name="connsiteY8" fmla="*/ 47625 h 234950"/>
              <a:gd name="connsiteX9" fmla="*/ 234950 w 552450"/>
              <a:gd name="connsiteY9" fmla="*/ 3175 h 234950"/>
              <a:gd name="connsiteX10" fmla="*/ 98425 w 552450"/>
              <a:gd name="connsiteY10" fmla="*/ 0 h 234950"/>
              <a:gd name="connsiteX11" fmla="*/ 0 w 552450"/>
              <a:gd name="connsiteY11" fmla="*/ 85725 h 234950"/>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257175 w 552450"/>
              <a:gd name="connsiteY9" fmla="*/ 0 h 259828"/>
              <a:gd name="connsiteX10" fmla="*/ 98425 w 552450"/>
              <a:gd name="connsiteY10" fmla="*/ 24878 h 259828"/>
              <a:gd name="connsiteX11" fmla="*/ 0 w 552450"/>
              <a:gd name="connsiteY11" fmla="*/ 110603 h 259828"/>
              <a:gd name="connsiteX0" fmla="*/ 0 w 552450"/>
              <a:gd name="connsiteY0" fmla="*/ 110603 h 259828"/>
              <a:gd name="connsiteX1" fmla="*/ 107950 w 552450"/>
              <a:gd name="connsiteY1" fmla="*/ 5179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49250 w 552450"/>
              <a:gd name="connsiteY9" fmla="*/ 42413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10603 h 259828"/>
              <a:gd name="connsiteX1" fmla="*/ 120650 w 552450"/>
              <a:gd name="connsiteY1" fmla="*/ 30754 h 259828"/>
              <a:gd name="connsiteX2" fmla="*/ 212725 w 552450"/>
              <a:gd name="connsiteY2" fmla="*/ 120128 h 259828"/>
              <a:gd name="connsiteX3" fmla="*/ 327025 w 552450"/>
              <a:gd name="connsiteY3" fmla="*/ 221728 h 259828"/>
              <a:gd name="connsiteX4" fmla="*/ 406400 w 552450"/>
              <a:gd name="connsiteY4" fmla="*/ 259828 h 259828"/>
              <a:gd name="connsiteX5" fmla="*/ 514350 w 552450"/>
              <a:gd name="connsiteY5" fmla="*/ 259828 h 259828"/>
              <a:gd name="connsiteX6" fmla="*/ 552450 w 552450"/>
              <a:gd name="connsiteY6" fmla="*/ 243953 h 259828"/>
              <a:gd name="connsiteX7" fmla="*/ 454025 w 552450"/>
              <a:gd name="connsiteY7" fmla="*/ 177278 h 259828"/>
              <a:gd name="connsiteX8" fmla="*/ 336550 w 552450"/>
              <a:gd name="connsiteY8" fmla="*/ 72503 h 259828"/>
              <a:gd name="connsiteX9" fmla="*/ 323850 w 552450"/>
              <a:gd name="connsiteY9" fmla="*/ 59947 h 259828"/>
              <a:gd name="connsiteX10" fmla="*/ 257175 w 552450"/>
              <a:gd name="connsiteY10" fmla="*/ 0 h 259828"/>
              <a:gd name="connsiteX11" fmla="*/ 98425 w 552450"/>
              <a:gd name="connsiteY11" fmla="*/ 24878 h 259828"/>
              <a:gd name="connsiteX12" fmla="*/ 0 w 552450"/>
              <a:gd name="connsiteY12" fmla="*/ 110603 h 259828"/>
              <a:gd name="connsiteX0" fmla="*/ 0 w 552450"/>
              <a:gd name="connsiteY0" fmla="*/ 103590 h 252815"/>
              <a:gd name="connsiteX1" fmla="*/ 120650 w 552450"/>
              <a:gd name="connsiteY1" fmla="*/ 23741 h 252815"/>
              <a:gd name="connsiteX2" fmla="*/ 212725 w 552450"/>
              <a:gd name="connsiteY2" fmla="*/ 113115 h 252815"/>
              <a:gd name="connsiteX3" fmla="*/ 327025 w 552450"/>
              <a:gd name="connsiteY3" fmla="*/ 214715 h 252815"/>
              <a:gd name="connsiteX4" fmla="*/ 406400 w 552450"/>
              <a:gd name="connsiteY4" fmla="*/ 252815 h 252815"/>
              <a:gd name="connsiteX5" fmla="*/ 514350 w 552450"/>
              <a:gd name="connsiteY5" fmla="*/ 252815 h 252815"/>
              <a:gd name="connsiteX6" fmla="*/ 552450 w 552450"/>
              <a:gd name="connsiteY6" fmla="*/ 236940 h 252815"/>
              <a:gd name="connsiteX7" fmla="*/ 454025 w 552450"/>
              <a:gd name="connsiteY7" fmla="*/ 170265 h 252815"/>
              <a:gd name="connsiteX8" fmla="*/ 336550 w 552450"/>
              <a:gd name="connsiteY8" fmla="*/ 65490 h 252815"/>
              <a:gd name="connsiteX9" fmla="*/ 323850 w 552450"/>
              <a:gd name="connsiteY9" fmla="*/ 52934 h 252815"/>
              <a:gd name="connsiteX10" fmla="*/ 244475 w 552450"/>
              <a:gd name="connsiteY10" fmla="*/ 0 h 252815"/>
              <a:gd name="connsiteX11" fmla="*/ 98425 w 552450"/>
              <a:gd name="connsiteY11" fmla="*/ 17865 h 252815"/>
              <a:gd name="connsiteX12" fmla="*/ 0 w 552450"/>
              <a:gd name="connsiteY12" fmla="*/ 103590 h 252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2450" h="252815">
                <a:moveTo>
                  <a:pt x="0" y="103590"/>
                </a:moveTo>
                <a:lnTo>
                  <a:pt x="120650" y="23741"/>
                </a:lnTo>
                <a:lnTo>
                  <a:pt x="212725" y="113115"/>
                </a:lnTo>
                <a:lnTo>
                  <a:pt x="327025" y="214715"/>
                </a:lnTo>
                <a:lnTo>
                  <a:pt x="406400" y="252815"/>
                </a:lnTo>
                <a:lnTo>
                  <a:pt x="514350" y="252815"/>
                </a:lnTo>
                <a:lnTo>
                  <a:pt x="552450" y="236940"/>
                </a:lnTo>
                <a:lnTo>
                  <a:pt x="454025" y="170265"/>
                </a:lnTo>
                <a:lnTo>
                  <a:pt x="336550" y="65490"/>
                </a:lnTo>
                <a:cubicBezTo>
                  <a:pt x="331258" y="61305"/>
                  <a:pt x="329142" y="57119"/>
                  <a:pt x="323850" y="52934"/>
                </a:cubicBezTo>
                <a:lnTo>
                  <a:pt x="244475" y="0"/>
                </a:lnTo>
                <a:lnTo>
                  <a:pt x="98425" y="17865"/>
                </a:lnTo>
                <a:lnTo>
                  <a:pt x="0" y="103590"/>
                </a:lnTo>
                <a:close/>
              </a:path>
            </a:pathLst>
          </a:custGeom>
          <a:solidFill>
            <a:srgbClr val="FFC000"/>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smtClean="0"/>
              <a:t>What is a “Cloud”?</a:t>
            </a:r>
            <a:endParaRPr lang="en-US" dirty="0"/>
          </a:p>
        </p:txBody>
      </p:sp>
      <p:sp>
        <p:nvSpPr>
          <p:cNvPr id="3" name="Content Placeholder 2"/>
          <p:cNvSpPr>
            <a:spLocks noGrp="1"/>
          </p:cNvSpPr>
          <p:nvPr>
            <p:ph idx="1"/>
          </p:nvPr>
        </p:nvSpPr>
        <p:spPr>
          <a:xfrm>
            <a:off x="515434" y="1321192"/>
            <a:ext cx="11149013" cy="886397"/>
          </a:xfrm>
        </p:spPr>
        <p:txBody>
          <a:bodyPr/>
          <a:lstStyle/>
          <a:p>
            <a:r>
              <a:rPr lang="en-US" dirty="0" smtClean="0"/>
              <a:t>Cloud: on-demand, scalable, multi-tenant, self-service compute and storage resources</a:t>
            </a:r>
            <a:endParaRPr lang="en-US" dirty="0"/>
          </a:p>
        </p:txBody>
      </p:sp>
      <p:grpSp>
        <p:nvGrpSpPr>
          <p:cNvPr id="23" name="Group 22"/>
          <p:cNvGrpSpPr/>
          <p:nvPr/>
        </p:nvGrpSpPr>
        <p:grpSpPr>
          <a:xfrm>
            <a:off x="5952562" y="2745293"/>
            <a:ext cx="5618022" cy="3524250"/>
            <a:chOff x="1201878" y="2590800"/>
            <a:chExt cx="7122972" cy="3524250"/>
          </a:xfrm>
        </p:grpSpPr>
        <p:cxnSp>
          <p:nvCxnSpPr>
            <p:cNvPr id="26" name="Straight Connector 25"/>
            <p:cNvCxnSpPr/>
            <p:nvPr/>
          </p:nvCxnSpPr>
          <p:spPr>
            <a:xfrm>
              <a:off x="1914525" y="2590800"/>
              <a:ext cx="0" cy="29622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914525" y="5553075"/>
              <a:ext cx="6400800"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33985" y="5622607"/>
              <a:ext cx="838371"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Time</a:t>
              </a:r>
            </a:p>
          </p:txBody>
        </p:sp>
        <p:sp>
          <p:nvSpPr>
            <p:cNvPr id="29" name="TextBox 28"/>
            <p:cNvSpPr txBox="1"/>
            <p:nvPr/>
          </p:nvSpPr>
          <p:spPr>
            <a:xfrm rot="16200000">
              <a:off x="711520" y="3697129"/>
              <a:ext cx="1473160"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Demand</a:t>
              </a:r>
            </a:p>
          </p:txBody>
        </p:sp>
        <p:sp>
          <p:nvSpPr>
            <p:cNvPr id="30" name="Freeform 29"/>
            <p:cNvSpPr/>
            <p:nvPr/>
          </p:nvSpPr>
          <p:spPr>
            <a:xfrm>
              <a:off x="1924050" y="3609975"/>
              <a:ext cx="6381750" cy="1943100"/>
            </a:xfrm>
            <a:custGeom>
              <a:avLst/>
              <a:gdLst>
                <a:gd name="connsiteX0" fmla="*/ 0 w 6381750"/>
                <a:gd name="connsiteY0" fmla="*/ 2479798 h 2479798"/>
                <a:gd name="connsiteX1" fmla="*/ 476250 w 6381750"/>
                <a:gd name="connsiteY1" fmla="*/ 1898773 h 2479798"/>
                <a:gd name="connsiteX2" fmla="*/ 1085850 w 6381750"/>
                <a:gd name="connsiteY2" fmla="*/ 2117848 h 2479798"/>
                <a:gd name="connsiteX3" fmla="*/ 2324100 w 6381750"/>
                <a:gd name="connsiteY3" fmla="*/ 1022473 h 2479798"/>
                <a:gd name="connsiteX4" fmla="*/ 3371850 w 6381750"/>
                <a:gd name="connsiteY4" fmla="*/ 1765423 h 2479798"/>
                <a:gd name="connsiteX5" fmla="*/ 3905250 w 6381750"/>
                <a:gd name="connsiteY5" fmla="*/ 2232148 h 2479798"/>
                <a:gd name="connsiteX6" fmla="*/ 4362450 w 6381750"/>
                <a:gd name="connsiteY6" fmla="*/ 31873 h 2479798"/>
                <a:gd name="connsiteX7" fmla="*/ 4867275 w 6381750"/>
                <a:gd name="connsiteY7" fmla="*/ 1012948 h 2479798"/>
                <a:gd name="connsiteX8" fmla="*/ 5172075 w 6381750"/>
                <a:gd name="connsiteY8" fmla="*/ 2213098 h 2479798"/>
                <a:gd name="connsiteX9" fmla="*/ 5791200 w 6381750"/>
                <a:gd name="connsiteY9" fmla="*/ 1984498 h 2479798"/>
                <a:gd name="connsiteX10" fmla="*/ 6381750 w 6381750"/>
                <a:gd name="connsiteY10" fmla="*/ 1955923 h 247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81750" h="2479798">
                  <a:moveTo>
                    <a:pt x="0" y="2479798"/>
                  </a:moveTo>
                  <a:cubicBezTo>
                    <a:pt x="147637" y="2219448"/>
                    <a:pt x="295275" y="1959098"/>
                    <a:pt x="476250" y="1898773"/>
                  </a:cubicBezTo>
                  <a:cubicBezTo>
                    <a:pt x="657225" y="1838448"/>
                    <a:pt x="777875" y="2263898"/>
                    <a:pt x="1085850" y="2117848"/>
                  </a:cubicBezTo>
                  <a:cubicBezTo>
                    <a:pt x="1393825" y="1971798"/>
                    <a:pt x="1943100" y="1081210"/>
                    <a:pt x="2324100" y="1022473"/>
                  </a:cubicBezTo>
                  <a:cubicBezTo>
                    <a:pt x="2705100" y="963736"/>
                    <a:pt x="3108325" y="1563811"/>
                    <a:pt x="3371850" y="1765423"/>
                  </a:cubicBezTo>
                  <a:cubicBezTo>
                    <a:pt x="3635375" y="1967035"/>
                    <a:pt x="3740150" y="2521073"/>
                    <a:pt x="3905250" y="2232148"/>
                  </a:cubicBezTo>
                  <a:cubicBezTo>
                    <a:pt x="4070350" y="1943223"/>
                    <a:pt x="4202113" y="235073"/>
                    <a:pt x="4362450" y="31873"/>
                  </a:cubicBezTo>
                  <a:cubicBezTo>
                    <a:pt x="4522787" y="-171327"/>
                    <a:pt x="4732337" y="649410"/>
                    <a:pt x="4867275" y="1012948"/>
                  </a:cubicBezTo>
                  <a:cubicBezTo>
                    <a:pt x="5002213" y="1376486"/>
                    <a:pt x="5018088" y="2051173"/>
                    <a:pt x="5172075" y="2213098"/>
                  </a:cubicBezTo>
                  <a:cubicBezTo>
                    <a:pt x="5326062" y="2375023"/>
                    <a:pt x="5589588" y="2027360"/>
                    <a:pt x="5791200" y="1984498"/>
                  </a:cubicBezTo>
                  <a:cubicBezTo>
                    <a:pt x="5992812" y="1941636"/>
                    <a:pt x="6187281" y="1948779"/>
                    <a:pt x="6381750" y="1955923"/>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1" name="Freeform 30"/>
            <p:cNvSpPr/>
            <p:nvPr/>
          </p:nvSpPr>
          <p:spPr>
            <a:xfrm>
              <a:off x="1933575" y="3414137"/>
              <a:ext cx="6391275" cy="2157988"/>
            </a:xfrm>
            <a:custGeom>
              <a:avLst/>
              <a:gdLst>
                <a:gd name="connsiteX0" fmla="*/ 0 w 6391275"/>
                <a:gd name="connsiteY0" fmla="*/ 2157988 h 2157988"/>
                <a:gd name="connsiteX1" fmla="*/ 381000 w 6391275"/>
                <a:gd name="connsiteY1" fmla="*/ 1691263 h 2157988"/>
                <a:gd name="connsiteX2" fmla="*/ 733425 w 6391275"/>
                <a:gd name="connsiteY2" fmla="*/ 1643638 h 2157988"/>
                <a:gd name="connsiteX3" fmla="*/ 971550 w 6391275"/>
                <a:gd name="connsiteY3" fmla="*/ 1796038 h 2157988"/>
                <a:gd name="connsiteX4" fmla="*/ 1343025 w 6391275"/>
                <a:gd name="connsiteY4" fmla="*/ 1853188 h 2157988"/>
                <a:gd name="connsiteX5" fmla="*/ 2000250 w 6391275"/>
                <a:gd name="connsiteY5" fmla="*/ 1034038 h 2157988"/>
                <a:gd name="connsiteX6" fmla="*/ 2466975 w 6391275"/>
                <a:gd name="connsiteY6" fmla="*/ 881638 h 2157988"/>
                <a:gd name="connsiteX7" fmla="*/ 2981325 w 6391275"/>
                <a:gd name="connsiteY7" fmla="*/ 1186438 h 2157988"/>
                <a:gd name="connsiteX8" fmla="*/ 3762375 w 6391275"/>
                <a:gd name="connsiteY8" fmla="*/ 1738888 h 2157988"/>
                <a:gd name="connsiteX9" fmla="*/ 4086225 w 6391275"/>
                <a:gd name="connsiteY9" fmla="*/ 1538863 h 2157988"/>
                <a:gd name="connsiteX10" fmla="*/ 4267200 w 6391275"/>
                <a:gd name="connsiteY10" fmla="*/ 81538 h 2157988"/>
                <a:gd name="connsiteX11" fmla="*/ 4648200 w 6391275"/>
                <a:gd name="connsiteY11" fmla="*/ 252988 h 2157988"/>
                <a:gd name="connsiteX12" fmla="*/ 5029200 w 6391275"/>
                <a:gd name="connsiteY12" fmla="*/ 824488 h 2157988"/>
                <a:gd name="connsiteX13" fmla="*/ 5372100 w 6391275"/>
                <a:gd name="connsiteY13" fmla="*/ 1738888 h 2157988"/>
                <a:gd name="connsiteX14" fmla="*/ 5810250 w 6391275"/>
                <a:gd name="connsiteY14" fmla="*/ 1643638 h 2157988"/>
                <a:gd name="connsiteX15" fmla="*/ 6391275 w 6391275"/>
                <a:gd name="connsiteY15" fmla="*/ 1615063 h 215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1275" h="2157988">
                  <a:moveTo>
                    <a:pt x="0" y="2157988"/>
                  </a:moveTo>
                  <a:cubicBezTo>
                    <a:pt x="129381" y="1967488"/>
                    <a:pt x="258763" y="1776988"/>
                    <a:pt x="381000" y="1691263"/>
                  </a:cubicBezTo>
                  <a:cubicBezTo>
                    <a:pt x="503238" y="1605538"/>
                    <a:pt x="635000" y="1626175"/>
                    <a:pt x="733425" y="1643638"/>
                  </a:cubicBezTo>
                  <a:cubicBezTo>
                    <a:pt x="831850" y="1661100"/>
                    <a:pt x="869950" y="1761113"/>
                    <a:pt x="971550" y="1796038"/>
                  </a:cubicBezTo>
                  <a:cubicBezTo>
                    <a:pt x="1073150" y="1830963"/>
                    <a:pt x="1171575" y="1980188"/>
                    <a:pt x="1343025" y="1853188"/>
                  </a:cubicBezTo>
                  <a:cubicBezTo>
                    <a:pt x="1514475" y="1726188"/>
                    <a:pt x="1812925" y="1195963"/>
                    <a:pt x="2000250" y="1034038"/>
                  </a:cubicBezTo>
                  <a:cubicBezTo>
                    <a:pt x="2187575" y="872113"/>
                    <a:pt x="2303463" y="856238"/>
                    <a:pt x="2466975" y="881638"/>
                  </a:cubicBezTo>
                  <a:cubicBezTo>
                    <a:pt x="2630488" y="907038"/>
                    <a:pt x="2765425" y="1043563"/>
                    <a:pt x="2981325" y="1186438"/>
                  </a:cubicBezTo>
                  <a:cubicBezTo>
                    <a:pt x="3197225" y="1329313"/>
                    <a:pt x="3578225" y="1680150"/>
                    <a:pt x="3762375" y="1738888"/>
                  </a:cubicBezTo>
                  <a:cubicBezTo>
                    <a:pt x="3946525" y="1797625"/>
                    <a:pt x="4002088" y="1815088"/>
                    <a:pt x="4086225" y="1538863"/>
                  </a:cubicBezTo>
                  <a:cubicBezTo>
                    <a:pt x="4170362" y="1262638"/>
                    <a:pt x="4173538" y="295850"/>
                    <a:pt x="4267200" y="81538"/>
                  </a:cubicBezTo>
                  <a:cubicBezTo>
                    <a:pt x="4360862" y="-132774"/>
                    <a:pt x="4521200" y="129163"/>
                    <a:pt x="4648200" y="252988"/>
                  </a:cubicBezTo>
                  <a:cubicBezTo>
                    <a:pt x="4775200" y="376813"/>
                    <a:pt x="4908550" y="576838"/>
                    <a:pt x="5029200" y="824488"/>
                  </a:cubicBezTo>
                  <a:cubicBezTo>
                    <a:pt x="5149850" y="1072138"/>
                    <a:pt x="5241925" y="1602363"/>
                    <a:pt x="5372100" y="1738888"/>
                  </a:cubicBezTo>
                  <a:cubicBezTo>
                    <a:pt x="5502275" y="1875413"/>
                    <a:pt x="5640388" y="1664275"/>
                    <a:pt x="5810250" y="1643638"/>
                  </a:cubicBezTo>
                  <a:cubicBezTo>
                    <a:pt x="5980112" y="1623001"/>
                    <a:pt x="6185693" y="1619032"/>
                    <a:pt x="6391275" y="1615063"/>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sp>
        <p:nvSpPr>
          <p:cNvPr id="2059" name="TextBox 2058"/>
          <p:cNvSpPr txBox="1"/>
          <p:nvPr/>
        </p:nvSpPr>
        <p:spPr>
          <a:xfrm>
            <a:off x="1771650" y="2847975"/>
            <a:ext cx="3293402"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Server Provisioning</a:t>
            </a:r>
          </a:p>
        </p:txBody>
      </p:sp>
      <p:sp>
        <p:nvSpPr>
          <p:cNvPr id="46" name="TextBox 45"/>
          <p:cNvSpPr txBox="1"/>
          <p:nvPr/>
        </p:nvSpPr>
        <p:spPr>
          <a:xfrm>
            <a:off x="7217212" y="2868820"/>
            <a:ext cx="3212226"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Cloud Provisioning</a:t>
            </a:r>
          </a:p>
        </p:txBody>
      </p:sp>
      <p:sp>
        <p:nvSpPr>
          <p:cNvPr id="2060" name="Rectangle 2059"/>
          <p:cNvSpPr/>
          <p:nvPr/>
        </p:nvSpPr>
        <p:spPr bwMode="auto">
          <a:xfrm>
            <a:off x="5009994" y="5937595"/>
            <a:ext cx="194200" cy="171450"/>
          </a:xfrm>
          <a:prstGeom prst="rect">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61" name="TextBox 2060"/>
          <p:cNvSpPr txBox="1"/>
          <p:nvPr/>
        </p:nvSpPr>
        <p:spPr>
          <a:xfrm>
            <a:off x="5314295" y="5869432"/>
            <a:ext cx="177420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rPr>
              <a:t>Overprovisioned</a:t>
            </a:r>
          </a:p>
        </p:txBody>
      </p:sp>
      <p:sp>
        <p:nvSpPr>
          <p:cNvPr id="2062" name="Rectangle 2061"/>
          <p:cNvSpPr/>
          <p:nvPr/>
        </p:nvSpPr>
        <p:spPr bwMode="auto">
          <a:xfrm>
            <a:off x="5009994" y="6261446"/>
            <a:ext cx="194200" cy="190500"/>
          </a:xfrm>
          <a:prstGeom prst="rect">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TextBox 49"/>
          <p:cNvSpPr txBox="1"/>
          <p:nvPr/>
        </p:nvSpPr>
        <p:spPr>
          <a:xfrm>
            <a:off x="5347632" y="6177209"/>
            <a:ext cx="1910459" cy="307777"/>
          </a:xfrm>
          <a:prstGeom prst="rect">
            <a:avLst/>
          </a:prstGeom>
          <a:noFill/>
        </p:spPr>
        <p:txBody>
          <a:bodyPr wrap="none" lIns="0" tIns="0" rIns="0" bIns="0" rtlCol="0">
            <a:spAutoFit/>
          </a:bodyPr>
          <a:lstStyle/>
          <a:p>
            <a:r>
              <a:rPr lang="en-US" sz="2000" dirty="0" err="1" smtClean="0">
                <a:gradFill>
                  <a:gsLst>
                    <a:gs pos="0">
                      <a:schemeClr val="tx1"/>
                    </a:gs>
                    <a:gs pos="86000">
                      <a:schemeClr val="tx1"/>
                    </a:gs>
                  </a:gsLst>
                  <a:lin ang="5400000" scaled="0"/>
                </a:gradFill>
              </a:rPr>
              <a:t>Underprovisioned</a:t>
            </a:r>
            <a:endParaRPr lang="en-US" sz="2000" dirty="0" smtClean="0">
              <a:gradFill>
                <a:gsLst>
                  <a:gs pos="0">
                    <a:schemeClr val="tx1"/>
                  </a:gs>
                  <a:gs pos="86000">
                    <a:schemeClr val="tx1"/>
                  </a:gs>
                </a:gsLst>
                <a:lin ang="5400000" scaled="0"/>
              </a:gradFill>
            </a:endParaRPr>
          </a:p>
        </p:txBody>
      </p:sp>
      <p:sp>
        <p:nvSpPr>
          <p:cNvPr id="2065" name="Freeform 2064"/>
          <p:cNvSpPr/>
          <p:nvPr/>
        </p:nvSpPr>
        <p:spPr>
          <a:xfrm>
            <a:off x="2957513" y="4419600"/>
            <a:ext cx="1095375" cy="1133475"/>
          </a:xfrm>
          <a:custGeom>
            <a:avLst/>
            <a:gdLst>
              <a:gd name="connsiteX0" fmla="*/ 0 w 1095375"/>
              <a:gd name="connsiteY0" fmla="*/ 266700 h 1133475"/>
              <a:gd name="connsiteX1" fmla="*/ 166687 w 1095375"/>
              <a:gd name="connsiteY1" fmla="*/ 395288 h 1133475"/>
              <a:gd name="connsiteX2" fmla="*/ 290512 w 1095375"/>
              <a:gd name="connsiteY2" fmla="*/ 528638 h 1133475"/>
              <a:gd name="connsiteX3" fmla="*/ 423862 w 1095375"/>
              <a:gd name="connsiteY3" fmla="*/ 661988 h 1133475"/>
              <a:gd name="connsiteX4" fmla="*/ 509587 w 1095375"/>
              <a:gd name="connsiteY4" fmla="*/ 723900 h 1133475"/>
              <a:gd name="connsiteX5" fmla="*/ 566737 w 1095375"/>
              <a:gd name="connsiteY5" fmla="*/ 790575 h 1133475"/>
              <a:gd name="connsiteX6" fmla="*/ 657225 w 1095375"/>
              <a:gd name="connsiteY6" fmla="*/ 900113 h 1133475"/>
              <a:gd name="connsiteX7" fmla="*/ 733425 w 1095375"/>
              <a:gd name="connsiteY7" fmla="*/ 1047750 h 1133475"/>
              <a:gd name="connsiteX8" fmla="*/ 785812 w 1095375"/>
              <a:gd name="connsiteY8" fmla="*/ 1133475 h 1133475"/>
              <a:gd name="connsiteX9" fmla="*/ 876300 w 1095375"/>
              <a:gd name="connsiteY9" fmla="*/ 1114425 h 1133475"/>
              <a:gd name="connsiteX10" fmla="*/ 933450 w 1095375"/>
              <a:gd name="connsiteY10" fmla="*/ 947738 h 1133475"/>
              <a:gd name="connsiteX11" fmla="*/ 1000125 w 1095375"/>
              <a:gd name="connsiteY11" fmla="*/ 609600 h 1133475"/>
              <a:gd name="connsiteX12" fmla="*/ 1047750 w 1095375"/>
              <a:gd name="connsiteY12" fmla="*/ 371475 h 1133475"/>
              <a:gd name="connsiteX13" fmla="*/ 1090612 w 1095375"/>
              <a:gd name="connsiteY13" fmla="*/ 38100 h 1133475"/>
              <a:gd name="connsiteX14" fmla="*/ 1095375 w 1095375"/>
              <a:gd name="connsiteY14" fmla="*/ 0 h 1133475"/>
              <a:gd name="connsiteX15" fmla="*/ 395287 w 1095375"/>
              <a:gd name="connsiteY15" fmla="*/ 4763 h 1133475"/>
              <a:gd name="connsiteX16" fmla="*/ 0 w 1095375"/>
              <a:gd name="connsiteY16" fmla="*/ 266700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5375" h="1133475">
                <a:moveTo>
                  <a:pt x="0" y="266700"/>
                </a:moveTo>
                <a:lnTo>
                  <a:pt x="166687" y="395288"/>
                </a:lnTo>
                <a:lnTo>
                  <a:pt x="290512" y="528638"/>
                </a:lnTo>
                <a:lnTo>
                  <a:pt x="423862" y="661988"/>
                </a:lnTo>
                <a:lnTo>
                  <a:pt x="509587" y="723900"/>
                </a:lnTo>
                <a:lnTo>
                  <a:pt x="566737" y="790575"/>
                </a:lnTo>
                <a:lnTo>
                  <a:pt x="657225" y="900113"/>
                </a:lnTo>
                <a:lnTo>
                  <a:pt x="733425" y="1047750"/>
                </a:lnTo>
                <a:lnTo>
                  <a:pt x="785812" y="1133475"/>
                </a:lnTo>
                <a:lnTo>
                  <a:pt x="876300" y="1114425"/>
                </a:lnTo>
                <a:lnTo>
                  <a:pt x="933450" y="947738"/>
                </a:lnTo>
                <a:lnTo>
                  <a:pt x="1000125" y="609600"/>
                </a:lnTo>
                <a:lnTo>
                  <a:pt x="1047750" y="371475"/>
                </a:lnTo>
                <a:lnTo>
                  <a:pt x="1090612" y="38100"/>
                </a:lnTo>
                <a:lnTo>
                  <a:pt x="1095375" y="0"/>
                </a:lnTo>
                <a:lnTo>
                  <a:pt x="395287" y="4763"/>
                </a:lnTo>
                <a:lnTo>
                  <a:pt x="0" y="26670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66" name="Freeform 2065"/>
          <p:cNvSpPr/>
          <p:nvPr/>
        </p:nvSpPr>
        <p:spPr>
          <a:xfrm>
            <a:off x="1338263" y="5162550"/>
            <a:ext cx="566737" cy="266700"/>
          </a:xfrm>
          <a:custGeom>
            <a:avLst/>
            <a:gdLst>
              <a:gd name="connsiteX0" fmla="*/ 0 w 566737"/>
              <a:gd name="connsiteY0" fmla="*/ 152400 h 266700"/>
              <a:gd name="connsiteX1" fmla="*/ 90487 w 566737"/>
              <a:gd name="connsiteY1" fmla="*/ 233363 h 266700"/>
              <a:gd name="connsiteX2" fmla="*/ 190500 w 566737"/>
              <a:gd name="connsiteY2" fmla="*/ 266700 h 266700"/>
              <a:gd name="connsiteX3" fmla="*/ 280987 w 566737"/>
              <a:gd name="connsiteY3" fmla="*/ 252413 h 266700"/>
              <a:gd name="connsiteX4" fmla="*/ 366712 w 566737"/>
              <a:gd name="connsiteY4" fmla="*/ 195263 h 266700"/>
              <a:gd name="connsiteX5" fmla="*/ 485775 w 566737"/>
              <a:gd name="connsiteY5" fmla="*/ 61913 h 266700"/>
              <a:gd name="connsiteX6" fmla="*/ 566737 w 566737"/>
              <a:gd name="connsiteY6" fmla="*/ 0 h 266700"/>
              <a:gd name="connsiteX7" fmla="*/ 257175 w 566737"/>
              <a:gd name="connsiteY7" fmla="*/ 0 h 266700"/>
              <a:gd name="connsiteX8" fmla="*/ 223837 w 566737"/>
              <a:gd name="connsiteY8" fmla="*/ 9525 h 266700"/>
              <a:gd name="connsiteX9" fmla="*/ 0 w 566737"/>
              <a:gd name="connsiteY9" fmla="*/ 1524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737" h="266700">
                <a:moveTo>
                  <a:pt x="0" y="152400"/>
                </a:moveTo>
                <a:lnTo>
                  <a:pt x="90487" y="233363"/>
                </a:lnTo>
                <a:lnTo>
                  <a:pt x="190500" y="266700"/>
                </a:lnTo>
                <a:lnTo>
                  <a:pt x="280987" y="252413"/>
                </a:lnTo>
                <a:lnTo>
                  <a:pt x="366712" y="195263"/>
                </a:lnTo>
                <a:lnTo>
                  <a:pt x="485775" y="61913"/>
                </a:lnTo>
                <a:lnTo>
                  <a:pt x="566737" y="0"/>
                </a:lnTo>
                <a:lnTo>
                  <a:pt x="257175" y="0"/>
                </a:lnTo>
                <a:lnTo>
                  <a:pt x="223837" y="9525"/>
                </a:lnTo>
                <a:lnTo>
                  <a:pt x="0" y="15240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67" name="Freeform 2066"/>
          <p:cNvSpPr/>
          <p:nvPr/>
        </p:nvSpPr>
        <p:spPr>
          <a:xfrm>
            <a:off x="4491039" y="3681413"/>
            <a:ext cx="1295400" cy="1824037"/>
          </a:xfrm>
          <a:custGeom>
            <a:avLst/>
            <a:gdLst>
              <a:gd name="connsiteX0" fmla="*/ 0 w 1285875"/>
              <a:gd name="connsiteY0" fmla="*/ 461963 h 1828800"/>
              <a:gd name="connsiteX1" fmla="*/ 80962 w 1285875"/>
              <a:gd name="connsiteY1" fmla="*/ 681038 h 1828800"/>
              <a:gd name="connsiteX2" fmla="*/ 123825 w 1285875"/>
              <a:gd name="connsiteY2" fmla="*/ 847725 h 1828800"/>
              <a:gd name="connsiteX3" fmla="*/ 180975 w 1285875"/>
              <a:gd name="connsiteY3" fmla="*/ 1023938 h 1828800"/>
              <a:gd name="connsiteX4" fmla="*/ 233362 w 1285875"/>
              <a:gd name="connsiteY4" fmla="*/ 1281113 h 1828800"/>
              <a:gd name="connsiteX5" fmla="*/ 257175 w 1285875"/>
              <a:gd name="connsiteY5" fmla="*/ 1547813 h 1828800"/>
              <a:gd name="connsiteX6" fmla="*/ 319087 w 1285875"/>
              <a:gd name="connsiteY6" fmla="*/ 1724025 h 1828800"/>
              <a:gd name="connsiteX7" fmla="*/ 390525 w 1285875"/>
              <a:gd name="connsiteY7" fmla="*/ 1824038 h 1828800"/>
              <a:gd name="connsiteX8" fmla="*/ 476250 w 1285875"/>
              <a:gd name="connsiteY8" fmla="*/ 1828800 h 1828800"/>
              <a:gd name="connsiteX9" fmla="*/ 552450 w 1285875"/>
              <a:gd name="connsiteY9" fmla="*/ 1790700 h 1828800"/>
              <a:gd name="connsiteX10" fmla="*/ 681037 w 1285875"/>
              <a:gd name="connsiteY10" fmla="*/ 1695450 h 1828800"/>
              <a:gd name="connsiteX11" fmla="*/ 852487 w 1285875"/>
              <a:gd name="connsiteY11" fmla="*/ 1609725 h 1828800"/>
              <a:gd name="connsiteX12" fmla="*/ 1028700 w 1285875"/>
              <a:gd name="connsiteY12" fmla="*/ 1595438 h 1828800"/>
              <a:gd name="connsiteX13" fmla="*/ 1243012 w 1285875"/>
              <a:gd name="connsiteY13" fmla="*/ 1595438 h 1828800"/>
              <a:gd name="connsiteX14" fmla="*/ 1243012 w 1285875"/>
              <a:gd name="connsiteY14" fmla="*/ 1595438 h 1828800"/>
              <a:gd name="connsiteX15" fmla="*/ 1285875 w 1285875"/>
              <a:gd name="connsiteY15" fmla="*/ 9525 h 1828800"/>
              <a:gd name="connsiteX16" fmla="*/ 466725 w 1285875"/>
              <a:gd name="connsiteY16" fmla="*/ 0 h 1828800"/>
              <a:gd name="connsiteX17" fmla="*/ 0 w 1285875"/>
              <a:gd name="connsiteY17" fmla="*/ 461963 h 1828800"/>
              <a:gd name="connsiteX0" fmla="*/ 0 w 1295400"/>
              <a:gd name="connsiteY0" fmla="*/ 461963 h 1828800"/>
              <a:gd name="connsiteX1" fmla="*/ 80962 w 1295400"/>
              <a:gd name="connsiteY1" fmla="*/ 681038 h 1828800"/>
              <a:gd name="connsiteX2" fmla="*/ 123825 w 1295400"/>
              <a:gd name="connsiteY2" fmla="*/ 847725 h 1828800"/>
              <a:gd name="connsiteX3" fmla="*/ 180975 w 1295400"/>
              <a:gd name="connsiteY3" fmla="*/ 1023938 h 1828800"/>
              <a:gd name="connsiteX4" fmla="*/ 233362 w 1295400"/>
              <a:gd name="connsiteY4" fmla="*/ 1281113 h 1828800"/>
              <a:gd name="connsiteX5" fmla="*/ 257175 w 1295400"/>
              <a:gd name="connsiteY5" fmla="*/ 1547813 h 1828800"/>
              <a:gd name="connsiteX6" fmla="*/ 319087 w 1295400"/>
              <a:gd name="connsiteY6" fmla="*/ 1724025 h 1828800"/>
              <a:gd name="connsiteX7" fmla="*/ 390525 w 1295400"/>
              <a:gd name="connsiteY7" fmla="*/ 1824038 h 1828800"/>
              <a:gd name="connsiteX8" fmla="*/ 476250 w 1295400"/>
              <a:gd name="connsiteY8" fmla="*/ 1828800 h 1828800"/>
              <a:gd name="connsiteX9" fmla="*/ 552450 w 1295400"/>
              <a:gd name="connsiteY9" fmla="*/ 1790700 h 1828800"/>
              <a:gd name="connsiteX10" fmla="*/ 681037 w 1295400"/>
              <a:gd name="connsiteY10" fmla="*/ 1695450 h 1828800"/>
              <a:gd name="connsiteX11" fmla="*/ 852487 w 1295400"/>
              <a:gd name="connsiteY11" fmla="*/ 1609725 h 1828800"/>
              <a:gd name="connsiteX12" fmla="*/ 1028700 w 1295400"/>
              <a:gd name="connsiteY12" fmla="*/ 1595438 h 1828800"/>
              <a:gd name="connsiteX13" fmla="*/ 1243012 w 1295400"/>
              <a:gd name="connsiteY13" fmla="*/ 1595438 h 1828800"/>
              <a:gd name="connsiteX14" fmla="*/ 1295400 w 1295400"/>
              <a:gd name="connsiteY14" fmla="*/ 1595438 h 1828800"/>
              <a:gd name="connsiteX15" fmla="*/ 1285875 w 1295400"/>
              <a:gd name="connsiteY15" fmla="*/ 9525 h 1828800"/>
              <a:gd name="connsiteX16" fmla="*/ 466725 w 1295400"/>
              <a:gd name="connsiteY16" fmla="*/ 0 h 1828800"/>
              <a:gd name="connsiteX17" fmla="*/ 0 w 1295400"/>
              <a:gd name="connsiteY17" fmla="*/ 461963 h 1828800"/>
              <a:gd name="connsiteX0" fmla="*/ 0 w 1295400"/>
              <a:gd name="connsiteY0" fmla="*/ 481013 h 1828800"/>
              <a:gd name="connsiteX1" fmla="*/ 80962 w 1295400"/>
              <a:gd name="connsiteY1" fmla="*/ 681038 h 1828800"/>
              <a:gd name="connsiteX2" fmla="*/ 123825 w 1295400"/>
              <a:gd name="connsiteY2" fmla="*/ 847725 h 1828800"/>
              <a:gd name="connsiteX3" fmla="*/ 180975 w 1295400"/>
              <a:gd name="connsiteY3" fmla="*/ 1023938 h 1828800"/>
              <a:gd name="connsiteX4" fmla="*/ 233362 w 1295400"/>
              <a:gd name="connsiteY4" fmla="*/ 1281113 h 1828800"/>
              <a:gd name="connsiteX5" fmla="*/ 257175 w 1295400"/>
              <a:gd name="connsiteY5" fmla="*/ 1547813 h 1828800"/>
              <a:gd name="connsiteX6" fmla="*/ 319087 w 1295400"/>
              <a:gd name="connsiteY6" fmla="*/ 1724025 h 1828800"/>
              <a:gd name="connsiteX7" fmla="*/ 390525 w 1295400"/>
              <a:gd name="connsiteY7" fmla="*/ 1824038 h 1828800"/>
              <a:gd name="connsiteX8" fmla="*/ 476250 w 1295400"/>
              <a:gd name="connsiteY8" fmla="*/ 1828800 h 1828800"/>
              <a:gd name="connsiteX9" fmla="*/ 552450 w 1295400"/>
              <a:gd name="connsiteY9" fmla="*/ 1790700 h 1828800"/>
              <a:gd name="connsiteX10" fmla="*/ 681037 w 1295400"/>
              <a:gd name="connsiteY10" fmla="*/ 1695450 h 1828800"/>
              <a:gd name="connsiteX11" fmla="*/ 852487 w 1295400"/>
              <a:gd name="connsiteY11" fmla="*/ 1609725 h 1828800"/>
              <a:gd name="connsiteX12" fmla="*/ 1028700 w 1295400"/>
              <a:gd name="connsiteY12" fmla="*/ 1595438 h 1828800"/>
              <a:gd name="connsiteX13" fmla="*/ 1243012 w 1295400"/>
              <a:gd name="connsiteY13" fmla="*/ 1595438 h 1828800"/>
              <a:gd name="connsiteX14" fmla="*/ 1295400 w 1295400"/>
              <a:gd name="connsiteY14" fmla="*/ 1595438 h 1828800"/>
              <a:gd name="connsiteX15" fmla="*/ 1285875 w 1295400"/>
              <a:gd name="connsiteY15" fmla="*/ 9525 h 1828800"/>
              <a:gd name="connsiteX16" fmla="*/ 466725 w 1295400"/>
              <a:gd name="connsiteY16" fmla="*/ 0 h 1828800"/>
              <a:gd name="connsiteX17" fmla="*/ 0 w 1295400"/>
              <a:gd name="connsiteY17" fmla="*/ 481013 h 1828800"/>
              <a:gd name="connsiteX0" fmla="*/ 0 w 1295400"/>
              <a:gd name="connsiteY0" fmla="*/ 485775 h 1833562"/>
              <a:gd name="connsiteX1" fmla="*/ 80962 w 1295400"/>
              <a:gd name="connsiteY1" fmla="*/ 685800 h 1833562"/>
              <a:gd name="connsiteX2" fmla="*/ 123825 w 1295400"/>
              <a:gd name="connsiteY2" fmla="*/ 852487 h 1833562"/>
              <a:gd name="connsiteX3" fmla="*/ 180975 w 1295400"/>
              <a:gd name="connsiteY3" fmla="*/ 1028700 h 1833562"/>
              <a:gd name="connsiteX4" fmla="*/ 233362 w 1295400"/>
              <a:gd name="connsiteY4" fmla="*/ 1285875 h 1833562"/>
              <a:gd name="connsiteX5" fmla="*/ 257175 w 1295400"/>
              <a:gd name="connsiteY5" fmla="*/ 1552575 h 1833562"/>
              <a:gd name="connsiteX6" fmla="*/ 319087 w 1295400"/>
              <a:gd name="connsiteY6" fmla="*/ 1728787 h 1833562"/>
              <a:gd name="connsiteX7" fmla="*/ 390525 w 1295400"/>
              <a:gd name="connsiteY7" fmla="*/ 1828800 h 1833562"/>
              <a:gd name="connsiteX8" fmla="*/ 476250 w 1295400"/>
              <a:gd name="connsiteY8" fmla="*/ 1833562 h 1833562"/>
              <a:gd name="connsiteX9" fmla="*/ 552450 w 1295400"/>
              <a:gd name="connsiteY9" fmla="*/ 1795462 h 1833562"/>
              <a:gd name="connsiteX10" fmla="*/ 681037 w 1295400"/>
              <a:gd name="connsiteY10" fmla="*/ 1700212 h 1833562"/>
              <a:gd name="connsiteX11" fmla="*/ 852487 w 1295400"/>
              <a:gd name="connsiteY11" fmla="*/ 1614487 h 1833562"/>
              <a:gd name="connsiteX12" fmla="*/ 1028700 w 1295400"/>
              <a:gd name="connsiteY12" fmla="*/ 1600200 h 1833562"/>
              <a:gd name="connsiteX13" fmla="*/ 1243012 w 1295400"/>
              <a:gd name="connsiteY13" fmla="*/ 1600200 h 1833562"/>
              <a:gd name="connsiteX14" fmla="*/ 1295400 w 1295400"/>
              <a:gd name="connsiteY14" fmla="*/ 1600200 h 1833562"/>
              <a:gd name="connsiteX15" fmla="*/ 1285875 w 1295400"/>
              <a:gd name="connsiteY15" fmla="*/ 14287 h 1833562"/>
              <a:gd name="connsiteX16" fmla="*/ 481013 w 1295400"/>
              <a:gd name="connsiteY16" fmla="*/ 0 h 1833562"/>
              <a:gd name="connsiteX17" fmla="*/ 0 w 1295400"/>
              <a:gd name="connsiteY17" fmla="*/ 485775 h 1833562"/>
              <a:gd name="connsiteX0" fmla="*/ 0 w 1295400"/>
              <a:gd name="connsiteY0" fmla="*/ 476250 h 1824037"/>
              <a:gd name="connsiteX1" fmla="*/ 80962 w 1295400"/>
              <a:gd name="connsiteY1" fmla="*/ 676275 h 1824037"/>
              <a:gd name="connsiteX2" fmla="*/ 123825 w 1295400"/>
              <a:gd name="connsiteY2" fmla="*/ 842962 h 1824037"/>
              <a:gd name="connsiteX3" fmla="*/ 180975 w 1295400"/>
              <a:gd name="connsiteY3" fmla="*/ 1019175 h 1824037"/>
              <a:gd name="connsiteX4" fmla="*/ 233362 w 1295400"/>
              <a:gd name="connsiteY4" fmla="*/ 1276350 h 1824037"/>
              <a:gd name="connsiteX5" fmla="*/ 257175 w 1295400"/>
              <a:gd name="connsiteY5" fmla="*/ 1543050 h 1824037"/>
              <a:gd name="connsiteX6" fmla="*/ 319087 w 1295400"/>
              <a:gd name="connsiteY6" fmla="*/ 1719262 h 1824037"/>
              <a:gd name="connsiteX7" fmla="*/ 390525 w 1295400"/>
              <a:gd name="connsiteY7" fmla="*/ 1819275 h 1824037"/>
              <a:gd name="connsiteX8" fmla="*/ 476250 w 1295400"/>
              <a:gd name="connsiteY8" fmla="*/ 1824037 h 1824037"/>
              <a:gd name="connsiteX9" fmla="*/ 552450 w 1295400"/>
              <a:gd name="connsiteY9" fmla="*/ 1785937 h 1824037"/>
              <a:gd name="connsiteX10" fmla="*/ 681037 w 1295400"/>
              <a:gd name="connsiteY10" fmla="*/ 1690687 h 1824037"/>
              <a:gd name="connsiteX11" fmla="*/ 852487 w 1295400"/>
              <a:gd name="connsiteY11" fmla="*/ 1604962 h 1824037"/>
              <a:gd name="connsiteX12" fmla="*/ 1028700 w 1295400"/>
              <a:gd name="connsiteY12" fmla="*/ 1590675 h 1824037"/>
              <a:gd name="connsiteX13" fmla="*/ 1243012 w 1295400"/>
              <a:gd name="connsiteY13" fmla="*/ 1590675 h 1824037"/>
              <a:gd name="connsiteX14" fmla="*/ 1295400 w 1295400"/>
              <a:gd name="connsiteY14" fmla="*/ 1590675 h 1824037"/>
              <a:gd name="connsiteX15" fmla="*/ 1285875 w 1295400"/>
              <a:gd name="connsiteY15" fmla="*/ 4762 h 1824037"/>
              <a:gd name="connsiteX16" fmla="*/ 481013 w 1295400"/>
              <a:gd name="connsiteY16" fmla="*/ 0 h 1824037"/>
              <a:gd name="connsiteX17" fmla="*/ 0 w 1295400"/>
              <a:gd name="connsiteY17" fmla="*/ 476250 h 1824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95400" h="1824037">
                <a:moveTo>
                  <a:pt x="0" y="476250"/>
                </a:moveTo>
                <a:lnTo>
                  <a:pt x="80962" y="676275"/>
                </a:lnTo>
                <a:lnTo>
                  <a:pt x="123825" y="842962"/>
                </a:lnTo>
                <a:lnTo>
                  <a:pt x="180975" y="1019175"/>
                </a:lnTo>
                <a:lnTo>
                  <a:pt x="233362" y="1276350"/>
                </a:lnTo>
                <a:lnTo>
                  <a:pt x="257175" y="1543050"/>
                </a:lnTo>
                <a:lnTo>
                  <a:pt x="319087" y="1719262"/>
                </a:lnTo>
                <a:lnTo>
                  <a:pt x="390525" y="1819275"/>
                </a:lnTo>
                <a:lnTo>
                  <a:pt x="476250" y="1824037"/>
                </a:lnTo>
                <a:lnTo>
                  <a:pt x="552450" y="1785937"/>
                </a:lnTo>
                <a:lnTo>
                  <a:pt x="681037" y="1690687"/>
                </a:lnTo>
                <a:lnTo>
                  <a:pt x="852487" y="1604962"/>
                </a:lnTo>
                <a:lnTo>
                  <a:pt x="1028700" y="1590675"/>
                </a:lnTo>
                <a:lnTo>
                  <a:pt x="1243012" y="1590675"/>
                </a:lnTo>
                <a:lnTo>
                  <a:pt x="1295400" y="1590675"/>
                </a:lnTo>
                <a:lnTo>
                  <a:pt x="1285875" y="4762"/>
                </a:lnTo>
                <a:lnTo>
                  <a:pt x="481013" y="0"/>
                </a:lnTo>
                <a:lnTo>
                  <a:pt x="0" y="476250"/>
                </a:lnTo>
                <a:close/>
              </a:path>
            </a:pathLst>
          </a:cu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custDataLst>
      <p:tags r:id="rId1"/>
    </p:custDataLst>
    <p:extLst>
      <p:ext uri="{BB962C8B-B14F-4D97-AF65-F5344CB8AC3E}">
        <p14:creationId xmlns:p14="http://schemas.microsoft.com/office/powerpoint/2010/main" val="148644287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456806"/>
            <a:ext cx="11149013" cy="1107996"/>
          </a:xfrm>
        </p:spPr>
        <p:txBody>
          <a:bodyPr/>
          <a:lstStyle/>
          <a:p>
            <a:r>
              <a:rPr lang="en-US" sz="4000" dirty="0" smtClean="0"/>
              <a:t>Guest Agent and Role Instance Heartbeats and Timeouts </a:t>
            </a:r>
            <a:endParaRPr lang="en-US" sz="4000" dirty="0"/>
          </a:p>
        </p:txBody>
      </p:sp>
      <p:cxnSp>
        <p:nvCxnSpPr>
          <p:cNvPr id="4" name="Straight Arrow Connector 3"/>
          <p:cNvCxnSpPr/>
          <p:nvPr/>
        </p:nvCxnSpPr>
        <p:spPr>
          <a:xfrm>
            <a:off x="2271134" y="2952615"/>
            <a:ext cx="8676872" cy="0"/>
          </a:xfrm>
          <a:prstGeom prst="straightConnector1">
            <a:avLst/>
          </a:prstGeom>
          <a:ln>
            <a:solidFill>
              <a:schemeClr val="accent6"/>
            </a:solidFill>
            <a:tailEnd type="arrow"/>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2237706" y="2560320"/>
            <a:ext cx="0" cy="628278"/>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 name="Straight Connector 5"/>
          <p:cNvCxnSpPr/>
          <p:nvPr/>
        </p:nvCxnSpPr>
        <p:spPr>
          <a:xfrm>
            <a:off x="3978845" y="2716631"/>
            <a:ext cx="0" cy="47196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7" name="TextBox 6"/>
          <p:cNvSpPr txBox="1"/>
          <p:nvPr/>
        </p:nvSpPr>
        <p:spPr>
          <a:xfrm>
            <a:off x="2726657" y="1996942"/>
            <a:ext cx="766607" cy="253916"/>
          </a:xfrm>
          <a:prstGeom prst="rect">
            <a:avLst/>
          </a:prstGeom>
          <a:noFill/>
        </p:spPr>
        <p:txBody>
          <a:bodyPr wrap="square" rtlCol="0">
            <a:spAutoFit/>
          </a:bodyPr>
          <a:lstStyle/>
          <a:p>
            <a:pPr algn="ctr"/>
            <a:r>
              <a:rPr lang="en-US" sz="1050" b="1" dirty="0" smtClean="0"/>
              <a:t>25 min</a:t>
            </a:r>
          </a:p>
        </p:txBody>
      </p:sp>
      <p:sp>
        <p:nvSpPr>
          <p:cNvPr id="8" name="Left Brace 7"/>
          <p:cNvSpPr/>
          <p:nvPr/>
        </p:nvSpPr>
        <p:spPr>
          <a:xfrm rot="16200000" flipH="1">
            <a:off x="2914271" y="1647532"/>
            <a:ext cx="422817" cy="1709089"/>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9" name="TextBox 8"/>
          <p:cNvSpPr txBox="1"/>
          <p:nvPr/>
        </p:nvSpPr>
        <p:spPr>
          <a:xfrm>
            <a:off x="3592893" y="3134388"/>
            <a:ext cx="654346" cy="738664"/>
          </a:xfrm>
          <a:prstGeom prst="rect">
            <a:avLst/>
          </a:prstGeom>
          <a:noFill/>
        </p:spPr>
        <p:txBody>
          <a:bodyPr wrap="none" rtlCol="0">
            <a:spAutoFit/>
          </a:bodyPr>
          <a:lstStyle/>
          <a:p>
            <a:pPr algn="ctr"/>
            <a:r>
              <a:rPr lang="en-US" sz="1050" b="1" dirty="0" smtClean="0"/>
              <a:t>Guest</a:t>
            </a:r>
          </a:p>
          <a:p>
            <a:pPr algn="ctr"/>
            <a:r>
              <a:rPr lang="en-US" sz="1050" b="1" dirty="0" smtClean="0"/>
              <a:t>Agent</a:t>
            </a:r>
            <a:br>
              <a:rPr lang="en-US" sz="1050" b="1" dirty="0" smtClean="0"/>
            </a:br>
            <a:r>
              <a:rPr lang="en-US" sz="1050" b="1" dirty="0" smtClean="0"/>
              <a:t>Connect</a:t>
            </a:r>
          </a:p>
          <a:p>
            <a:pPr algn="ctr"/>
            <a:r>
              <a:rPr lang="en-US" sz="1050" b="1" dirty="0" smtClean="0"/>
              <a:t>Timeout</a:t>
            </a:r>
          </a:p>
        </p:txBody>
      </p:sp>
      <p:cxnSp>
        <p:nvCxnSpPr>
          <p:cNvPr id="10" name="Straight Connector 9"/>
          <p:cNvCxnSpPr/>
          <p:nvPr/>
        </p:nvCxnSpPr>
        <p:spPr>
          <a:xfrm>
            <a:off x="409269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a:xfrm>
            <a:off x="4211695"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2" name="Straight Connector 11"/>
          <p:cNvCxnSpPr/>
          <p:nvPr/>
        </p:nvCxnSpPr>
        <p:spPr>
          <a:xfrm>
            <a:off x="4330697"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3" name="Straight Connector 12"/>
          <p:cNvCxnSpPr/>
          <p:nvPr/>
        </p:nvCxnSpPr>
        <p:spPr>
          <a:xfrm>
            <a:off x="4449700"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a:off x="4568701"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468770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a:off x="4806705"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4925708"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8" name="Straight Connector 17"/>
          <p:cNvCxnSpPr/>
          <p:nvPr/>
        </p:nvCxnSpPr>
        <p:spPr>
          <a:xfrm>
            <a:off x="5044709"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a:off x="5163711"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a:off x="528271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5401716"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5520717"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3" name="Straight Connector 22"/>
          <p:cNvCxnSpPr/>
          <p:nvPr/>
        </p:nvCxnSpPr>
        <p:spPr>
          <a:xfrm>
            <a:off x="5639719"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p:nvPr/>
        </p:nvCxnSpPr>
        <p:spPr>
          <a:xfrm>
            <a:off x="647273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a:off x="6591735"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6" name="Straight Connector 25"/>
          <p:cNvCxnSpPr/>
          <p:nvPr/>
        </p:nvCxnSpPr>
        <p:spPr>
          <a:xfrm>
            <a:off x="6710737"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a:xfrm>
            <a:off x="6829740"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8" name="Straight Connector 27"/>
          <p:cNvCxnSpPr/>
          <p:nvPr/>
        </p:nvCxnSpPr>
        <p:spPr>
          <a:xfrm>
            <a:off x="6948741"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a:xfrm>
            <a:off x="706774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a:xfrm>
            <a:off x="7186745"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a:xfrm>
            <a:off x="7305748"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2" name="Straight Connector 31"/>
          <p:cNvCxnSpPr/>
          <p:nvPr/>
        </p:nvCxnSpPr>
        <p:spPr>
          <a:xfrm>
            <a:off x="7424749"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a:xfrm>
            <a:off x="7543751"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4" name="Straight Connector 33"/>
          <p:cNvCxnSpPr/>
          <p:nvPr/>
        </p:nvCxnSpPr>
        <p:spPr>
          <a:xfrm>
            <a:off x="766275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5" name="Straight Connector 34"/>
          <p:cNvCxnSpPr/>
          <p:nvPr/>
        </p:nvCxnSpPr>
        <p:spPr>
          <a:xfrm>
            <a:off x="7781756"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6" name="Straight Connector 35"/>
          <p:cNvCxnSpPr/>
          <p:nvPr/>
        </p:nvCxnSpPr>
        <p:spPr>
          <a:xfrm>
            <a:off x="7900757"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7" name="Straight Connector 36"/>
          <p:cNvCxnSpPr/>
          <p:nvPr/>
        </p:nvCxnSpPr>
        <p:spPr>
          <a:xfrm>
            <a:off x="8019759"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8" name="Straight Connector 37"/>
          <p:cNvCxnSpPr/>
          <p:nvPr/>
        </p:nvCxnSpPr>
        <p:spPr>
          <a:xfrm>
            <a:off x="8138761"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a:off x="8257764"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0" name="Straight Connector 39"/>
          <p:cNvCxnSpPr/>
          <p:nvPr/>
        </p:nvCxnSpPr>
        <p:spPr>
          <a:xfrm>
            <a:off x="8376765"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a:off x="8495767"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2" name="Straight Connector 41"/>
          <p:cNvCxnSpPr/>
          <p:nvPr/>
        </p:nvCxnSpPr>
        <p:spPr>
          <a:xfrm>
            <a:off x="8614769"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a:off x="8733772"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4" name="Straight Connector 43"/>
          <p:cNvCxnSpPr/>
          <p:nvPr/>
        </p:nvCxnSpPr>
        <p:spPr>
          <a:xfrm>
            <a:off x="8852773"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a:off x="8971775"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6" name="Straight Connector 45"/>
          <p:cNvCxnSpPr/>
          <p:nvPr/>
        </p:nvCxnSpPr>
        <p:spPr>
          <a:xfrm>
            <a:off x="9090777"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7" name="Straight Connector 46"/>
          <p:cNvCxnSpPr/>
          <p:nvPr/>
        </p:nvCxnSpPr>
        <p:spPr>
          <a:xfrm>
            <a:off x="9209754" y="274995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48" name="Left Brace 47"/>
          <p:cNvSpPr/>
          <p:nvPr/>
        </p:nvSpPr>
        <p:spPr>
          <a:xfrm rot="16200000" flipH="1">
            <a:off x="4535798" y="2508424"/>
            <a:ext cx="422813" cy="119002"/>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49" name="TextBox 48"/>
          <p:cNvSpPr txBox="1"/>
          <p:nvPr/>
        </p:nvSpPr>
        <p:spPr>
          <a:xfrm>
            <a:off x="4012717" y="1663913"/>
            <a:ext cx="1449692" cy="577081"/>
          </a:xfrm>
          <a:prstGeom prst="rect">
            <a:avLst/>
          </a:prstGeom>
          <a:noFill/>
        </p:spPr>
        <p:txBody>
          <a:bodyPr wrap="square" rtlCol="0">
            <a:spAutoFit/>
          </a:bodyPr>
          <a:lstStyle/>
          <a:p>
            <a:pPr algn="ctr"/>
            <a:r>
              <a:rPr lang="en-US" sz="1050" b="1" dirty="0" smtClean="0"/>
              <a:t>Guest Agent Heartbeat </a:t>
            </a:r>
          </a:p>
          <a:p>
            <a:pPr algn="ctr"/>
            <a:r>
              <a:rPr lang="en-US" sz="1050" b="1" dirty="0" smtClean="0"/>
              <a:t>5s</a:t>
            </a:r>
          </a:p>
        </p:txBody>
      </p:sp>
      <p:cxnSp>
        <p:nvCxnSpPr>
          <p:cNvPr id="50" name="Straight Arrow Connector 49"/>
          <p:cNvCxnSpPr/>
          <p:nvPr/>
        </p:nvCxnSpPr>
        <p:spPr>
          <a:xfrm>
            <a:off x="5804530" y="4414114"/>
            <a:ext cx="5233801" cy="0"/>
          </a:xfrm>
          <a:prstGeom prst="straightConnector1">
            <a:avLst/>
          </a:prstGeom>
          <a:ln>
            <a:solidFill>
              <a:schemeClr val="accent3"/>
            </a:solidFill>
            <a:tailEnd type="arrow"/>
          </a:ln>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a:off x="4386096" y="2985941"/>
            <a:ext cx="0" cy="1664159"/>
          </a:xfrm>
          <a:prstGeom prst="line">
            <a:avLst/>
          </a:prstGeom>
          <a:ln>
            <a:solidFill>
              <a:schemeClr val="accent3"/>
            </a:solidFill>
          </a:ln>
        </p:spPr>
        <p:style>
          <a:lnRef idx="3">
            <a:schemeClr val="accent6"/>
          </a:lnRef>
          <a:fillRef idx="0">
            <a:schemeClr val="accent6"/>
          </a:fillRef>
          <a:effectRef idx="2">
            <a:schemeClr val="accent6"/>
          </a:effectRef>
          <a:fontRef idx="minor">
            <a:schemeClr val="tx1"/>
          </a:fontRef>
        </p:style>
      </p:cxnSp>
      <p:sp>
        <p:nvSpPr>
          <p:cNvPr id="52" name="TextBox 51"/>
          <p:cNvSpPr txBox="1"/>
          <p:nvPr/>
        </p:nvSpPr>
        <p:spPr>
          <a:xfrm>
            <a:off x="3725139" y="4178133"/>
            <a:ext cx="646331" cy="577081"/>
          </a:xfrm>
          <a:prstGeom prst="rect">
            <a:avLst/>
          </a:prstGeom>
          <a:noFill/>
        </p:spPr>
        <p:txBody>
          <a:bodyPr wrap="none" rtlCol="0">
            <a:spAutoFit/>
          </a:bodyPr>
          <a:lstStyle/>
          <a:p>
            <a:pPr algn="ctr"/>
            <a:r>
              <a:rPr lang="en-US" sz="1050" b="1" dirty="0" smtClean="0"/>
              <a:t>Role</a:t>
            </a:r>
          </a:p>
          <a:p>
            <a:pPr algn="ctr"/>
            <a:r>
              <a:rPr lang="en-US" sz="1050" b="1" dirty="0" smtClean="0"/>
              <a:t>Instance</a:t>
            </a:r>
            <a:br>
              <a:rPr lang="en-US" sz="1050" b="1" dirty="0" smtClean="0"/>
            </a:br>
            <a:r>
              <a:rPr lang="en-US" sz="1050" b="1" dirty="0" smtClean="0"/>
              <a:t>Launch</a:t>
            </a:r>
          </a:p>
        </p:txBody>
      </p:sp>
      <p:cxnSp>
        <p:nvCxnSpPr>
          <p:cNvPr id="53" name="Straight Connector 52"/>
          <p:cNvCxnSpPr/>
          <p:nvPr/>
        </p:nvCxnSpPr>
        <p:spPr>
          <a:xfrm>
            <a:off x="6115727" y="4243125"/>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4" name="Straight Arrow Connector 53"/>
          <p:cNvCxnSpPr/>
          <p:nvPr/>
        </p:nvCxnSpPr>
        <p:spPr>
          <a:xfrm>
            <a:off x="4386096" y="4414116"/>
            <a:ext cx="1042440" cy="0"/>
          </a:xfrm>
          <a:prstGeom prst="straightConnector1">
            <a:avLst/>
          </a:prstGeom>
          <a:ln>
            <a:solidFill>
              <a:schemeClr val="accent3"/>
            </a:solidFill>
            <a:tailEnd type="none"/>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p:nvPr/>
        </p:nvCxnSpPr>
        <p:spPr>
          <a:xfrm flipV="1">
            <a:off x="5377787" y="4275509"/>
            <a:ext cx="101502" cy="277215"/>
          </a:xfrm>
          <a:prstGeom prst="straightConnector1">
            <a:avLst/>
          </a:prstGeom>
          <a:ln>
            <a:solidFill>
              <a:schemeClr val="accent3"/>
            </a:solidFill>
            <a:tailEnd type="none"/>
          </a:ln>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p:nvPr/>
        </p:nvCxnSpPr>
        <p:spPr>
          <a:xfrm flipV="1">
            <a:off x="5804529" y="4275587"/>
            <a:ext cx="101502" cy="277215"/>
          </a:xfrm>
          <a:prstGeom prst="straightConnector1">
            <a:avLst/>
          </a:prstGeom>
          <a:ln>
            <a:solidFill>
              <a:schemeClr val="accent3"/>
            </a:solidFill>
            <a:tailEnd type="none"/>
          </a:ln>
        </p:spPr>
        <p:style>
          <a:lnRef idx="3">
            <a:schemeClr val="accent1"/>
          </a:lnRef>
          <a:fillRef idx="0">
            <a:schemeClr val="accent1"/>
          </a:fillRef>
          <a:effectRef idx="2">
            <a:schemeClr val="accent1"/>
          </a:effectRef>
          <a:fontRef idx="minor">
            <a:schemeClr val="tx1"/>
          </a:fontRef>
        </p:style>
      </p:cxnSp>
      <p:sp>
        <p:nvSpPr>
          <p:cNvPr id="57" name="TextBox 56"/>
          <p:cNvSpPr txBox="1"/>
          <p:nvPr/>
        </p:nvSpPr>
        <p:spPr>
          <a:xfrm>
            <a:off x="4661930" y="3524293"/>
            <a:ext cx="1036103" cy="253916"/>
          </a:xfrm>
          <a:prstGeom prst="rect">
            <a:avLst/>
          </a:prstGeom>
          <a:noFill/>
        </p:spPr>
        <p:txBody>
          <a:bodyPr wrap="square" rtlCol="0">
            <a:spAutoFit/>
          </a:bodyPr>
          <a:lstStyle/>
          <a:p>
            <a:pPr algn="ctr"/>
            <a:r>
              <a:rPr lang="en-US" sz="1050" b="1" dirty="0" smtClean="0"/>
              <a:t>Indefinite</a:t>
            </a:r>
          </a:p>
        </p:txBody>
      </p:sp>
      <p:sp>
        <p:nvSpPr>
          <p:cNvPr id="58" name="Left Brace 57"/>
          <p:cNvSpPr/>
          <p:nvPr/>
        </p:nvSpPr>
        <p:spPr>
          <a:xfrm rot="16200000" flipH="1">
            <a:off x="5058248" y="3209469"/>
            <a:ext cx="428386" cy="1645487"/>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59" name="TextBox 58"/>
          <p:cNvSpPr txBox="1"/>
          <p:nvPr/>
        </p:nvSpPr>
        <p:spPr>
          <a:xfrm>
            <a:off x="5849763" y="4590610"/>
            <a:ext cx="646331" cy="577081"/>
          </a:xfrm>
          <a:prstGeom prst="rect">
            <a:avLst/>
          </a:prstGeom>
          <a:noFill/>
        </p:spPr>
        <p:txBody>
          <a:bodyPr wrap="none" rtlCol="0">
            <a:spAutoFit/>
          </a:bodyPr>
          <a:lstStyle/>
          <a:p>
            <a:pPr algn="ctr"/>
            <a:r>
              <a:rPr lang="en-US" sz="1050" b="1" dirty="0" smtClean="0"/>
              <a:t>Role</a:t>
            </a:r>
          </a:p>
          <a:p>
            <a:pPr algn="ctr"/>
            <a:r>
              <a:rPr lang="en-US" sz="1050" b="1" dirty="0" smtClean="0"/>
              <a:t>Instance</a:t>
            </a:r>
            <a:br>
              <a:rPr lang="en-US" sz="1050" b="1" dirty="0" smtClean="0"/>
            </a:br>
            <a:r>
              <a:rPr lang="en-US" sz="1050" b="1" dirty="0" smtClean="0"/>
              <a:t>Start</a:t>
            </a:r>
          </a:p>
        </p:txBody>
      </p:sp>
      <p:cxnSp>
        <p:nvCxnSpPr>
          <p:cNvPr id="60" name="Straight Connector 59"/>
          <p:cNvCxnSpPr/>
          <p:nvPr/>
        </p:nvCxnSpPr>
        <p:spPr>
          <a:xfrm>
            <a:off x="6829740"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6289760" y="4590609"/>
            <a:ext cx="1178528" cy="738664"/>
          </a:xfrm>
          <a:prstGeom prst="rect">
            <a:avLst/>
          </a:prstGeom>
          <a:noFill/>
        </p:spPr>
        <p:txBody>
          <a:bodyPr wrap="none" rtlCol="0">
            <a:spAutoFit/>
          </a:bodyPr>
          <a:lstStyle/>
          <a:p>
            <a:pPr algn="ctr"/>
            <a:r>
              <a:rPr lang="en-US" sz="1050" b="1" dirty="0" smtClean="0"/>
              <a:t>Role</a:t>
            </a:r>
          </a:p>
          <a:p>
            <a:pPr algn="ctr"/>
            <a:r>
              <a:rPr lang="en-US" sz="1050" b="1" dirty="0" smtClean="0"/>
              <a:t>Instance</a:t>
            </a:r>
            <a:br>
              <a:rPr lang="en-US" sz="1050" b="1" dirty="0" smtClean="0"/>
            </a:br>
            <a:r>
              <a:rPr lang="en-US" sz="1050" b="1" dirty="0" smtClean="0"/>
              <a:t>Ready</a:t>
            </a:r>
          </a:p>
          <a:p>
            <a:pPr algn="ctr"/>
            <a:r>
              <a:rPr lang="en-US" sz="1050" b="1" dirty="0" smtClean="0"/>
              <a:t>(for updates only)</a:t>
            </a:r>
          </a:p>
        </p:txBody>
      </p:sp>
      <p:sp>
        <p:nvSpPr>
          <p:cNvPr id="62" name="Left Brace 61"/>
          <p:cNvSpPr/>
          <p:nvPr/>
        </p:nvSpPr>
        <p:spPr>
          <a:xfrm rot="16200000" flipH="1">
            <a:off x="6261325" y="3674711"/>
            <a:ext cx="422817" cy="714011"/>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63" name="TextBox 62"/>
          <p:cNvSpPr txBox="1"/>
          <p:nvPr/>
        </p:nvSpPr>
        <p:spPr>
          <a:xfrm>
            <a:off x="5913325" y="3524293"/>
            <a:ext cx="1036103" cy="253916"/>
          </a:xfrm>
          <a:prstGeom prst="rect">
            <a:avLst/>
          </a:prstGeom>
          <a:noFill/>
        </p:spPr>
        <p:txBody>
          <a:bodyPr wrap="square" rtlCol="0">
            <a:spAutoFit/>
          </a:bodyPr>
          <a:lstStyle/>
          <a:p>
            <a:pPr algn="ctr"/>
            <a:r>
              <a:rPr lang="en-US" sz="1050" b="1" dirty="0" smtClean="0"/>
              <a:t>15 min</a:t>
            </a:r>
          </a:p>
        </p:txBody>
      </p:sp>
      <p:cxnSp>
        <p:nvCxnSpPr>
          <p:cNvPr id="64" name="Straight Connector 63"/>
          <p:cNvCxnSpPr/>
          <p:nvPr/>
        </p:nvCxnSpPr>
        <p:spPr>
          <a:xfrm>
            <a:off x="6924075"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5" name="Straight Connector 64"/>
          <p:cNvCxnSpPr/>
          <p:nvPr/>
        </p:nvCxnSpPr>
        <p:spPr>
          <a:xfrm>
            <a:off x="7043077"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6" name="Straight Connector 65"/>
          <p:cNvCxnSpPr/>
          <p:nvPr/>
        </p:nvCxnSpPr>
        <p:spPr>
          <a:xfrm>
            <a:off x="7162078"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7" name="Straight Connector 66"/>
          <p:cNvCxnSpPr/>
          <p:nvPr/>
        </p:nvCxnSpPr>
        <p:spPr>
          <a:xfrm>
            <a:off x="7281081"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8" name="Straight Connector 67"/>
          <p:cNvCxnSpPr/>
          <p:nvPr/>
        </p:nvCxnSpPr>
        <p:spPr>
          <a:xfrm>
            <a:off x="7400083"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9" name="Straight Connector 68"/>
          <p:cNvCxnSpPr/>
          <p:nvPr/>
        </p:nvCxnSpPr>
        <p:spPr>
          <a:xfrm>
            <a:off x="7519085"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0" name="Straight Connector 69"/>
          <p:cNvCxnSpPr/>
          <p:nvPr/>
        </p:nvCxnSpPr>
        <p:spPr>
          <a:xfrm>
            <a:off x="7638086"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1" name="Straight Connector 70"/>
          <p:cNvCxnSpPr/>
          <p:nvPr/>
        </p:nvCxnSpPr>
        <p:spPr>
          <a:xfrm>
            <a:off x="7757089"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2" name="Straight Connector 71"/>
          <p:cNvCxnSpPr/>
          <p:nvPr/>
        </p:nvCxnSpPr>
        <p:spPr>
          <a:xfrm>
            <a:off x="7876091"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3" name="Straight Connector 72"/>
          <p:cNvCxnSpPr/>
          <p:nvPr/>
        </p:nvCxnSpPr>
        <p:spPr>
          <a:xfrm>
            <a:off x="7995093"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4" name="Straight Connector 73"/>
          <p:cNvCxnSpPr/>
          <p:nvPr/>
        </p:nvCxnSpPr>
        <p:spPr>
          <a:xfrm>
            <a:off x="8938312"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5" name="Straight Connector 74"/>
          <p:cNvCxnSpPr/>
          <p:nvPr/>
        </p:nvCxnSpPr>
        <p:spPr>
          <a:xfrm>
            <a:off x="8233097"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6" name="Straight Connector 75"/>
          <p:cNvCxnSpPr/>
          <p:nvPr/>
        </p:nvCxnSpPr>
        <p:spPr>
          <a:xfrm>
            <a:off x="8352099"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7" name="Straight Connector 76"/>
          <p:cNvCxnSpPr/>
          <p:nvPr/>
        </p:nvCxnSpPr>
        <p:spPr>
          <a:xfrm>
            <a:off x="8471101"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8" name="Straight Connector 77"/>
          <p:cNvCxnSpPr/>
          <p:nvPr/>
        </p:nvCxnSpPr>
        <p:spPr>
          <a:xfrm>
            <a:off x="8590102"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79" name="Straight Connector 78"/>
          <p:cNvCxnSpPr/>
          <p:nvPr/>
        </p:nvCxnSpPr>
        <p:spPr>
          <a:xfrm>
            <a:off x="8709105"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80" name="Straight Connector 79"/>
          <p:cNvCxnSpPr/>
          <p:nvPr/>
        </p:nvCxnSpPr>
        <p:spPr>
          <a:xfrm>
            <a:off x="8828107"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81" name="Straight Connector 80"/>
          <p:cNvCxnSpPr/>
          <p:nvPr/>
        </p:nvCxnSpPr>
        <p:spPr>
          <a:xfrm>
            <a:off x="9066110"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82" name="Straight Connector 81"/>
          <p:cNvCxnSpPr/>
          <p:nvPr/>
        </p:nvCxnSpPr>
        <p:spPr>
          <a:xfrm>
            <a:off x="9185089" y="4245348"/>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83" name="Left Brace 82"/>
          <p:cNvSpPr/>
          <p:nvPr/>
        </p:nvSpPr>
        <p:spPr>
          <a:xfrm rot="16200000" flipH="1">
            <a:off x="6885610" y="3975498"/>
            <a:ext cx="422813" cy="119002"/>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84" name="TextBox 83"/>
          <p:cNvSpPr txBox="1"/>
          <p:nvPr/>
        </p:nvSpPr>
        <p:spPr>
          <a:xfrm>
            <a:off x="6328657" y="3194994"/>
            <a:ext cx="1449692" cy="577081"/>
          </a:xfrm>
          <a:prstGeom prst="rect">
            <a:avLst/>
          </a:prstGeom>
          <a:noFill/>
        </p:spPr>
        <p:txBody>
          <a:bodyPr wrap="square" rtlCol="0">
            <a:spAutoFit/>
          </a:bodyPr>
          <a:lstStyle/>
          <a:p>
            <a:pPr algn="ctr"/>
            <a:r>
              <a:rPr lang="en-US" sz="1050" b="1" dirty="0" smtClean="0"/>
              <a:t>Role Instance Heartbeat </a:t>
            </a:r>
          </a:p>
          <a:p>
            <a:pPr algn="ctr"/>
            <a:r>
              <a:rPr lang="en-US" sz="1050" b="1" dirty="0" smtClean="0"/>
              <a:t>15s</a:t>
            </a:r>
          </a:p>
        </p:txBody>
      </p:sp>
      <p:sp>
        <p:nvSpPr>
          <p:cNvPr id="85" name="Left Brace 84"/>
          <p:cNvSpPr/>
          <p:nvPr/>
        </p:nvSpPr>
        <p:spPr>
          <a:xfrm rot="16200000" flipH="1">
            <a:off x="5847265" y="2100425"/>
            <a:ext cx="422813" cy="837903"/>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86" name="TextBox 85"/>
          <p:cNvSpPr txBox="1"/>
          <p:nvPr/>
        </p:nvSpPr>
        <p:spPr>
          <a:xfrm>
            <a:off x="5375340" y="1656305"/>
            <a:ext cx="1449692" cy="577081"/>
          </a:xfrm>
          <a:prstGeom prst="rect">
            <a:avLst/>
          </a:prstGeom>
          <a:noFill/>
        </p:spPr>
        <p:txBody>
          <a:bodyPr wrap="square" rtlCol="0">
            <a:spAutoFit/>
          </a:bodyPr>
          <a:lstStyle/>
          <a:p>
            <a:pPr algn="ctr"/>
            <a:r>
              <a:rPr lang="en-US" sz="1050" b="1" dirty="0" smtClean="0"/>
              <a:t>Guest Agent Heartbeat Timeout </a:t>
            </a:r>
          </a:p>
          <a:p>
            <a:pPr algn="ctr"/>
            <a:r>
              <a:rPr lang="en-US" sz="1050" b="1" dirty="0" smtClean="0"/>
              <a:t>10 min</a:t>
            </a:r>
          </a:p>
        </p:txBody>
      </p:sp>
      <p:sp>
        <p:nvSpPr>
          <p:cNvPr id="87" name="Left Brace 86"/>
          <p:cNvSpPr/>
          <p:nvPr/>
        </p:nvSpPr>
        <p:spPr>
          <a:xfrm rot="16200000" flipH="1">
            <a:off x="7875039" y="3949308"/>
            <a:ext cx="422813" cy="243159"/>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88" name="TextBox 87"/>
          <p:cNvSpPr txBox="1"/>
          <p:nvPr/>
        </p:nvSpPr>
        <p:spPr>
          <a:xfrm>
            <a:off x="7256007" y="3205128"/>
            <a:ext cx="1781587" cy="577081"/>
          </a:xfrm>
          <a:prstGeom prst="rect">
            <a:avLst/>
          </a:prstGeom>
          <a:noFill/>
        </p:spPr>
        <p:txBody>
          <a:bodyPr wrap="square" rtlCol="0">
            <a:spAutoFit/>
          </a:bodyPr>
          <a:lstStyle/>
          <a:p>
            <a:pPr algn="ctr"/>
            <a:r>
              <a:rPr lang="en-US" sz="1050" b="1" dirty="0" smtClean="0"/>
              <a:t>Role Instance </a:t>
            </a:r>
            <a:br>
              <a:rPr lang="en-US" sz="1050" b="1" dirty="0" smtClean="0"/>
            </a:br>
            <a:r>
              <a:rPr lang="en-US" sz="1050" b="1" dirty="0" smtClean="0"/>
              <a:t>“Unresponsive” Timeout</a:t>
            </a:r>
          </a:p>
          <a:p>
            <a:pPr algn="ctr"/>
            <a:r>
              <a:rPr lang="en-US" sz="1050" b="1" dirty="0" smtClean="0"/>
              <a:t>30s</a:t>
            </a:r>
          </a:p>
        </p:txBody>
      </p:sp>
      <p:cxnSp>
        <p:nvCxnSpPr>
          <p:cNvPr id="89" name="Straight Connector 88"/>
          <p:cNvCxnSpPr/>
          <p:nvPr/>
        </p:nvCxnSpPr>
        <p:spPr>
          <a:xfrm>
            <a:off x="9337454"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0" name="Straight Connector 89"/>
          <p:cNvCxnSpPr/>
          <p:nvPr/>
        </p:nvCxnSpPr>
        <p:spPr>
          <a:xfrm>
            <a:off x="9456455"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1" name="Straight Connector 90"/>
          <p:cNvCxnSpPr/>
          <p:nvPr/>
        </p:nvCxnSpPr>
        <p:spPr>
          <a:xfrm>
            <a:off x="9575434"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2" name="Straight Connector 91"/>
          <p:cNvCxnSpPr/>
          <p:nvPr/>
        </p:nvCxnSpPr>
        <p:spPr>
          <a:xfrm>
            <a:off x="9575458"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3" name="Straight Connector 92"/>
          <p:cNvCxnSpPr/>
          <p:nvPr/>
        </p:nvCxnSpPr>
        <p:spPr>
          <a:xfrm>
            <a:off x="9694460"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4" name="Straight Connector 93"/>
          <p:cNvCxnSpPr/>
          <p:nvPr/>
        </p:nvCxnSpPr>
        <p:spPr>
          <a:xfrm>
            <a:off x="9813462"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5" name="Straight Connector 94"/>
          <p:cNvCxnSpPr/>
          <p:nvPr/>
        </p:nvCxnSpPr>
        <p:spPr>
          <a:xfrm>
            <a:off x="9932463"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6" name="Straight Connector 95"/>
          <p:cNvCxnSpPr/>
          <p:nvPr/>
        </p:nvCxnSpPr>
        <p:spPr>
          <a:xfrm>
            <a:off x="10051466"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7" name="Straight Connector 96"/>
          <p:cNvCxnSpPr/>
          <p:nvPr/>
        </p:nvCxnSpPr>
        <p:spPr>
          <a:xfrm>
            <a:off x="10170468"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8" name="Straight Connector 97"/>
          <p:cNvCxnSpPr/>
          <p:nvPr/>
        </p:nvCxnSpPr>
        <p:spPr>
          <a:xfrm>
            <a:off x="10289470"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9" name="Straight Connector 98"/>
          <p:cNvCxnSpPr/>
          <p:nvPr/>
        </p:nvCxnSpPr>
        <p:spPr>
          <a:xfrm>
            <a:off x="10408471" y="2758292"/>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0" name="Straight Connector 99"/>
          <p:cNvCxnSpPr/>
          <p:nvPr/>
        </p:nvCxnSpPr>
        <p:spPr>
          <a:xfrm>
            <a:off x="9326161"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1" name="Straight Connector 100"/>
          <p:cNvCxnSpPr/>
          <p:nvPr/>
        </p:nvCxnSpPr>
        <p:spPr>
          <a:xfrm>
            <a:off x="9445164"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2" name="Straight Connector 101"/>
          <p:cNvCxnSpPr/>
          <p:nvPr/>
        </p:nvCxnSpPr>
        <p:spPr>
          <a:xfrm>
            <a:off x="9564142"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3" name="Straight Connector 102"/>
          <p:cNvCxnSpPr/>
          <p:nvPr/>
        </p:nvCxnSpPr>
        <p:spPr>
          <a:xfrm>
            <a:off x="9564166"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4" name="Straight Connector 103"/>
          <p:cNvCxnSpPr/>
          <p:nvPr/>
        </p:nvCxnSpPr>
        <p:spPr>
          <a:xfrm>
            <a:off x="9683168"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5" name="Straight Connector 104"/>
          <p:cNvCxnSpPr/>
          <p:nvPr/>
        </p:nvCxnSpPr>
        <p:spPr>
          <a:xfrm>
            <a:off x="9802169"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6" name="Straight Connector 105"/>
          <p:cNvCxnSpPr/>
          <p:nvPr/>
        </p:nvCxnSpPr>
        <p:spPr>
          <a:xfrm>
            <a:off x="9921172"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7" name="Straight Connector 106"/>
          <p:cNvCxnSpPr/>
          <p:nvPr/>
        </p:nvCxnSpPr>
        <p:spPr>
          <a:xfrm>
            <a:off x="10040174"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8" name="Straight Connector 107"/>
          <p:cNvCxnSpPr/>
          <p:nvPr/>
        </p:nvCxnSpPr>
        <p:spPr>
          <a:xfrm>
            <a:off x="10278177"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10397180" y="4251920"/>
            <a:ext cx="0" cy="342134"/>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sp>
        <p:nvSpPr>
          <p:cNvPr id="110" name="TextBox 109"/>
          <p:cNvSpPr txBox="1"/>
          <p:nvPr/>
        </p:nvSpPr>
        <p:spPr>
          <a:xfrm>
            <a:off x="8532217" y="3197143"/>
            <a:ext cx="1449692" cy="577081"/>
          </a:xfrm>
          <a:prstGeom prst="rect">
            <a:avLst/>
          </a:prstGeom>
          <a:noFill/>
        </p:spPr>
        <p:txBody>
          <a:bodyPr wrap="square" rtlCol="0">
            <a:spAutoFit/>
          </a:bodyPr>
          <a:lstStyle/>
          <a:p>
            <a:pPr algn="ctr"/>
            <a:r>
              <a:rPr lang="en-US" sz="1050" b="1" dirty="0" smtClean="0"/>
              <a:t>Load Balancer Heartbeat </a:t>
            </a:r>
          </a:p>
          <a:p>
            <a:pPr algn="ctr"/>
            <a:r>
              <a:rPr lang="en-US" sz="1050" b="1" dirty="0" smtClean="0"/>
              <a:t>15s</a:t>
            </a:r>
          </a:p>
        </p:txBody>
      </p:sp>
      <p:sp>
        <p:nvSpPr>
          <p:cNvPr id="111" name="Left Brace 110"/>
          <p:cNvSpPr/>
          <p:nvPr/>
        </p:nvSpPr>
        <p:spPr>
          <a:xfrm rot="16200000" flipH="1">
            <a:off x="9044008" y="4016273"/>
            <a:ext cx="422813" cy="119002"/>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112" name="Left Brace 111"/>
          <p:cNvSpPr/>
          <p:nvPr/>
        </p:nvSpPr>
        <p:spPr>
          <a:xfrm rot="16200000" flipH="1">
            <a:off x="9965693" y="3964329"/>
            <a:ext cx="422813" cy="243159"/>
          </a:xfrm>
          <a:prstGeom prst="leftBrace">
            <a:avLst>
              <a:gd name="adj1" fmla="val 8333"/>
              <a:gd name="adj2" fmla="val 4819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b="1"/>
          </a:p>
        </p:txBody>
      </p:sp>
      <p:sp>
        <p:nvSpPr>
          <p:cNvPr id="113" name="TextBox 112"/>
          <p:cNvSpPr txBox="1"/>
          <p:nvPr/>
        </p:nvSpPr>
        <p:spPr>
          <a:xfrm>
            <a:off x="9346661" y="3220151"/>
            <a:ext cx="1781587" cy="577081"/>
          </a:xfrm>
          <a:prstGeom prst="rect">
            <a:avLst/>
          </a:prstGeom>
          <a:noFill/>
        </p:spPr>
        <p:txBody>
          <a:bodyPr wrap="square" rtlCol="0">
            <a:spAutoFit/>
          </a:bodyPr>
          <a:lstStyle/>
          <a:p>
            <a:pPr algn="ctr"/>
            <a:r>
              <a:rPr lang="en-US" sz="1050" b="1" dirty="0" smtClean="0"/>
              <a:t>Load Balancer</a:t>
            </a:r>
          </a:p>
          <a:p>
            <a:pPr algn="ctr"/>
            <a:r>
              <a:rPr lang="en-US" sz="1050" b="1" dirty="0" smtClean="0"/>
              <a:t>Timeout</a:t>
            </a:r>
          </a:p>
          <a:p>
            <a:pPr algn="ctr"/>
            <a:r>
              <a:rPr lang="en-US" sz="1050" b="1" dirty="0" smtClean="0"/>
              <a:t>30s</a:t>
            </a:r>
          </a:p>
        </p:txBody>
      </p:sp>
      <p:sp>
        <p:nvSpPr>
          <p:cNvPr id="116" name="TextBox 115"/>
          <p:cNvSpPr txBox="1"/>
          <p:nvPr/>
        </p:nvSpPr>
        <p:spPr>
          <a:xfrm>
            <a:off x="757862" y="2760587"/>
            <a:ext cx="1255472" cy="338554"/>
          </a:xfrm>
          <a:prstGeom prst="rect">
            <a:avLst/>
          </a:prstGeom>
          <a:noFill/>
        </p:spPr>
        <p:txBody>
          <a:bodyPr wrap="none" rtlCol="0">
            <a:spAutoFit/>
          </a:bodyPr>
          <a:lstStyle/>
          <a:p>
            <a:pPr algn="ctr"/>
            <a:r>
              <a:rPr lang="en-US" sz="1600" b="1" dirty="0" smtClean="0"/>
              <a:t>Guest Agent</a:t>
            </a:r>
            <a:endParaRPr lang="en-US" sz="1600" b="1" dirty="0"/>
          </a:p>
        </p:txBody>
      </p:sp>
      <p:sp>
        <p:nvSpPr>
          <p:cNvPr id="117" name="TextBox 116"/>
          <p:cNvSpPr txBox="1"/>
          <p:nvPr/>
        </p:nvSpPr>
        <p:spPr>
          <a:xfrm>
            <a:off x="821516" y="4197465"/>
            <a:ext cx="1321196" cy="338554"/>
          </a:xfrm>
          <a:prstGeom prst="rect">
            <a:avLst/>
          </a:prstGeom>
          <a:noFill/>
        </p:spPr>
        <p:txBody>
          <a:bodyPr wrap="none" rtlCol="0">
            <a:spAutoFit/>
          </a:bodyPr>
          <a:lstStyle/>
          <a:p>
            <a:pPr algn="ctr"/>
            <a:r>
              <a:rPr lang="en-US" sz="1600" b="1" dirty="0" smtClean="0"/>
              <a:t>Role Instance</a:t>
            </a:r>
            <a:endParaRPr lang="en-US" sz="1600" b="1" dirty="0"/>
          </a:p>
        </p:txBody>
      </p:sp>
    </p:spTree>
    <p:extLst>
      <p:ext uri="{BB962C8B-B14F-4D97-AF65-F5344CB8AC3E}">
        <p14:creationId xmlns:p14="http://schemas.microsoft.com/office/powerpoint/2010/main" val="301796778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599" y="228600"/>
            <a:ext cx="11149013" cy="609398"/>
          </a:xfrm>
        </p:spPr>
        <p:txBody>
          <a:bodyPr/>
          <a:lstStyle/>
          <a:p>
            <a:r>
              <a:rPr lang="en-US" dirty="0" smtClean="0"/>
              <a:t>Conclusion</a:t>
            </a:r>
            <a:endParaRPr lang="en-US" dirty="0"/>
          </a:p>
        </p:txBody>
      </p:sp>
      <p:sp>
        <p:nvSpPr>
          <p:cNvPr id="3" name="Content Placeholder 2"/>
          <p:cNvSpPr>
            <a:spLocks noGrp="1"/>
          </p:cNvSpPr>
          <p:nvPr>
            <p:ph idx="1"/>
          </p:nvPr>
        </p:nvSpPr>
        <p:spPr>
          <a:xfrm>
            <a:off x="736600" y="1009095"/>
            <a:ext cx="10996613" cy="5398401"/>
          </a:xfrm>
        </p:spPr>
        <p:txBody>
          <a:bodyPr/>
          <a:lstStyle/>
          <a:p>
            <a:r>
              <a:rPr lang="en-US" dirty="0" smtClean="0"/>
              <a:t>The Cloud enables pay-as-you-go self-service provisioning of application resources </a:t>
            </a:r>
          </a:p>
          <a:p>
            <a:r>
              <a:rPr lang="en-US" dirty="0" smtClean="0"/>
              <a:t>Platform as a Service is all about reducing management and operations overhead</a:t>
            </a:r>
          </a:p>
          <a:p>
            <a:r>
              <a:rPr lang="en-US" dirty="0" smtClean="0"/>
              <a:t>Windows Azure enables you to develop and deploy scalable, highly-available applications in minutes</a:t>
            </a:r>
          </a:p>
          <a:p>
            <a:r>
              <a:rPr lang="en-US" dirty="0" smtClean="0"/>
              <a:t>With Windows Azure, you can deploy code using any </a:t>
            </a:r>
            <a:r>
              <a:rPr lang="en-US" dirty="0"/>
              <a:t>Windows </a:t>
            </a:r>
            <a:r>
              <a:rPr lang="en-US" dirty="0" smtClean="0"/>
              <a:t>language or </a:t>
            </a:r>
            <a:r>
              <a:rPr lang="en-US" dirty="0" smtClean="0"/>
              <a:t>runtime</a:t>
            </a:r>
          </a:p>
          <a:p>
            <a:endParaRPr lang="en-US" dirty="0" smtClean="0"/>
          </a:p>
          <a:p>
            <a:r>
              <a:rPr lang="en-US" dirty="0" smtClean="0"/>
              <a:t>Windows Azure Training course</a:t>
            </a:r>
            <a:endParaRPr lang="en-US" dirty="0"/>
          </a:p>
          <a:p>
            <a:pPr lvl="1"/>
            <a:r>
              <a:rPr lang="en-US" dirty="0" smtClean="0">
                <a:hlinkClick r:id="rId2"/>
              </a:rPr>
              <a:t>http</a:t>
            </a:r>
            <a:r>
              <a:rPr lang="en-US" dirty="0">
                <a:hlinkClick r:id="rId2"/>
              </a:rPr>
              <a:t>://msdn.microsoft.com/en-us/wazplatformtrainingcourse.aspx</a:t>
            </a:r>
            <a:endParaRPr lang="en-US" dirty="0" smtClean="0"/>
          </a:p>
        </p:txBody>
      </p:sp>
    </p:spTree>
    <p:extLst>
      <p:ext uri="{BB962C8B-B14F-4D97-AF65-F5344CB8AC3E}">
        <p14:creationId xmlns:p14="http://schemas.microsoft.com/office/powerpoint/2010/main" val="19904154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Cloud Terminology</a:t>
            </a:r>
            <a:endParaRPr lang="en-US" dirty="0"/>
          </a:p>
        </p:txBody>
      </p:sp>
      <p:sp>
        <p:nvSpPr>
          <p:cNvPr id="9" name="Text Placeholder 8"/>
          <p:cNvSpPr>
            <a:spLocks noGrp="1"/>
          </p:cNvSpPr>
          <p:nvPr>
            <p:ph idx="1"/>
          </p:nvPr>
        </p:nvSpPr>
        <p:spPr>
          <a:xfrm>
            <a:off x="519113" y="1151752"/>
            <a:ext cx="11149013" cy="4567404"/>
          </a:xfrm>
        </p:spPr>
        <p:txBody>
          <a:bodyPr/>
          <a:lstStyle/>
          <a:p>
            <a:r>
              <a:rPr lang="en-US" sz="2800" dirty="0" smtClean="0"/>
              <a:t>Infrastructure as a Service (</a:t>
            </a:r>
            <a:r>
              <a:rPr lang="en-US" sz="2800" dirty="0" err="1" smtClean="0"/>
              <a:t>IaaS</a:t>
            </a:r>
            <a:r>
              <a:rPr lang="en-US" sz="2800" dirty="0" smtClean="0"/>
              <a:t>): </a:t>
            </a:r>
            <a:br>
              <a:rPr lang="en-US" sz="2800" dirty="0" smtClean="0"/>
            </a:br>
            <a:r>
              <a:rPr lang="en-US" sz="2800" dirty="0" smtClean="0"/>
              <a:t>basic compute and storage resources</a:t>
            </a:r>
          </a:p>
          <a:p>
            <a:pPr lvl="1"/>
            <a:r>
              <a:rPr lang="en-US" sz="2400" dirty="0" smtClean="0"/>
              <a:t>On-demand servers</a:t>
            </a:r>
          </a:p>
          <a:p>
            <a:pPr lvl="1"/>
            <a:r>
              <a:rPr lang="en-US" sz="2400" dirty="0" smtClean="0"/>
              <a:t>Amazon EC2, </a:t>
            </a:r>
            <a:r>
              <a:rPr lang="en-US" sz="2400" dirty="0" err="1" smtClean="0"/>
              <a:t>VMWare</a:t>
            </a:r>
            <a:r>
              <a:rPr lang="en-US" sz="2400" dirty="0" smtClean="0"/>
              <a:t> </a:t>
            </a:r>
            <a:r>
              <a:rPr lang="en-US" sz="2400" dirty="0" err="1" smtClean="0"/>
              <a:t>vCloud</a:t>
            </a:r>
            <a:endParaRPr lang="en-US" sz="2400" dirty="0" smtClean="0"/>
          </a:p>
          <a:p>
            <a:r>
              <a:rPr lang="en-US" sz="2800" dirty="0" smtClean="0"/>
              <a:t>Platform as a Service (</a:t>
            </a:r>
            <a:r>
              <a:rPr lang="en-US" sz="2800" dirty="0" err="1" smtClean="0"/>
              <a:t>PaaS</a:t>
            </a:r>
            <a:r>
              <a:rPr lang="en-US" sz="2800" dirty="0" smtClean="0"/>
              <a:t>): cloud application infrastructure</a:t>
            </a:r>
          </a:p>
          <a:p>
            <a:pPr lvl="1"/>
            <a:r>
              <a:rPr lang="en-US" sz="2400" dirty="0" smtClean="0"/>
              <a:t>On-demand application-hosting environment</a:t>
            </a:r>
          </a:p>
          <a:p>
            <a:pPr lvl="1"/>
            <a:r>
              <a:rPr lang="en-US" sz="2400" dirty="0" smtClean="0"/>
              <a:t>E.g. Google </a:t>
            </a:r>
            <a:r>
              <a:rPr lang="en-US" sz="2400" dirty="0" err="1" smtClean="0"/>
              <a:t>AppEngine</a:t>
            </a:r>
            <a:r>
              <a:rPr lang="en-US" sz="2400" dirty="0" smtClean="0"/>
              <a:t>, Salesforce.com, Windows Azure</a:t>
            </a:r>
          </a:p>
          <a:p>
            <a:r>
              <a:rPr lang="en-US" sz="2800" dirty="0" smtClean="0"/>
              <a:t>Software as a Service (</a:t>
            </a:r>
            <a:r>
              <a:rPr lang="en-US" sz="2800" dirty="0" err="1" smtClean="0"/>
              <a:t>SaaS</a:t>
            </a:r>
            <a:r>
              <a:rPr lang="en-US" sz="2800" dirty="0" smtClean="0"/>
              <a:t>): cloud applications</a:t>
            </a:r>
          </a:p>
          <a:p>
            <a:pPr lvl="1"/>
            <a:r>
              <a:rPr lang="en-US" sz="2400" dirty="0" smtClean="0"/>
              <a:t>On-demand applications</a:t>
            </a:r>
          </a:p>
          <a:p>
            <a:pPr lvl="1"/>
            <a:r>
              <a:rPr lang="en-US" sz="2400" dirty="0" smtClean="0"/>
              <a:t>E.g. Office 365, </a:t>
            </a:r>
            <a:r>
              <a:rPr lang="en-US" sz="2400" dirty="0" err="1" smtClean="0"/>
              <a:t>GMail</a:t>
            </a:r>
            <a:r>
              <a:rPr lang="en-US" sz="2400" dirty="0" smtClean="0"/>
              <a:t>, Microsoft Office Web Companions</a:t>
            </a:r>
          </a:p>
          <a:p>
            <a:pPr lvl="1"/>
            <a:endParaRPr lang="en-US" sz="2400" dirty="0"/>
          </a:p>
        </p:txBody>
      </p:sp>
    </p:spTree>
    <p:custDataLst>
      <p:tags r:id="rId1"/>
    </p:custDataLst>
    <p:extLst>
      <p:ext uri="{BB962C8B-B14F-4D97-AF65-F5344CB8AC3E}">
        <p14:creationId xmlns:p14="http://schemas.microsoft.com/office/powerpoint/2010/main" val="3512355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Efficiency Versus Control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0623109"/>
              </p:ext>
            </p:extLst>
          </p:nvPr>
        </p:nvGraphicFramePr>
        <p:xfrm>
          <a:off x="2222728" y="2103454"/>
          <a:ext cx="7983317" cy="3545840"/>
        </p:xfrm>
        <a:graphic>
          <a:graphicData uri="http://schemas.openxmlformats.org/drawingml/2006/table">
            <a:tbl>
              <a:tblPr firstRow="1" bandRow="1">
                <a:tableStyleId>{5C22544A-7EE6-4342-B048-85BDC9FD1C3A}</a:tableStyleId>
              </a:tblPr>
              <a:tblGrid>
                <a:gridCol w="2368017"/>
                <a:gridCol w="1514314"/>
                <a:gridCol w="1233197"/>
                <a:gridCol w="1388626"/>
                <a:gridCol w="1479163"/>
              </a:tblGrid>
              <a:tr h="370840">
                <a:tc>
                  <a:txBody>
                    <a:bodyPr/>
                    <a:lstStyle/>
                    <a:p>
                      <a:r>
                        <a:rPr lang="en-US" sz="1600" dirty="0" smtClean="0">
                          <a:solidFill>
                            <a:schemeClr val="tx2"/>
                          </a:solidFill>
                        </a:rPr>
                        <a:t>     = Managed for You</a:t>
                      </a:r>
                      <a:endParaRPr lang="en-US" sz="1600" dirty="0">
                        <a:solidFill>
                          <a:schemeClr val="tx2"/>
                        </a:solidFill>
                      </a:endParaRPr>
                    </a:p>
                  </a:txBody>
                  <a:tcPr marL="121888" marR="121888"/>
                </a:tc>
                <a:tc>
                  <a:txBody>
                    <a:bodyPr/>
                    <a:lstStyle/>
                    <a:p>
                      <a:pPr algn="ctr"/>
                      <a:r>
                        <a:rPr lang="en-US" sz="1600" dirty="0" smtClean="0">
                          <a:solidFill>
                            <a:schemeClr val="tx2"/>
                          </a:solidFill>
                        </a:rPr>
                        <a:t>Standalone</a:t>
                      </a:r>
                    </a:p>
                    <a:p>
                      <a:pPr algn="ctr"/>
                      <a:r>
                        <a:rPr lang="en-US" sz="1600" dirty="0" smtClean="0">
                          <a:solidFill>
                            <a:schemeClr val="tx2"/>
                          </a:solidFill>
                        </a:rPr>
                        <a:t>Servers</a:t>
                      </a:r>
                      <a:endParaRPr lang="en-US" sz="1600" dirty="0">
                        <a:solidFill>
                          <a:schemeClr val="tx2"/>
                        </a:solidFill>
                      </a:endParaRPr>
                    </a:p>
                  </a:txBody>
                  <a:tcPr marL="121888" marR="121888"/>
                </a:tc>
                <a:tc>
                  <a:txBody>
                    <a:bodyPr/>
                    <a:lstStyle/>
                    <a:p>
                      <a:pPr algn="ctr"/>
                      <a:r>
                        <a:rPr lang="en-US" sz="1600" dirty="0" err="1" smtClean="0">
                          <a:solidFill>
                            <a:schemeClr val="tx2"/>
                          </a:solidFill>
                        </a:rPr>
                        <a:t>IaaS</a:t>
                      </a:r>
                      <a:endParaRPr lang="en-US" sz="1600" dirty="0">
                        <a:solidFill>
                          <a:schemeClr val="tx2"/>
                        </a:solidFill>
                      </a:endParaRPr>
                    </a:p>
                  </a:txBody>
                  <a:tcPr marL="121888" marR="121888"/>
                </a:tc>
                <a:tc>
                  <a:txBody>
                    <a:bodyPr/>
                    <a:lstStyle/>
                    <a:p>
                      <a:pPr algn="ctr"/>
                      <a:r>
                        <a:rPr lang="en-US" sz="1600" dirty="0" err="1" smtClean="0">
                          <a:solidFill>
                            <a:schemeClr val="tx2"/>
                          </a:solidFill>
                        </a:rPr>
                        <a:t>PaaS</a:t>
                      </a:r>
                      <a:endParaRPr lang="en-US" sz="1600" dirty="0">
                        <a:solidFill>
                          <a:schemeClr val="tx2"/>
                        </a:solidFill>
                      </a:endParaRPr>
                    </a:p>
                  </a:txBody>
                  <a:tcPr marL="121888" marR="121888"/>
                </a:tc>
                <a:tc>
                  <a:txBody>
                    <a:bodyPr/>
                    <a:lstStyle/>
                    <a:p>
                      <a:pPr algn="ctr"/>
                      <a:r>
                        <a:rPr lang="en-US" sz="1600" dirty="0" err="1" smtClean="0">
                          <a:solidFill>
                            <a:schemeClr val="tx2"/>
                          </a:solidFill>
                        </a:rPr>
                        <a:t>SaaS</a:t>
                      </a:r>
                      <a:endParaRPr lang="en-US" sz="1600" dirty="0">
                        <a:solidFill>
                          <a:schemeClr val="tx2"/>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Applications</a:t>
                      </a:r>
                    </a:p>
                  </a:txBody>
                  <a:tcPr marL="121888" marR="121888">
                    <a:solidFill>
                      <a:schemeClr val="accent1"/>
                    </a:solidFill>
                  </a:tcPr>
                </a:tc>
                <a:tc>
                  <a:txBody>
                    <a:bodyPr/>
                    <a:lstStyle/>
                    <a:p>
                      <a:endParaRPr lang="en-US" sz="1600" dirty="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Runtimes</a:t>
                      </a:r>
                    </a:p>
                  </a:txBody>
                  <a:tcPr marL="121888" marR="121888">
                    <a:solidFill>
                      <a:schemeClr val="accent1"/>
                    </a:solidFill>
                  </a:tcPr>
                </a:tc>
                <a:tc>
                  <a:txBody>
                    <a:bodyPr/>
                    <a:lstStyle/>
                    <a:p>
                      <a:endParaRPr lang="en-US" sz="1600">
                        <a:solidFill>
                          <a:schemeClr val="bg1"/>
                        </a:solidFill>
                      </a:endParaRPr>
                    </a:p>
                  </a:txBody>
                  <a:tcPr marL="121888" marR="121888"/>
                </a:tc>
                <a:tc>
                  <a:txBody>
                    <a:bodyPr/>
                    <a:lstStyle/>
                    <a:p>
                      <a:endParaRPr lang="en-US" sz="1600" dirty="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Database</a:t>
                      </a:r>
                    </a:p>
                  </a:txBody>
                  <a:tcPr marL="121888" marR="121888">
                    <a:solidFill>
                      <a:schemeClr val="accent1"/>
                    </a:solidFill>
                  </a:tcPr>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Operating System</a:t>
                      </a:r>
                    </a:p>
                  </a:txBody>
                  <a:tcPr marL="121888" marR="121888">
                    <a:solidFill>
                      <a:schemeClr val="accent1"/>
                    </a:solidFill>
                  </a:tcPr>
                </a:tc>
                <a:tc>
                  <a:txBody>
                    <a:bodyPr/>
                    <a:lstStyle/>
                    <a:p>
                      <a:endParaRPr lang="en-US" sz="1600" dirty="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dirty="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Virtualization</a:t>
                      </a:r>
                    </a:p>
                  </a:txBody>
                  <a:tcPr marL="121888" marR="121888">
                    <a:solidFill>
                      <a:schemeClr val="accent1"/>
                    </a:solidFill>
                  </a:tcPr>
                </a:tc>
                <a:tc>
                  <a:txBody>
                    <a:bodyPr/>
                    <a:lstStyle/>
                    <a:p>
                      <a:endParaRPr lang="en-US" sz="1600" dirty="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Server</a:t>
                      </a:r>
                    </a:p>
                  </a:txBody>
                  <a:tcPr marL="121888" marR="121888">
                    <a:solidFill>
                      <a:schemeClr val="accent1"/>
                    </a:solidFill>
                  </a:tcPr>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Storage</a:t>
                      </a:r>
                    </a:p>
                  </a:txBody>
                  <a:tcPr marL="121888" marR="121888">
                    <a:solidFill>
                      <a:schemeClr val="accent1"/>
                    </a:solidFill>
                  </a:tcPr>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c>
                  <a:txBody>
                    <a:bodyPr/>
                    <a:lstStyle/>
                    <a:p>
                      <a:endParaRPr lang="en-US" sz="1600">
                        <a:solidFill>
                          <a:schemeClr val="bg1"/>
                        </a:solidFill>
                      </a:endParaRPr>
                    </a:p>
                  </a:txBody>
                  <a:tcPr marL="121888" marR="121888"/>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2"/>
                          </a:solidFill>
                        </a:rPr>
                        <a:t>Networking</a:t>
                      </a:r>
                      <a:endParaRPr lang="en-US" sz="1600" dirty="0">
                        <a:solidFill>
                          <a:schemeClr val="tx2"/>
                        </a:solidFill>
                      </a:endParaRPr>
                    </a:p>
                  </a:txBody>
                  <a:tcPr marL="121888" marR="121888">
                    <a:solidFill>
                      <a:schemeClr val="accent1"/>
                    </a:solidFill>
                  </a:tcPr>
                </a:tc>
                <a:tc>
                  <a:txBody>
                    <a:bodyPr/>
                    <a:lstStyle/>
                    <a:p>
                      <a:endParaRPr lang="en-US" sz="1600" dirty="0">
                        <a:solidFill>
                          <a:schemeClr val="bg1"/>
                        </a:solidFill>
                      </a:endParaRPr>
                    </a:p>
                  </a:txBody>
                  <a:tcPr marL="121888" marR="121888"/>
                </a:tc>
                <a:tc>
                  <a:txBody>
                    <a:bodyPr/>
                    <a:lstStyle/>
                    <a:p>
                      <a:endParaRPr lang="en-US" sz="1600" dirty="0">
                        <a:solidFill>
                          <a:schemeClr val="bg1"/>
                        </a:solidFill>
                      </a:endParaRPr>
                    </a:p>
                  </a:txBody>
                  <a:tcPr marL="121888" marR="121888"/>
                </a:tc>
                <a:tc>
                  <a:txBody>
                    <a:bodyPr/>
                    <a:lstStyle/>
                    <a:p>
                      <a:endParaRPr lang="en-US" sz="1600" dirty="0">
                        <a:solidFill>
                          <a:schemeClr val="bg1"/>
                        </a:solidFill>
                      </a:endParaRPr>
                    </a:p>
                  </a:txBody>
                  <a:tcPr marL="121888" marR="121888"/>
                </a:tc>
                <a:tc>
                  <a:txBody>
                    <a:bodyPr/>
                    <a:lstStyle/>
                    <a:p>
                      <a:endParaRPr lang="en-US" sz="1600" dirty="0">
                        <a:solidFill>
                          <a:schemeClr val="bg1"/>
                        </a:solidFill>
                      </a:endParaRPr>
                    </a:p>
                  </a:txBody>
                  <a:tcPr marL="121888" marR="121888"/>
                </a:tc>
              </a:tr>
            </a:tbl>
          </a:graphicData>
        </a:graphic>
      </p:graphicFrame>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2715368"/>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3086733"/>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3455785"/>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3824838"/>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4191578"/>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4559490"/>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4930725"/>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41931" y="5301960"/>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2727" y="2179656"/>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5301960"/>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3086733"/>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3455785"/>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3824838"/>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4191578"/>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4559490"/>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0694" y="4930725"/>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6794727" y="1106759"/>
            <a:ext cx="2971801" cy="430887"/>
          </a:xfrm>
          <a:prstGeom prst="rect">
            <a:avLst/>
          </a:prstGeom>
          <a:noFill/>
        </p:spPr>
        <p:txBody>
          <a:bodyPr wrap="square" lIns="0" tIns="0" rIns="0" bIns="0" rtlCol="0">
            <a:spAutoFit/>
          </a:bodyPr>
          <a:lstStyle/>
          <a:p>
            <a:pPr algn="ctr"/>
            <a:r>
              <a:rPr lang="en-US" sz="2800" dirty="0" smtClean="0">
                <a:solidFill>
                  <a:schemeClr val="accent1"/>
                </a:solidFill>
              </a:rPr>
              <a:t>Windows Azure</a:t>
            </a:r>
          </a:p>
        </p:txBody>
      </p:sp>
      <p:sp>
        <p:nvSpPr>
          <p:cNvPr id="41" name="Down Arrow 40"/>
          <p:cNvSpPr/>
          <p:nvPr/>
        </p:nvSpPr>
        <p:spPr bwMode="auto">
          <a:xfrm>
            <a:off x="7937726" y="1597486"/>
            <a:ext cx="411479" cy="459196"/>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27"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2713056"/>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3084421"/>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3453473"/>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3822526"/>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4189266"/>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4557178"/>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4928413"/>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528" y="5299648"/>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894" y="4191578"/>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894" y="4559490"/>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894" y="4930725"/>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894" y="5301960"/>
            <a:ext cx="35871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128" y="2713056"/>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128" y="3084421"/>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128" y="3453473"/>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128" y="3822526"/>
            <a:ext cx="372251" cy="27926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C:\Users\markruss\AppData\Local\Microsoft\Windows\Temporary Internet Files\Content.IE5\01I8MGMS\MC90043152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927" y="2713056"/>
            <a:ext cx="372251" cy="27926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bwMode="auto">
          <a:xfrm>
            <a:off x="5566777" y="5834745"/>
            <a:ext cx="2633274" cy="377371"/>
          </a:xfrm>
          <a:prstGeom prst="rightArrow">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6" name="TextBox 5"/>
          <p:cNvSpPr txBox="1"/>
          <p:nvPr/>
        </p:nvSpPr>
        <p:spPr>
          <a:xfrm>
            <a:off x="4068562" y="5834743"/>
            <a:ext cx="1181414" cy="369332"/>
          </a:xfrm>
          <a:prstGeom prst="rect">
            <a:avLst/>
          </a:prstGeom>
          <a:noFill/>
        </p:spPr>
        <p:txBody>
          <a:bodyPr wrap="none" lIns="0" tIns="0" rIns="0" bIns="0" rtlCol="0">
            <a:spAutoFit/>
          </a:bodyPr>
          <a:lstStyle/>
          <a:p>
            <a:r>
              <a:rPr lang="en-US" sz="2400" b="1" dirty="0" smtClean="0">
                <a:solidFill>
                  <a:schemeClr val="accent1"/>
                </a:solidFill>
              </a:rPr>
              <a:t>Efficiency</a:t>
            </a:r>
          </a:p>
        </p:txBody>
      </p:sp>
      <p:sp>
        <p:nvSpPr>
          <p:cNvPr id="44" name="Right Arrow 43"/>
          <p:cNvSpPr/>
          <p:nvPr/>
        </p:nvSpPr>
        <p:spPr bwMode="auto">
          <a:xfrm rot="10800000">
            <a:off x="5571430" y="6291946"/>
            <a:ext cx="2633274" cy="377371"/>
          </a:xfrm>
          <a:prstGeom prst="rightArrow">
            <a:avLst/>
          </a:prstGeom>
          <a:gradFill>
            <a:gsLst>
              <a:gs pos="0">
                <a:schemeClr val="tx2">
                  <a:lumMod val="5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tx1">
                  <a:alpha val="99000"/>
                </a:schemeClr>
              </a:solidFill>
            </a:endParaRPr>
          </a:p>
        </p:txBody>
      </p:sp>
      <p:sp>
        <p:nvSpPr>
          <p:cNvPr id="57" name="TextBox 56"/>
          <p:cNvSpPr txBox="1"/>
          <p:nvPr/>
        </p:nvSpPr>
        <p:spPr>
          <a:xfrm>
            <a:off x="8588557" y="6262133"/>
            <a:ext cx="1726691" cy="369332"/>
          </a:xfrm>
          <a:prstGeom prst="rect">
            <a:avLst/>
          </a:prstGeom>
          <a:noFill/>
        </p:spPr>
        <p:txBody>
          <a:bodyPr wrap="none" lIns="0" tIns="0" rIns="0" bIns="0" rtlCol="0">
            <a:spAutoFit/>
          </a:bodyPr>
          <a:lstStyle/>
          <a:p>
            <a:r>
              <a:rPr lang="en-US" sz="2400" b="1" dirty="0" err="1" smtClean="0">
                <a:solidFill>
                  <a:schemeClr val="accent1"/>
                </a:solidFill>
              </a:rPr>
              <a:t>Control+Cost</a:t>
            </a:r>
            <a:endParaRPr lang="en-US" sz="2400" b="1" dirty="0" smtClean="0">
              <a:solidFill>
                <a:schemeClr val="accent1"/>
              </a:solidFill>
            </a:endParaRPr>
          </a:p>
        </p:txBody>
      </p:sp>
    </p:spTree>
    <p:extLst>
      <p:ext uri="{BB962C8B-B14F-4D97-AF65-F5344CB8AC3E}">
        <p14:creationId xmlns:p14="http://schemas.microsoft.com/office/powerpoint/2010/main" val="3194517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loud Callout 77"/>
          <p:cNvSpPr/>
          <p:nvPr/>
        </p:nvSpPr>
        <p:spPr>
          <a:xfrm>
            <a:off x="545355" y="3354146"/>
            <a:ext cx="10546551" cy="4646854"/>
          </a:xfrm>
          <a:prstGeom prst="cloudCallout">
            <a:avLst>
              <a:gd name="adj1" fmla="val -4026"/>
              <a:gd name="adj2" fmla="val 29623"/>
            </a:avLst>
          </a:prstGeom>
          <a:solidFill>
            <a:sysClr val="window" lastClr="FFFFFF">
              <a:alpha val="58000"/>
            </a:sysClr>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endParaRPr lang="en-US" sz="1200" dirty="0">
              <a:effectLst/>
              <a:latin typeface="Times New Roman"/>
              <a:ea typeface="Times New Roman"/>
            </a:endParaRPr>
          </a:p>
        </p:txBody>
      </p:sp>
      <p:grpSp>
        <p:nvGrpSpPr>
          <p:cNvPr id="15" name="Group 14"/>
          <p:cNvGrpSpPr/>
          <p:nvPr/>
        </p:nvGrpSpPr>
        <p:grpSpPr>
          <a:xfrm>
            <a:off x="5052545" y="3740036"/>
            <a:ext cx="3490865" cy="2656942"/>
            <a:chOff x="5032263" y="4035311"/>
            <a:chExt cx="3490865" cy="2656942"/>
          </a:xfrm>
        </p:grpSpPr>
        <p:sp>
          <p:nvSpPr>
            <p:cNvPr id="76" name="Rectangle 75"/>
            <p:cNvSpPr/>
            <p:nvPr/>
          </p:nvSpPr>
          <p:spPr bwMode="auto">
            <a:xfrm>
              <a:off x="5184663" y="4187711"/>
              <a:ext cx="3338465" cy="250454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77" name="TextBox 76"/>
            <p:cNvSpPr txBox="1"/>
            <p:nvPr/>
          </p:nvSpPr>
          <p:spPr>
            <a:xfrm>
              <a:off x="5184664" y="5491772"/>
              <a:ext cx="3338464" cy="615553"/>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Operating </a:t>
              </a:r>
            </a:p>
            <a:p>
              <a:pPr algn="ctr"/>
              <a:r>
                <a:rPr lang="en-US" sz="2000" b="1" dirty="0" smtClean="0">
                  <a:gradFill>
                    <a:gsLst>
                      <a:gs pos="0">
                        <a:schemeClr val="tx1"/>
                      </a:gs>
                      <a:gs pos="86000">
                        <a:schemeClr val="tx1"/>
                      </a:gs>
                    </a:gsLst>
                    <a:lin ang="5400000" scaled="0"/>
                  </a:gradFill>
                </a:rPr>
                <a:t>System</a:t>
              </a:r>
            </a:p>
          </p:txBody>
        </p:sp>
        <p:sp>
          <p:nvSpPr>
            <p:cNvPr id="16" name="Rectangle 15"/>
            <p:cNvSpPr/>
            <p:nvPr/>
          </p:nvSpPr>
          <p:spPr bwMode="auto">
            <a:xfrm>
              <a:off x="5032263" y="4035311"/>
              <a:ext cx="3338465" cy="250454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7" name="TextBox 16"/>
            <p:cNvSpPr txBox="1"/>
            <p:nvPr/>
          </p:nvSpPr>
          <p:spPr>
            <a:xfrm>
              <a:off x="5032264" y="5339372"/>
              <a:ext cx="3338464" cy="615553"/>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Operating </a:t>
              </a:r>
            </a:p>
            <a:p>
              <a:pPr algn="ctr"/>
              <a:r>
                <a:rPr lang="en-US" sz="2000" b="1" dirty="0" smtClean="0">
                  <a:gradFill>
                    <a:gsLst>
                      <a:gs pos="0">
                        <a:schemeClr val="tx1"/>
                      </a:gs>
                      <a:gs pos="86000">
                        <a:schemeClr val="tx1"/>
                      </a:gs>
                    </a:gsLst>
                    <a:lin ang="5400000" scaled="0"/>
                  </a:gradFill>
                </a:rPr>
                <a:t>System</a:t>
              </a:r>
            </a:p>
          </p:txBody>
        </p:sp>
        <p:sp>
          <p:nvSpPr>
            <p:cNvPr id="62" name="TextBox 61"/>
            <p:cNvSpPr txBox="1"/>
            <p:nvPr/>
          </p:nvSpPr>
          <p:spPr>
            <a:xfrm>
              <a:off x="5074018" y="6102555"/>
              <a:ext cx="3296710" cy="307777"/>
            </a:xfrm>
            <a:prstGeom prst="rect">
              <a:avLst/>
            </a:prstGeom>
            <a:noFill/>
          </p:spPr>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VM</a:t>
              </a:r>
            </a:p>
          </p:txBody>
        </p:sp>
        <p:sp>
          <p:nvSpPr>
            <p:cNvPr id="74" name="TextBox 73"/>
            <p:cNvSpPr txBox="1"/>
            <p:nvPr/>
          </p:nvSpPr>
          <p:spPr>
            <a:xfrm>
              <a:off x="7057426" y="4384221"/>
              <a:ext cx="1194968" cy="615553"/>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Web</a:t>
              </a:r>
            </a:p>
            <a:p>
              <a:pPr algn="ctr"/>
              <a:r>
                <a:rPr lang="en-US" sz="2000" b="1" dirty="0" smtClean="0">
                  <a:gradFill>
                    <a:gsLst>
                      <a:gs pos="0">
                        <a:schemeClr val="tx1"/>
                      </a:gs>
                      <a:gs pos="86000">
                        <a:schemeClr val="tx1"/>
                      </a:gs>
                    </a:gsLst>
                    <a:lin ang="5400000" scaled="0"/>
                  </a:gradFill>
                </a:rPr>
                <a:t>Server</a:t>
              </a:r>
            </a:p>
          </p:txBody>
        </p:sp>
      </p:grpSp>
      <p:grpSp>
        <p:nvGrpSpPr>
          <p:cNvPr id="22" name="Group 21"/>
          <p:cNvGrpSpPr/>
          <p:nvPr/>
        </p:nvGrpSpPr>
        <p:grpSpPr>
          <a:xfrm>
            <a:off x="2688379" y="3876368"/>
            <a:ext cx="1807083" cy="2486126"/>
            <a:chOff x="2668097" y="4171643"/>
            <a:chExt cx="1807083" cy="2486126"/>
          </a:xfrm>
        </p:grpSpPr>
        <p:sp>
          <p:nvSpPr>
            <p:cNvPr id="63" name="Rectangle 62"/>
            <p:cNvSpPr/>
            <p:nvPr/>
          </p:nvSpPr>
          <p:spPr bwMode="auto">
            <a:xfrm>
              <a:off x="2668099" y="4171643"/>
              <a:ext cx="1807081" cy="2486126"/>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0" name="Can 19"/>
            <p:cNvSpPr/>
            <p:nvPr/>
          </p:nvSpPr>
          <p:spPr bwMode="auto">
            <a:xfrm>
              <a:off x="2950769" y="4301129"/>
              <a:ext cx="1161014" cy="1077938"/>
            </a:xfrm>
            <a:prstGeom prst="can">
              <a:avLst>
                <a:gd name="adj"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TextBox 63"/>
            <p:cNvSpPr txBox="1"/>
            <p:nvPr/>
          </p:nvSpPr>
          <p:spPr>
            <a:xfrm>
              <a:off x="2668097" y="5495880"/>
              <a:ext cx="1807083" cy="615553"/>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Operating </a:t>
              </a:r>
            </a:p>
            <a:p>
              <a:pPr algn="ctr"/>
              <a:r>
                <a:rPr lang="en-US" sz="2000" b="1" dirty="0" smtClean="0">
                  <a:gradFill>
                    <a:gsLst>
                      <a:gs pos="0">
                        <a:schemeClr val="tx1"/>
                      </a:gs>
                      <a:gs pos="86000">
                        <a:schemeClr val="tx1"/>
                      </a:gs>
                    </a:gsLst>
                    <a:lin ang="5400000" scaled="0"/>
                  </a:gradFill>
                </a:rPr>
                <a:t>System</a:t>
              </a:r>
            </a:p>
          </p:txBody>
        </p:sp>
        <p:sp>
          <p:nvSpPr>
            <p:cNvPr id="67" name="TextBox 66"/>
            <p:cNvSpPr txBox="1"/>
            <p:nvPr/>
          </p:nvSpPr>
          <p:spPr>
            <a:xfrm>
              <a:off x="2668097" y="6226789"/>
              <a:ext cx="1807083" cy="307777"/>
            </a:xfrm>
            <a:prstGeom prst="rect">
              <a:avLst/>
            </a:prstGeom>
            <a:noFill/>
          </p:spPr>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VM</a:t>
              </a:r>
            </a:p>
          </p:txBody>
        </p:sp>
        <p:sp>
          <p:nvSpPr>
            <p:cNvPr id="68" name="TextBox 67"/>
            <p:cNvSpPr txBox="1"/>
            <p:nvPr/>
          </p:nvSpPr>
          <p:spPr>
            <a:xfrm>
              <a:off x="3012556" y="4939580"/>
              <a:ext cx="1037437" cy="307777"/>
            </a:xfrm>
            <a:prstGeom prst="rect">
              <a:avLst/>
            </a:prstGeom>
            <a:noFill/>
          </p:spPr>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DBMS</a:t>
              </a:r>
            </a:p>
          </p:txBody>
        </p:sp>
      </p:grpSp>
      <p:grpSp>
        <p:nvGrpSpPr>
          <p:cNvPr id="14" name="Group 13"/>
          <p:cNvGrpSpPr/>
          <p:nvPr/>
        </p:nvGrpSpPr>
        <p:grpSpPr>
          <a:xfrm>
            <a:off x="2917981" y="1439640"/>
            <a:ext cx="2665905" cy="2473186"/>
            <a:chOff x="2901446" y="1735004"/>
            <a:chExt cx="3180487" cy="2452705"/>
          </a:xfrm>
        </p:grpSpPr>
        <p:sp>
          <p:nvSpPr>
            <p:cNvPr id="88" name="Freeform 87"/>
            <p:cNvSpPr/>
            <p:nvPr/>
          </p:nvSpPr>
          <p:spPr>
            <a:xfrm>
              <a:off x="2901446" y="1735004"/>
              <a:ext cx="3180487" cy="2452705"/>
            </a:xfrm>
            <a:custGeom>
              <a:avLst/>
              <a:gdLst>
                <a:gd name="connsiteX0" fmla="*/ 2703114 w 2703114"/>
                <a:gd name="connsiteY0" fmla="*/ 0 h 2529444"/>
                <a:gd name="connsiteX1" fmla="*/ 399301 w 2703114"/>
                <a:gd name="connsiteY1" fmla="*/ 938150 h 2529444"/>
                <a:gd name="connsiteX2" fmla="*/ 209295 w 2703114"/>
                <a:gd name="connsiteY2" fmla="*/ 1971304 h 2529444"/>
                <a:gd name="connsiteX3" fmla="*/ 2572485 w 2703114"/>
                <a:gd name="connsiteY3" fmla="*/ 2529444 h 2529444"/>
                <a:gd name="connsiteX0" fmla="*/ 3228764 w 3228764"/>
                <a:gd name="connsiteY0" fmla="*/ 0 h 2540495"/>
                <a:gd name="connsiteX1" fmla="*/ 424420 w 3228764"/>
                <a:gd name="connsiteY1" fmla="*/ 949201 h 2540495"/>
                <a:gd name="connsiteX2" fmla="*/ 234414 w 3228764"/>
                <a:gd name="connsiteY2" fmla="*/ 1982355 h 2540495"/>
                <a:gd name="connsiteX3" fmla="*/ 2597604 w 3228764"/>
                <a:gd name="connsiteY3" fmla="*/ 2540495 h 2540495"/>
                <a:gd name="connsiteX0" fmla="*/ 3180487 w 3180487"/>
                <a:gd name="connsiteY0" fmla="*/ 0 h 2540495"/>
                <a:gd name="connsiteX1" fmla="*/ 2164323 w 3180487"/>
                <a:gd name="connsiteY1" fmla="*/ 229045 h 2540495"/>
                <a:gd name="connsiteX2" fmla="*/ 376143 w 3180487"/>
                <a:gd name="connsiteY2" fmla="*/ 949201 h 2540495"/>
                <a:gd name="connsiteX3" fmla="*/ 186137 w 3180487"/>
                <a:gd name="connsiteY3" fmla="*/ 1982355 h 2540495"/>
                <a:gd name="connsiteX4" fmla="*/ 2549327 w 3180487"/>
                <a:gd name="connsiteY4" fmla="*/ 2540495 h 254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0487" h="2540495">
                  <a:moveTo>
                    <a:pt x="3180487" y="0"/>
                  </a:moveTo>
                  <a:cubicBezTo>
                    <a:pt x="3011126" y="52908"/>
                    <a:pt x="2631714" y="70845"/>
                    <a:pt x="2164323" y="229045"/>
                  </a:cubicBezTo>
                  <a:cubicBezTo>
                    <a:pt x="1696932" y="387245"/>
                    <a:pt x="705841" y="656983"/>
                    <a:pt x="376143" y="949201"/>
                  </a:cubicBezTo>
                  <a:cubicBezTo>
                    <a:pt x="46445" y="1241419"/>
                    <a:pt x="-176060" y="1717139"/>
                    <a:pt x="186137" y="1982355"/>
                  </a:cubicBezTo>
                  <a:cubicBezTo>
                    <a:pt x="548334" y="2247571"/>
                    <a:pt x="1548830" y="2394033"/>
                    <a:pt x="2549327" y="2540495"/>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60" name="TextBox 59"/>
            <p:cNvSpPr txBox="1"/>
            <p:nvPr/>
          </p:nvSpPr>
          <p:spPr>
            <a:xfrm>
              <a:off x="3105918" y="2130212"/>
              <a:ext cx="2133795" cy="1068297"/>
            </a:xfrm>
            <a:prstGeom prst="rect">
              <a:avLst/>
            </a:prstGeom>
            <a:ln>
              <a:noFill/>
            </a:ln>
          </p:spPr>
          <p:txBody>
            <a:bodyPr wrap="square" rtlCol="0">
              <a:spAutoFit/>
            </a:bodyPr>
            <a:lstStyle/>
            <a:p>
              <a:pPr algn="ctr"/>
              <a:r>
                <a:rPr lang="en-US" sz="1600" b="1" dirty="0"/>
                <a:t>2</a:t>
              </a:r>
              <a:r>
                <a:rPr lang="en-US" sz="1600" b="1" dirty="0" smtClean="0"/>
                <a:t>) Choose image, then create and configure VM(s) for application</a:t>
              </a:r>
            </a:p>
          </p:txBody>
        </p:sp>
      </p:grpSp>
      <p:grpSp>
        <p:nvGrpSpPr>
          <p:cNvPr id="12" name="Group 11"/>
          <p:cNvGrpSpPr/>
          <p:nvPr/>
        </p:nvGrpSpPr>
        <p:grpSpPr>
          <a:xfrm>
            <a:off x="890496" y="1201016"/>
            <a:ext cx="4724386" cy="2671948"/>
            <a:chOff x="870214" y="1496291"/>
            <a:chExt cx="4724386" cy="2671948"/>
          </a:xfrm>
        </p:grpSpPr>
        <p:sp>
          <p:nvSpPr>
            <p:cNvPr id="87" name="Freeform 86"/>
            <p:cNvSpPr/>
            <p:nvPr/>
          </p:nvSpPr>
          <p:spPr>
            <a:xfrm>
              <a:off x="2026492" y="1496291"/>
              <a:ext cx="3568108" cy="2671948"/>
            </a:xfrm>
            <a:custGeom>
              <a:avLst/>
              <a:gdLst>
                <a:gd name="connsiteX0" fmla="*/ 3448033 w 3448033"/>
                <a:gd name="connsiteY0" fmla="*/ 0 h 3028208"/>
                <a:gd name="connsiteX1" fmla="*/ 111066 w 3448033"/>
                <a:gd name="connsiteY1" fmla="*/ 558140 h 3028208"/>
                <a:gd name="connsiteX2" fmla="*/ 1120469 w 3448033"/>
                <a:gd name="connsiteY2" fmla="*/ 3028208 h 3028208"/>
              </a:gdLst>
              <a:ahLst/>
              <a:cxnLst>
                <a:cxn ang="0">
                  <a:pos x="connsiteX0" y="connsiteY0"/>
                </a:cxn>
                <a:cxn ang="0">
                  <a:pos x="connsiteX1" y="connsiteY1"/>
                </a:cxn>
                <a:cxn ang="0">
                  <a:pos x="connsiteX2" y="connsiteY2"/>
                </a:cxn>
              </a:cxnLst>
              <a:rect l="l" t="t" r="r" b="b"/>
              <a:pathLst>
                <a:path w="3448033" h="3028208">
                  <a:moveTo>
                    <a:pt x="3448033" y="0"/>
                  </a:moveTo>
                  <a:cubicBezTo>
                    <a:pt x="1973513" y="26719"/>
                    <a:pt x="498993" y="53439"/>
                    <a:pt x="111066" y="558140"/>
                  </a:cubicBezTo>
                  <a:cubicBezTo>
                    <a:pt x="-276861" y="1062841"/>
                    <a:pt x="421804" y="2045524"/>
                    <a:pt x="1120469" y="302820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71" name="TextBox 70"/>
            <p:cNvSpPr txBox="1"/>
            <p:nvPr/>
          </p:nvSpPr>
          <p:spPr>
            <a:xfrm>
              <a:off x="870214" y="2135386"/>
              <a:ext cx="2123671" cy="830997"/>
            </a:xfrm>
            <a:prstGeom prst="rect">
              <a:avLst/>
            </a:prstGeom>
            <a:ln>
              <a:noFill/>
            </a:ln>
          </p:spPr>
          <p:txBody>
            <a:bodyPr wrap="square" rtlCol="0">
              <a:spAutoFit/>
            </a:bodyPr>
            <a:lstStyle/>
            <a:p>
              <a:pPr algn="ctr"/>
              <a:r>
                <a:rPr lang="en-US" sz="1600" b="1" dirty="0" smtClean="0"/>
                <a:t>1) Choose image, then create</a:t>
              </a:r>
              <a:r>
                <a:rPr lang="en-US" sz="1600" b="1" dirty="0"/>
                <a:t> </a:t>
              </a:r>
              <a:r>
                <a:rPr lang="en-US" sz="1600" b="1" dirty="0" smtClean="0"/>
                <a:t>VM for DBMS and configure DBMS</a:t>
              </a:r>
            </a:p>
          </p:txBody>
        </p:sp>
      </p:grpSp>
      <p:sp>
        <p:nvSpPr>
          <p:cNvPr id="11" name="Rectangle 10"/>
          <p:cNvSpPr/>
          <p:nvPr/>
        </p:nvSpPr>
        <p:spPr>
          <a:xfrm>
            <a:off x="595905" y="2899884"/>
            <a:ext cx="358897" cy="27714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err="1">
              <a:solidFill>
                <a:schemeClr val="tx2"/>
              </a:solidFill>
            </a:endParaRPr>
          </a:p>
        </p:txBody>
      </p:sp>
      <p:sp>
        <p:nvSpPr>
          <p:cNvPr id="2" name="Title 1"/>
          <p:cNvSpPr>
            <a:spLocks noGrp="1"/>
          </p:cNvSpPr>
          <p:nvPr>
            <p:ph type="title"/>
          </p:nvPr>
        </p:nvSpPr>
        <p:spPr>
          <a:xfrm>
            <a:off x="519112" y="228600"/>
            <a:ext cx="11149013" cy="997196"/>
          </a:xfrm>
        </p:spPr>
        <p:txBody>
          <a:bodyPr/>
          <a:lstStyle/>
          <a:p>
            <a:r>
              <a:rPr lang="en-US" dirty="0" err="1" smtClean="0"/>
              <a:t>IaaS</a:t>
            </a:r>
            <a:r>
              <a:rPr lang="en-US" dirty="0" smtClean="0"/>
              <a:t/>
            </a:r>
            <a:br>
              <a:rPr lang="en-US" dirty="0" smtClean="0"/>
            </a:br>
            <a:endParaRPr lang="en-US" sz="2800" dirty="0">
              <a:gradFill>
                <a:gsLst>
                  <a:gs pos="50000">
                    <a:schemeClr val="tx2"/>
                  </a:gs>
                  <a:gs pos="100000">
                    <a:schemeClr val="tx2"/>
                  </a:gs>
                </a:gsLst>
                <a:lin ang="5400000" scaled="0"/>
              </a:gradFill>
            </a:endParaRPr>
          </a:p>
        </p:txBody>
      </p:sp>
      <p:sp>
        <p:nvSpPr>
          <p:cNvPr id="4" name="Can 3"/>
          <p:cNvSpPr/>
          <p:nvPr/>
        </p:nvSpPr>
        <p:spPr>
          <a:xfrm>
            <a:off x="2078781" y="2754063"/>
            <a:ext cx="1219200" cy="974097"/>
          </a:xfrm>
          <a:prstGeom prst="can">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err="1">
              <a:solidFill>
                <a:schemeClr val="tx2"/>
              </a:solidFill>
            </a:endParaRPr>
          </a:p>
        </p:txBody>
      </p:sp>
      <p:sp>
        <p:nvSpPr>
          <p:cNvPr id="5" name="TextBox 4"/>
          <p:cNvSpPr txBox="1"/>
          <p:nvPr/>
        </p:nvSpPr>
        <p:spPr>
          <a:xfrm>
            <a:off x="2078780" y="3132594"/>
            <a:ext cx="1219201" cy="369332"/>
          </a:xfrm>
          <a:prstGeom prst="rect">
            <a:avLst/>
          </a:prstGeom>
          <a:noFill/>
        </p:spPr>
        <p:txBody>
          <a:bodyPr wrap="square" rtlCol="0" anchor="ctr" anchorCtr="0">
            <a:noAutofit/>
          </a:bodyPr>
          <a:lstStyle/>
          <a:p>
            <a:pPr algn="ctr">
              <a:buClr>
                <a:schemeClr val="tx1"/>
              </a:buClr>
            </a:pPr>
            <a:r>
              <a:rPr lang="en-US" b="1" dirty="0" smtClean="0">
                <a:solidFill>
                  <a:schemeClr val="bg1"/>
                </a:solidFill>
              </a:rPr>
              <a:t>Library</a:t>
            </a:r>
            <a:endParaRPr lang="en-US" b="1" dirty="0">
              <a:solidFill>
                <a:schemeClr val="bg1"/>
              </a:solidFill>
            </a:endParaRPr>
          </a:p>
        </p:txBody>
      </p:sp>
      <p:sp>
        <p:nvSpPr>
          <p:cNvPr id="6" name="Trapezoid 3"/>
          <p:cNvSpPr/>
          <p:nvPr/>
        </p:nvSpPr>
        <p:spPr>
          <a:xfrm rot="5400000" flipH="1">
            <a:off x="1422117" y="2720073"/>
            <a:ext cx="763929" cy="895547"/>
          </a:xfrm>
          <a:custGeom>
            <a:avLst/>
            <a:gdLst>
              <a:gd name="connsiteX0" fmla="*/ 0 w 2873363"/>
              <a:gd name="connsiteY0" fmla="*/ 2254723 h 2254723"/>
              <a:gd name="connsiteX1" fmla="*/ 1275001 w 2873363"/>
              <a:gd name="connsiteY1" fmla="*/ 0 h 2254723"/>
              <a:gd name="connsiteX2" fmla="*/ 1598362 w 2873363"/>
              <a:gd name="connsiteY2" fmla="*/ 0 h 2254723"/>
              <a:gd name="connsiteX3" fmla="*/ 2873363 w 2873363"/>
              <a:gd name="connsiteY3" fmla="*/ 2254723 h 2254723"/>
              <a:gd name="connsiteX4" fmla="*/ 0 w 2873363"/>
              <a:gd name="connsiteY4" fmla="*/ 2254723 h 2254723"/>
              <a:gd name="connsiteX0" fmla="*/ 0 w 2781326"/>
              <a:gd name="connsiteY0" fmla="*/ 2254723 h 3471665"/>
              <a:gd name="connsiteX1" fmla="*/ 1275001 w 2781326"/>
              <a:gd name="connsiteY1" fmla="*/ 0 h 3471665"/>
              <a:gd name="connsiteX2" fmla="*/ 1598362 w 2781326"/>
              <a:gd name="connsiteY2" fmla="*/ 0 h 3471665"/>
              <a:gd name="connsiteX3" fmla="*/ 2781326 w 2781326"/>
              <a:gd name="connsiteY3" fmla="*/ 3471665 h 3471665"/>
              <a:gd name="connsiteX4" fmla="*/ 0 w 2781326"/>
              <a:gd name="connsiteY4" fmla="*/ 2254723 h 3471665"/>
              <a:gd name="connsiteX0" fmla="*/ 0 w 2781326"/>
              <a:gd name="connsiteY0" fmla="*/ 2585015 h 3801957"/>
              <a:gd name="connsiteX1" fmla="*/ 1275001 w 2781326"/>
              <a:gd name="connsiteY1" fmla="*/ 330292 h 3801957"/>
              <a:gd name="connsiteX2" fmla="*/ 1926292 w 2781326"/>
              <a:gd name="connsiteY2" fmla="*/ 0 h 3801957"/>
              <a:gd name="connsiteX3" fmla="*/ 2781326 w 2781326"/>
              <a:gd name="connsiteY3" fmla="*/ 3801957 h 3801957"/>
              <a:gd name="connsiteX4" fmla="*/ 0 w 2781326"/>
              <a:gd name="connsiteY4" fmla="*/ 2585015 h 3801957"/>
              <a:gd name="connsiteX0" fmla="*/ 0 w 2781326"/>
              <a:gd name="connsiteY0" fmla="*/ 2585015 h 3801957"/>
              <a:gd name="connsiteX1" fmla="*/ 628002 w 2781326"/>
              <a:gd name="connsiteY1" fmla="*/ 355906 h 3801957"/>
              <a:gd name="connsiteX2" fmla="*/ 1926292 w 2781326"/>
              <a:gd name="connsiteY2" fmla="*/ 0 h 3801957"/>
              <a:gd name="connsiteX3" fmla="*/ 2781326 w 2781326"/>
              <a:gd name="connsiteY3" fmla="*/ 3801957 h 3801957"/>
              <a:gd name="connsiteX4" fmla="*/ 0 w 2781326"/>
              <a:gd name="connsiteY4" fmla="*/ 2585015 h 3801957"/>
              <a:gd name="connsiteX0" fmla="*/ 54973 w 2153324"/>
              <a:gd name="connsiteY0" fmla="*/ 1636130 h 3801957"/>
              <a:gd name="connsiteX1" fmla="*/ 0 w 2153324"/>
              <a:gd name="connsiteY1" fmla="*/ 355906 h 3801957"/>
              <a:gd name="connsiteX2" fmla="*/ 1298290 w 2153324"/>
              <a:gd name="connsiteY2" fmla="*/ 0 h 3801957"/>
              <a:gd name="connsiteX3" fmla="*/ 2153324 w 2153324"/>
              <a:gd name="connsiteY3" fmla="*/ 3801957 h 3801957"/>
              <a:gd name="connsiteX4" fmla="*/ 54973 w 2153324"/>
              <a:gd name="connsiteY4" fmla="*/ 1636130 h 3801957"/>
              <a:gd name="connsiteX0" fmla="*/ 0 w 3489111"/>
              <a:gd name="connsiteY0" fmla="*/ 2829177 h 3801957"/>
              <a:gd name="connsiteX1" fmla="*/ 1335787 w 3489111"/>
              <a:gd name="connsiteY1" fmla="*/ 355906 h 3801957"/>
              <a:gd name="connsiteX2" fmla="*/ 2634077 w 3489111"/>
              <a:gd name="connsiteY2" fmla="*/ 0 h 3801957"/>
              <a:gd name="connsiteX3" fmla="*/ 3489111 w 3489111"/>
              <a:gd name="connsiteY3" fmla="*/ 3801957 h 3801957"/>
              <a:gd name="connsiteX4" fmla="*/ 0 w 3489111"/>
              <a:gd name="connsiteY4" fmla="*/ 2829177 h 3801957"/>
              <a:gd name="connsiteX0" fmla="*/ 0 w 3217787"/>
              <a:gd name="connsiteY0" fmla="*/ 3077213 h 3801957"/>
              <a:gd name="connsiteX1" fmla="*/ 1064463 w 3217787"/>
              <a:gd name="connsiteY1" fmla="*/ 355906 h 3801957"/>
              <a:gd name="connsiteX2" fmla="*/ 2362753 w 3217787"/>
              <a:gd name="connsiteY2" fmla="*/ 0 h 3801957"/>
              <a:gd name="connsiteX3" fmla="*/ 3217787 w 3217787"/>
              <a:gd name="connsiteY3" fmla="*/ 3801957 h 3801957"/>
              <a:gd name="connsiteX4" fmla="*/ 0 w 3217787"/>
              <a:gd name="connsiteY4" fmla="*/ 3077213 h 3801957"/>
              <a:gd name="connsiteX0" fmla="*/ 0 w 3217787"/>
              <a:gd name="connsiteY0" fmla="*/ 3077213 h 3801957"/>
              <a:gd name="connsiteX1" fmla="*/ 1679138 w 3217787"/>
              <a:gd name="connsiteY1" fmla="*/ 287222 h 3801957"/>
              <a:gd name="connsiteX2" fmla="*/ 2362753 w 3217787"/>
              <a:gd name="connsiteY2" fmla="*/ 0 h 3801957"/>
              <a:gd name="connsiteX3" fmla="*/ 3217787 w 3217787"/>
              <a:gd name="connsiteY3" fmla="*/ 3801957 h 3801957"/>
              <a:gd name="connsiteX4" fmla="*/ 0 w 3217787"/>
              <a:gd name="connsiteY4" fmla="*/ 3077213 h 3801957"/>
              <a:gd name="connsiteX0" fmla="*/ 0 w 3217787"/>
              <a:gd name="connsiteY0" fmla="*/ 3106287 h 3831031"/>
              <a:gd name="connsiteX1" fmla="*/ 2340052 w 3217787"/>
              <a:gd name="connsiteY1" fmla="*/ 0 h 3831031"/>
              <a:gd name="connsiteX2" fmla="*/ 2362753 w 3217787"/>
              <a:gd name="connsiteY2" fmla="*/ 29074 h 3831031"/>
              <a:gd name="connsiteX3" fmla="*/ 3217787 w 3217787"/>
              <a:gd name="connsiteY3" fmla="*/ 3831031 h 3831031"/>
              <a:gd name="connsiteX4" fmla="*/ 0 w 3217787"/>
              <a:gd name="connsiteY4" fmla="*/ 3106287 h 3831031"/>
              <a:gd name="connsiteX0" fmla="*/ 0 w 3107634"/>
              <a:gd name="connsiteY0" fmla="*/ 3106287 h 3106287"/>
              <a:gd name="connsiteX1" fmla="*/ 2340052 w 3107634"/>
              <a:gd name="connsiteY1" fmla="*/ 0 h 3106287"/>
              <a:gd name="connsiteX2" fmla="*/ 2362753 w 3107634"/>
              <a:gd name="connsiteY2" fmla="*/ 29074 h 3106287"/>
              <a:gd name="connsiteX3" fmla="*/ 3107634 w 3107634"/>
              <a:gd name="connsiteY3" fmla="*/ 2841328 h 3106287"/>
              <a:gd name="connsiteX4" fmla="*/ 0 w 3107634"/>
              <a:gd name="connsiteY4" fmla="*/ 3106287 h 3106287"/>
              <a:gd name="connsiteX0" fmla="*/ 0 w 3107634"/>
              <a:gd name="connsiteY0" fmla="*/ 3106287 h 3114225"/>
              <a:gd name="connsiteX1" fmla="*/ 2340052 w 3107634"/>
              <a:gd name="connsiteY1" fmla="*/ 0 h 3114225"/>
              <a:gd name="connsiteX2" fmla="*/ 2362753 w 3107634"/>
              <a:gd name="connsiteY2" fmla="*/ 29074 h 3114225"/>
              <a:gd name="connsiteX3" fmla="*/ 3107634 w 3107634"/>
              <a:gd name="connsiteY3" fmla="*/ 3114225 h 3114225"/>
              <a:gd name="connsiteX4" fmla="*/ 0 w 3107634"/>
              <a:gd name="connsiteY4" fmla="*/ 3106287 h 3114225"/>
              <a:gd name="connsiteX0" fmla="*/ 0 w 3107634"/>
              <a:gd name="connsiteY0" fmla="*/ 3106287 h 3114225"/>
              <a:gd name="connsiteX1" fmla="*/ 2340052 w 3107634"/>
              <a:gd name="connsiteY1" fmla="*/ 0 h 3114225"/>
              <a:gd name="connsiteX2" fmla="*/ 1258390 w 3107634"/>
              <a:gd name="connsiteY2" fmla="*/ 120043 h 3114225"/>
              <a:gd name="connsiteX3" fmla="*/ 3107634 w 3107634"/>
              <a:gd name="connsiteY3" fmla="*/ 3114225 h 3114225"/>
              <a:gd name="connsiteX4" fmla="*/ 0 w 3107634"/>
              <a:gd name="connsiteY4" fmla="*/ 3106287 h 3114225"/>
              <a:gd name="connsiteX0" fmla="*/ 0 w 3107634"/>
              <a:gd name="connsiteY0" fmla="*/ 2986244 h 2994182"/>
              <a:gd name="connsiteX1" fmla="*/ 1196247 w 3107634"/>
              <a:gd name="connsiteY1" fmla="*/ 16406 h 2994182"/>
              <a:gd name="connsiteX2" fmla="*/ 1258390 w 3107634"/>
              <a:gd name="connsiteY2" fmla="*/ 0 h 2994182"/>
              <a:gd name="connsiteX3" fmla="*/ 3107634 w 3107634"/>
              <a:gd name="connsiteY3" fmla="*/ 2994182 h 2994182"/>
              <a:gd name="connsiteX4" fmla="*/ 0 w 3107634"/>
              <a:gd name="connsiteY4" fmla="*/ 2986244 h 2994182"/>
              <a:gd name="connsiteX0" fmla="*/ 0 w 3107634"/>
              <a:gd name="connsiteY0" fmla="*/ 2969838 h 2977776"/>
              <a:gd name="connsiteX1" fmla="*/ 1196247 w 3107634"/>
              <a:gd name="connsiteY1" fmla="*/ 0 h 2977776"/>
              <a:gd name="connsiteX2" fmla="*/ 922227 w 3107634"/>
              <a:gd name="connsiteY2" fmla="*/ 134 h 2977776"/>
              <a:gd name="connsiteX3" fmla="*/ 3107634 w 3107634"/>
              <a:gd name="connsiteY3" fmla="*/ 2977776 h 2977776"/>
              <a:gd name="connsiteX4" fmla="*/ 0 w 3107634"/>
              <a:gd name="connsiteY4" fmla="*/ 2969838 h 2977776"/>
              <a:gd name="connsiteX0" fmla="*/ 0 w 3107634"/>
              <a:gd name="connsiteY0" fmla="*/ 2986378 h 2994316"/>
              <a:gd name="connsiteX1" fmla="*/ 927320 w 3107634"/>
              <a:gd name="connsiteY1" fmla="*/ 0 h 2994316"/>
              <a:gd name="connsiteX2" fmla="*/ 922227 w 3107634"/>
              <a:gd name="connsiteY2" fmla="*/ 16674 h 2994316"/>
              <a:gd name="connsiteX3" fmla="*/ 3107634 w 3107634"/>
              <a:gd name="connsiteY3" fmla="*/ 2994316 h 2994316"/>
              <a:gd name="connsiteX4" fmla="*/ 0 w 3107634"/>
              <a:gd name="connsiteY4" fmla="*/ 2986378 h 2994316"/>
              <a:gd name="connsiteX0" fmla="*/ 0 w 3107634"/>
              <a:gd name="connsiteY0" fmla="*/ 3020300 h 3028238"/>
              <a:gd name="connsiteX1" fmla="*/ 927320 w 3107634"/>
              <a:gd name="connsiteY1" fmla="*/ 33922 h 3028238"/>
              <a:gd name="connsiteX2" fmla="*/ 899376 w 3107634"/>
              <a:gd name="connsiteY2" fmla="*/ 0 h 3028238"/>
              <a:gd name="connsiteX3" fmla="*/ 3107634 w 3107634"/>
              <a:gd name="connsiteY3" fmla="*/ 3028238 h 3028238"/>
              <a:gd name="connsiteX4" fmla="*/ 0 w 3107634"/>
              <a:gd name="connsiteY4" fmla="*/ 3020300 h 3028238"/>
              <a:gd name="connsiteX0" fmla="*/ 101863 w 3209497"/>
              <a:gd name="connsiteY0" fmla="*/ 2986378 h 2994316"/>
              <a:gd name="connsiteX1" fmla="*/ 1029183 w 3209497"/>
              <a:gd name="connsiteY1" fmla="*/ 0 h 2994316"/>
              <a:gd name="connsiteX2" fmla="*/ 1 w 3209497"/>
              <a:gd name="connsiteY2" fmla="*/ 66292 h 2994316"/>
              <a:gd name="connsiteX3" fmla="*/ 3209497 w 3209497"/>
              <a:gd name="connsiteY3" fmla="*/ 2994316 h 2994316"/>
              <a:gd name="connsiteX4" fmla="*/ 101863 w 3209497"/>
              <a:gd name="connsiteY4" fmla="*/ 2986378 h 2994316"/>
              <a:gd name="connsiteX0" fmla="*/ 101863 w 3209497"/>
              <a:gd name="connsiteY0" fmla="*/ 3053180 h 3061118"/>
              <a:gd name="connsiteX1" fmla="*/ 27944 w 3209497"/>
              <a:gd name="connsiteY1" fmla="*/ 0 h 3061118"/>
              <a:gd name="connsiteX2" fmla="*/ 1 w 3209497"/>
              <a:gd name="connsiteY2" fmla="*/ 133094 h 3061118"/>
              <a:gd name="connsiteX3" fmla="*/ 3209497 w 3209497"/>
              <a:gd name="connsiteY3" fmla="*/ 3061118 h 3061118"/>
              <a:gd name="connsiteX4" fmla="*/ 101863 w 3209497"/>
              <a:gd name="connsiteY4" fmla="*/ 3053180 h 3061118"/>
              <a:gd name="connsiteX0" fmla="*/ 79851 w 3187485"/>
              <a:gd name="connsiteY0" fmla="*/ 3053180 h 3061118"/>
              <a:gd name="connsiteX1" fmla="*/ 5932 w 3187485"/>
              <a:gd name="connsiteY1" fmla="*/ 0 h 3061118"/>
              <a:gd name="connsiteX2" fmla="*/ 0 w 3187485"/>
              <a:gd name="connsiteY2" fmla="*/ 13409 h 3061118"/>
              <a:gd name="connsiteX3" fmla="*/ 3187485 w 3187485"/>
              <a:gd name="connsiteY3" fmla="*/ 3061118 h 3061118"/>
              <a:gd name="connsiteX4" fmla="*/ 79851 w 3187485"/>
              <a:gd name="connsiteY4" fmla="*/ 3053180 h 3061118"/>
              <a:gd name="connsiteX0" fmla="*/ 73920 w 3181554"/>
              <a:gd name="connsiteY0" fmla="*/ 3053180 h 3061118"/>
              <a:gd name="connsiteX1" fmla="*/ 1 w 3181554"/>
              <a:gd name="connsiteY1" fmla="*/ 0 h 3061118"/>
              <a:gd name="connsiteX2" fmla="*/ 1926415 w 3181554"/>
              <a:gd name="connsiteY2" fmla="*/ 13417 h 3061118"/>
              <a:gd name="connsiteX3" fmla="*/ 3181554 w 3181554"/>
              <a:gd name="connsiteY3" fmla="*/ 3061118 h 3061118"/>
              <a:gd name="connsiteX4" fmla="*/ 73920 w 3181554"/>
              <a:gd name="connsiteY4" fmla="*/ 3053180 h 3061118"/>
              <a:gd name="connsiteX0" fmla="*/ 1 w 3107635"/>
              <a:gd name="connsiteY0" fmla="*/ 3039765 h 3047703"/>
              <a:gd name="connsiteX1" fmla="*/ 1858427 w 3107635"/>
              <a:gd name="connsiteY1" fmla="*/ 27006 h 3047703"/>
              <a:gd name="connsiteX2" fmla="*/ 1852496 w 3107635"/>
              <a:gd name="connsiteY2" fmla="*/ 2 h 3047703"/>
              <a:gd name="connsiteX3" fmla="*/ 3107635 w 3107635"/>
              <a:gd name="connsiteY3" fmla="*/ 3047703 h 3047703"/>
              <a:gd name="connsiteX4" fmla="*/ 1 w 3107635"/>
              <a:gd name="connsiteY4" fmla="*/ 3039765 h 304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635" h="3047703">
                <a:moveTo>
                  <a:pt x="1" y="3039765"/>
                </a:moveTo>
                <a:lnTo>
                  <a:pt x="1858427" y="27006"/>
                </a:lnTo>
                <a:lnTo>
                  <a:pt x="1852496" y="2"/>
                </a:lnTo>
                <a:lnTo>
                  <a:pt x="3107635" y="3047703"/>
                </a:lnTo>
                <a:lnTo>
                  <a:pt x="1" y="3039765"/>
                </a:lnTo>
                <a:close/>
              </a:path>
            </a:pathLst>
          </a:custGeom>
          <a:gradFill>
            <a:gsLst>
              <a:gs pos="0">
                <a:schemeClr val="accent1">
                  <a:tint val="66000"/>
                  <a:satMod val="160000"/>
                  <a:alpha val="52000"/>
                </a:schemeClr>
              </a:gs>
              <a:gs pos="50000">
                <a:schemeClr val="accent1">
                  <a:tint val="44500"/>
                  <a:satMod val="160000"/>
                  <a:alpha val="8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8096" y="3021031"/>
            <a:ext cx="358897" cy="27714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err="1">
              <a:solidFill>
                <a:schemeClr val="tx2"/>
              </a:solidFill>
            </a:endParaRPr>
          </a:p>
        </p:txBody>
      </p:sp>
      <p:sp>
        <p:nvSpPr>
          <p:cNvPr id="8" name="Rectangle 7"/>
          <p:cNvSpPr/>
          <p:nvPr/>
        </p:nvSpPr>
        <p:spPr>
          <a:xfrm>
            <a:off x="890496" y="3173431"/>
            <a:ext cx="358897" cy="27714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err="1">
              <a:solidFill>
                <a:schemeClr val="tx2"/>
              </a:solidFill>
            </a:endParaRPr>
          </a:p>
        </p:txBody>
      </p:sp>
      <p:sp>
        <p:nvSpPr>
          <p:cNvPr id="9" name="TextBox 8"/>
          <p:cNvSpPr txBox="1"/>
          <p:nvPr/>
        </p:nvSpPr>
        <p:spPr>
          <a:xfrm>
            <a:off x="166834" y="3543494"/>
            <a:ext cx="1575937" cy="369332"/>
          </a:xfrm>
          <a:prstGeom prst="rect">
            <a:avLst/>
          </a:prstGeom>
          <a:noFill/>
        </p:spPr>
        <p:txBody>
          <a:bodyPr wrap="square" rtlCol="0">
            <a:spAutoFit/>
          </a:bodyPr>
          <a:lstStyle/>
          <a:p>
            <a:pPr algn="ctr">
              <a:buClr>
                <a:schemeClr val="tx1"/>
              </a:buClr>
            </a:pPr>
            <a:r>
              <a:rPr lang="en-US" b="1" dirty="0" smtClean="0"/>
              <a:t>VM Images</a:t>
            </a:r>
            <a:endParaRPr lang="en-US" b="1" dirty="0"/>
          </a:p>
        </p:txBody>
      </p:sp>
      <p:sp>
        <p:nvSpPr>
          <p:cNvPr id="10" name="Rounded Rectangle 9"/>
          <p:cNvSpPr/>
          <p:nvPr/>
        </p:nvSpPr>
        <p:spPr>
          <a:xfrm>
            <a:off x="459747" y="2804243"/>
            <a:ext cx="939962" cy="745568"/>
          </a:xfrm>
          <a:prstGeom prst="roundRect">
            <a:avLst/>
          </a:prstGeom>
          <a:noFill/>
          <a:ln>
            <a:solidFill>
              <a:schemeClr val="tx2"/>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lumMod val="75000"/>
                  <a:lumOff val="25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191" y="813666"/>
            <a:ext cx="512763"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391446" y="426638"/>
            <a:ext cx="1410059" cy="369332"/>
          </a:xfrm>
          <a:prstGeom prst="rect">
            <a:avLst/>
          </a:prstGeom>
          <a:noFill/>
        </p:spPr>
        <p:txBody>
          <a:bodyPr wrap="square" rtlCol="0">
            <a:spAutoFit/>
          </a:bodyPr>
          <a:lstStyle/>
          <a:p>
            <a:pPr algn="ctr">
              <a:buClr>
                <a:schemeClr val="tx1"/>
              </a:buClr>
            </a:pPr>
            <a:r>
              <a:rPr lang="en-US" b="1" dirty="0" smtClean="0"/>
              <a:t>Developer</a:t>
            </a:r>
            <a:endParaRPr lang="en-US" b="1" dirty="0"/>
          </a:p>
        </p:txBody>
      </p:sp>
      <p:grpSp>
        <p:nvGrpSpPr>
          <p:cNvPr id="25" name="Group 24"/>
          <p:cNvGrpSpPr/>
          <p:nvPr/>
        </p:nvGrpSpPr>
        <p:grpSpPr>
          <a:xfrm>
            <a:off x="5164339" y="4014296"/>
            <a:ext cx="1795905" cy="729712"/>
            <a:chOff x="5594600" y="4309570"/>
            <a:chExt cx="1795905" cy="729712"/>
          </a:xfrm>
        </p:grpSpPr>
        <p:sp>
          <p:nvSpPr>
            <p:cNvPr id="18" name="Oval 17"/>
            <p:cNvSpPr/>
            <p:nvPr/>
          </p:nvSpPr>
          <p:spPr bwMode="auto">
            <a:xfrm>
              <a:off x="5594601" y="4309570"/>
              <a:ext cx="1795904" cy="729712"/>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9" name="TextBox 18"/>
            <p:cNvSpPr txBox="1"/>
            <p:nvPr/>
          </p:nvSpPr>
          <p:spPr>
            <a:xfrm>
              <a:off x="5594600" y="4509146"/>
              <a:ext cx="1795905" cy="307777"/>
            </a:xfrm>
            <a:prstGeom prst="rect">
              <a:avLst/>
            </a:prstGeom>
            <a:noFill/>
          </p:spPr>
          <p:txBody>
            <a:bodyPr wrap="square" lIns="0" tIns="0" rIns="0" bIns="0" rtlCol="0">
              <a:spAutoFit/>
            </a:bodyPr>
            <a:lstStyle>
              <a:defPPr>
                <a:defRPr lang="en-US"/>
              </a:defPPr>
              <a:lvl1pPr algn="ctr">
                <a:defRPr sz="2400" b="1" i="1">
                  <a:solidFill>
                    <a:schemeClr val="bg1"/>
                  </a:solidFill>
                </a:defRPr>
              </a:lvl1pPr>
            </a:lstStyle>
            <a:p>
              <a:r>
                <a:rPr lang="en-US" sz="2000" i="0" dirty="0" smtClean="0"/>
                <a:t>Application</a:t>
              </a:r>
              <a:endParaRPr lang="en-US" sz="2000" i="0" dirty="0"/>
            </a:p>
          </p:txBody>
        </p:sp>
      </p:grpSp>
      <p:grpSp>
        <p:nvGrpSpPr>
          <p:cNvPr id="23" name="Group 22"/>
          <p:cNvGrpSpPr/>
          <p:nvPr/>
        </p:nvGrpSpPr>
        <p:grpSpPr>
          <a:xfrm>
            <a:off x="2971051" y="4082090"/>
            <a:ext cx="1222047" cy="377861"/>
            <a:chOff x="2950769" y="4377365"/>
            <a:chExt cx="1222047" cy="377861"/>
          </a:xfrm>
        </p:grpSpPr>
        <p:grpSp>
          <p:nvGrpSpPr>
            <p:cNvPr id="34" name="Group 33"/>
            <p:cNvGrpSpPr/>
            <p:nvPr/>
          </p:nvGrpSpPr>
          <p:grpSpPr>
            <a:xfrm>
              <a:off x="3247992" y="4377977"/>
              <a:ext cx="637254" cy="377249"/>
              <a:chOff x="4872038" y="2787652"/>
              <a:chExt cx="1152532" cy="870750"/>
            </a:xfrm>
          </p:grpSpPr>
          <p:sp>
            <p:nvSpPr>
              <p:cNvPr id="35" name="Rectangle 34"/>
              <p:cNvSpPr/>
              <p:nvPr/>
            </p:nvSpPr>
            <p:spPr bwMode="auto">
              <a:xfrm>
                <a:off x="4872038" y="27908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u="none" strike="noStrike" cap="none" normalizeH="0" baseline="0" dirty="0" smtClean="0">
                  <a:ln>
                    <a:noFill/>
                  </a:ln>
                  <a:solidFill>
                    <a:schemeClr val="tx1"/>
                  </a:solidFill>
                  <a:effectLst/>
                </a:endParaRPr>
              </a:p>
            </p:txBody>
          </p:sp>
          <p:cxnSp>
            <p:nvCxnSpPr>
              <p:cNvPr id="36" name="Straight Connector 35"/>
              <p:cNvCxnSpPr/>
              <p:nvPr/>
            </p:nvCxnSpPr>
            <p:spPr bwMode="auto">
              <a:xfrm>
                <a:off x="4872038" y="2933704"/>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4872038" y="3076580"/>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4872038" y="3219456"/>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872038" y="3362332"/>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rot="5400000">
                <a:off x="4657724" y="3148018"/>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5400000">
                <a:off x="4801394" y="3147224"/>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5400000">
                <a:off x="4945064" y="3146430"/>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a:off x="5088734" y="3145636"/>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5400000">
                <a:off x="5232404" y="3144842"/>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5400000">
                <a:off x="5376074" y="3144048"/>
                <a:ext cx="714380" cy="1588"/>
              </a:xfrm>
              <a:prstGeom prst="line">
                <a:avLst/>
              </a:prstGeom>
              <a:noFill/>
              <a:ln w="19050" cap="flat" cmpd="sng" algn="ctr">
                <a:solidFill>
                  <a:schemeClr val="tx1"/>
                </a:solidFill>
                <a:prstDash val="solid"/>
                <a:round/>
                <a:headEnd type="none" w="med" len="med"/>
                <a:tailEnd type="none" w="med" len="med"/>
              </a:ln>
              <a:effectLst/>
            </p:spPr>
          </p:cxnSp>
          <p:sp>
            <p:nvSpPr>
              <p:cNvPr id="46" name="Rectangle 45"/>
              <p:cNvSpPr/>
              <p:nvPr/>
            </p:nvSpPr>
            <p:spPr bwMode="auto">
              <a:xfrm>
                <a:off x="5024438" y="29432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u="none" strike="noStrike" cap="none" normalizeH="0" baseline="0" dirty="0" smtClean="0">
                  <a:ln>
                    <a:noFill/>
                  </a:ln>
                  <a:solidFill>
                    <a:schemeClr val="tx1"/>
                  </a:solidFill>
                  <a:effectLst/>
                </a:endParaRPr>
              </a:p>
            </p:txBody>
          </p:sp>
          <p:cxnSp>
            <p:nvCxnSpPr>
              <p:cNvPr id="47" name="Straight Connector 46"/>
              <p:cNvCxnSpPr/>
              <p:nvPr/>
            </p:nvCxnSpPr>
            <p:spPr bwMode="auto">
              <a:xfrm>
                <a:off x="5024438" y="3086104"/>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024438" y="3228980"/>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5024438" y="3371856"/>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024438" y="3514732"/>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5400000">
                <a:off x="4810124" y="3300418"/>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5400000">
                <a:off x="4953794" y="3299624"/>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rot="5400000">
                <a:off x="5097464" y="3298830"/>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5400000">
                <a:off x="5241134" y="3298036"/>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rot="5400000">
                <a:off x="5384804" y="3297242"/>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5400000">
                <a:off x="5528474" y="3296448"/>
                <a:ext cx="714380" cy="1588"/>
              </a:xfrm>
              <a:prstGeom prst="line">
                <a:avLst/>
              </a:prstGeom>
              <a:noFill/>
              <a:ln w="19050" cap="flat" cmpd="sng" algn="ctr">
                <a:solidFill>
                  <a:schemeClr val="tx1"/>
                </a:solidFill>
                <a:prstDash val="solid"/>
                <a:round/>
                <a:headEnd type="none" w="med" len="med"/>
                <a:tailEnd type="none" w="med" len="med"/>
              </a:ln>
              <a:effectLst/>
            </p:spPr>
          </p:cxnSp>
        </p:grpSp>
        <p:sp>
          <p:nvSpPr>
            <p:cNvPr id="57" name="TextBox 56"/>
            <p:cNvSpPr txBox="1"/>
            <p:nvPr/>
          </p:nvSpPr>
          <p:spPr>
            <a:xfrm>
              <a:off x="2950769" y="4377365"/>
              <a:ext cx="1222047" cy="307777"/>
            </a:xfrm>
            <a:prstGeom prst="rect">
              <a:avLst/>
            </a:prstGeom>
            <a:noFill/>
          </p:spPr>
          <p:txBody>
            <a:bodyPr wrap="square" lIns="0" tIns="0" rIns="0" bIns="0" rtlCol="0">
              <a:spAutoFit/>
            </a:bodyPr>
            <a:lstStyle/>
            <a:p>
              <a:pPr algn="ctr"/>
              <a:r>
                <a:rPr lang="en-US" sz="2000" b="1" dirty="0" smtClean="0">
                  <a:solidFill>
                    <a:schemeClr val="bg1"/>
                  </a:solidFill>
                </a:rPr>
                <a:t>Data</a:t>
              </a:r>
            </a:p>
          </p:txBody>
        </p:sp>
      </p:grpSp>
      <p:sp>
        <p:nvSpPr>
          <p:cNvPr id="69" name="TextBox 68"/>
          <p:cNvSpPr txBox="1"/>
          <p:nvPr/>
        </p:nvSpPr>
        <p:spPr>
          <a:xfrm>
            <a:off x="8994157" y="4284692"/>
            <a:ext cx="1448789" cy="615553"/>
          </a:xfrm>
          <a:prstGeom prst="rect">
            <a:avLst/>
          </a:prstGeom>
        </p:spPr>
        <p:style>
          <a:lnRef idx="0">
            <a:schemeClr val="accent6"/>
          </a:lnRef>
          <a:fillRef idx="3">
            <a:schemeClr val="accent6"/>
          </a:fillRef>
          <a:effectRef idx="3">
            <a:schemeClr val="accent6"/>
          </a:effectRef>
          <a:fontRef idx="minor">
            <a:schemeClr val="lt1"/>
          </a:fontRef>
        </p:style>
        <p:txBody>
          <a:bodyPr wrap="square" lIns="0" tIns="0" rIns="0" bIns="0" rtlCol="0">
            <a:spAutoFit/>
          </a:bodyPr>
          <a:lstStyle/>
          <a:p>
            <a:pPr algn="ctr"/>
            <a:r>
              <a:rPr lang="en-US" sz="2000" b="1" dirty="0" smtClean="0">
                <a:solidFill>
                  <a:schemeClr val="bg1"/>
                </a:solidFill>
              </a:rPr>
              <a:t>Load Balancer</a:t>
            </a:r>
          </a:p>
        </p:txBody>
      </p:sp>
      <p:grpSp>
        <p:nvGrpSpPr>
          <p:cNvPr id="27" name="Group 26"/>
          <p:cNvGrpSpPr/>
          <p:nvPr/>
        </p:nvGrpSpPr>
        <p:grpSpPr>
          <a:xfrm>
            <a:off x="6488988" y="1201017"/>
            <a:ext cx="2882023" cy="2116244"/>
            <a:chOff x="6468708" y="1496292"/>
            <a:chExt cx="3229562" cy="3038158"/>
          </a:xfrm>
        </p:grpSpPr>
        <p:sp>
          <p:nvSpPr>
            <p:cNvPr id="84" name="Freeform 83"/>
            <p:cNvSpPr/>
            <p:nvPr/>
          </p:nvSpPr>
          <p:spPr>
            <a:xfrm>
              <a:off x="6468708" y="1496292"/>
              <a:ext cx="3229562" cy="3038158"/>
            </a:xfrm>
            <a:custGeom>
              <a:avLst/>
              <a:gdLst>
                <a:gd name="connsiteX0" fmla="*/ 0 w 4275117"/>
                <a:gd name="connsiteY0" fmla="*/ 0 h 3479470"/>
                <a:gd name="connsiteX1" fmla="*/ 2992582 w 4275117"/>
                <a:gd name="connsiteY1" fmla="*/ 866899 h 3479470"/>
                <a:gd name="connsiteX2" fmla="*/ 4275117 w 4275117"/>
                <a:gd name="connsiteY2" fmla="*/ 3479470 h 3479470"/>
                <a:gd name="connsiteX0" fmla="*/ 0 w 4275117"/>
                <a:gd name="connsiteY0" fmla="*/ 0 h 3479470"/>
                <a:gd name="connsiteX1" fmla="*/ 2654725 w 4275117"/>
                <a:gd name="connsiteY1" fmla="*/ 980601 h 3479470"/>
                <a:gd name="connsiteX2" fmla="*/ 4275117 w 4275117"/>
                <a:gd name="connsiteY2" fmla="*/ 3479470 h 3479470"/>
                <a:gd name="connsiteX0" fmla="*/ 0 w 4275117"/>
                <a:gd name="connsiteY0" fmla="*/ 0 h 3479470"/>
                <a:gd name="connsiteX1" fmla="*/ 3037838 w 4275117"/>
                <a:gd name="connsiteY1" fmla="*/ 913278 h 3479470"/>
                <a:gd name="connsiteX2" fmla="*/ 4275117 w 4275117"/>
                <a:gd name="connsiteY2" fmla="*/ 3479470 h 3479470"/>
                <a:gd name="connsiteX0" fmla="*/ 0 w 4275117"/>
                <a:gd name="connsiteY0" fmla="*/ 0 h 3479470"/>
                <a:gd name="connsiteX1" fmla="*/ 2738790 w 4275117"/>
                <a:gd name="connsiteY1" fmla="*/ 925599 h 3479470"/>
                <a:gd name="connsiteX2" fmla="*/ 4275117 w 4275117"/>
                <a:gd name="connsiteY2" fmla="*/ 3479470 h 3479470"/>
              </a:gdLst>
              <a:ahLst/>
              <a:cxnLst>
                <a:cxn ang="0">
                  <a:pos x="connsiteX0" y="connsiteY0"/>
                </a:cxn>
                <a:cxn ang="0">
                  <a:pos x="connsiteX1" y="connsiteY1"/>
                </a:cxn>
                <a:cxn ang="0">
                  <a:pos x="connsiteX2" y="connsiteY2"/>
                </a:cxn>
              </a:cxnLst>
              <a:rect l="l" t="t" r="r" b="b"/>
              <a:pathLst>
                <a:path w="4275117" h="3479470">
                  <a:moveTo>
                    <a:pt x="0" y="0"/>
                  </a:moveTo>
                  <a:cubicBezTo>
                    <a:pt x="1140031" y="143493"/>
                    <a:pt x="2026271" y="345687"/>
                    <a:pt x="2738790" y="925599"/>
                  </a:cubicBezTo>
                  <a:cubicBezTo>
                    <a:pt x="3451309" y="1505511"/>
                    <a:pt x="3990109" y="2463140"/>
                    <a:pt x="4275117" y="347947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73" name="TextBox 72"/>
            <p:cNvSpPr txBox="1"/>
            <p:nvPr/>
          </p:nvSpPr>
          <p:spPr>
            <a:xfrm>
              <a:off x="7939826" y="2150612"/>
              <a:ext cx="1232895" cy="1590680"/>
            </a:xfrm>
            <a:prstGeom prst="rect">
              <a:avLst/>
            </a:prstGeom>
            <a:ln>
              <a:noFill/>
            </a:ln>
          </p:spPr>
          <p:txBody>
            <a:bodyPr wrap="square" rtlCol="0">
              <a:spAutoFit/>
            </a:bodyPr>
            <a:lstStyle/>
            <a:p>
              <a:pPr algn="ctr"/>
              <a:r>
                <a:rPr lang="en-US" sz="1600" b="1" dirty="0"/>
                <a:t>5</a:t>
              </a:r>
              <a:r>
                <a:rPr lang="en-US" sz="1600" b="1" dirty="0" smtClean="0"/>
                <a:t>) Configure load</a:t>
              </a:r>
            </a:p>
            <a:p>
              <a:pPr algn="ctr"/>
              <a:r>
                <a:rPr lang="en-US" sz="1600" b="1" dirty="0" smtClean="0"/>
                <a:t>balancer</a:t>
              </a:r>
            </a:p>
          </p:txBody>
        </p:sp>
      </p:grpSp>
      <p:grpSp>
        <p:nvGrpSpPr>
          <p:cNvPr id="28" name="Group 27"/>
          <p:cNvGrpSpPr/>
          <p:nvPr/>
        </p:nvGrpSpPr>
        <p:grpSpPr>
          <a:xfrm>
            <a:off x="6492333" y="987259"/>
            <a:ext cx="5102755" cy="3657045"/>
            <a:chOff x="6472051" y="1282534"/>
            <a:chExt cx="5102755" cy="3657045"/>
          </a:xfrm>
        </p:grpSpPr>
        <p:sp>
          <p:nvSpPr>
            <p:cNvPr id="89" name="Freeform 88"/>
            <p:cNvSpPr/>
            <p:nvPr/>
          </p:nvSpPr>
          <p:spPr>
            <a:xfrm>
              <a:off x="6472051" y="1282534"/>
              <a:ext cx="4715902" cy="3657045"/>
            </a:xfrm>
            <a:custGeom>
              <a:avLst/>
              <a:gdLst>
                <a:gd name="connsiteX0" fmla="*/ 0 w 4627094"/>
                <a:gd name="connsiteY0" fmla="*/ 0 h 2766951"/>
                <a:gd name="connsiteX1" fmla="*/ 4358244 w 4627094"/>
                <a:gd name="connsiteY1" fmla="*/ 736270 h 2766951"/>
                <a:gd name="connsiteX2" fmla="*/ 3788229 w 4627094"/>
                <a:gd name="connsiteY2" fmla="*/ 2766951 h 2766951"/>
                <a:gd name="connsiteX0" fmla="*/ 0 w 5259796"/>
                <a:gd name="connsiteY0" fmla="*/ 0 h 3383955"/>
                <a:gd name="connsiteX1" fmla="*/ 4358244 w 5259796"/>
                <a:gd name="connsiteY1" fmla="*/ 736270 h 3383955"/>
                <a:gd name="connsiteX2" fmla="*/ 4966557 w 5259796"/>
                <a:gd name="connsiteY2" fmla="*/ 3383955 h 3383955"/>
                <a:gd name="connsiteX0" fmla="*/ 0 w 5138464"/>
                <a:gd name="connsiteY0" fmla="*/ 0 h 3383955"/>
                <a:gd name="connsiteX1" fmla="*/ 4358244 w 5138464"/>
                <a:gd name="connsiteY1" fmla="*/ 736270 h 3383955"/>
                <a:gd name="connsiteX2" fmla="*/ 4966557 w 5138464"/>
                <a:gd name="connsiteY2" fmla="*/ 3383955 h 3383955"/>
              </a:gdLst>
              <a:ahLst/>
              <a:cxnLst>
                <a:cxn ang="0">
                  <a:pos x="connsiteX0" y="connsiteY0"/>
                </a:cxn>
                <a:cxn ang="0">
                  <a:pos x="connsiteX1" y="connsiteY1"/>
                </a:cxn>
                <a:cxn ang="0">
                  <a:pos x="connsiteX2" y="connsiteY2"/>
                </a:cxn>
              </a:cxnLst>
              <a:rect l="l" t="t" r="r" b="b"/>
              <a:pathLst>
                <a:path w="5138464" h="3383955">
                  <a:moveTo>
                    <a:pt x="0" y="0"/>
                  </a:moveTo>
                  <a:cubicBezTo>
                    <a:pt x="1863436" y="137556"/>
                    <a:pt x="3530485" y="172278"/>
                    <a:pt x="4358244" y="736270"/>
                  </a:cubicBezTo>
                  <a:cubicBezTo>
                    <a:pt x="5186004" y="1300263"/>
                    <a:pt x="5294223" y="2393526"/>
                    <a:pt x="4966557" y="3383955"/>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75" name="TextBox 74"/>
            <p:cNvSpPr txBox="1"/>
            <p:nvPr/>
          </p:nvSpPr>
          <p:spPr>
            <a:xfrm>
              <a:off x="9270523" y="2163479"/>
              <a:ext cx="2304283" cy="830997"/>
            </a:xfrm>
            <a:prstGeom prst="rect">
              <a:avLst/>
            </a:prstGeom>
            <a:ln>
              <a:noFill/>
            </a:ln>
          </p:spPr>
          <p:txBody>
            <a:bodyPr wrap="square" rtlCol="0">
              <a:spAutoFit/>
            </a:bodyPr>
            <a:lstStyle/>
            <a:p>
              <a:pPr algn="ctr"/>
              <a:r>
                <a:rPr lang="en-US" sz="1600" b="1" dirty="0"/>
                <a:t>6</a:t>
              </a:r>
              <a:r>
                <a:rPr lang="en-US" sz="1600" b="1" dirty="0" smtClean="0"/>
                <a:t>) Manage VMs and DBMS (e.g., deploying new OS images in VMs)</a:t>
              </a:r>
            </a:p>
          </p:txBody>
        </p:sp>
      </p:grpSp>
      <p:grpSp>
        <p:nvGrpSpPr>
          <p:cNvPr id="21" name="Group 20"/>
          <p:cNvGrpSpPr/>
          <p:nvPr/>
        </p:nvGrpSpPr>
        <p:grpSpPr>
          <a:xfrm>
            <a:off x="3927264" y="1664153"/>
            <a:ext cx="2832067" cy="2470068"/>
            <a:chOff x="3906982" y="1959428"/>
            <a:chExt cx="2832067" cy="2470068"/>
          </a:xfrm>
        </p:grpSpPr>
        <p:sp>
          <p:nvSpPr>
            <p:cNvPr id="90" name="Freeform 89"/>
            <p:cNvSpPr/>
            <p:nvPr/>
          </p:nvSpPr>
          <p:spPr>
            <a:xfrm>
              <a:off x="3906982" y="1959428"/>
              <a:ext cx="2296462" cy="2470068"/>
            </a:xfrm>
            <a:custGeom>
              <a:avLst/>
              <a:gdLst>
                <a:gd name="connsiteX0" fmla="*/ 2113808 w 2299084"/>
                <a:gd name="connsiteY0" fmla="*/ 0 h 2446317"/>
                <a:gd name="connsiteX1" fmla="*/ 2090057 w 2299084"/>
                <a:gd name="connsiteY1" fmla="*/ 617517 h 2446317"/>
                <a:gd name="connsiteX2" fmla="*/ 0 w 2299084"/>
                <a:gd name="connsiteY2" fmla="*/ 2446317 h 2446317"/>
                <a:gd name="connsiteX0" fmla="*/ 2196935 w 2342432"/>
                <a:gd name="connsiteY0" fmla="*/ 0 h 2470068"/>
                <a:gd name="connsiteX1" fmla="*/ 2090057 w 2342432"/>
                <a:gd name="connsiteY1" fmla="*/ 641268 h 2470068"/>
                <a:gd name="connsiteX2" fmla="*/ 0 w 2342432"/>
                <a:gd name="connsiteY2" fmla="*/ 2470068 h 2470068"/>
                <a:gd name="connsiteX0" fmla="*/ 2196935 w 2296462"/>
                <a:gd name="connsiteY0" fmla="*/ 0 h 2470068"/>
                <a:gd name="connsiteX1" fmla="*/ 2090057 w 2296462"/>
                <a:gd name="connsiteY1" fmla="*/ 641268 h 2470068"/>
                <a:gd name="connsiteX2" fmla="*/ 0 w 2296462"/>
                <a:gd name="connsiteY2" fmla="*/ 2470068 h 2470068"/>
              </a:gdLst>
              <a:ahLst/>
              <a:cxnLst>
                <a:cxn ang="0">
                  <a:pos x="connsiteX0" y="connsiteY0"/>
                </a:cxn>
                <a:cxn ang="0">
                  <a:pos x="connsiteX1" y="connsiteY1"/>
                </a:cxn>
                <a:cxn ang="0">
                  <a:pos x="connsiteX2" y="connsiteY2"/>
                </a:cxn>
              </a:cxnLst>
              <a:rect l="l" t="t" r="r" b="b"/>
              <a:pathLst>
                <a:path w="2296462" h="2470068">
                  <a:moveTo>
                    <a:pt x="2196935" y="0"/>
                  </a:moveTo>
                  <a:cubicBezTo>
                    <a:pt x="2230582" y="164276"/>
                    <a:pt x="2456213" y="229590"/>
                    <a:pt x="2090057" y="641268"/>
                  </a:cubicBezTo>
                  <a:cubicBezTo>
                    <a:pt x="1723901" y="1052946"/>
                    <a:pt x="868878" y="1759527"/>
                    <a:pt x="0" y="247006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93" name="TextBox 92"/>
            <p:cNvSpPr txBox="1"/>
            <p:nvPr/>
          </p:nvSpPr>
          <p:spPr>
            <a:xfrm>
              <a:off x="4857650" y="2146712"/>
              <a:ext cx="1881399" cy="1077218"/>
            </a:xfrm>
            <a:prstGeom prst="rect">
              <a:avLst/>
            </a:prstGeom>
            <a:ln>
              <a:noFill/>
            </a:ln>
          </p:spPr>
          <p:txBody>
            <a:bodyPr wrap="square" rtlCol="0">
              <a:spAutoFit/>
            </a:bodyPr>
            <a:lstStyle/>
            <a:p>
              <a:pPr algn="ctr"/>
              <a:r>
                <a:rPr lang="en-US" sz="1600" b="1" dirty="0"/>
                <a:t>3</a:t>
              </a:r>
              <a:r>
                <a:rPr lang="en-US" sz="1600" b="1" dirty="0" smtClean="0"/>
                <a:t>) Provision database, then create tables</a:t>
              </a:r>
              <a:r>
                <a:rPr lang="en-US" sz="1600" b="1" dirty="0"/>
                <a:t> </a:t>
              </a:r>
              <a:r>
                <a:rPr lang="en-US" sz="1600" b="1" dirty="0" smtClean="0"/>
                <a:t>and add data</a:t>
              </a:r>
            </a:p>
          </p:txBody>
        </p:sp>
      </p:grpSp>
      <p:grpSp>
        <p:nvGrpSpPr>
          <p:cNvPr id="26" name="Group 25"/>
          <p:cNvGrpSpPr/>
          <p:nvPr/>
        </p:nvGrpSpPr>
        <p:grpSpPr>
          <a:xfrm>
            <a:off x="6428241" y="1450398"/>
            <a:ext cx="1494542" cy="2581827"/>
            <a:chOff x="6407959" y="1745673"/>
            <a:chExt cx="1494542" cy="2581827"/>
          </a:xfrm>
        </p:grpSpPr>
        <p:sp>
          <p:nvSpPr>
            <p:cNvPr id="83" name="Freeform 82"/>
            <p:cNvSpPr/>
            <p:nvPr/>
          </p:nvSpPr>
          <p:spPr>
            <a:xfrm>
              <a:off x="6407959" y="1745673"/>
              <a:ext cx="860233" cy="2581827"/>
            </a:xfrm>
            <a:custGeom>
              <a:avLst/>
              <a:gdLst>
                <a:gd name="connsiteX0" fmla="*/ 0 w 1389412"/>
                <a:gd name="connsiteY0" fmla="*/ 0 h 2956955"/>
                <a:gd name="connsiteX1" fmla="*/ 783771 w 1389412"/>
                <a:gd name="connsiteY1" fmla="*/ 534389 h 2956955"/>
                <a:gd name="connsiteX2" fmla="*/ 1389412 w 1389412"/>
                <a:gd name="connsiteY2" fmla="*/ 2956955 h 2956955"/>
                <a:gd name="connsiteX0" fmla="*/ 0 w 2653907"/>
                <a:gd name="connsiteY0" fmla="*/ 0 h 2956955"/>
                <a:gd name="connsiteX1" fmla="*/ 2631711 w 2653907"/>
                <a:gd name="connsiteY1" fmla="*/ 697141 h 2956955"/>
                <a:gd name="connsiteX2" fmla="*/ 1389412 w 2653907"/>
                <a:gd name="connsiteY2" fmla="*/ 2956955 h 2956955"/>
                <a:gd name="connsiteX0" fmla="*/ 0 w 2180366"/>
                <a:gd name="connsiteY0" fmla="*/ 0 h 2694048"/>
                <a:gd name="connsiteX1" fmla="*/ 2169728 w 2180366"/>
                <a:gd name="connsiteY1" fmla="*/ 434234 h 2694048"/>
                <a:gd name="connsiteX2" fmla="*/ 927429 w 2180366"/>
                <a:gd name="connsiteY2" fmla="*/ 2694048 h 2694048"/>
                <a:gd name="connsiteX0" fmla="*/ 0 w 2305616"/>
                <a:gd name="connsiteY0" fmla="*/ 0 h 2694048"/>
                <a:gd name="connsiteX1" fmla="*/ 2295720 w 2305616"/>
                <a:gd name="connsiteY1" fmla="*/ 484311 h 2694048"/>
                <a:gd name="connsiteX2" fmla="*/ 927429 w 2305616"/>
                <a:gd name="connsiteY2" fmla="*/ 2694048 h 2694048"/>
                <a:gd name="connsiteX0" fmla="*/ 0 w 2329308"/>
                <a:gd name="connsiteY0" fmla="*/ 0 h 2694048"/>
                <a:gd name="connsiteX1" fmla="*/ 2295720 w 2329308"/>
                <a:gd name="connsiteY1" fmla="*/ 484311 h 2694048"/>
                <a:gd name="connsiteX2" fmla="*/ 927429 w 2329308"/>
                <a:gd name="connsiteY2" fmla="*/ 2694048 h 2694048"/>
                <a:gd name="connsiteX0" fmla="*/ 206536 w 2502684"/>
                <a:gd name="connsiteY0" fmla="*/ 0 h 2706567"/>
                <a:gd name="connsiteX1" fmla="*/ 2502256 w 2502684"/>
                <a:gd name="connsiteY1" fmla="*/ 484311 h 2706567"/>
                <a:gd name="connsiteX2" fmla="*/ 0 w 2502684"/>
                <a:gd name="connsiteY2" fmla="*/ 2706567 h 2706567"/>
                <a:gd name="connsiteX0" fmla="*/ 0 w 5371708"/>
                <a:gd name="connsiteY0" fmla="*/ 0 h 2643886"/>
                <a:gd name="connsiteX1" fmla="*/ 5296755 w 5371708"/>
                <a:gd name="connsiteY1" fmla="*/ 421630 h 2643886"/>
                <a:gd name="connsiteX2" fmla="*/ 2794499 w 5371708"/>
                <a:gd name="connsiteY2" fmla="*/ 2643886 h 2643886"/>
                <a:gd name="connsiteX0" fmla="*/ 0 w 6743050"/>
                <a:gd name="connsiteY0" fmla="*/ 0 h 2643886"/>
                <a:gd name="connsiteX1" fmla="*/ 6697234 w 6743050"/>
                <a:gd name="connsiteY1" fmla="*/ 434167 h 2643886"/>
                <a:gd name="connsiteX2" fmla="*/ 2794499 w 6743050"/>
                <a:gd name="connsiteY2" fmla="*/ 2643886 h 2643886"/>
                <a:gd name="connsiteX0" fmla="*/ 542150 w 7263054"/>
                <a:gd name="connsiteY0" fmla="*/ 0 h 2662374"/>
                <a:gd name="connsiteX1" fmla="*/ 7239384 w 7263054"/>
                <a:gd name="connsiteY1" fmla="*/ 434167 h 2662374"/>
                <a:gd name="connsiteX2" fmla="*/ 0 w 7263054"/>
                <a:gd name="connsiteY2" fmla="*/ 2662374 h 2662374"/>
                <a:gd name="connsiteX0" fmla="*/ 542150 w 7276766"/>
                <a:gd name="connsiteY0" fmla="*/ 0 h 2662374"/>
                <a:gd name="connsiteX1" fmla="*/ 7239384 w 7276766"/>
                <a:gd name="connsiteY1" fmla="*/ 434167 h 2662374"/>
                <a:gd name="connsiteX2" fmla="*/ 0 w 7276766"/>
                <a:gd name="connsiteY2" fmla="*/ 2662374 h 2662374"/>
              </a:gdLst>
              <a:ahLst/>
              <a:cxnLst>
                <a:cxn ang="0">
                  <a:pos x="connsiteX0" y="connsiteY0"/>
                </a:cxn>
                <a:cxn ang="0">
                  <a:pos x="connsiteX1" y="connsiteY1"/>
                </a:cxn>
                <a:cxn ang="0">
                  <a:pos x="connsiteX2" y="connsiteY2"/>
                </a:cxn>
              </a:cxnLst>
              <a:rect l="l" t="t" r="r" b="b"/>
              <a:pathLst>
                <a:path w="7276766" h="2662374">
                  <a:moveTo>
                    <a:pt x="542150" y="0"/>
                  </a:moveTo>
                  <a:cubicBezTo>
                    <a:pt x="818251" y="20781"/>
                    <a:pt x="6773634" y="-6481"/>
                    <a:pt x="7239384" y="434167"/>
                  </a:cubicBezTo>
                  <a:cubicBezTo>
                    <a:pt x="7705134" y="874815"/>
                    <a:pt x="3735252" y="1735643"/>
                    <a:pt x="0" y="2662374"/>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70" name="TextBox 69"/>
            <p:cNvSpPr txBox="1"/>
            <p:nvPr/>
          </p:nvSpPr>
          <p:spPr>
            <a:xfrm>
              <a:off x="6784815" y="2137148"/>
              <a:ext cx="1117686" cy="584775"/>
            </a:xfrm>
            <a:prstGeom prst="rect">
              <a:avLst/>
            </a:prstGeom>
            <a:ln>
              <a:noFill/>
            </a:ln>
          </p:spPr>
          <p:txBody>
            <a:bodyPr wrap="square" rtlCol="0">
              <a:spAutoFit/>
            </a:bodyPr>
            <a:lstStyle/>
            <a:p>
              <a:pPr algn="ctr"/>
              <a:r>
                <a:rPr lang="en-US" sz="1600" b="1" dirty="0"/>
                <a:t>4</a:t>
              </a:r>
              <a:r>
                <a:rPr lang="en-US" sz="1600" b="1" dirty="0" smtClean="0"/>
                <a:t>) Install application</a:t>
              </a:r>
            </a:p>
          </p:txBody>
        </p:sp>
      </p:grpSp>
    </p:spTree>
    <p:extLst>
      <p:ext uri="{BB962C8B-B14F-4D97-AF65-F5344CB8AC3E}">
        <p14:creationId xmlns:p14="http://schemas.microsoft.com/office/powerpoint/2010/main" val="65447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loud Callout 58"/>
          <p:cNvSpPr/>
          <p:nvPr/>
        </p:nvSpPr>
        <p:spPr>
          <a:xfrm>
            <a:off x="545355" y="3354146"/>
            <a:ext cx="10546551" cy="4646854"/>
          </a:xfrm>
          <a:prstGeom prst="cloudCallout">
            <a:avLst>
              <a:gd name="adj1" fmla="val -4026"/>
              <a:gd name="adj2" fmla="val 29623"/>
            </a:avLst>
          </a:prstGeom>
          <a:solidFill>
            <a:sysClr val="window" lastClr="FFFFFF">
              <a:alpha val="58000"/>
            </a:sysClr>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600"/>
              </a:spcAft>
            </a:pPr>
            <a:endParaRPr lang="en-US" sz="1200" dirty="0">
              <a:effectLst/>
              <a:latin typeface="Times New Roman"/>
              <a:ea typeface="Times New Roman"/>
            </a:endParaRPr>
          </a:p>
        </p:txBody>
      </p:sp>
      <p:sp>
        <p:nvSpPr>
          <p:cNvPr id="76" name="Rectangle 75"/>
          <p:cNvSpPr/>
          <p:nvPr/>
        </p:nvSpPr>
        <p:spPr bwMode="auto">
          <a:xfrm>
            <a:off x="5169759" y="3822070"/>
            <a:ext cx="3338465" cy="2504542"/>
          </a:xfrm>
          <a:prstGeom prst="rect">
            <a:avLst/>
          </a:prstGeom>
          <a:solidFill>
            <a:schemeClr val="accent3">
              <a:lumMod val="60000"/>
              <a:lumOff val="40000"/>
            </a:schemeClr>
          </a:solidFill>
          <a:ln>
            <a:prstDash val="sysDash"/>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TextBox 76"/>
          <p:cNvSpPr txBox="1"/>
          <p:nvPr/>
        </p:nvSpPr>
        <p:spPr>
          <a:xfrm>
            <a:off x="5169760" y="5126131"/>
            <a:ext cx="3338464"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r>
              <a:rPr lang="en-US" dirty="0"/>
              <a:t>Operating </a:t>
            </a:r>
          </a:p>
          <a:p>
            <a:r>
              <a:rPr lang="en-US" dirty="0"/>
              <a:t>System</a:t>
            </a:r>
          </a:p>
        </p:txBody>
      </p:sp>
      <p:sp>
        <p:nvSpPr>
          <p:cNvPr id="16" name="Rectangle 15"/>
          <p:cNvSpPr/>
          <p:nvPr/>
        </p:nvSpPr>
        <p:spPr bwMode="auto">
          <a:xfrm>
            <a:off x="5017359" y="3669670"/>
            <a:ext cx="3338465" cy="2504542"/>
          </a:xfrm>
          <a:prstGeom prst="rect">
            <a:avLst/>
          </a:prstGeom>
          <a:solidFill>
            <a:schemeClr val="accent3">
              <a:lumMod val="60000"/>
              <a:lumOff val="40000"/>
            </a:schemeClr>
          </a:solidFill>
          <a:ln>
            <a:prstDash val="sysDash"/>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TextBox 16"/>
          <p:cNvSpPr txBox="1"/>
          <p:nvPr/>
        </p:nvSpPr>
        <p:spPr>
          <a:xfrm>
            <a:off x="5017360" y="4973731"/>
            <a:ext cx="3338464"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r>
              <a:rPr lang="en-US" dirty="0"/>
              <a:t>Operating </a:t>
            </a:r>
          </a:p>
          <a:p>
            <a:r>
              <a:rPr lang="en-US" dirty="0"/>
              <a:t>System</a:t>
            </a:r>
          </a:p>
        </p:txBody>
      </p:sp>
      <p:sp>
        <p:nvSpPr>
          <p:cNvPr id="62" name="TextBox 61"/>
          <p:cNvSpPr txBox="1"/>
          <p:nvPr/>
        </p:nvSpPr>
        <p:spPr>
          <a:xfrm>
            <a:off x="5059114" y="5736914"/>
            <a:ext cx="3296710" cy="307777"/>
          </a:xfrm>
          <a:prstGeom prst="rect">
            <a:avLst/>
          </a:prstGeom>
          <a:noFill/>
        </p:spPr>
        <p:txBody>
          <a:bodyPr wrap="square" lIns="0" tIns="0" rIns="0" bIns="0" rtlCol="0">
            <a:spAutoFit/>
          </a:bodyPr>
          <a:lstStyle/>
          <a:p>
            <a:pPr algn="ctr"/>
            <a:r>
              <a:rPr lang="en-US" sz="2000" b="1" i="1" dirty="0" smtClean="0">
                <a:gradFill>
                  <a:gsLst>
                    <a:gs pos="0">
                      <a:schemeClr val="tx1"/>
                    </a:gs>
                    <a:gs pos="86000">
                      <a:schemeClr val="tx1"/>
                    </a:gs>
                  </a:gsLst>
                  <a:lin ang="5400000" scaled="0"/>
                </a:gradFill>
              </a:rPr>
              <a:t>VM</a:t>
            </a:r>
          </a:p>
        </p:txBody>
      </p:sp>
      <p:sp>
        <p:nvSpPr>
          <p:cNvPr id="63" name="Rectangle 62"/>
          <p:cNvSpPr/>
          <p:nvPr/>
        </p:nvSpPr>
        <p:spPr bwMode="auto">
          <a:xfrm>
            <a:off x="2653195" y="3806002"/>
            <a:ext cx="1807081" cy="2486126"/>
          </a:xfrm>
          <a:prstGeom prst="rect">
            <a:avLst/>
          </a:prstGeom>
          <a:solidFill>
            <a:schemeClr val="accent3">
              <a:lumMod val="60000"/>
              <a:lumOff val="40000"/>
            </a:schemeClr>
          </a:solidFill>
          <a:ln>
            <a:prstDash val="sysDash"/>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Can 19"/>
          <p:cNvSpPr/>
          <p:nvPr/>
        </p:nvSpPr>
        <p:spPr bwMode="auto">
          <a:xfrm>
            <a:off x="2935865" y="3935488"/>
            <a:ext cx="1161014" cy="1077938"/>
          </a:xfrm>
          <a:prstGeom prst="can">
            <a:avLst>
              <a:gd name="adj" fmla="val 50000"/>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b="1" dirty="0">
              <a:gradFill>
                <a:gsLst>
                  <a:gs pos="0">
                    <a:schemeClr val="tx1"/>
                  </a:gs>
                  <a:gs pos="86000">
                    <a:schemeClr val="tx1"/>
                  </a:gs>
                </a:gsLst>
                <a:lin ang="5400000" scaled="0"/>
              </a:gradFill>
            </a:endParaRPr>
          </a:p>
        </p:txBody>
      </p:sp>
      <p:sp>
        <p:nvSpPr>
          <p:cNvPr id="64" name="TextBox 63"/>
          <p:cNvSpPr txBox="1"/>
          <p:nvPr/>
        </p:nvSpPr>
        <p:spPr>
          <a:xfrm>
            <a:off x="2653193" y="5130239"/>
            <a:ext cx="1807083"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r>
              <a:rPr lang="en-US" dirty="0"/>
              <a:t>Operating </a:t>
            </a:r>
          </a:p>
          <a:p>
            <a:r>
              <a:rPr lang="en-US" dirty="0"/>
              <a:t>System</a:t>
            </a:r>
          </a:p>
        </p:txBody>
      </p:sp>
      <p:sp>
        <p:nvSpPr>
          <p:cNvPr id="67" name="TextBox 66"/>
          <p:cNvSpPr txBox="1"/>
          <p:nvPr/>
        </p:nvSpPr>
        <p:spPr>
          <a:xfrm>
            <a:off x="2653193" y="5861148"/>
            <a:ext cx="1807083" cy="307777"/>
          </a:xfrm>
          <a:prstGeom prst="rect">
            <a:avLst/>
          </a:prstGeom>
          <a:noFill/>
        </p:spPr>
        <p:txBody>
          <a:bodyPr wrap="square" lIns="0" tIns="0" rIns="0" bIns="0" rtlCol="0">
            <a:spAutoFit/>
          </a:bodyPr>
          <a:lstStyle/>
          <a:p>
            <a:pPr algn="ctr"/>
            <a:r>
              <a:rPr lang="en-US" sz="2000" b="1" i="1" dirty="0" smtClean="0">
                <a:gradFill>
                  <a:gsLst>
                    <a:gs pos="0">
                      <a:schemeClr val="tx1"/>
                    </a:gs>
                    <a:gs pos="86000">
                      <a:schemeClr val="tx1"/>
                    </a:gs>
                  </a:gsLst>
                  <a:lin ang="5400000" scaled="0"/>
                </a:gradFill>
              </a:rPr>
              <a:t>VM</a:t>
            </a:r>
          </a:p>
        </p:txBody>
      </p:sp>
      <p:sp>
        <p:nvSpPr>
          <p:cNvPr id="68" name="TextBox 67"/>
          <p:cNvSpPr txBox="1"/>
          <p:nvPr/>
        </p:nvSpPr>
        <p:spPr>
          <a:xfrm>
            <a:off x="2997652" y="4573939"/>
            <a:ext cx="1037437" cy="307777"/>
          </a:xfrm>
          <a:prstGeom prst="rect">
            <a:avLst/>
          </a:prstGeom>
          <a:noFill/>
        </p:spPr>
        <p:txBody>
          <a:bodyPr wrap="square" lIns="0" tIns="0" rIns="0" bIns="0" rtlCol="0">
            <a:spAutoFit/>
          </a:bodyPr>
          <a:lstStyle/>
          <a:p>
            <a:pPr algn="ctr"/>
            <a:r>
              <a:rPr lang="en-US" sz="2000" b="1" dirty="0" smtClean="0">
                <a:gradFill>
                  <a:gsLst>
                    <a:gs pos="0">
                      <a:schemeClr val="tx1"/>
                    </a:gs>
                    <a:gs pos="86000">
                      <a:schemeClr val="tx1"/>
                    </a:gs>
                  </a:gsLst>
                  <a:lin ang="5400000" scaled="0"/>
                </a:gradFill>
              </a:rPr>
              <a:t>DBMS</a:t>
            </a:r>
          </a:p>
        </p:txBody>
      </p:sp>
      <p:sp>
        <p:nvSpPr>
          <p:cNvPr id="2" name="Title 1"/>
          <p:cNvSpPr>
            <a:spLocks noGrp="1"/>
          </p:cNvSpPr>
          <p:nvPr>
            <p:ph type="title"/>
          </p:nvPr>
        </p:nvSpPr>
        <p:spPr>
          <a:xfrm>
            <a:off x="519112" y="228600"/>
            <a:ext cx="11149013" cy="609398"/>
          </a:xfrm>
        </p:spPr>
        <p:txBody>
          <a:bodyPr/>
          <a:lstStyle/>
          <a:p>
            <a:r>
              <a:rPr lang="en-US" dirty="0" err="1" smtClean="0"/>
              <a:t>PaaS</a:t>
            </a:r>
            <a:endParaRPr lang="en-US" sz="2800" dirty="0">
              <a:gradFill>
                <a:gsLst>
                  <a:gs pos="50000">
                    <a:schemeClr val="tx2"/>
                  </a:gs>
                  <a:gs pos="100000">
                    <a:schemeClr val="tx2"/>
                  </a:gs>
                </a:gsLst>
                <a:lin ang="5400000" scaled="0"/>
              </a:gra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005" y="743300"/>
            <a:ext cx="512763"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356260" y="356272"/>
            <a:ext cx="1410059" cy="369332"/>
          </a:xfrm>
          <a:prstGeom prst="rect">
            <a:avLst/>
          </a:prstGeom>
          <a:noFill/>
        </p:spPr>
        <p:txBody>
          <a:bodyPr wrap="square" rtlCol="0">
            <a:spAutoFit/>
          </a:bodyPr>
          <a:lstStyle/>
          <a:p>
            <a:pPr algn="ctr">
              <a:buClr>
                <a:schemeClr val="tx1"/>
              </a:buClr>
            </a:pPr>
            <a:r>
              <a:rPr lang="en-US" b="1" dirty="0" smtClean="0"/>
              <a:t>Developer</a:t>
            </a:r>
            <a:endParaRPr lang="en-US" b="1" dirty="0"/>
          </a:p>
        </p:txBody>
      </p:sp>
      <p:grpSp>
        <p:nvGrpSpPr>
          <p:cNvPr id="25" name="Group 24"/>
          <p:cNvGrpSpPr/>
          <p:nvPr/>
        </p:nvGrpSpPr>
        <p:grpSpPr>
          <a:xfrm>
            <a:off x="5129153" y="3943930"/>
            <a:ext cx="1795905" cy="729712"/>
            <a:chOff x="5594600" y="4309570"/>
            <a:chExt cx="1795905" cy="729712"/>
          </a:xfrm>
        </p:grpSpPr>
        <p:sp>
          <p:nvSpPr>
            <p:cNvPr id="18" name="Oval 17"/>
            <p:cNvSpPr/>
            <p:nvPr/>
          </p:nvSpPr>
          <p:spPr bwMode="auto">
            <a:xfrm>
              <a:off x="5594601" y="4309570"/>
              <a:ext cx="1795904" cy="729712"/>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b="1" dirty="0" smtClean="0">
                <a:gradFill>
                  <a:gsLst>
                    <a:gs pos="0">
                      <a:srgbClr val="FFFFFF"/>
                    </a:gs>
                    <a:gs pos="100000">
                      <a:srgbClr val="FFFFFF"/>
                    </a:gs>
                  </a:gsLst>
                  <a:lin ang="5400000" scaled="0"/>
                </a:gradFill>
              </a:endParaRPr>
            </a:p>
          </p:txBody>
        </p:sp>
        <p:sp>
          <p:nvSpPr>
            <p:cNvPr id="19" name="TextBox 18"/>
            <p:cNvSpPr txBox="1"/>
            <p:nvPr/>
          </p:nvSpPr>
          <p:spPr>
            <a:xfrm>
              <a:off x="5594600" y="4509146"/>
              <a:ext cx="1795905" cy="307777"/>
            </a:xfrm>
            <a:prstGeom prst="rect">
              <a:avLst/>
            </a:prstGeom>
            <a:noFill/>
          </p:spPr>
          <p:txBody>
            <a:bodyPr wrap="square" lIns="0" tIns="0" rIns="0" bIns="0" rtlCol="0">
              <a:spAutoFit/>
            </a:bodyPr>
            <a:lstStyle>
              <a:defPPr>
                <a:defRPr lang="en-US"/>
              </a:defPPr>
              <a:lvl1pPr algn="ctr">
                <a:defRPr sz="2400" b="1" i="1">
                  <a:solidFill>
                    <a:schemeClr val="bg1"/>
                  </a:solidFill>
                </a:defRPr>
              </a:lvl1pPr>
            </a:lstStyle>
            <a:p>
              <a:r>
                <a:rPr lang="en-US" sz="2000" i="0" dirty="0" smtClean="0"/>
                <a:t>Application</a:t>
              </a:r>
              <a:endParaRPr lang="en-US" sz="2000" i="0" dirty="0"/>
            </a:p>
          </p:txBody>
        </p:sp>
      </p:grpSp>
      <p:grpSp>
        <p:nvGrpSpPr>
          <p:cNvPr id="23" name="Group 22"/>
          <p:cNvGrpSpPr/>
          <p:nvPr/>
        </p:nvGrpSpPr>
        <p:grpSpPr>
          <a:xfrm>
            <a:off x="2935865" y="4011724"/>
            <a:ext cx="1222047" cy="377861"/>
            <a:chOff x="2950769" y="4377365"/>
            <a:chExt cx="1222047" cy="377861"/>
          </a:xfrm>
        </p:grpSpPr>
        <p:grpSp>
          <p:nvGrpSpPr>
            <p:cNvPr id="34" name="Group 33"/>
            <p:cNvGrpSpPr/>
            <p:nvPr/>
          </p:nvGrpSpPr>
          <p:grpSpPr>
            <a:xfrm>
              <a:off x="3247992" y="4377977"/>
              <a:ext cx="637254" cy="377249"/>
              <a:chOff x="4872038" y="2787652"/>
              <a:chExt cx="1152532" cy="870750"/>
            </a:xfrm>
          </p:grpSpPr>
          <p:sp>
            <p:nvSpPr>
              <p:cNvPr id="35" name="Rectangle 34"/>
              <p:cNvSpPr/>
              <p:nvPr/>
            </p:nvSpPr>
            <p:spPr bwMode="auto">
              <a:xfrm>
                <a:off x="4872038" y="27908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u="none" strike="noStrike" cap="none" normalizeH="0" baseline="0" dirty="0" smtClean="0">
                  <a:ln>
                    <a:noFill/>
                  </a:ln>
                  <a:solidFill>
                    <a:schemeClr val="tx1"/>
                  </a:solidFill>
                  <a:effectLst/>
                </a:endParaRPr>
              </a:p>
            </p:txBody>
          </p:sp>
          <p:cxnSp>
            <p:nvCxnSpPr>
              <p:cNvPr id="36" name="Straight Connector 35"/>
              <p:cNvCxnSpPr/>
              <p:nvPr/>
            </p:nvCxnSpPr>
            <p:spPr bwMode="auto">
              <a:xfrm>
                <a:off x="4872038" y="2933704"/>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4872038" y="3076580"/>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4872038" y="3219456"/>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872038" y="3362332"/>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rot="5400000">
                <a:off x="4657724" y="3148018"/>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5400000">
                <a:off x="4801394" y="3147224"/>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5400000">
                <a:off x="4945064" y="3146430"/>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a:off x="5088734" y="3145636"/>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5400000">
                <a:off x="5232404" y="3144842"/>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5400000">
                <a:off x="5376074" y="3144048"/>
                <a:ext cx="714380" cy="1588"/>
              </a:xfrm>
              <a:prstGeom prst="line">
                <a:avLst/>
              </a:prstGeom>
              <a:noFill/>
              <a:ln w="19050" cap="flat" cmpd="sng" algn="ctr">
                <a:solidFill>
                  <a:schemeClr val="tx1"/>
                </a:solidFill>
                <a:prstDash val="solid"/>
                <a:round/>
                <a:headEnd type="none" w="med" len="med"/>
                <a:tailEnd type="none" w="med" len="med"/>
              </a:ln>
              <a:effectLst/>
            </p:spPr>
          </p:cxnSp>
          <p:sp>
            <p:nvSpPr>
              <p:cNvPr id="46" name="Rectangle 45"/>
              <p:cNvSpPr/>
              <p:nvPr/>
            </p:nvSpPr>
            <p:spPr bwMode="auto">
              <a:xfrm>
                <a:off x="5024438" y="29432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u="none" strike="noStrike" cap="none" normalizeH="0" baseline="0" dirty="0" smtClean="0">
                  <a:ln>
                    <a:noFill/>
                  </a:ln>
                  <a:solidFill>
                    <a:schemeClr val="tx1"/>
                  </a:solidFill>
                  <a:effectLst/>
                </a:endParaRPr>
              </a:p>
            </p:txBody>
          </p:sp>
          <p:cxnSp>
            <p:nvCxnSpPr>
              <p:cNvPr id="47" name="Straight Connector 46"/>
              <p:cNvCxnSpPr/>
              <p:nvPr/>
            </p:nvCxnSpPr>
            <p:spPr bwMode="auto">
              <a:xfrm>
                <a:off x="5024438" y="3086104"/>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024438" y="3228980"/>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5024438" y="3371856"/>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024438" y="3514732"/>
                <a:ext cx="1000132" cy="1588"/>
              </a:xfrm>
              <a:prstGeom prst="line">
                <a:avLst/>
              </a:prstGeom>
              <a:noFill/>
              <a:ln w="1905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5400000">
                <a:off x="4810124" y="3300418"/>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5400000">
                <a:off x="4953794" y="3299624"/>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rot="5400000">
                <a:off x="5097464" y="3298830"/>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5400000">
                <a:off x="5241134" y="3298036"/>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rot="5400000">
                <a:off x="5384804" y="3297242"/>
                <a:ext cx="714380" cy="1588"/>
              </a:xfrm>
              <a:prstGeom prst="line">
                <a:avLst/>
              </a:prstGeom>
              <a:no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5400000">
                <a:off x="5528474" y="3296448"/>
                <a:ext cx="714380" cy="1588"/>
              </a:xfrm>
              <a:prstGeom prst="line">
                <a:avLst/>
              </a:prstGeom>
              <a:noFill/>
              <a:ln w="19050" cap="flat" cmpd="sng" algn="ctr">
                <a:solidFill>
                  <a:schemeClr val="tx1"/>
                </a:solidFill>
                <a:prstDash val="solid"/>
                <a:round/>
                <a:headEnd type="none" w="med" len="med"/>
                <a:tailEnd type="none" w="med" len="med"/>
              </a:ln>
              <a:effectLst/>
            </p:spPr>
          </p:cxnSp>
        </p:grpSp>
        <p:sp>
          <p:nvSpPr>
            <p:cNvPr id="57" name="TextBox 56"/>
            <p:cNvSpPr txBox="1"/>
            <p:nvPr/>
          </p:nvSpPr>
          <p:spPr>
            <a:xfrm>
              <a:off x="2950769" y="4377365"/>
              <a:ext cx="1222047" cy="307777"/>
            </a:xfrm>
            <a:prstGeom prst="rect">
              <a:avLst/>
            </a:prstGeom>
            <a:noFill/>
          </p:spPr>
          <p:txBody>
            <a:bodyPr wrap="square" lIns="0" tIns="0" rIns="0" bIns="0" rtlCol="0">
              <a:spAutoFit/>
            </a:bodyPr>
            <a:lstStyle/>
            <a:p>
              <a:pPr algn="ctr"/>
              <a:r>
                <a:rPr lang="en-US" sz="2000" b="1" dirty="0" smtClean="0">
                  <a:solidFill>
                    <a:schemeClr val="bg1"/>
                  </a:solidFill>
                </a:rPr>
                <a:t>Data</a:t>
              </a:r>
            </a:p>
          </p:txBody>
        </p:sp>
      </p:grpSp>
      <p:sp>
        <p:nvSpPr>
          <p:cNvPr id="69" name="TextBox 68"/>
          <p:cNvSpPr txBox="1"/>
          <p:nvPr/>
        </p:nvSpPr>
        <p:spPr>
          <a:xfrm>
            <a:off x="8958971" y="4214326"/>
            <a:ext cx="1448789" cy="615553"/>
          </a:xfrm>
          <a:prstGeom prst="rect">
            <a:avLst/>
          </a:prstGeom>
          <a:solidFill>
            <a:schemeClr val="accent6">
              <a:lumMod val="40000"/>
              <a:lumOff val="60000"/>
            </a:schemeClr>
          </a:solidFill>
          <a:ln>
            <a:prstDash val="sysDash"/>
          </a:ln>
        </p:spPr>
        <p:style>
          <a:lnRef idx="3">
            <a:schemeClr val="lt1"/>
          </a:lnRef>
          <a:fillRef idx="1">
            <a:schemeClr val="accent6"/>
          </a:fillRef>
          <a:effectRef idx="1">
            <a:schemeClr val="accent6"/>
          </a:effectRef>
          <a:fontRef idx="minor">
            <a:schemeClr val="lt1"/>
          </a:fontRef>
        </p:style>
        <p:txBody>
          <a:bodyPr wrap="square" lIns="0" tIns="0" rIns="0" bIns="0" rtlCol="0">
            <a:spAutoFit/>
          </a:bodyPr>
          <a:lstStyle>
            <a:defPPr>
              <a:defRPr lang="en-US"/>
            </a:defPPr>
            <a:lvl1pPr algn="ctr">
              <a:defRPr sz="2000" b="1">
                <a:gradFill>
                  <a:gsLst>
                    <a:gs pos="0">
                      <a:schemeClr val="tx1"/>
                    </a:gs>
                    <a:gs pos="86000">
                      <a:schemeClr val="tx1"/>
                    </a:gs>
                  </a:gsLst>
                  <a:lin ang="5400000" scaled="0"/>
                </a:gradFill>
              </a:defRPr>
            </a:lvl1pPr>
          </a:lstStyle>
          <a:p>
            <a:r>
              <a:rPr lang="en-US" dirty="0">
                <a:solidFill>
                  <a:schemeClr val="bg1"/>
                </a:solidFill>
              </a:rPr>
              <a:t>Load Balancer</a:t>
            </a:r>
          </a:p>
        </p:txBody>
      </p:sp>
      <p:grpSp>
        <p:nvGrpSpPr>
          <p:cNvPr id="26" name="Group 25"/>
          <p:cNvGrpSpPr/>
          <p:nvPr/>
        </p:nvGrpSpPr>
        <p:grpSpPr>
          <a:xfrm>
            <a:off x="6393055" y="1380032"/>
            <a:ext cx="1494542" cy="2581827"/>
            <a:chOff x="6407959" y="1745673"/>
            <a:chExt cx="1494542" cy="2581827"/>
          </a:xfrm>
        </p:grpSpPr>
        <p:sp>
          <p:nvSpPr>
            <p:cNvPr id="83" name="Freeform 82"/>
            <p:cNvSpPr/>
            <p:nvPr/>
          </p:nvSpPr>
          <p:spPr>
            <a:xfrm>
              <a:off x="6407959" y="1745673"/>
              <a:ext cx="860233" cy="2581827"/>
            </a:xfrm>
            <a:custGeom>
              <a:avLst/>
              <a:gdLst>
                <a:gd name="connsiteX0" fmla="*/ 0 w 1389412"/>
                <a:gd name="connsiteY0" fmla="*/ 0 h 2956955"/>
                <a:gd name="connsiteX1" fmla="*/ 783771 w 1389412"/>
                <a:gd name="connsiteY1" fmla="*/ 534389 h 2956955"/>
                <a:gd name="connsiteX2" fmla="*/ 1389412 w 1389412"/>
                <a:gd name="connsiteY2" fmla="*/ 2956955 h 2956955"/>
                <a:gd name="connsiteX0" fmla="*/ 0 w 2653907"/>
                <a:gd name="connsiteY0" fmla="*/ 0 h 2956955"/>
                <a:gd name="connsiteX1" fmla="*/ 2631711 w 2653907"/>
                <a:gd name="connsiteY1" fmla="*/ 697141 h 2956955"/>
                <a:gd name="connsiteX2" fmla="*/ 1389412 w 2653907"/>
                <a:gd name="connsiteY2" fmla="*/ 2956955 h 2956955"/>
                <a:gd name="connsiteX0" fmla="*/ 0 w 2180366"/>
                <a:gd name="connsiteY0" fmla="*/ 0 h 2694048"/>
                <a:gd name="connsiteX1" fmla="*/ 2169728 w 2180366"/>
                <a:gd name="connsiteY1" fmla="*/ 434234 h 2694048"/>
                <a:gd name="connsiteX2" fmla="*/ 927429 w 2180366"/>
                <a:gd name="connsiteY2" fmla="*/ 2694048 h 2694048"/>
                <a:gd name="connsiteX0" fmla="*/ 0 w 2305616"/>
                <a:gd name="connsiteY0" fmla="*/ 0 h 2694048"/>
                <a:gd name="connsiteX1" fmla="*/ 2295720 w 2305616"/>
                <a:gd name="connsiteY1" fmla="*/ 484311 h 2694048"/>
                <a:gd name="connsiteX2" fmla="*/ 927429 w 2305616"/>
                <a:gd name="connsiteY2" fmla="*/ 2694048 h 2694048"/>
                <a:gd name="connsiteX0" fmla="*/ 0 w 2329308"/>
                <a:gd name="connsiteY0" fmla="*/ 0 h 2694048"/>
                <a:gd name="connsiteX1" fmla="*/ 2295720 w 2329308"/>
                <a:gd name="connsiteY1" fmla="*/ 484311 h 2694048"/>
                <a:gd name="connsiteX2" fmla="*/ 927429 w 2329308"/>
                <a:gd name="connsiteY2" fmla="*/ 2694048 h 2694048"/>
                <a:gd name="connsiteX0" fmla="*/ 206536 w 2502684"/>
                <a:gd name="connsiteY0" fmla="*/ 0 h 2706567"/>
                <a:gd name="connsiteX1" fmla="*/ 2502256 w 2502684"/>
                <a:gd name="connsiteY1" fmla="*/ 484311 h 2706567"/>
                <a:gd name="connsiteX2" fmla="*/ 0 w 2502684"/>
                <a:gd name="connsiteY2" fmla="*/ 2706567 h 2706567"/>
                <a:gd name="connsiteX0" fmla="*/ 0 w 5371708"/>
                <a:gd name="connsiteY0" fmla="*/ 0 h 2643886"/>
                <a:gd name="connsiteX1" fmla="*/ 5296755 w 5371708"/>
                <a:gd name="connsiteY1" fmla="*/ 421630 h 2643886"/>
                <a:gd name="connsiteX2" fmla="*/ 2794499 w 5371708"/>
                <a:gd name="connsiteY2" fmla="*/ 2643886 h 2643886"/>
                <a:gd name="connsiteX0" fmla="*/ 0 w 6743050"/>
                <a:gd name="connsiteY0" fmla="*/ 0 h 2643886"/>
                <a:gd name="connsiteX1" fmla="*/ 6697234 w 6743050"/>
                <a:gd name="connsiteY1" fmla="*/ 434167 h 2643886"/>
                <a:gd name="connsiteX2" fmla="*/ 2794499 w 6743050"/>
                <a:gd name="connsiteY2" fmla="*/ 2643886 h 2643886"/>
                <a:gd name="connsiteX0" fmla="*/ 542150 w 7263054"/>
                <a:gd name="connsiteY0" fmla="*/ 0 h 2662374"/>
                <a:gd name="connsiteX1" fmla="*/ 7239384 w 7263054"/>
                <a:gd name="connsiteY1" fmla="*/ 434167 h 2662374"/>
                <a:gd name="connsiteX2" fmla="*/ 0 w 7263054"/>
                <a:gd name="connsiteY2" fmla="*/ 2662374 h 2662374"/>
                <a:gd name="connsiteX0" fmla="*/ 542150 w 7276766"/>
                <a:gd name="connsiteY0" fmla="*/ 0 h 2662374"/>
                <a:gd name="connsiteX1" fmla="*/ 7239384 w 7276766"/>
                <a:gd name="connsiteY1" fmla="*/ 434167 h 2662374"/>
                <a:gd name="connsiteX2" fmla="*/ 0 w 7276766"/>
                <a:gd name="connsiteY2" fmla="*/ 2662374 h 2662374"/>
              </a:gdLst>
              <a:ahLst/>
              <a:cxnLst>
                <a:cxn ang="0">
                  <a:pos x="connsiteX0" y="connsiteY0"/>
                </a:cxn>
                <a:cxn ang="0">
                  <a:pos x="connsiteX1" y="connsiteY1"/>
                </a:cxn>
                <a:cxn ang="0">
                  <a:pos x="connsiteX2" y="connsiteY2"/>
                </a:cxn>
              </a:cxnLst>
              <a:rect l="l" t="t" r="r" b="b"/>
              <a:pathLst>
                <a:path w="7276766" h="2662374">
                  <a:moveTo>
                    <a:pt x="542150" y="0"/>
                  </a:moveTo>
                  <a:cubicBezTo>
                    <a:pt x="818251" y="20781"/>
                    <a:pt x="6773634" y="-6481"/>
                    <a:pt x="7239384" y="434167"/>
                  </a:cubicBezTo>
                  <a:cubicBezTo>
                    <a:pt x="7705134" y="874815"/>
                    <a:pt x="3735252" y="1735643"/>
                    <a:pt x="0" y="2662374"/>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70" name="TextBox 69"/>
            <p:cNvSpPr txBox="1"/>
            <p:nvPr/>
          </p:nvSpPr>
          <p:spPr>
            <a:xfrm>
              <a:off x="6784815" y="2137148"/>
              <a:ext cx="1117686" cy="584775"/>
            </a:xfrm>
            <a:prstGeom prst="rect">
              <a:avLst/>
            </a:prstGeom>
            <a:ln>
              <a:noFill/>
            </a:ln>
          </p:spPr>
          <p:txBody>
            <a:bodyPr wrap="square" rtlCol="0">
              <a:spAutoFit/>
            </a:bodyPr>
            <a:lstStyle/>
            <a:p>
              <a:pPr algn="ctr"/>
              <a:r>
                <a:rPr lang="en-US" sz="1600" b="1" dirty="0"/>
                <a:t>2</a:t>
              </a:r>
              <a:r>
                <a:rPr lang="en-US" sz="1600" b="1" dirty="0" smtClean="0"/>
                <a:t>) Deploy application</a:t>
              </a:r>
            </a:p>
          </p:txBody>
        </p:sp>
      </p:grpSp>
      <p:sp>
        <p:nvSpPr>
          <p:cNvPr id="74" name="TextBox 73"/>
          <p:cNvSpPr txBox="1"/>
          <p:nvPr/>
        </p:nvSpPr>
        <p:spPr>
          <a:xfrm>
            <a:off x="7042522" y="4018580"/>
            <a:ext cx="1194968"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r>
              <a:rPr lang="en-US" dirty="0"/>
              <a:t>Web</a:t>
            </a:r>
          </a:p>
          <a:p>
            <a:r>
              <a:rPr lang="en-US" dirty="0"/>
              <a:t>Server</a:t>
            </a:r>
          </a:p>
        </p:txBody>
      </p:sp>
      <p:grpSp>
        <p:nvGrpSpPr>
          <p:cNvPr id="15" name="Group 14"/>
          <p:cNvGrpSpPr/>
          <p:nvPr/>
        </p:nvGrpSpPr>
        <p:grpSpPr>
          <a:xfrm>
            <a:off x="3103160" y="1321667"/>
            <a:ext cx="2432882" cy="2669539"/>
            <a:chOff x="3118064" y="1687308"/>
            <a:chExt cx="2432882" cy="2669539"/>
          </a:xfrm>
        </p:grpSpPr>
        <p:sp>
          <p:nvSpPr>
            <p:cNvPr id="3" name="Freeform 2"/>
            <p:cNvSpPr/>
            <p:nvPr/>
          </p:nvSpPr>
          <p:spPr>
            <a:xfrm>
              <a:off x="3462907" y="1687308"/>
              <a:ext cx="2088039" cy="2669539"/>
            </a:xfrm>
            <a:custGeom>
              <a:avLst/>
              <a:gdLst>
                <a:gd name="connsiteX0" fmla="*/ 2248946 w 2248946"/>
                <a:gd name="connsiteY0" fmla="*/ 69547 h 2715928"/>
                <a:gd name="connsiteX1" fmla="*/ 194235 w 2248946"/>
                <a:gd name="connsiteY1" fmla="*/ 338488 h 2715928"/>
                <a:gd name="connsiteX2" fmla="*/ 204993 w 2248946"/>
                <a:gd name="connsiteY2" fmla="*/ 2715928 h 2715928"/>
                <a:gd name="connsiteX0" fmla="*/ 2088039 w 2088039"/>
                <a:gd name="connsiteY0" fmla="*/ 23158 h 2669539"/>
                <a:gd name="connsiteX1" fmla="*/ 592725 w 2088039"/>
                <a:gd name="connsiteY1" fmla="*/ 528767 h 2669539"/>
                <a:gd name="connsiteX2" fmla="*/ 44086 w 2088039"/>
                <a:gd name="connsiteY2" fmla="*/ 2669539 h 2669539"/>
              </a:gdLst>
              <a:ahLst/>
              <a:cxnLst>
                <a:cxn ang="0">
                  <a:pos x="connsiteX0" y="connsiteY0"/>
                </a:cxn>
                <a:cxn ang="0">
                  <a:pos x="connsiteX1" y="connsiteY1"/>
                </a:cxn>
                <a:cxn ang="0">
                  <a:pos x="connsiteX2" y="connsiteY2"/>
                </a:cxn>
              </a:cxnLst>
              <a:rect l="l" t="t" r="r" b="b"/>
              <a:pathLst>
                <a:path w="2088039" h="2669539">
                  <a:moveTo>
                    <a:pt x="2088039" y="23158"/>
                  </a:moveTo>
                  <a:cubicBezTo>
                    <a:pt x="1231013" y="-62903"/>
                    <a:pt x="933384" y="87704"/>
                    <a:pt x="592725" y="528767"/>
                  </a:cubicBezTo>
                  <a:cubicBezTo>
                    <a:pt x="252066" y="969830"/>
                    <a:pt x="-131623" y="1701350"/>
                    <a:pt x="44086" y="2669539"/>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a:solidFill>
                  <a:schemeClr val="tx2"/>
                </a:solidFill>
              </a:endParaRPr>
            </a:p>
          </p:txBody>
        </p:sp>
        <p:sp useBgFill="1">
          <p:nvSpPr>
            <p:cNvPr id="93" name="TextBox 92"/>
            <p:cNvSpPr txBox="1"/>
            <p:nvPr/>
          </p:nvSpPr>
          <p:spPr>
            <a:xfrm>
              <a:off x="3118064" y="2029426"/>
              <a:ext cx="1881399" cy="1077218"/>
            </a:xfrm>
            <a:prstGeom prst="rect">
              <a:avLst/>
            </a:prstGeom>
            <a:ln>
              <a:noFill/>
            </a:ln>
          </p:spPr>
          <p:txBody>
            <a:bodyPr wrap="square" rtlCol="0">
              <a:spAutoFit/>
            </a:bodyPr>
            <a:lstStyle/>
            <a:p>
              <a:pPr algn="ctr"/>
              <a:r>
                <a:rPr lang="en-US" sz="1600" b="1" dirty="0"/>
                <a:t>1</a:t>
              </a:r>
              <a:r>
                <a:rPr lang="en-US" sz="1600" b="1" dirty="0" smtClean="0"/>
                <a:t>) Provision database, then create tables</a:t>
              </a:r>
              <a:r>
                <a:rPr lang="en-US" sz="1600" b="1" dirty="0"/>
                <a:t> </a:t>
              </a:r>
              <a:r>
                <a:rPr lang="en-US" sz="1600" b="1" dirty="0" smtClean="0"/>
                <a:t>and add data</a:t>
              </a:r>
            </a:p>
          </p:txBody>
        </p:sp>
      </p:grpSp>
    </p:spTree>
    <p:custDataLst>
      <p:tags r:id="rId1"/>
    </p:custDataLst>
    <p:extLst>
      <p:ext uri="{BB962C8B-B14F-4D97-AF65-F5344CB8AC3E}">
        <p14:creationId xmlns:p14="http://schemas.microsoft.com/office/powerpoint/2010/main" val="1570278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599" y="228600"/>
            <a:ext cx="11149013" cy="609398"/>
          </a:xfrm>
        </p:spPr>
        <p:txBody>
          <a:bodyPr/>
          <a:lstStyle/>
          <a:p>
            <a:r>
              <a:rPr lang="en-US" dirty="0" smtClean="0"/>
              <a:t>Windows Azure</a:t>
            </a:r>
            <a:endParaRPr lang="en-US" dirty="0"/>
          </a:p>
        </p:txBody>
      </p:sp>
      <p:sp>
        <p:nvSpPr>
          <p:cNvPr id="3" name="Content Placeholder 2"/>
          <p:cNvSpPr>
            <a:spLocks noGrp="1"/>
          </p:cNvSpPr>
          <p:nvPr>
            <p:ph idx="1"/>
          </p:nvPr>
        </p:nvSpPr>
        <p:spPr>
          <a:xfrm>
            <a:off x="736599" y="1235322"/>
            <a:ext cx="11377614" cy="3354765"/>
          </a:xfrm>
        </p:spPr>
        <p:txBody>
          <a:bodyPr/>
          <a:lstStyle/>
          <a:p>
            <a:r>
              <a:rPr lang="en-US" dirty="0" smtClean="0"/>
              <a:t>Windows Azure is an OS for the data center</a:t>
            </a:r>
          </a:p>
          <a:p>
            <a:pPr lvl="1"/>
            <a:r>
              <a:rPr lang="en-US" dirty="0" smtClean="0"/>
              <a:t>Handles resource management, provisioning, and monitoring</a:t>
            </a:r>
          </a:p>
          <a:p>
            <a:pPr lvl="1"/>
            <a:r>
              <a:rPr lang="en-US" dirty="0" smtClean="0"/>
              <a:t>Manages application lifecycle</a:t>
            </a:r>
          </a:p>
          <a:p>
            <a:pPr lvl="1"/>
            <a:r>
              <a:rPr lang="en-US" dirty="0" smtClean="0"/>
              <a:t>Allows developers to concentrate on business logic</a:t>
            </a:r>
          </a:p>
          <a:p>
            <a:r>
              <a:rPr lang="en-US" dirty="0" smtClean="0"/>
              <a:t>Provides common building blocks for distributed applications</a:t>
            </a:r>
          </a:p>
          <a:p>
            <a:pPr lvl="1"/>
            <a:r>
              <a:rPr lang="en-US" dirty="0" smtClean="0"/>
              <a:t>Reliable queuing, simple structured storage, SQL storage</a:t>
            </a:r>
          </a:p>
          <a:p>
            <a:pPr lvl="1"/>
            <a:r>
              <a:rPr lang="en-US" dirty="0" smtClean="0"/>
              <a:t>Application services like access control, caching, and connectivity</a:t>
            </a:r>
          </a:p>
        </p:txBody>
      </p:sp>
    </p:spTree>
    <p:extLst>
      <p:ext uri="{BB962C8B-B14F-4D97-AF65-F5344CB8AC3E}">
        <p14:creationId xmlns:p14="http://schemas.microsoft.com/office/powerpoint/2010/main" val="208016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7/25/2011 3:00:04 PM&quot;&gt;&lt;Slide id=&quot;307&quot; dur=&quot;145.3008&quot; bld=&quot;INVLD&quot;/&gt;&lt;Slide id=&quot;368&quot; dur=&quot;133.0469&quot;/&gt;&lt;Slide id=&quot;308&quot; dur=&quot;72.86328&quot;/&gt;&lt;Slide id=&quot;361&quot; dur=&quot;90.53516&quot; bld=&quot;|49.5|15.4|5.8&quot;/&gt;&lt;Slide id=&quot;309&quot; dur=&quot;62.03516&quot; bld=&quot;|24|27.5&quot;/&gt;&lt;Slide id=&quot;310&quot; dur=&quot;105.4063&quot;/&gt;&lt;Slide id=&quot;311&quot; dur=&quot;64.05078&quot;/&gt;&lt;Slide id=&quot;369&quot; dur=&quot;131.7813&quot;/&gt;&lt;Slide id=&quot;313&quot; dur=&quot;3.050781&quot;/&gt;&lt;Slide id=&quot;362&quot; dur=&quot;148.5977&quot;/&gt;&lt;Slide id=&quot;356&quot; dur=&quot;89.64453&quot; bld=&quot;|85.5&quot;/&gt;&lt;Slide id=&quot;364&quot; dur=&quot;6.285156&quot;/&gt;&lt;Slide id=&quot;314&quot; dur=&quot;38.30859&quot;/&gt;&lt;Slide id=&quot;315&quot; dur=&quot;211.8867&quot;/&gt;&lt;Slide id=&quot;359&quot; dur=&quot;173.4336&quot; bld=&quot;|86.6|2|5.3|2|.8|2&quot;/&gt;&lt;Slide id=&quot;360&quot; dur=&quot;97.33594&quot;/&gt;&lt;Slide id=&quot;316&quot; dur=&quot;52.85156&quot;/&gt;&lt;Slide id=&quot;358&quot; dur=&quot;243.0586&quot;/&gt;&lt;Slide id=&quot;317&quot; dur=&quot;385.2852&quot;/&gt;&lt;Slide id=&quot;372&quot; dur=&quot;184.1953&quot; bld=&quot;|19.4|27.1|0|2|3.3|14.1|10.1|1.1|2|2&quot;/&gt;&lt;Slide id=&quot;321&quot; dur=&quot;1.984375&quot;/&gt;&lt;Slide id=&quot;322&quot; dur=&quot;55.77344&quot;/&gt;&lt;Slide id=&quot;370&quot; dur=&quot;34.38672&quot;/&gt;&lt;Slide id=&quot;324&quot; dur=&quot;59.28125&quot;/&gt;&lt;Slide id=&quot;325&quot; dur=&quot;108.1797&quot;/&gt;&lt;Slide id=&quot;326&quot; dur=&quot;65.51563&quot;/&gt;&lt;Slide id=&quot;327&quot; dur=&quot;76.66016&quot; bld=&quot;|27.5|.5|6.5|0|2|3.3|2|13.4|.6|.5|.5|13|0|.5&quot;/&gt;&lt;Slide id=&quot;365&quot; dur=&quot;58.875&quot;/&gt;&lt;Slide id=&quot;328&quot; dur=&quot;4.496094&quot;/&gt;&lt;Slide id=&quot;365&quot; dur=&quot;1.140625&quot;/&gt;&lt;Slide id=&quot;328&quot; dur=&quot;.9179688&quot;/&gt;&lt;Slide id=&quot;329&quot; dur=&quot;75.40625&quot;/&gt;&lt;Slide id=&quot;330&quot; dur=&quot;55.05469&quot;/&gt;&lt;Slide id=&quot;331&quot; dur=&quot;231.4375&quot; bld=&quot;|26.4|8.3|195.4&quot;/&gt;&lt;Slide id=&quot;332&quot; dur=&quot;4.96875&quot;/&gt;&lt;Slide id=&quot;371&quot; dur=&quot;80.55078&quot;/&gt;&lt;Slide id=&quot;334&quot; dur=&quot;313.8633&quot;/&gt;&lt;Slide id=&quot;333&quot; dur=&quot;40.70313&quot; bld=&quot;|2.6|.5|.5|7.9|.5|5.3|.5|.5|.5&quot;/&gt;&lt;Slide id=&quot;336&quot; dur=&quot;2.015625&quot;/&gt;&lt;Slide id=&quot;337&quot; dur=&quot;141.7109&quot; bld=&quot;|15.4|.6|26.6|1.7|1|94.6&quot;/&gt;&lt;Slide id=&quot;373&quot; dur=&quot;48.03906&quot; bld=&quot;|18.7&quot;/&gt;&lt;Slide id=&quot;351&quot; dur=&quot;76.85156&quot;/&gt;&lt;Slide id=&quot;338&quot; dur=&quot;65.34766&quot;/&gt;&lt;Slide id=&quot;339&quot; dur=&quot;3.023438&quot;/&gt;&lt;Slide id=&quot;340&quot; dur=&quot;93.74609&quot;/&gt;&lt;Slide id=&quot;341&quot; dur=&quot;64.07422&quot;/&gt;&lt;Slide id=&quot;342&quot; dur=&quot;27.23828&quot;/&gt;&lt;Slide id=&quot;344&quot; dur=&quot;34.10156&quot;/&gt;&lt;Slide id=&quot;366&quot; dur=&quot;91.71484&quot;/&gt;&lt;Slide id=&quot;352&quot; dur=&quot;114.3242&quot;/&gt;&lt;Slide id=&quot;343&quot; dur=&quot;1.246094&quot;/&gt;&lt;Slide id=&quot;352&quot; dur=&quot;20.85938&quot;/&gt;&lt;Slide id=&quot;343&quot; dur=&quot;23.47266&quot;/&gt;&lt;Slide id=&quot;345&quot; dur=&quot;26.05859&quot;/&gt;&lt;Slide id=&quot;346&quot; dur=&quot;252.9609&quot;/&gt;&lt;/Timings&gt;&lt;Timings time=&quot;7/25/2011 2:59:40 PM&quot;&gt;&lt;Slide id=&quot;307&quot; dur=&quot;2.199219&quot; bld=&quot;INVLD&quot;/&gt;&lt;/Timings&gt;&lt;Timings time=&quot;7/25/2011 2:59:21 PM&quot;&gt;&lt;Slide id=&quot;307&quot; dur=&quot;2.414063&quot; bld=&quot;INVLD&quot;/&gt;&lt;/Timings&gt;&lt;Timings time=&quot;7/25/2011 2:51:30 PM&quot;&gt;&lt;Slide id=&quot;307&quot; dur=&quot;105.3359&quot; bld=&quot;INVLD&quot;/&gt;&lt;/Timings&gt;&lt;Timings time=&quot;7/25/2011 1:45:01 PM&quot;&gt;&lt;Slide id=&quot;309&quot; dur=&quot;4.660156&quot; bld=&quot;INVLD|1.4|1.3&quot;/&gt;&lt;Slide id=&quot;310&quot; dur=&quot;3.675781&quot;/&gt;&lt;Slide id=&quot;311&quot; dur=&quot;2.203125&quot;/&gt;&lt;Slide id=&quot;369&quot; dur=&quot;7.410156&quot;/&gt;&lt;Slide id=&quot;313&quot; dur=&quot;1.726563&quot;/&gt;&lt;Slide id=&quot;369&quot; dur=&quot;4.632813&quot;/&gt;&lt;/Timings&gt;&lt;/WMTools&gt;"/>
</p:tagLst>
</file>

<file path=ppt/tags/tag2.xml><?xml version="1.0" encoding="utf-8"?>
<p:tagLst xmlns:a="http://schemas.openxmlformats.org/drawingml/2006/main" xmlns:r="http://schemas.openxmlformats.org/officeDocument/2006/relationships" xmlns:p="http://schemas.openxmlformats.org/presentationml/2006/main">
  <p:tag name="TIMING" val="|49.5|15.4|5.8"/>
</p:tagLst>
</file>

<file path=ppt/tags/tag3.xml><?xml version="1.0" encoding="utf-8"?>
<p:tagLst xmlns:a="http://schemas.openxmlformats.org/drawingml/2006/main" xmlns:r="http://schemas.openxmlformats.org/officeDocument/2006/relationships" xmlns:p="http://schemas.openxmlformats.org/presentationml/2006/main">
  <p:tag name="TIMING" val="|24|27.5"/>
</p:tagLst>
</file>

<file path=ppt/tags/tag4.xml><?xml version="1.0" encoding="utf-8"?>
<p:tagLst xmlns:a="http://schemas.openxmlformats.org/drawingml/2006/main" xmlns:r="http://schemas.openxmlformats.org/officeDocument/2006/relationships" xmlns:p="http://schemas.openxmlformats.org/presentationml/2006/main">
  <p:tag name="TIMING" val="|4.8|.5|2.3|.5"/>
</p:tagLst>
</file>

<file path=ppt/tags/tag5.xml><?xml version="1.0" encoding="utf-8"?>
<p:tagLst xmlns:a="http://schemas.openxmlformats.org/drawingml/2006/main" xmlns:r="http://schemas.openxmlformats.org/officeDocument/2006/relationships" xmlns:p="http://schemas.openxmlformats.org/presentationml/2006/main">
  <p:tag name="TIMING" val="|85.5"/>
</p:tagLst>
</file>

<file path=ppt/tags/tag6.xml><?xml version="1.0" encoding="utf-8"?>
<p:tagLst xmlns:a="http://schemas.openxmlformats.org/drawingml/2006/main" xmlns:r="http://schemas.openxmlformats.org/officeDocument/2006/relationships" xmlns:p="http://schemas.openxmlformats.org/presentationml/2006/main">
  <p:tag name="TIMING" val="|15.4|.6|26.6|1.7|1|94.6"/>
</p:tagLst>
</file>

<file path=ppt/tags/tag7.xml><?xml version="1.0" encoding="utf-8"?>
<p:tagLst xmlns:a="http://schemas.openxmlformats.org/drawingml/2006/main" xmlns:r="http://schemas.openxmlformats.org/officeDocument/2006/relationships" xmlns:p="http://schemas.openxmlformats.org/presentationml/2006/main">
  <p:tag name="TIMING" val="|86.6|2|5.3|2|.8|2"/>
</p:tagLst>
</file>

<file path=ppt/tags/tag8.xml><?xml version="1.0" encoding="utf-8"?>
<p:tagLst xmlns:a="http://schemas.openxmlformats.org/drawingml/2006/main" xmlns:r="http://schemas.openxmlformats.org/officeDocument/2006/relationships" xmlns:p="http://schemas.openxmlformats.org/presentationml/2006/main">
  <p:tag name="TIMING" val="|18.7"/>
</p:tagLst>
</file>

<file path=ppt/theme/theme1.xml><?xml version="1.0" encoding="utf-8"?>
<a:theme xmlns:a="http://schemas.openxmlformats.org/drawingml/2006/main" name="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E0E9815-B03B-4E5F-83D1-3AD726BA8FE3}">
  <ds:schemaRefs>
    <ds:schemaRef ds:uri="http://schemas.microsoft.com/sharepoint/v3/contenttype/forms"/>
  </ds:schemaRefs>
</ds:datastoreItem>
</file>

<file path=customXml/itemProps2.xml><?xml version="1.0" encoding="utf-8"?>
<ds:datastoreItem xmlns:ds="http://schemas.openxmlformats.org/officeDocument/2006/customXml" ds:itemID="{D25EBA0D-6D4C-4227-9ADC-B311D4A82181}">
  <ds:schemaRefs>
    <ds:schemaRef ds:uri="http://schemas.microsoft.com/office/2006/metadata/properties"/>
    <ds:schemaRef ds:uri="http://purl.org/dc/terms/"/>
    <ds:schemaRef ds:uri="http://purl.org/dc/elements/1.1/"/>
    <ds:schemaRef ds:uri="http://www.w3.org/XML/1998/namespace"/>
    <ds:schemaRef ds:uri="http://purl.org/dc/dcmityp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85C080B2-364D-4B52-B012-17FFA7FB42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PDC10_Template_16x9 - Rev 02 (2)</Template>
  <TotalTime>0</TotalTime>
  <Words>3198</Words>
  <Application>Microsoft Office PowerPoint</Application>
  <PresentationFormat>Custom</PresentationFormat>
  <Paragraphs>633</Paragraphs>
  <Slides>41</Slides>
  <Notes>16</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Segoe UI Light</vt:lpstr>
      <vt:lpstr>Segoe UI Semibold</vt:lpstr>
      <vt:lpstr>Times New Roman</vt:lpstr>
      <vt:lpstr>Calibri</vt:lpstr>
      <vt:lpstr>Segoe UI</vt:lpstr>
      <vt:lpstr>BUILD_Breakout_Template _ SAMPLE for Scott 7.28</vt:lpstr>
      <vt:lpstr>Windows Azure Cloud</vt:lpstr>
      <vt:lpstr>Agenda </vt:lpstr>
      <vt:lpstr>Cloud Computing Fundamentals</vt:lpstr>
      <vt:lpstr>What is a “Cloud”?</vt:lpstr>
      <vt:lpstr>Cloud Terminology</vt:lpstr>
      <vt:lpstr>Cloud: Efficiency Versus Control</vt:lpstr>
      <vt:lpstr>IaaS </vt:lpstr>
      <vt:lpstr>PaaS</vt:lpstr>
      <vt:lpstr>Windows Azure</vt:lpstr>
      <vt:lpstr>Windows Azure Platform</vt:lpstr>
      <vt:lpstr>The Windows Azure Service Model</vt:lpstr>
      <vt:lpstr>Windows Azure Application Philosophy:  Design for Failure</vt:lpstr>
      <vt:lpstr>Windows Azure Application Characteristics</vt:lpstr>
      <vt:lpstr>Let’s Make a Cloud Application!</vt:lpstr>
      <vt:lpstr>Multi-Tier Cloud Application</vt:lpstr>
      <vt:lpstr>The Windows Azure Service Model</vt:lpstr>
      <vt:lpstr>Role Contents</vt:lpstr>
      <vt:lpstr>Role Types</vt:lpstr>
      <vt:lpstr>Service Model Files</vt:lpstr>
      <vt:lpstr>Windows Azure Storage</vt:lpstr>
      <vt:lpstr>Branding Police Inter-Role Communication</vt:lpstr>
      <vt:lpstr>Windows Azure Storage Fundamentals</vt:lpstr>
      <vt:lpstr>Storage Objects</vt:lpstr>
      <vt:lpstr>Storage Account and Blob Containers</vt:lpstr>
      <vt:lpstr>Blob Storage Concepts</vt:lpstr>
      <vt:lpstr>Table Data Model</vt:lpstr>
      <vt:lpstr>Table Storage Concepts </vt:lpstr>
      <vt:lpstr>Windows Azure Queues</vt:lpstr>
      <vt:lpstr>Queue Storage Concepts  </vt:lpstr>
      <vt:lpstr>Windows Azure Data Storage Concepts</vt:lpstr>
      <vt:lpstr>Branding Police</vt:lpstr>
      <vt:lpstr>Updating Windows Azure Services</vt:lpstr>
      <vt:lpstr>Update Types</vt:lpstr>
      <vt:lpstr>In-Place Update</vt:lpstr>
      <vt:lpstr>VIP Swap Detail</vt:lpstr>
      <vt:lpstr>Update Type Capabilities</vt:lpstr>
      <vt:lpstr>High Availability and Windows Azure Services</vt:lpstr>
      <vt:lpstr>Availability:  Fault Domains</vt:lpstr>
      <vt:lpstr>Load Balancer Operation</vt:lpstr>
      <vt:lpstr>Guest Agent and Role Instance Heartbeats and Timeouts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Windows Azure</dc:title>
  <dc:subject>Summer School</dc:subject>
  <dc:creator/>
  <cp:lastModifiedBy/>
  <cp:revision>1</cp:revision>
  <dcterms:created xsi:type="dcterms:W3CDTF">2011-09-14T19:00:09Z</dcterms:created>
  <dcterms:modified xsi:type="dcterms:W3CDTF">2012-07-25T15:10:50Z</dcterms:modified>
</cp:coreProperties>
</file>