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484" r:id="rId2"/>
    <p:sldId id="485" r:id="rId3"/>
    <p:sldId id="556" r:id="rId4"/>
    <p:sldId id="557" r:id="rId5"/>
    <p:sldId id="558" r:id="rId6"/>
    <p:sldId id="559" r:id="rId7"/>
    <p:sldId id="560" r:id="rId8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0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orient="horz" pos="996">
          <p15:clr>
            <a:srgbClr val="A4A3A4"/>
          </p15:clr>
        </p15:guide>
        <p15:guide id="4" pos="294">
          <p15:clr>
            <a:srgbClr val="A4A3A4"/>
          </p15:clr>
        </p15:guide>
        <p15:guide id="5" pos="2880">
          <p15:clr>
            <a:srgbClr val="A4A3A4"/>
          </p15:clr>
        </p15:guide>
        <p15:guide id="6" pos="5465">
          <p15:clr>
            <a:srgbClr val="A4A3A4"/>
          </p15:clr>
        </p15:guide>
        <p15:guide id="7" pos="5329">
          <p15:clr>
            <a:srgbClr val="A4A3A4"/>
          </p15:clr>
        </p15:guide>
        <p15:guide id="8" pos="431">
          <p15:clr>
            <a:srgbClr val="A4A3A4"/>
          </p15:clr>
        </p15:guide>
        <p15:guide id="9">
          <p15:clr>
            <a:srgbClr val="A4A3A4"/>
          </p15:clr>
        </p15:guide>
        <p15:guide id="10" orient="horz" pos="2245">
          <p15:clr>
            <a:srgbClr val="A4A3A4"/>
          </p15:clr>
        </p15:guide>
        <p15:guide id="11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.A Akshay" initials="V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66FF66"/>
    <a:srgbClr val="DDDDDD"/>
    <a:srgbClr val="FF9933"/>
    <a:srgbClr val="00CC00"/>
    <a:srgbClr val="FFFF66"/>
    <a:srgbClr val="00FF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0693" autoAdjust="0"/>
  </p:normalViewPr>
  <p:slideViewPr>
    <p:cSldViewPr snapToObjects="1" showGuides="1">
      <p:cViewPr varScale="1">
        <p:scale>
          <a:sx n="84" d="100"/>
          <a:sy n="84" d="100"/>
        </p:scale>
        <p:origin x="852" y="42"/>
      </p:cViewPr>
      <p:guideLst>
        <p:guide orient="horz" pos="870"/>
        <p:guide orient="horz" pos="4032"/>
        <p:guide orient="horz" pos="996"/>
        <p:guide pos="294"/>
        <p:guide pos="2880"/>
        <p:guide pos="5465"/>
        <p:guide pos="5329"/>
        <p:guide pos="431"/>
        <p:guide/>
        <p:guide orient="horz" pos="224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0" d="100"/>
          <a:sy n="80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A468045-7AB2-4DC9-9BC8-06A12FE1A42C}" type="datetimeFigureOut">
              <a:rPr lang="sv-SE"/>
              <a:pPr/>
              <a:t>2017-07-27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sv-S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C7CD6E7-B1D0-460F-ACFC-7596F9FA7B0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12923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171450" indent="-171450" algn="l" rtl="0" eaLnBrk="0" fontAlgn="base" hangingPunct="0">
      <a:spcBef>
        <a:spcPts val="600"/>
      </a:spcBef>
      <a:spcAft>
        <a:spcPct val="0"/>
      </a:spcAft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355600" indent="-177800" algn="l" rtl="0" eaLnBrk="0" fontAlgn="base" hangingPunct="0">
      <a:spcBef>
        <a:spcPts val="600"/>
      </a:spcBef>
      <a:spcAft>
        <a:spcPct val="0"/>
      </a:spcAft>
      <a:buFont typeface="Calibri" pitchFamily="34" charset="0"/>
      <a:buChar char="–"/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534988" indent="-179388" algn="l" rtl="0" eaLnBrk="0" fontAlgn="base" hangingPunct="0">
      <a:spcBef>
        <a:spcPts val="600"/>
      </a:spcBef>
      <a:spcAft>
        <a:spcPct val="0"/>
      </a:spcAft>
      <a:buFont typeface="Calibri" pitchFamily="34" charset="0"/>
      <a:buChar char="–"/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712788" indent="-177800" algn="l" rtl="0" eaLnBrk="0" fontAlgn="base" hangingPunct="0">
      <a:spcBef>
        <a:spcPts val="600"/>
      </a:spcBef>
      <a:spcAft>
        <a:spcPct val="0"/>
      </a:spcAft>
      <a:buFont typeface="Calibri" pitchFamily="34" charset="0"/>
      <a:buChar char="–"/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87D0B1B-0C93-466B-B359-08544A6B162F}" type="slidenum">
              <a:rPr lang="sv-SE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3546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usqva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7325" y="292100"/>
            <a:ext cx="1157288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66" y="5342617"/>
            <a:ext cx="7265792" cy="601066"/>
          </a:xfrm>
        </p:spPr>
        <p:txBody>
          <a:bodyPr>
            <a:normAutofit/>
          </a:bodyPr>
          <a:lstStyle>
            <a:lvl1pPr algn="ctr">
              <a:defRPr sz="2400" b="1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0366" y="6029334"/>
            <a:ext cx="7265792" cy="409600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sv-SE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40365" y="1823382"/>
            <a:ext cx="1664218" cy="1659408"/>
          </a:xfrm>
          <a:solidFill>
            <a:schemeClr val="bg2"/>
          </a:solidFill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807556" y="1823382"/>
            <a:ext cx="1664218" cy="1659408"/>
          </a:xfrm>
          <a:solidFill>
            <a:schemeClr val="bg2"/>
          </a:solidFill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674747" y="1823382"/>
            <a:ext cx="1664218" cy="1659408"/>
          </a:xfrm>
          <a:solidFill>
            <a:schemeClr val="bg2"/>
          </a:solidFill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541939" y="1823382"/>
            <a:ext cx="1664218" cy="1659408"/>
          </a:xfrm>
          <a:solidFill>
            <a:schemeClr val="bg2"/>
          </a:solidFill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940365" y="3694572"/>
            <a:ext cx="1664218" cy="1659408"/>
          </a:xfrm>
          <a:solidFill>
            <a:schemeClr val="bg2"/>
          </a:solidFill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807556" y="3694572"/>
            <a:ext cx="1664218" cy="1659408"/>
          </a:xfrm>
          <a:solidFill>
            <a:schemeClr val="bg2"/>
          </a:solidFill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4674747" y="3694572"/>
            <a:ext cx="1664218" cy="1659408"/>
          </a:xfrm>
          <a:solidFill>
            <a:schemeClr val="bg2"/>
          </a:solidFill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6541939" y="3694572"/>
            <a:ext cx="1664218" cy="1659408"/>
          </a:xfrm>
          <a:solidFill>
            <a:schemeClr val="bg2"/>
          </a:solidFill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87387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tIns="0" rtlCol="0">
            <a:noAutofit/>
          </a:bodyPr>
          <a:lstStyle>
            <a:lvl1pPr>
              <a:defRPr lang="en-US" sz="1800" dirty="0" smtClean="0"/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sv-SE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87387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tIns="0" rtlCol="0"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sv-SE"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30A005-7F2F-4B77-9798-54B0DB56C3D0}" type="datetime1">
              <a:rPr lang="sv-SE" smtClean="0"/>
              <a:pPr/>
              <a:t>2017-07-27</a:t>
            </a:fld>
            <a:endParaRPr lang="sv-S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6FA78-F8A2-480F-B78A-67C1256C2F6F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39E350-26FF-432D-A74A-1DB30E96F988}" type="datetime1">
              <a:rPr lang="sv-SE" smtClean="0"/>
              <a:pPr/>
              <a:t>2017-07-27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61C417-425E-47A0-9BF1-6AEBFB777570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108E41-94DE-493B-942D-7EC5EE744474}" type="datetime1">
              <a:rPr lang="sv-SE" smtClean="0"/>
              <a:pPr/>
              <a:t>2017-07-27</a:t>
            </a:fld>
            <a:endParaRPr lang="sv-S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627398-66AE-4DC3-9E4D-250AA6BD5549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465138" y="5253038"/>
            <a:ext cx="8213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/>
              <a:t>www.husqvarnagroup.com</a:t>
            </a:r>
          </a:p>
          <a:p>
            <a:pPr algn="ctr">
              <a:defRPr/>
            </a:pPr>
            <a:endParaRPr lang="sv-SE">
              <a:cs typeface="Arial" charset="0"/>
            </a:endParaRPr>
          </a:p>
        </p:txBody>
      </p:sp>
      <p:pic>
        <p:nvPicPr>
          <p:cNvPr id="3" name="Picture 11" descr="Y:\Husqvarna_122\J-1602_N_Nov-11_Mall_CS\jpg\logotype-husqvarna_s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13" y="1181100"/>
            <a:ext cx="3006725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BC8A96-9DAF-4ED1-BFFA-2B7BF17852B8}" type="datetime1">
              <a:rPr lang="sv-SE" smtClean="0"/>
              <a:pPr/>
              <a:t>2017-07-27</a:t>
            </a:fld>
            <a:endParaRPr lang="sv-S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2A917-ABC3-44DA-94BF-F7C2CAEDA0C4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8D9333-0C3D-44E8-BD4B-555D4EC1C4C2}" type="datetime1">
              <a:rPr lang="sv-SE" smtClean="0"/>
              <a:pPr/>
              <a:t>2017-07-27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7A9E3D-7ABA-4CAA-81B7-8C739FEF8B3C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A03575-CAEF-4B2A-8A85-8842C184CE8F}" type="datetime1">
              <a:rPr lang="sv-SE" smtClean="0"/>
              <a:pPr/>
              <a:t>2017-07-27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700E21-AEFC-44A5-B58B-C2396A6B5F0C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3CCFA0-1C80-4EFE-BB43-333754ADE17A}" type="datetime1">
              <a:rPr lang="sv-SE" smtClean="0"/>
              <a:pPr/>
              <a:t>2017-07-27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706BD-660B-4CBF-965B-4F08DE462D48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1126"/>
            <a:ext cx="3796553" cy="4745038"/>
          </a:xfrm>
        </p:spPr>
        <p:txBody>
          <a:bodyPr rtlCol="0">
            <a:noAutofit/>
          </a:bodyPr>
          <a:lstStyle>
            <a:lvl1pPr>
              <a:defRPr lang="en-US" sz="1800" dirty="0" smtClean="0"/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sv-SE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2310" y="1381126"/>
            <a:ext cx="3796553" cy="4745038"/>
          </a:xfrm>
        </p:spPr>
        <p:txBody>
          <a:bodyPr rtlCol="0"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sv-SE"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76D12F-1E9B-4B44-883A-BE463E8A0172}" type="datetime1">
              <a:rPr lang="sv-SE" smtClean="0"/>
              <a:pPr/>
              <a:t>2017-07-27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1EDF6-0D0B-4427-BC0D-F0F5978A401B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5139" y="1381125"/>
            <a:ext cx="8210549" cy="5019675"/>
          </a:xfrm>
          <a:solidFill>
            <a:schemeClr val="bg2"/>
          </a:solidFill>
        </p:spPr>
        <p:txBody>
          <a:bodyPr tIns="720000" rtlCol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4707" y="3937309"/>
            <a:ext cx="6454588" cy="770815"/>
          </a:xfrm>
          <a:effectLst>
            <a:outerShdw blurRad="63500" dist="12700" dir="2700000" algn="tl" rotWithShape="0">
              <a:prstClr val="black"/>
            </a:outerShdw>
          </a:effectLst>
        </p:spPr>
        <p:txBody>
          <a:bodyPr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en-US" sz="2000" b="0" kern="1200" cap="none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707" y="2710536"/>
            <a:ext cx="6472298" cy="1143000"/>
          </a:xfrm>
          <a:effectLst>
            <a:outerShdw blurRad="63500" dist="12700" dir="2700000" algn="ctr" rotWithShape="0">
              <a:schemeClr val="tx1"/>
            </a:outerShdw>
          </a:effectLst>
        </p:spPr>
        <p:txBody>
          <a:bodyPr/>
          <a:lstStyle>
            <a:lvl1pPr algn="ctr"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87042543-D63E-4A5D-A622-DD6C744D1E6B}" type="datetime1">
              <a:rPr lang="sv-SE" smtClean="0"/>
              <a:pPr/>
              <a:t>2017-07-27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C0AA7D8-65F6-4304-B2A7-6FCA9BE7802E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Narrow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382713"/>
            <a:ext cx="4879299" cy="5013325"/>
          </a:xfrm>
        </p:spPr>
        <p:txBody>
          <a:bodyPr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  <a:lvl5pPr>
              <a:defRPr lang="sv-SE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951538" y="1382713"/>
            <a:ext cx="2727325" cy="5013325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1D532598-5227-4E34-921F-81220B437764}" type="datetime1">
              <a:rPr lang="sv-SE" smtClean="0"/>
              <a:pPr/>
              <a:t>2017-07-27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20562FB1-B82B-4705-9A5C-B8CB37DE4DA8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W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2713"/>
            <a:ext cx="3499762" cy="5013325"/>
          </a:xfrm>
        </p:spPr>
        <p:txBody>
          <a:bodyPr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  <a:lvl5pPr>
              <a:defRPr lang="sv-SE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4572000" y="1382713"/>
            <a:ext cx="4106863" cy="5013325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16E11E64-4E09-4D54-8434-F459535563CE}" type="datetime1">
              <a:rPr lang="sv-SE" smtClean="0"/>
              <a:pPr/>
              <a:t>2017-07-27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23E14B56-EF32-4AF0-87B9-D165CC602B8F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Colored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465138" y="1382713"/>
            <a:ext cx="5430837" cy="5013325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51538" y="1382713"/>
            <a:ext cx="2727325" cy="5013325"/>
          </a:xfrm>
          <a:solidFill>
            <a:schemeClr val="accent2"/>
          </a:solidFill>
        </p:spPr>
        <p:txBody>
          <a:bodyPr lIns="360000" tIns="108000" rIns="360000" bIns="108000" rtlCol="0" anchor="ctr" anchorCtr="1">
            <a:noAutofit/>
          </a:bodyPr>
          <a:lstStyle>
            <a:lvl1pPr>
              <a:defRPr lang="en-US" sz="1800" dirty="0" smtClean="0">
                <a:solidFill>
                  <a:schemeClr val="bg1"/>
                </a:solidFill>
              </a:defRPr>
            </a:lvl1pPr>
            <a:lvl2pPr>
              <a:defRPr lang="en-US" sz="1600" dirty="0" smtClean="0">
                <a:solidFill>
                  <a:schemeClr val="bg1"/>
                </a:solidFill>
              </a:defRPr>
            </a:lvl2pPr>
            <a:lvl3pPr>
              <a:defRPr lang="en-US" sz="1600" dirty="0" smtClean="0">
                <a:solidFill>
                  <a:schemeClr val="bg1"/>
                </a:solidFill>
              </a:defRPr>
            </a:lvl3pPr>
            <a:lvl4pPr>
              <a:defRPr lang="en-US" sz="1600" dirty="0" smtClean="0">
                <a:solidFill>
                  <a:schemeClr val="bg1"/>
                </a:solidFill>
              </a:defRPr>
            </a:lvl4pPr>
            <a:lvl5pPr>
              <a:defRPr lang="sv-SE" sz="16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714D3849-9F23-4255-A2B3-A9591B6FF26A}" type="datetime1">
              <a:rPr lang="sv-SE" smtClean="0"/>
              <a:pPr/>
              <a:t>2017-07-27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CB49F8D1-2BFE-44BA-995F-427AC0C0F45F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137" y="1382712"/>
            <a:ext cx="8213726" cy="5013325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sv-SE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8B2975-9054-4D79-B302-502053A6F180}" type="datetime1">
              <a:rPr lang="sv-SE" smtClean="0"/>
              <a:pPr/>
              <a:t>2017-07-27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5FC22-ED2F-499B-AD95-01427BED0A45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ntent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785016"/>
            <a:ext cx="3796553" cy="2341147"/>
          </a:xfrm>
        </p:spPr>
        <p:txBody>
          <a:bodyPr tIns="0" rtlCol="0">
            <a:noAutofit/>
          </a:bodyPr>
          <a:lstStyle>
            <a:lvl1pPr>
              <a:defRPr lang="en-US" sz="16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  <a:lvl5pPr>
              <a:defRPr lang="sv-SE" sz="11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2310" y="3785016"/>
            <a:ext cx="3796553" cy="2341147"/>
          </a:xfrm>
        </p:spPr>
        <p:txBody>
          <a:bodyPr tIns="0" rtlCol="0">
            <a:noAutofit/>
          </a:bodyPr>
          <a:lstStyle>
            <a:lvl1pPr>
              <a:defRPr lang="en-US" sz="1600" smtClean="0"/>
            </a:lvl1pPr>
            <a:lvl2pPr>
              <a:defRPr lang="en-US" sz="1400" smtClean="0"/>
            </a:lvl2pPr>
            <a:lvl3pPr>
              <a:defRPr lang="en-US" sz="1200" smtClean="0"/>
            </a:lvl3pPr>
            <a:lvl4pPr>
              <a:defRPr lang="en-US" sz="1100" smtClean="0"/>
            </a:lvl4pPr>
            <a:lvl5pPr>
              <a:defRPr lang="sv-SE"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486E5E-F7E7-4949-8AC7-0750DEF075A2}" type="datetime1">
              <a:rPr lang="sv-SE" smtClean="0"/>
              <a:pPr/>
              <a:t>2017-07-27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85534-4422-43E6-AA0C-E7AD8D5206FB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981950" y="269875"/>
            <a:ext cx="7048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65138" y="-33338"/>
            <a:ext cx="6461125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/>
              <a:t>Klicka här för att ändra format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66063" y="6584950"/>
            <a:ext cx="528637" cy="123825"/>
          </a:xfrm>
          <a:prstGeom prst="rect">
            <a:avLst/>
          </a:prstGeom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89BBD26F-B260-4AA2-8468-3393CD0E6A74}" type="datetime1">
              <a:rPr lang="sv-SE" smtClean="0"/>
              <a:pPr/>
              <a:t>2017-07-27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138" y="6584950"/>
            <a:ext cx="5486400" cy="12382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1388" y="6584950"/>
            <a:ext cx="125412" cy="123825"/>
          </a:xfrm>
          <a:prstGeom prst="rect">
            <a:avLst/>
          </a:prstGeom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230E93DB-BEF2-4E45-8A9C-D0120242C780}" type="slidenum">
              <a:rPr lang="sv-SE"/>
              <a:pPr/>
              <a:t>‹#›</a:t>
            </a:fld>
            <a:endParaRPr lang="sv-SE"/>
          </a:p>
        </p:txBody>
      </p:sp>
      <p:cxnSp>
        <p:nvCxnSpPr>
          <p:cNvPr id="7" name="Straight Connector 8"/>
          <p:cNvCxnSpPr/>
          <p:nvPr/>
        </p:nvCxnSpPr>
        <p:spPr>
          <a:xfrm>
            <a:off x="465138" y="1169988"/>
            <a:ext cx="8213725" cy="0"/>
          </a:xfrm>
          <a:prstGeom prst="line">
            <a:avLst/>
          </a:prstGeom>
          <a:ln w="127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1" descr="hcllogo.gif"/>
          <p:cNvPicPr>
            <a:picLocks noChangeAspect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056438" y="895350"/>
            <a:ext cx="835025" cy="16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3" r:id="rId13"/>
    <p:sldLayoutId id="2147483740" r:id="rId14"/>
    <p:sldLayoutId id="2147483741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195263" indent="-195263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87363" indent="-277813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6746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906463" indent="-22383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0937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ubrik 4"/>
          <p:cNvSpPr>
            <a:spLocks noGrp="1"/>
          </p:cNvSpPr>
          <p:nvPr>
            <p:ph type="ctrTitle"/>
          </p:nvPr>
        </p:nvSpPr>
        <p:spPr>
          <a:xfrm>
            <a:off x="323528" y="5547269"/>
            <a:ext cx="8352928" cy="601662"/>
          </a:xfrm>
        </p:spPr>
        <p:txBody>
          <a:bodyPr>
            <a:noAutofit/>
          </a:bodyPr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Global </a:t>
            </a:r>
            <a:r>
              <a:rPr lang="en-US" sz="1800">
                <a:ea typeface="ＭＳ Ｐゴシック" pitchFamily="34" charset="-128"/>
              </a:rPr>
              <a:t>AD </a:t>
            </a:r>
            <a:r>
              <a:rPr lang="en-US" sz="1800" smtClean="0">
                <a:ea typeface="ＭＳ Ｐゴシック" pitchFamily="34" charset="-128"/>
              </a:rPr>
              <a:t>Transformation</a:t>
            </a:r>
            <a:endParaRPr lang="en-US" sz="1800" dirty="0">
              <a:ea typeface="ＭＳ Ｐゴシック" pitchFamily="34" charset="-128"/>
            </a:endParaRPr>
          </a:p>
        </p:txBody>
      </p:sp>
      <p:pic>
        <p:nvPicPr>
          <p:cNvPr id="26627" name="Platshållare för bild 3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/>
          <a:srcRect t="191" b="191"/>
          <a:stretch>
            <a:fillRect/>
          </a:stretch>
        </p:blipFill>
        <p:spPr>
          <a:xfrm>
            <a:off x="939800" y="1824038"/>
            <a:ext cx="1665288" cy="1658937"/>
          </a:xfrm>
        </p:spPr>
      </p:pic>
      <p:pic>
        <p:nvPicPr>
          <p:cNvPr id="26628" name="Platshållare för bild 6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/>
          <a:srcRect t="143" b="143"/>
          <a:stretch>
            <a:fillRect/>
          </a:stretch>
        </p:blipFill>
        <p:spPr>
          <a:xfrm>
            <a:off x="2808288" y="1824038"/>
            <a:ext cx="1663700" cy="1658937"/>
          </a:xfrm>
        </p:spPr>
      </p:pic>
      <p:pic>
        <p:nvPicPr>
          <p:cNvPr id="26629" name="Platshållare för bild 8"/>
          <p:cNvPicPr>
            <a:picLocks noGrp="1" noChangeAspect="1"/>
          </p:cNvPicPr>
          <p:nvPr>
            <p:ph type="pic" sz="quarter" idx="15"/>
          </p:nvPr>
        </p:nvPicPr>
        <p:blipFill>
          <a:blip r:embed="rId5" cstate="print"/>
          <a:srcRect t="143" b="143"/>
          <a:stretch>
            <a:fillRect/>
          </a:stretch>
        </p:blipFill>
        <p:spPr>
          <a:xfrm>
            <a:off x="4675188" y="1824038"/>
            <a:ext cx="1663700" cy="1658937"/>
          </a:xfrm>
        </p:spPr>
      </p:pic>
      <p:pic>
        <p:nvPicPr>
          <p:cNvPr id="26630" name="Platshållare för bild 10"/>
          <p:cNvPicPr>
            <a:picLocks noGrp="1" noChangeAspect="1"/>
          </p:cNvPicPr>
          <p:nvPr>
            <p:ph type="pic" sz="quarter" idx="16"/>
          </p:nvPr>
        </p:nvPicPr>
        <p:blipFill>
          <a:blip r:embed="rId6" cstate="print"/>
          <a:srcRect t="143" b="143"/>
          <a:stretch>
            <a:fillRect/>
          </a:stretch>
        </p:blipFill>
        <p:spPr>
          <a:xfrm>
            <a:off x="6542088" y="1824038"/>
            <a:ext cx="1663700" cy="1658937"/>
          </a:xfrm>
        </p:spPr>
      </p:pic>
      <p:pic>
        <p:nvPicPr>
          <p:cNvPr id="26631" name="Platshållare för bild 12"/>
          <p:cNvPicPr>
            <a:picLocks noGrp="1" noChangeAspect="1"/>
          </p:cNvPicPr>
          <p:nvPr>
            <p:ph type="pic" sz="quarter" idx="17"/>
          </p:nvPr>
        </p:nvPicPr>
        <p:blipFill>
          <a:blip r:embed="rId7" cstate="print"/>
          <a:srcRect t="143" b="143"/>
          <a:stretch>
            <a:fillRect/>
          </a:stretch>
        </p:blipFill>
        <p:spPr>
          <a:xfrm>
            <a:off x="939800" y="3694113"/>
            <a:ext cx="1665288" cy="1660525"/>
          </a:xfrm>
        </p:spPr>
      </p:pic>
      <p:pic>
        <p:nvPicPr>
          <p:cNvPr id="26632" name="Platshållare för bild 14"/>
          <p:cNvPicPr>
            <a:picLocks noGrp="1" noChangeAspect="1"/>
          </p:cNvPicPr>
          <p:nvPr>
            <p:ph type="pic" sz="quarter" idx="18"/>
          </p:nvPr>
        </p:nvPicPr>
        <p:blipFill>
          <a:blip r:embed="rId8" cstate="print"/>
          <a:srcRect t="95" b="95"/>
          <a:stretch>
            <a:fillRect/>
          </a:stretch>
        </p:blipFill>
        <p:spPr>
          <a:xfrm>
            <a:off x="2808288" y="3694113"/>
            <a:ext cx="1663700" cy="1660525"/>
          </a:xfrm>
        </p:spPr>
      </p:pic>
      <p:pic>
        <p:nvPicPr>
          <p:cNvPr id="26633" name="Platshållare för bild 16"/>
          <p:cNvPicPr>
            <a:picLocks noGrp="1" noChangeAspect="1"/>
          </p:cNvPicPr>
          <p:nvPr>
            <p:ph type="pic" sz="quarter" idx="19"/>
          </p:nvPr>
        </p:nvPicPr>
        <p:blipFill>
          <a:blip r:embed="rId9" cstate="print"/>
          <a:srcRect t="95" b="95"/>
          <a:stretch>
            <a:fillRect/>
          </a:stretch>
        </p:blipFill>
        <p:spPr>
          <a:xfrm>
            <a:off x="4675188" y="3694113"/>
            <a:ext cx="1663700" cy="1660525"/>
          </a:xfrm>
        </p:spPr>
      </p:pic>
      <p:pic>
        <p:nvPicPr>
          <p:cNvPr id="26634" name="Platshållare för bild 19"/>
          <p:cNvPicPr>
            <a:picLocks noGrp="1" noChangeAspect="1"/>
          </p:cNvPicPr>
          <p:nvPr>
            <p:ph type="pic" sz="quarter" idx="20"/>
          </p:nvPr>
        </p:nvPicPr>
        <p:blipFill>
          <a:blip r:embed="rId10" cstate="print"/>
          <a:srcRect t="95" b="95"/>
          <a:stretch>
            <a:fillRect/>
          </a:stretch>
        </p:blipFill>
        <p:spPr>
          <a:xfrm>
            <a:off x="6542088" y="3694113"/>
            <a:ext cx="1663700" cy="1660525"/>
          </a:xfrm>
        </p:spPr>
      </p:pic>
      <p:pic>
        <p:nvPicPr>
          <p:cNvPr id="26636" name="Picture 12" descr="hcllogo.gif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39844" y="6513808"/>
            <a:ext cx="1131888" cy="311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35764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17267"/>
            <a:ext cx="6461125" cy="539775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544" y="1268760"/>
            <a:ext cx="8210550" cy="4264697"/>
          </a:xfrm>
        </p:spPr>
        <p:txBody>
          <a:bodyPr/>
          <a:lstStyle/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06BD-660B-4CBF-965B-4F08DE462D48}" type="slidenum">
              <a:rPr lang="sv-SE" smtClean="0"/>
              <a:pPr/>
              <a:t>2</a:t>
            </a:fld>
            <a:endParaRPr lang="sv-SE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65944" y="1421160"/>
            <a:ext cx="8210550" cy="4264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0" fontAlgn="base" hangingPunct="0">
              <a:spcBef>
                <a:spcPts val="1800"/>
              </a:spcBef>
              <a:spcAft>
                <a:spcPct val="0"/>
              </a:spcAft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87363" indent="-277813" algn="l" rtl="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674688" indent="-179388" algn="l" rtl="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906463" indent="-223838" algn="l" rtl="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093788" indent="-179388" algn="l" rtl="0" eaLnBrk="0" fontAlgn="base" hangingPunct="0"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800" dirty="0" smtClean="0"/>
              <a:t>Legacy AD Objects Overall Snapshot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800" dirty="0" smtClean="0"/>
              <a:t>AD Migration Approach</a:t>
            </a:r>
          </a:p>
          <a:p>
            <a:pPr lvl="1"/>
            <a:r>
              <a:rPr lang="en-GB" sz="1800" dirty="0" smtClean="0"/>
              <a:t>Server</a:t>
            </a:r>
          </a:p>
          <a:p>
            <a:pPr lvl="1"/>
            <a:r>
              <a:rPr lang="en-GB" sz="1800" dirty="0" smtClean="0"/>
              <a:t>User</a:t>
            </a:r>
          </a:p>
          <a:p>
            <a:pPr lvl="1"/>
            <a:r>
              <a:rPr lang="en-GB" sz="1800" dirty="0" smtClean="0"/>
              <a:t>WS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800" dirty="0" smtClean="0"/>
              <a:t>Next Steps/Timelines </a:t>
            </a:r>
            <a:endParaRPr lang="en-GB" sz="1800" dirty="0"/>
          </a:p>
          <a:p>
            <a:pPr marL="0" indent="0">
              <a:buFont typeface="Arial" pitchFamily="34" charset="0"/>
              <a:buNone/>
            </a:pPr>
            <a:endParaRPr lang="en-GB" sz="1600" dirty="0"/>
          </a:p>
          <a:p>
            <a:pPr marL="0" indent="0">
              <a:buFont typeface="Arial" pitchFamily="34" charset="0"/>
              <a:buNone/>
            </a:pPr>
            <a:endParaRPr lang="en-GB" sz="1600" dirty="0"/>
          </a:p>
          <a:p>
            <a:pPr marL="0" indent="0">
              <a:buFont typeface="Arial" pitchFamily="34" charset="0"/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416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386297"/>
            <a:ext cx="6461125" cy="666439"/>
          </a:xfrm>
        </p:spPr>
        <p:txBody>
          <a:bodyPr/>
          <a:lstStyle/>
          <a:p>
            <a:r>
              <a:rPr lang="en-US" sz="2400" dirty="0" smtClean="0"/>
              <a:t>Legacy AD Objects – Overall Snapshot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06BD-660B-4CBF-965B-4F08DE462D48}" type="slidenum">
              <a:rPr lang="sv-SE" smtClean="0"/>
              <a:pPr/>
              <a:t>3</a:t>
            </a:fld>
            <a:endParaRPr lang="sv-S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576387"/>
            <a:ext cx="86296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386297"/>
            <a:ext cx="6461125" cy="666439"/>
          </a:xfrm>
        </p:spPr>
        <p:txBody>
          <a:bodyPr/>
          <a:lstStyle/>
          <a:p>
            <a:r>
              <a:rPr lang="en-US" sz="2400" dirty="0" smtClean="0"/>
              <a:t>Legacy AD Objects – Overall Snapshot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06BD-660B-4CBF-965B-4F08DE462D48}" type="slidenum">
              <a:rPr lang="sv-SE" smtClean="0"/>
              <a:pPr/>
              <a:t>4</a:t>
            </a:fld>
            <a:endParaRPr lang="sv-S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576387"/>
            <a:ext cx="86772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386297"/>
            <a:ext cx="6461125" cy="666439"/>
          </a:xfrm>
        </p:spPr>
        <p:txBody>
          <a:bodyPr/>
          <a:lstStyle/>
          <a:p>
            <a:r>
              <a:rPr lang="en-US" sz="2000" dirty="0" smtClean="0"/>
              <a:t>Legacy AD Objects – Server Migration Approach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06BD-660B-4CBF-965B-4F08DE462D48}" type="slidenum">
              <a:rPr lang="sv-SE" smtClean="0"/>
              <a:pPr/>
              <a:t>5</a:t>
            </a:fld>
            <a:endParaRPr lang="sv-SE"/>
          </a:p>
        </p:txBody>
      </p:sp>
      <p:sp>
        <p:nvSpPr>
          <p:cNvPr id="5" name="TextBox 4"/>
          <p:cNvSpPr txBox="1"/>
          <p:nvPr/>
        </p:nvSpPr>
        <p:spPr>
          <a:xfrm>
            <a:off x="899592" y="1916832"/>
            <a:ext cx="7992888" cy="378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 smtClean="0">
                <a:cs typeface="Arial" pitchFamily="34" charset="0"/>
              </a:rPr>
              <a:t>Create MAP report for each domain</a:t>
            </a:r>
          </a:p>
          <a:p>
            <a:pPr marL="285750" indent="-2857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 smtClean="0">
                <a:cs typeface="Arial" pitchFamily="34" charset="0"/>
              </a:rPr>
              <a:t>Segregate into Application and Infra Servers</a:t>
            </a:r>
          </a:p>
          <a:p>
            <a:pPr marL="285750" indent="-2857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 smtClean="0">
                <a:cs typeface="Arial" pitchFamily="34" charset="0"/>
              </a:rPr>
              <a:t>Application Server Migration Dates including downtime to be confirmed/Arranged by Site </a:t>
            </a:r>
            <a:r>
              <a:rPr lang="en-GB" dirty="0" err="1" smtClean="0">
                <a:cs typeface="Arial" pitchFamily="34" charset="0"/>
              </a:rPr>
              <a:t>Spoc</a:t>
            </a:r>
            <a:r>
              <a:rPr lang="en-GB" dirty="0" smtClean="0">
                <a:cs typeface="Arial" pitchFamily="34" charset="0"/>
              </a:rPr>
              <a:t>/Application Owner</a:t>
            </a:r>
          </a:p>
          <a:p>
            <a:pPr marL="285750" indent="-2857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 smtClean="0">
                <a:cs typeface="Arial" pitchFamily="34" charset="0"/>
              </a:rPr>
              <a:t>Infra Server Classification</a:t>
            </a:r>
          </a:p>
          <a:p>
            <a:pPr marL="857250" lvl="1" indent="-400050">
              <a:lnSpc>
                <a:spcPct val="95000"/>
              </a:lnSpc>
              <a:spcBef>
                <a:spcPts val="600"/>
              </a:spcBef>
              <a:buFont typeface="+mj-lt"/>
              <a:buAutoNum type="romanLcPeriod"/>
            </a:pPr>
            <a:r>
              <a:rPr lang="en-GB" dirty="0" smtClean="0">
                <a:cs typeface="Arial" pitchFamily="34" charset="0"/>
              </a:rPr>
              <a:t>DHCP servers to be migrated by HCL based on downtime agreed with business</a:t>
            </a:r>
          </a:p>
          <a:p>
            <a:pPr marL="857250" lvl="1" indent="-400050">
              <a:lnSpc>
                <a:spcPct val="95000"/>
              </a:lnSpc>
              <a:spcBef>
                <a:spcPts val="600"/>
              </a:spcBef>
              <a:buFont typeface="+mj-lt"/>
              <a:buAutoNum type="romanLcPeriod"/>
            </a:pPr>
            <a:r>
              <a:rPr lang="en-GB" dirty="0" smtClean="0">
                <a:cs typeface="Arial" pitchFamily="34" charset="0"/>
              </a:rPr>
              <a:t>DNS/AD servers to be migrated last</a:t>
            </a:r>
          </a:p>
          <a:p>
            <a:pPr marL="857250" lvl="1" indent="-400050">
              <a:lnSpc>
                <a:spcPct val="95000"/>
              </a:lnSpc>
              <a:spcBef>
                <a:spcPts val="600"/>
              </a:spcBef>
              <a:buFont typeface="+mj-lt"/>
              <a:buAutoNum type="romanLcPeriod"/>
            </a:pPr>
            <a:r>
              <a:rPr lang="en-GB" dirty="0" smtClean="0">
                <a:cs typeface="Arial" pitchFamily="34" charset="0"/>
              </a:rPr>
              <a:t>File Server downtime/migration date confirmation to be provided by Site </a:t>
            </a:r>
            <a:r>
              <a:rPr lang="en-GB" dirty="0" err="1" smtClean="0">
                <a:cs typeface="Arial" pitchFamily="34" charset="0"/>
              </a:rPr>
              <a:t>spoc</a:t>
            </a:r>
            <a:r>
              <a:rPr lang="en-GB" dirty="0" smtClean="0">
                <a:cs typeface="Arial" pitchFamily="34" charset="0"/>
              </a:rPr>
              <a:t>/Application owner due to application dependency on FS (mapped to shares, </a:t>
            </a:r>
            <a:r>
              <a:rPr lang="en-GB" dirty="0" err="1" smtClean="0">
                <a:cs typeface="Arial" pitchFamily="34" charset="0"/>
              </a:rPr>
              <a:t>etc</a:t>
            </a:r>
            <a:r>
              <a:rPr lang="en-GB" dirty="0" smtClean="0">
                <a:cs typeface="Arial" pitchFamily="34" charset="0"/>
              </a:rPr>
              <a:t>)</a:t>
            </a:r>
          </a:p>
          <a:p>
            <a:pPr marL="285750" indent="-2857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 err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3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386297"/>
            <a:ext cx="6461125" cy="666439"/>
          </a:xfrm>
        </p:spPr>
        <p:txBody>
          <a:bodyPr/>
          <a:lstStyle/>
          <a:p>
            <a:r>
              <a:rPr lang="en-US" sz="2000" dirty="0" smtClean="0"/>
              <a:t>Legacy AD Objects – User/WS Migration Approach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06BD-660B-4CBF-965B-4F08DE462D48}" type="slidenum">
              <a:rPr lang="sv-SE" smtClean="0"/>
              <a:pPr/>
              <a:t>6</a:t>
            </a:fld>
            <a:endParaRPr lang="sv-SE"/>
          </a:p>
        </p:txBody>
      </p:sp>
      <p:sp>
        <p:nvSpPr>
          <p:cNvPr id="5" name="TextBox 4"/>
          <p:cNvSpPr txBox="1"/>
          <p:nvPr/>
        </p:nvSpPr>
        <p:spPr>
          <a:xfrm>
            <a:off x="899592" y="1556792"/>
            <a:ext cx="5904656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 smtClean="0">
                <a:cs typeface="Arial" pitchFamily="34" charset="0"/>
              </a:rPr>
              <a:t>Create MAP report for each domain</a:t>
            </a:r>
          </a:p>
          <a:p>
            <a:pPr marL="285750" indent="-2857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 smtClean="0">
                <a:cs typeface="Arial" pitchFamily="34" charset="0"/>
              </a:rPr>
              <a:t>Utilise the checklist created for Japan</a:t>
            </a:r>
            <a:endParaRPr lang="en-US" dirty="0" err="1" smtClean="0"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50" y="2276872"/>
            <a:ext cx="8170900" cy="430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386297"/>
            <a:ext cx="6461125" cy="666439"/>
          </a:xfrm>
        </p:spPr>
        <p:txBody>
          <a:bodyPr/>
          <a:lstStyle/>
          <a:p>
            <a:r>
              <a:rPr lang="en-US" sz="2000" dirty="0" smtClean="0"/>
              <a:t>Next steps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06BD-660B-4CBF-965B-4F08DE462D48}" type="slidenum">
              <a:rPr lang="sv-SE" smtClean="0"/>
              <a:pPr/>
              <a:t>7</a:t>
            </a:fld>
            <a:endParaRPr lang="sv-SE"/>
          </a:p>
        </p:txBody>
      </p:sp>
      <p:sp>
        <p:nvSpPr>
          <p:cNvPr id="3" name="TextBox 2"/>
          <p:cNvSpPr txBox="1"/>
          <p:nvPr/>
        </p:nvSpPr>
        <p:spPr>
          <a:xfrm>
            <a:off x="755576" y="1844824"/>
            <a:ext cx="6696744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 smtClean="0">
                <a:cs typeface="Arial" pitchFamily="34" charset="0"/>
              </a:rPr>
              <a:t>Workgroup Servers addition to Global domain – change in scope</a:t>
            </a:r>
          </a:p>
          <a:p>
            <a:pPr marL="285750" indent="-2857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 smtClean="0">
                <a:cs typeface="Arial" pitchFamily="34" charset="0"/>
              </a:rPr>
              <a:t>Identification of application </a:t>
            </a:r>
            <a:r>
              <a:rPr lang="en-GB" dirty="0" err="1" smtClean="0">
                <a:cs typeface="Arial" pitchFamily="34" charset="0"/>
              </a:rPr>
              <a:t>spocs</a:t>
            </a:r>
            <a:r>
              <a:rPr lang="en-GB" dirty="0" smtClean="0">
                <a:cs typeface="Arial" pitchFamily="34" charset="0"/>
              </a:rPr>
              <a:t> for some domains (Ex: Baltic) resulting in delay in migration date identification</a:t>
            </a:r>
          </a:p>
          <a:p>
            <a:pPr marL="285750" indent="-2857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 smtClean="0">
                <a:cs typeface="Arial" pitchFamily="34" charset="0"/>
              </a:rPr>
              <a:t>Prioritising geographies (Europe/APAC first followed by Americas)</a:t>
            </a:r>
          </a:p>
          <a:p>
            <a:pPr marL="285750" indent="-2857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 smtClean="0">
                <a:cs typeface="Arial" pitchFamily="34" charset="0"/>
              </a:rPr>
              <a:t>Finalisation of migration timelines prior to 23 Aug</a:t>
            </a:r>
            <a:endParaRPr lang="en-GB" dirty="0" smtClean="0">
              <a:cs typeface="Arial" pitchFamily="34" charset="0"/>
            </a:endParaRPr>
          </a:p>
          <a:p>
            <a:pPr marL="285750" indent="-2857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dirty="0" smtClean="0">
              <a:cs typeface="Arial" pitchFamily="34" charset="0"/>
            </a:endParaRPr>
          </a:p>
          <a:p>
            <a:pPr marL="285750" indent="-2857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dirty="0" smtClean="0">
              <a:cs typeface="Arial" pitchFamily="34" charset="0"/>
            </a:endParaRPr>
          </a:p>
          <a:p>
            <a:pPr marL="285750" indent="-2857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 err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33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sqvarna_2012">
  <a:themeElements>
    <a:clrScheme name="Husqvarna 2012">
      <a:dk1>
        <a:sysClr val="windowText" lastClr="000000"/>
      </a:dk1>
      <a:lt1>
        <a:sysClr val="window" lastClr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00A3B4"/>
      </a:accent3>
      <a:accent4>
        <a:srgbClr val="97BF0D"/>
      </a:accent4>
      <a:accent5>
        <a:srgbClr val="255E47"/>
      </a:accent5>
      <a:accent6>
        <a:srgbClr val="8C8A88"/>
      </a:accent6>
      <a:hlink>
        <a:srgbClr val="EA632D"/>
      </a:hlink>
      <a:folHlink>
        <a:srgbClr val="696765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3175">
          <a:solidFill>
            <a:schemeClr val="accent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5000"/>
          </a:lnSpc>
          <a:spcBef>
            <a:spcPts val="600"/>
          </a:spcBef>
          <a:defRPr dirty="0" err="1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27657</TotalTime>
  <Words>182</Words>
  <Application>Microsoft Office PowerPoint</Application>
  <PresentationFormat>On-screen Show (4:3)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Wingdings</vt:lpstr>
      <vt:lpstr>Husqvarna_2012</vt:lpstr>
      <vt:lpstr>Global AD Transformation</vt:lpstr>
      <vt:lpstr>Agenda</vt:lpstr>
      <vt:lpstr>Legacy AD Objects – Overall Snapshot</vt:lpstr>
      <vt:lpstr>Legacy AD Objects – Overall Snapshot</vt:lpstr>
      <vt:lpstr>Legacy AD Objects – Server Migration Approach</vt:lpstr>
      <vt:lpstr>Legacy AD Objects – User/WS Migration Approach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CISSI</dc:creator>
  <cp:lastModifiedBy>Nitin Mattoo</cp:lastModifiedBy>
  <cp:revision>1855</cp:revision>
  <dcterms:created xsi:type="dcterms:W3CDTF">2011-12-22T10:20:47Z</dcterms:created>
  <dcterms:modified xsi:type="dcterms:W3CDTF">2017-07-27T11:40:11Z</dcterms:modified>
</cp:coreProperties>
</file>