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2"/>
  </p:notesMasterIdLst>
  <p:sldIdLst>
    <p:sldId id="257" r:id="rId3"/>
    <p:sldId id="293" r:id="rId4"/>
    <p:sldId id="269" r:id="rId5"/>
    <p:sldId id="267" r:id="rId6"/>
    <p:sldId id="296" r:id="rId7"/>
    <p:sldId id="297" r:id="rId8"/>
    <p:sldId id="275" r:id="rId9"/>
    <p:sldId id="276" r:id="rId10"/>
    <p:sldId id="280" r:id="rId11"/>
    <p:sldId id="286" r:id="rId12"/>
    <p:sldId id="298" r:id="rId13"/>
    <p:sldId id="288" r:id="rId14"/>
    <p:sldId id="299" r:id="rId15"/>
    <p:sldId id="289" r:id="rId16"/>
    <p:sldId id="309" r:id="rId17"/>
    <p:sldId id="303" r:id="rId18"/>
    <p:sldId id="290" r:id="rId19"/>
    <p:sldId id="310" r:id="rId20"/>
    <p:sldId id="3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Stephens" initials="JS" lastIdx="12" clrIdx="0"/>
  <p:cmAuthor id="1" name="pradeepp" initials="p" lastIdx="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35" autoAdjust="0"/>
  </p:normalViewPr>
  <p:slideViewPr>
    <p:cSldViewPr>
      <p:cViewPr>
        <p:scale>
          <a:sx n="70" d="100"/>
          <a:sy n="70" d="100"/>
        </p:scale>
        <p:origin x="-2166"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812F2-D4E7-4927-B90C-E8E448A35570}" type="datetimeFigureOut">
              <a:rPr lang="en-US" smtClean="0"/>
              <a:pPr/>
              <a:t>5/31/2011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2F8EA-6723-419E-85C2-BDBAB426B38A}" type="slidenum">
              <a:rPr lang="en-US" smtClean="0"/>
              <a:pPr/>
              <a:t>‹#›</a:t>
            </a:fld>
            <a:endParaRPr lang="en-US"/>
          </a:p>
        </p:txBody>
      </p:sp>
    </p:spTree>
    <p:extLst>
      <p:ext uri="{BB962C8B-B14F-4D97-AF65-F5344CB8AC3E}">
        <p14:creationId xmlns:p14="http://schemas.microsoft.com/office/powerpoint/2010/main" val="333332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6</a:t>
            </a:fld>
            <a:endParaRPr lang="en-US"/>
          </a:p>
        </p:txBody>
      </p:sp>
    </p:spTree>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9</a:t>
            </a:fld>
            <a:endParaRPr lang="en-US"/>
          </a:p>
        </p:txBody>
      </p:sp>
    </p:spTree>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10</a:t>
            </a:fld>
            <a:endParaRPr lang="en-US"/>
          </a:p>
        </p:txBody>
      </p:sp>
    </p:spTree>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14</a:t>
            </a:fld>
            <a:endParaRPr lang="en-US"/>
          </a:p>
        </p:txBody>
      </p:sp>
    </p:spTree>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18</a:t>
            </a:fld>
            <a:endParaRPr lang="en-US"/>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2F8EA-6723-419E-85C2-BDBAB426B38A}" type="slidenum">
              <a:rPr lang="en-US" smtClean="0"/>
              <a:pPr/>
              <a:t>19</a:t>
            </a:fld>
            <a:endParaRPr lang="en-US"/>
          </a:p>
        </p:txBody>
      </p:sp>
    </p:spTree>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3">
        <a:schemeClr val="bg2"/>
      </p:bgRef>
    </p:bg>
    <p:spTree>
      <p:nvGrpSpPr>
        <p:cNvPr id="1" name=""/>
        <p:cNvGrpSpPr/>
        <p:nvPr/>
      </p:nvGrpSpPr>
      <p:grpSpPr>
        <a:xfrm>
          <a:off x="0" y="0"/>
          <a:ext cx="0" cy="0"/>
          <a:chOff x="0" y="0"/>
          <a:chExt cx="0" cy="0"/>
        </a:xfrm>
      </p:grpSpPr>
      <p:pic>
        <p:nvPicPr>
          <p:cNvPr id="7" name="Picture 6" descr="Picture1.png"/>
          <p:cNvPicPr>
            <a:picLocks noChangeAspect="1"/>
          </p:cNvPicPr>
          <p:nvPr userDrawn="1"/>
        </p:nvPicPr>
        <p:blipFill>
          <a:blip r:embed="rId2" cstate="print">
            <a:lum bright="100000" contrast="-54000"/>
          </a:blip>
          <a:stretch>
            <a:fillRect/>
          </a:stretch>
        </p:blipFill>
        <p:spPr>
          <a:xfrm>
            <a:off x="0" y="0"/>
            <a:ext cx="9144000" cy="6858000"/>
          </a:xfrm>
          <a:prstGeom prst="rect">
            <a:avLst/>
          </a:prstGeom>
          <a:ln w="34925" cap="rnd" cmpd="dbl">
            <a:solidFill>
              <a:srgbClr val="FFFFFF"/>
            </a:solidFill>
          </a:ln>
          <a:effectLst>
            <a:outerShdw blurRad="317500" dir="2700000" algn="ctr">
              <a:srgbClr val="000000"/>
            </a:outerShdw>
          </a:effectLst>
        </p:spPr>
      </p:pic>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DE26F-B0B2-4776-B35E-FB7BBDFE4E00}" type="datetimeFigureOut">
              <a:rPr lang="en-US" smtClean="0"/>
              <a:pPr/>
              <a:t>5/31/2011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
        <p:nvSpPr>
          <p:cNvPr id="11"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3E9DE26F-B0B2-4776-B35E-FB7BBDFE4E00}"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5/31/2011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8B44EAE-87C0-4914-AEF5-64A38D915B8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3" name="Picture 12" descr="Picture1.png"/>
          <p:cNvPicPr>
            <a:picLocks noChangeAspect="1"/>
          </p:cNvPicPr>
          <p:nvPr userDrawn="1"/>
        </p:nvPicPr>
        <p:blipFill>
          <a:blip r:embed="rId2" cstate="print">
            <a:lum bright="100000" contrast="-54000"/>
          </a:blip>
          <a:stretch>
            <a:fillRect/>
          </a:stretch>
        </p:blipFill>
        <p:spPr>
          <a:xfrm>
            <a:off x="0" y="0"/>
            <a:ext cx="9144000" cy="6858000"/>
          </a:xfrm>
          <a:prstGeom prst="rect">
            <a:avLst/>
          </a:prstGeom>
          <a:ln cap="rnd" cmpd="dbl">
            <a:solidFill>
              <a:schemeClr val="accent1"/>
            </a:solidFill>
          </a:ln>
          <a:effectLst>
            <a:outerShdw blurRad="139700" sx="147000" sy="147000" algn="ctr" rotWithShape="0">
              <a:srgbClr val="000000">
                <a:alpha val="11000"/>
              </a:srgbClr>
            </a:outerShdw>
          </a:effectLst>
          <a:scene3d>
            <a:camera prst="orthographicFront"/>
            <a:lightRig rig="balanced" dir="t"/>
          </a:scene3d>
          <a:sp3d prstMaterial="metal">
            <a:bevelT prst="convex"/>
            <a:bevelB w="114300" prst="hardEdge"/>
          </a:sp3d>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E26F-B0B2-4776-B35E-FB7BBDFE4E00}"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DE26F-B0B2-4776-B35E-FB7BBDFE4E00}" type="datetimeFigureOut">
              <a:rPr lang="en-US" smtClean="0"/>
              <a:pPr/>
              <a:t>5/31/2011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DE26F-B0B2-4776-B35E-FB7BBDFE4E00}" type="datetimeFigureOut">
              <a:rPr lang="en-US" smtClean="0"/>
              <a:pPr/>
              <a:t>5/31/2011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DE26F-B0B2-4776-B35E-FB7BBDFE4E00}" type="datetimeFigureOut">
              <a:rPr lang="en-US" smtClean="0"/>
              <a:pPr/>
              <a:t>5/31/2011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DE26F-B0B2-4776-B35E-FB7BBDFE4E00}" type="datetimeFigureOut">
              <a:rPr lang="en-US" smtClean="0"/>
              <a:pPr/>
              <a:t>5/31/2011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DE26F-B0B2-4776-B35E-FB7BBDFE4E00}" type="datetimeFigureOut">
              <a:rPr lang="en-US" smtClean="0"/>
              <a:pPr/>
              <a:t>5/31/2011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4EAE-87C0-4914-AEF5-64A38D915B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DE26F-B0B2-4776-B35E-FB7BBDFE4E00}" type="datetimeFigureOut">
              <a:rPr lang="en-US" smtClean="0"/>
              <a:pPr/>
              <a:t>5/31/2011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44EAE-87C0-4914-AEF5-64A38D915B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echnet.microsoft.com/en-us/library/cc732261.aspx" TargetMode="External"/><Relationship Id="rId2" Type="http://schemas.openxmlformats.org/officeDocument/2006/relationships/hyperlink" Target="http://www.microsoft.com/windows/windows2000/en/advanced/help/sag_CS_CertUtil2.htm" TargetMode="External"/><Relationship Id="rId1" Type="http://schemas.openxmlformats.org/officeDocument/2006/relationships/slideLayout" Target="../slideLayouts/slideLayout2.xml"/><Relationship Id="rId4" Type="http://schemas.openxmlformats.org/officeDocument/2006/relationships/hyperlink" Target="http://technet.microsoft.com/en-us/library/cc736326.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est.domain.com/cdp/IntermediateCA1.cr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normAutofit/>
          </a:bodyPr>
          <a:lstStyle/>
          <a:p>
            <a:r>
              <a:rPr lang="en-US" dirty="0" smtClean="0"/>
              <a:t>                              </a:t>
            </a:r>
            <a:endParaRPr lang="en-US"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txBody>
          <a:bodyPr wrap="square">
            <a:spAutoFit/>
          </a:bodyPr>
          <a:lstStyle/>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Requesting certificates.</a:t>
            </a:r>
          </a:p>
          <a:p>
            <a:pPr marL="342900" lvl="0" indent="-342900">
              <a:spcBef>
                <a:spcPct val="20000"/>
              </a:spcBef>
              <a:buFont typeface="Wingdings" pitchFamily="2" charset="2"/>
              <a:buChar char="Ø"/>
              <a:defRPr/>
            </a:pPr>
            <a:endParaRPr lang="en-US" sz="23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Using MMC.</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Web enrollment.</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Using request file.</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Tool used is </a:t>
            </a:r>
            <a:r>
              <a:rPr lang="en-US" sz="2300" dirty="0" err="1" smtClean="0">
                <a:latin typeface="Times New Roman" pitchFamily="18" charset="0"/>
                <a:cs typeface="Times New Roman" pitchFamily="18" charset="0"/>
              </a:rPr>
              <a:t>certreq</a:t>
            </a:r>
            <a:endParaRPr lang="en-US" sz="23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Sample request file:--</a:t>
            </a:r>
            <a:br>
              <a:rPr lang="en-US" sz="2300" dirty="0" smtClean="0">
                <a:latin typeface="Times New Roman" pitchFamily="18" charset="0"/>
                <a:cs typeface="Times New Roman" pitchFamily="18" charset="0"/>
              </a:rPr>
            </a:br>
            <a:endParaRPr lang="en-US" sz="23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endParaRPr lang="en-US" sz="2300" dirty="0" smtClean="0">
              <a:latin typeface="Times New Roman" pitchFamily="18" charset="0"/>
              <a:cs typeface="Times New Roman" pitchFamily="18" charset="0"/>
            </a:endParaRPr>
          </a:p>
          <a:p>
            <a:pPr marL="342900" indent="-342900">
              <a:spcBef>
                <a:spcPct val="20000"/>
              </a:spcBef>
              <a:buFont typeface="Wingdings" pitchFamily="2" charset="2"/>
              <a:buChar char="Ø"/>
              <a:defRPr/>
            </a:pPr>
            <a:r>
              <a:rPr lang="en-US" sz="2300" dirty="0" smtClean="0">
                <a:latin typeface="Times New Roman" pitchFamily="18" charset="0"/>
                <a:cs typeface="Times New Roman" pitchFamily="18" charset="0"/>
              </a:rPr>
              <a:t>For Standalone CA</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Request file</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Web enrollment</a:t>
            </a:r>
          </a:p>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For enterprise CA</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Using MMC</a:t>
            </a:r>
          </a:p>
          <a:p>
            <a:pPr marL="342900" indent="-342900">
              <a:spcBef>
                <a:spcPct val="20000"/>
              </a:spcBef>
              <a:buFont typeface="Arial" pitchFamily="34" charset="0"/>
              <a:buChar char="•"/>
              <a:defRPr/>
            </a:pPr>
            <a:r>
              <a:rPr lang="en-US" sz="2300" dirty="0" smtClean="0">
                <a:latin typeface="Times New Roman" pitchFamily="18" charset="0"/>
                <a:cs typeface="Times New Roman" pitchFamily="18" charset="0"/>
              </a:rPr>
              <a:t>Web enrollment</a:t>
            </a:r>
          </a:p>
          <a:p>
            <a:pPr marL="342900" lvl="0" indent="-342900">
              <a:spcBef>
                <a:spcPct val="20000"/>
              </a:spcBef>
              <a:buFont typeface="Arial" pitchFamily="34" charset="0"/>
              <a:buChar char="•"/>
              <a:defRPr/>
            </a:pPr>
            <a:r>
              <a:rPr lang="en-US" sz="2300" dirty="0" smtClean="0">
                <a:latin typeface="Times New Roman" pitchFamily="18" charset="0"/>
                <a:cs typeface="Times New Roman" pitchFamily="18" charset="0"/>
              </a:rPr>
              <a:t>Request file</a:t>
            </a: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linds(horizontal)">
                                      <p:cBhvr>
                                        <p:cTn id="34" dur="500"/>
                                        <p:tgtEl>
                                          <p:spTgt spid="2">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blinds(horizontal)">
                                      <p:cBhvr>
                                        <p:cTn id="39" dur="500"/>
                                        <p:tgtEl>
                                          <p:spTgt spid="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blinds(horizontal)">
                                      <p:cBhvr>
                                        <p:cTn id="44" dur="500"/>
                                        <p:tgtEl>
                                          <p:spTgt spid="2">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blinds(horizontal)">
                                      <p:cBhvr>
                                        <p:cTn id="47" dur="500"/>
                                        <p:tgtEl>
                                          <p:spTgt spid="2">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
                                            <p:txEl>
                                              <p:pRg st="13" end="13"/>
                                            </p:txEl>
                                          </p:spTgt>
                                        </p:tgtEl>
                                        <p:attrNameLst>
                                          <p:attrName>style.visibility</p:attrName>
                                        </p:attrNameLst>
                                      </p:cBhvr>
                                      <p:to>
                                        <p:strVal val="visible"/>
                                      </p:to>
                                    </p:set>
                                    <p:animEffect transition="in" filter="blinds(horizontal)">
                                      <p:cBhvr>
                                        <p:cTn id="50"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906506"/>
          </a:xfrm>
          <a:prstGeom prst="rect">
            <a:avLst/>
          </a:prstGeom>
        </p:spPr>
        <p:txBody>
          <a:bodyPr wrap="square">
            <a:spAutoFit/>
          </a:bodyPr>
          <a:lstStyle/>
          <a:p>
            <a:pPr marL="342900" lvl="0" indent="-342900">
              <a:spcBef>
                <a:spcPct val="20000"/>
              </a:spcBef>
              <a:defRPr/>
            </a:pPr>
            <a:r>
              <a:rPr lang="en-US" dirty="0" smtClean="0">
                <a:latin typeface="Times New Roman" pitchFamily="18" charset="0"/>
                <a:cs typeface="Times New Roman" pitchFamily="18" charset="0"/>
              </a:rPr>
              <a:t>     [Version]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Signature="$Windows NT$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NewRequest</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Subject = "CN=corpdc1.fabrikam.com" ; must be the FQDN of domain controller</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EncipherOnly</a:t>
            </a:r>
            <a:r>
              <a:rPr lang="en-US" dirty="0" smtClean="0">
                <a:latin typeface="Times New Roman" pitchFamily="18" charset="0"/>
                <a:cs typeface="Times New Roman" pitchFamily="18" charset="0"/>
              </a:rPr>
              <a:t> = FALSE ; If the value is set to </a:t>
            </a:r>
            <a:r>
              <a:rPr lang="en-US" b="1" dirty="0" smtClean="0">
                <a:latin typeface="Times New Roman" pitchFamily="18" charset="0"/>
                <a:cs typeface="Times New Roman" pitchFamily="18" charset="0"/>
              </a:rPr>
              <a:t>True</a:t>
            </a:r>
            <a:r>
              <a:rPr lang="en-US" dirty="0" smtClean="0">
                <a:latin typeface="Times New Roman" pitchFamily="18" charset="0"/>
                <a:cs typeface="Times New Roman" pitchFamily="18" charset="0"/>
              </a:rPr>
              <a:t>, the key can exclusively be used for encryption. If this is set to </a:t>
            </a:r>
            <a:r>
              <a:rPr lang="en-US" b="1" dirty="0" smtClean="0">
                <a:latin typeface="Times New Roman" pitchFamily="18" charset="0"/>
                <a:cs typeface="Times New Roman" pitchFamily="18" charset="0"/>
              </a:rPr>
              <a:t>False</a:t>
            </a:r>
            <a:r>
              <a:rPr lang="en-US" dirty="0" smtClean="0">
                <a:latin typeface="Times New Roman" pitchFamily="18" charset="0"/>
                <a:cs typeface="Times New Roman" pitchFamily="18" charset="0"/>
              </a:rPr>
              <a:t>, the key can be used for encryption and other purposes.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Exportable = FALSE  ; TRUE = Private key is exportable</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KeyLength</a:t>
            </a:r>
            <a:r>
              <a:rPr lang="en-US" dirty="0" smtClean="0">
                <a:latin typeface="Times New Roman" pitchFamily="18" charset="0"/>
                <a:cs typeface="Times New Roman" pitchFamily="18" charset="0"/>
              </a:rPr>
              <a:t> = 1024    ; Common key sizes: 512, 1024, 2048,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    4096, 8192, 16384</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KeySpec</a:t>
            </a:r>
            <a:r>
              <a:rPr lang="en-US" dirty="0" smtClean="0">
                <a:latin typeface="Times New Roman" pitchFamily="18" charset="0"/>
                <a:cs typeface="Times New Roman" pitchFamily="18" charset="0"/>
              </a:rPr>
              <a:t> = 1             ; Key Exchange</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KeyUsage</a:t>
            </a:r>
            <a:r>
              <a:rPr lang="en-US" dirty="0" smtClean="0">
                <a:latin typeface="Times New Roman" pitchFamily="18" charset="0"/>
                <a:cs typeface="Times New Roman" pitchFamily="18" charset="0"/>
              </a:rPr>
              <a:t> = 0xA0     ; Digital Signature, Key </a:t>
            </a:r>
            <a:r>
              <a:rPr lang="en-US" dirty="0" err="1" smtClean="0">
                <a:latin typeface="Times New Roman" pitchFamily="18" charset="0"/>
                <a:cs typeface="Times New Roman" pitchFamily="18" charset="0"/>
              </a:rPr>
              <a:t>Encipherment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MachineKeySet</a:t>
            </a:r>
            <a:r>
              <a:rPr lang="en-US" dirty="0" smtClean="0">
                <a:latin typeface="Times New Roman" pitchFamily="18" charset="0"/>
                <a:cs typeface="Times New Roman" pitchFamily="18" charset="0"/>
              </a:rPr>
              <a:t> = True ; </a:t>
            </a:r>
            <a:r>
              <a:rPr lang="en-US" dirty="0" smtClean="0"/>
              <a:t>when you need to create certificates that are owned by    </a:t>
            </a:r>
          </a:p>
          <a:p>
            <a:pPr marL="342900" lvl="0" indent="-342900">
              <a:spcBef>
                <a:spcPct val="20000"/>
              </a:spcBef>
              <a:defRPr/>
            </a:pPr>
            <a:r>
              <a:rPr lang="en-US" dirty="0" smtClean="0"/>
              <a:t>                                                   the computer and not a user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ProviderName</a:t>
            </a:r>
            <a:r>
              <a:rPr lang="en-US" dirty="0" smtClean="0">
                <a:latin typeface="Times New Roman" pitchFamily="18" charset="0"/>
                <a:cs typeface="Times New Roman" pitchFamily="18" charset="0"/>
              </a:rPr>
              <a:t> = "Microsoft RSA </a:t>
            </a:r>
            <a:r>
              <a:rPr lang="en-US" dirty="0" err="1" smtClean="0">
                <a:latin typeface="Times New Roman" pitchFamily="18" charset="0"/>
                <a:cs typeface="Times New Roman" pitchFamily="18" charset="0"/>
              </a:rPr>
              <a:t>SChannel</a:t>
            </a:r>
            <a:r>
              <a:rPr lang="en-US" dirty="0" smtClean="0">
                <a:latin typeface="Times New Roman" pitchFamily="18" charset="0"/>
                <a:cs typeface="Times New Roman" pitchFamily="18" charset="0"/>
              </a:rPr>
              <a:t> Cryptographic Provider” ;</a:t>
            </a:r>
            <a:r>
              <a:rPr lang="en-US" dirty="0" smtClean="0"/>
              <a:t> certificate </a:t>
            </a:r>
          </a:p>
          <a:p>
            <a:pPr marL="342900" lvl="0" indent="-342900">
              <a:spcBef>
                <a:spcPct val="20000"/>
              </a:spcBef>
              <a:defRPr/>
            </a:pPr>
            <a:r>
              <a:rPr lang="en-US" dirty="0" smtClean="0"/>
              <a:t>                                                    service provider (CSP).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ProviderType</a:t>
            </a:r>
            <a:r>
              <a:rPr lang="en-US" dirty="0" smtClean="0">
                <a:latin typeface="Times New Roman" pitchFamily="18" charset="0"/>
                <a:cs typeface="Times New Roman" pitchFamily="18" charset="0"/>
              </a:rPr>
              <a:t> = 12 ; </a:t>
            </a:r>
            <a:r>
              <a:rPr lang="en-US" dirty="0" smtClean="0"/>
              <a:t>based on specific algorithm capability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RequestType</a:t>
            </a:r>
            <a:r>
              <a:rPr lang="en-US" dirty="0" smtClean="0">
                <a:latin typeface="Times New Roman" pitchFamily="18" charset="0"/>
                <a:cs typeface="Times New Roman" pitchFamily="18" charset="0"/>
              </a:rPr>
              <a:t> = CMC</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Omit entire section if CA is an enterprise CA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EnhancedKeyUsageExtension</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OID=1.3.6.1.5.5.7.3.1 ; Server Authentication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RequestAttributes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CertificateTemplate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WebServer</a:t>
            </a:r>
            <a:r>
              <a:rPr lang="en-US" dirty="0" smtClean="0">
                <a:latin typeface="Times New Roman" pitchFamily="18" charset="0"/>
                <a:cs typeface="Times New Roman" pitchFamily="18" charset="0"/>
              </a:rPr>
              <a:t> ;Omit  line if CA is a stand-alone CA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SAN="</a:t>
            </a:r>
            <a:r>
              <a:rPr lang="en-US" dirty="0" err="1" smtClean="0">
                <a:latin typeface="Times New Roman" pitchFamily="18" charset="0"/>
                <a:cs typeface="Times New Roman" pitchFamily="18" charset="0"/>
              </a:rPr>
              <a:t>dns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fabrikam.com&amp;dns</a:t>
            </a:r>
            <a:r>
              <a:rPr lang="en-US" dirty="0" smtClean="0">
                <a:latin typeface="Times New Roman" pitchFamily="18" charset="0"/>
                <a:cs typeface="Times New Roman" pitchFamily="18" charset="0"/>
              </a:rPr>
              <a:t>=ldap.fabrikam.com“</a:t>
            </a:r>
          </a:p>
          <a:p>
            <a:pPr marL="342900" lvl="0" indent="-342900">
              <a:spcBef>
                <a:spcPct val="20000"/>
              </a:spcBef>
              <a:defRPr/>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405104"/>
          </a:xfrm>
          <a:prstGeom prst="rect">
            <a:avLst/>
          </a:prstGeom>
        </p:spPr>
        <p:txBody>
          <a:bodyPr wrap="square">
            <a:spAutoFit/>
          </a:bodyPr>
          <a:lstStyle/>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400" dirty="0" smtClean="0">
                <a:latin typeface="Times New Roman" pitchFamily="18" charset="0"/>
                <a:cs typeface="Times New Roman" pitchFamily="18" charset="0"/>
              </a:rPr>
              <a:t>Tools used</a:t>
            </a:r>
          </a:p>
          <a:p>
            <a:pPr marL="342900" lvl="0" indent="-342900">
              <a:spcBef>
                <a:spcPct val="20000"/>
              </a:spcBef>
              <a:buFont typeface="Arial" pitchFamily="34" charset="0"/>
              <a:buChar char="•"/>
              <a:defRPr/>
            </a:pPr>
            <a:r>
              <a:rPr lang="en-US" sz="2400" dirty="0" err="1" smtClean="0">
                <a:latin typeface="Times New Roman" pitchFamily="18" charset="0"/>
                <a:cs typeface="Times New Roman" pitchFamily="18" charset="0"/>
              </a:rPr>
              <a:t>Certutil</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hlinkClick r:id="rId2"/>
              </a:rPr>
              <a:t>http://www.microsoft.com/windows/windows2000/en/advanced/help/sag_CS_CertUtil2.htm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r>
              <a:rPr lang="en-US" sz="2400" dirty="0" err="1" smtClean="0">
                <a:latin typeface="Times New Roman" pitchFamily="18" charset="0"/>
                <a:cs typeface="Times New Roman" pitchFamily="18" charset="0"/>
              </a:rPr>
              <a:t>Pkiview</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hlinkClick r:id="rId3"/>
              </a:rPr>
              <a:t>http://technet.microsoft.com/en-us/library/cc732261.aspx</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r>
              <a:rPr lang="en-US" sz="2400" dirty="0" err="1" smtClean="0">
                <a:latin typeface="Times New Roman" pitchFamily="18" charset="0"/>
                <a:cs typeface="Times New Roman" pitchFamily="18" charset="0"/>
              </a:rPr>
              <a:t>Certreq</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hlinkClick r:id="rId4"/>
              </a:rPr>
              <a:t>http://technet.microsoft.com/en-us/library/cc736326.aspx</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081117"/>
          </a:xfrm>
          <a:prstGeom prst="rect">
            <a:avLst/>
          </a:prstGeom>
        </p:spPr>
        <p:txBody>
          <a:bodyPr wrap="square">
            <a:spAutoFit/>
          </a:bodyPr>
          <a:lstStyle/>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lgn="ctr">
              <a:spcBef>
                <a:spcPct val="20000"/>
              </a:spcBef>
              <a:defRPr/>
            </a:pPr>
            <a:r>
              <a:rPr lang="en-US" sz="3600" dirty="0" smtClean="0">
                <a:latin typeface="Times New Roman" pitchFamily="18" charset="0"/>
                <a:cs typeface="Times New Roman" pitchFamily="18" charset="0"/>
              </a:rPr>
              <a:t>Certificate validation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342900" lvl="0" indent="-342900">
              <a:spcBef>
                <a:spcPct val="20000"/>
              </a:spcBef>
              <a:buFont typeface="Arial" pitchFamily="34" charset="0"/>
              <a:buChar char="•"/>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915466"/>
          </a:xfrm>
          <a:prstGeom prst="rect">
            <a:avLst/>
          </a:prstGeom>
        </p:spPr>
        <p:txBody>
          <a:bodyPr wrap="square">
            <a:spAutoFit/>
          </a:bodyPr>
          <a:lstStyle/>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How applications check certificate status.</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When a certificate is presented to an application, the application must first determine the validity of the certificate before the application uses the certificate to encrypt data or to authenticate the subject of the certificate. </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Three distinct but interrelated processes in the crypto API determine a certificate’s validity. </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These processes are certificate discovery, path validation and revocation checking.</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Certificate discovery is the process of collecting CA certificates from the cache, group policy, enterprise policy and AIA URL’s in the issued certificate. All the certificates are cached from a store or from a URL.</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Path validation is the validation of all certificates in a certificate chain until the certificate chain terminates at a trusted, self signed certificate.</a:t>
            </a:r>
          </a:p>
          <a:p>
            <a:pPr marL="342900" lvl="0" indent="-342900">
              <a:spcBef>
                <a:spcPct val="20000"/>
              </a:spcBef>
              <a:buFont typeface="Arial" pitchFamily="34" charset="0"/>
              <a:buChar char="•"/>
              <a:defRPr/>
            </a:pPr>
            <a:r>
              <a:rPr lang="en-US" sz="2200" dirty="0" smtClean="0">
                <a:latin typeface="Times New Roman" pitchFamily="18" charset="0"/>
                <a:cs typeface="Times New Roman" pitchFamily="18" charset="0"/>
              </a:rPr>
              <a:t>Each certificate in the chain is checked to verify that none of the certificates were revoked. Revocation checking can occur either in conjunction with the chain building process or after the chain is built.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23242"/>
          </a:xfrm>
          <a:prstGeom prst="rect">
            <a:avLst/>
          </a:prstGeom>
        </p:spPr>
        <p:txBody>
          <a:bodyPr wrap="square">
            <a:spAutoFit/>
          </a:bodyPr>
          <a:lstStyle/>
          <a:p>
            <a:pPr marL="342900" lvl="0" indent="-342900">
              <a:spcBef>
                <a:spcPct val="20000"/>
              </a:spcBef>
              <a:defRPr/>
            </a:pPr>
            <a:r>
              <a:rPr lang="en-US" sz="2400" dirty="0" smtClean="0">
                <a:latin typeface="Times New Roman" pitchFamily="18" charset="0"/>
                <a:cs typeface="Times New Roman" pitchFamily="18" charset="0"/>
              </a:rPr>
              <a:t>Certificate status checking.</a:t>
            </a:r>
          </a:p>
          <a:p>
            <a:pPr marL="342900" lvl="0" indent="-342900">
              <a:spcBef>
                <a:spcPct val="20000"/>
              </a:spcBef>
              <a:defRPr/>
            </a:pPr>
            <a:r>
              <a:rPr lang="en-US" sz="2400" dirty="0" smtClean="0">
                <a:latin typeface="Times New Roman" pitchFamily="18" charset="0"/>
                <a:cs typeface="Times New Roman" pitchFamily="18" charset="0"/>
              </a:rPr>
              <a:t>When an application requests the certificate chaining engine to evaluate a certificate, the validation is performed on all the certificate in the chain.</a:t>
            </a:r>
          </a:p>
          <a:p>
            <a:pPr marL="342900" lvl="0" indent="-342900">
              <a:spcBef>
                <a:spcPct val="20000"/>
              </a:spcBef>
              <a:defRPr/>
            </a:pPr>
            <a:r>
              <a:rPr lang="en-US" sz="2400" dirty="0" smtClean="0">
                <a:latin typeface="Times New Roman" pitchFamily="18" charset="0"/>
                <a:cs typeface="Times New Roman" pitchFamily="18" charset="0"/>
              </a:rPr>
              <a:t>Certificate chaining engine – Will attempt to find the certificates in the local store, if not found it will download it from the URL available in the AIA extension.</a:t>
            </a:r>
          </a:p>
          <a:p>
            <a:pPr marL="342900" lvl="0" indent="-342900">
              <a:spcBef>
                <a:spcPct val="20000"/>
              </a:spcBef>
              <a:defRPr/>
            </a:pPr>
            <a:r>
              <a:rPr lang="en-US" sz="2400" dirty="0" smtClean="0">
                <a:latin typeface="Times New Roman" pitchFamily="18" charset="0"/>
                <a:cs typeface="Times New Roman" pitchFamily="18" charset="0"/>
              </a:rPr>
              <a:t>It verifies– </a:t>
            </a:r>
          </a:p>
          <a:p>
            <a:pPr marL="342900" lvl="0" indent="-342900">
              <a:spcBef>
                <a:spcPct val="20000"/>
              </a:spcBef>
              <a:defRPr/>
            </a:pPr>
            <a:r>
              <a:rPr lang="en-US" sz="2400" dirty="0" smtClean="0">
                <a:latin typeface="Times New Roman" pitchFamily="18" charset="0"/>
                <a:cs typeface="Times New Roman" pitchFamily="18" charset="0"/>
              </a:rPr>
              <a:t>That the signature is valid.</a:t>
            </a:r>
          </a:p>
          <a:p>
            <a:pPr marL="342900" lvl="0" indent="-342900">
              <a:spcBef>
                <a:spcPct val="20000"/>
              </a:spcBef>
              <a:defRPr/>
            </a:pPr>
            <a:r>
              <a:rPr lang="en-US" sz="2400" dirty="0" smtClean="0">
                <a:latin typeface="Times New Roman" pitchFamily="18" charset="0"/>
                <a:cs typeface="Times New Roman" pitchFamily="18" charset="0"/>
              </a:rPr>
              <a:t>The present time falls within the validity period.</a:t>
            </a:r>
          </a:p>
          <a:p>
            <a:pPr marL="342900" lvl="0" indent="-342900">
              <a:spcBef>
                <a:spcPct val="20000"/>
              </a:spcBef>
              <a:defRPr/>
            </a:pPr>
            <a:r>
              <a:rPr lang="en-US" sz="2400" dirty="0" smtClean="0">
                <a:latin typeface="Times New Roman" pitchFamily="18" charset="0"/>
                <a:cs typeface="Times New Roman" pitchFamily="18" charset="0"/>
              </a:rPr>
              <a:t>Each cert is checked for revocation. Checks the local cache and store first. If not present then downloads the CRL from the URL present in the CDP extension.</a:t>
            </a:r>
          </a:p>
          <a:p>
            <a:pPr marL="342900" lvl="0" indent="-342900">
              <a:spcBef>
                <a:spcPct val="20000"/>
              </a:spcBef>
              <a:defRPr/>
            </a:pPr>
            <a:endParaRPr lang="en-US" sz="2400" dirty="0" smtClean="0">
              <a:latin typeface="Times New Roman" pitchFamily="18" charset="0"/>
              <a:cs typeface="Times New Roman" pitchFamily="18" charset="0"/>
            </a:endParaRPr>
          </a:p>
          <a:p>
            <a:pPr marL="342900" lvl="0" indent="-342900">
              <a:spcBef>
                <a:spcPct val="20000"/>
              </a:spcBef>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312771"/>
          </a:xfrm>
          <a:prstGeom prst="rect">
            <a:avLst/>
          </a:prstGeom>
        </p:spPr>
        <p:txBody>
          <a:bodyPr wrap="square">
            <a:spAutoFit/>
          </a:bodyPr>
          <a:lstStyle/>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Certificate checking processes.</a:t>
            </a:r>
          </a:p>
          <a:p>
            <a:pPr marL="342900" lvl="0" indent="-342900">
              <a:spcBef>
                <a:spcPct val="20000"/>
              </a:spcBef>
              <a:defRPr/>
            </a:pPr>
            <a:r>
              <a:rPr lang="en-US" sz="2300" dirty="0" smtClean="0">
                <a:latin typeface="Times New Roman" pitchFamily="18" charset="0"/>
                <a:cs typeface="Times New Roman" pitchFamily="18" charset="0"/>
              </a:rPr>
              <a:t>Select the cert for an issuing CA, this depends on the information in the Authority Key Identifier (AKI) extension.</a:t>
            </a:r>
          </a:p>
          <a:p>
            <a:pPr marL="342900" lvl="0" indent="-342900">
              <a:spcBef>
                <a:spcPct val="20000"/>
              </a:spcBef>
              <a:defRPr/>
            </a:pPr>
            <a:endParaRPr lang="en-US" sz="23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Exact Match – AKI contains the issuers subject name, Issuer Serial Number and Hash of the public key.</a:t>
            </a:r>
          </a:p>
          <a:p>
            <a:pPr marL="342900" lvl="0" indent="-342900">
              <a:spcBef>
                <a:spcPct val="20000"/>
              </a:spcBef>
              <a:buFont typeface="Wingdings" pitchFamily="2" charset="2"/>
              <a:buChar char="Ø"/>
              <a:defRPr/>
            </a:pPr>
            <a:endParaRPr lang="en-US" sz="23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Key Match – AKI contains the Hash of the public key.</a:t>
            </a:r>
          </a:p>
          <a:p>
            <a:pPr marL="342900" lvl="0" indent="-342900">
              <a:spcBef>
                <a:spcPct val="20000"/>
              </a:spcBef>
              <a:buFont typeface="Wingdings" pitchFamily="2" charset="2"/>
              <a:buChar char="Ø"/>
              <a:defRPr/>
            </a:pPr>
            <a:endParaRPr lang="en-US" sz="23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300" dirty="0" smtClean="0">
                <a:latin typeface="Times New Roman" pitchFamily="18" charset="0"/>
                <a:cs typeface="Times New Roman" pitchFamily="18" charset="0"/>
              </a:rPr>
              <a:t>Name Match – If no info is present in the AKI, name match takes place. The Subject name of the issue is matched with the issuer name of the certificate in question.</a:t>
            </a:r>
          </a:p>
          <a:p>
            <a:pPr marL="342900" lvl="0" indent="-342900">
              <a:spcBef>
                <a:spcPct val="20000"/>
              </a:spcBef>
              <a:defRPr/>
            </a:pPr>
            <a:endParaRPr lang="en-US" sz="2300" dirty="0" smtClean="0">
              <a:latin typeface="Times New Roman" pitchFamily="18" charset="0"/>
              <a:cs typeface="Times New Roman" pitchFamily="18" charset="0"/>
            </a:endParaRPr>
          </a:p>
          <a:p>
            <a:pPr marL="342900" lvl="0" indent="-342900">
              <a:spcBef>
                <a:spcPct val="20000"/>
              </a:spcBef>
              <a:defRPr/>
            </a:pPr>
            <a:r>
              <a:rPr lang="en-US" sz="2300" dirty="0" smtClean="0">
                <a:latin typeface="Times New Roman" pitchFamily="18" charset="0"/>
                <a:cs typeface="Times New Roman" pitchFamily="18" charset="0"/>
              </a:rPr>
              <a:t>AKI is matched with the SKI (Subject Key Identifier) in the certificate in question.</a:t>
            </a:r>
          </a:p>
          <a:p>
            <a:pPr marL="342900" lvl="0" indent="-342900">
              <a:spcBef>
                <a:spcPct val="20000"/>
              </a:spcBef>
              <a:defRPr/>
            </a:pPr>
            <a:endParaRPr lang="en-US" sz="2300" dirty="0" smtClean="0">
              <a:latin typeface="Times New Roman" pitchFamily="18" charset="0"/>
              <a:cs typeface="Times New Roman" pitchFamily="18" charset="0"/>
            </a:endParaRPr>
          </a:p>
          <a:p>
            <a:pPr marL="342900" lvl="0" indent="-342900">
              <a:spcBef>
                <a:spcPct val="20000"/>
              </a:spcBef>
              <a:defRPr/>
            </a:pPr>
            <a:r>
              <a:rPr lang="en-US" sz="2300" dirty="0" smtClean="0">
                <a:latin typeface="Times New Roman" pitchFamily="18" charset="0"/>
                <a:cs typeface="Times New Roman" pitchFamily="18" charset="0"/>
              </a:rPr>
              <a:t>2003 does Key match.</a:t>
            </a:r>
          </a:p>
          <a:p>
            <a:pPr marL="342900" lvl="0" indent="-342900">
              <a:spcBef>
                <a:spcPct val="20000"/>
              </a:spcBef>
              <a:defRPr/>
            </a:pP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linds(horizontal)">
                                      <p:cBhvr>
                                        <p:cTn id="3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17251"/>
          </a:xfrm>
          <a:prstGeom prst="rect">
            <a:avLst/>
          </a:prstGeom>
        </p:spPr>
        <p:txBody>
          <a:bodyPr wrap="square">
            <a:spAutoFit/>
          </a:bodyPr>
          <a:lstStyle/>
          <a:p>
            <a:pPr marL="342900" lvl="0" indent="-342900">
              <a:spcBef>
                <a:spcPct val="20000"/>
              </a:spcBef>
              <a:buFont typeface="Wingdings" pitchFamily="2" charset="2"/>
              <a:buChar char="Ø"/>
              <a:defRPr/>
            </a:pPr>
            <a:r>
              <a:rPr lang="en-US" sz="1900" dirty="0" smtClean="0">
                <a:latin typeface="Times New Roman" pitchFamily="18" charset="0"/>
                <a:cs typeface="Times New Roman" pitchFamily="18" charset="0"/>
              </a:rPr>
              <a:t>Certificate Validation:--</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In windows XP and 2003 the certificate chaining engine checks revocation as the certificate chaining is built. In Windows 2000 the certificate chaining engine does not perform revocation checking until the chain is built. </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The operating system performs the following tests on each certificate in the certificate path during the validation process,</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Time validity – The current date and time must fall between the certificates start and expiration dates.</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Certificate recognition – A certificate must conform to a valid X.509 standard for digital certificate.</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Certificate contents – The X.509 standard defines some certificate attributes that a valid certificate must include. If missing or incorrectly populated, the chaining engine deems the certificate invalid.</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Signature check – The issuing CA’s private key digitally signs the contents of all issued certificates. If a digital signature validation fails, it indicates that either the contents were modified after the certificate was issued it’s corrupted.</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Revocation check – </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Root check –</a:t>
            </a:r>
          </a:p>
          <a:p>
            <a:pPr marL="342900" lvl="0" indent="-342900">
              <a:spcBef>
                <a:spcPct val="20000"/>
              </a:spcBef>
              <a:buFont typeface="Wingdings" pitchFamily="2" charset="2"/>
              <a:buChar char="§"/>
              <a:defRPr/>
            </a:pPr>
            <a:r>
              <a:rPr lang="en-US" sz="1900" dirty="0" smtClean="0">
                <a:latin typeface="Times New Roman" pitchFamily="18" charset="0"/>
                <a:cs typeface="Times New Roman" pitchFamily="18" charset="0"/>
              </a:rPr>
              <a:t>Critical extensions – If the contents contains an extension marked as critical, but the APP does not know how to implement or use the extension, OS rejects the certificate.</a:t>
            </a:r>
          </a:p>
          <a:p>
            <a:pPr marL="342900" lvl="0" indent="-342900">
              <a:spcBef>
                <a:spcPct val="20000"/>
              </a:spcBef>
              <a:buFont typeface="Arial" pitchFamily="34" charset="0"/>
              <a:buChar char="•"/>
              <a:defRPr/>
            </a:pPr>
            <a:endParaRPr lang="en-US" sz="1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63417"/>
          </a:xfrm>
          <a:prstGeom prst="rect">
            <a:avLst/>
          </a:prstGeom>
        </p:spPr>
        <p:txBody>
          <a:bodyPr wrap="square">
            <a:spAutoFit/>
          </a:bodyPr>
          <a:lstStyle/>
          <a:p>
            <a:pPr marL="342900" lvl="0" indent="-342900">
              <a:spcBef>
                <a:spcPct val="20000"/>
              </a:spcBef>
              <a:buFont typeface="Wingdings" pitchFamily="2" charset="2"/>
              <a:buChar char="Ø"/>
              <a:defRPr/>
            </a:pPr>
            <a:r>
              <a:rPr lang="en-US" sz="2000" dirty="0" smtClean="0">
                <a:latin typeface="Times New Roman" pitchFamily="18" charset="0"/>
                <a:cs typeface="Times New Roman" pitchFamily="18" charset="0"/>
              </a:rPr>
              <a:t>To manually verify the certificate</a:t>
            </a:r>
          </a:p>
          <a:p>
            <a:pPr marL="342900" lvl="0" indent="-342900">
              <a:spcBef>
                <a:spcPct val="20000"/>
              </a:spcBef>
              <a:defRPr/>
            </a:pPr>
            <a:r>
              <a:rPr lang="en-US" sz="2000" dirty="0" smtClean="0">
                <a:latin typeface="Times New Roman" pitchFamily="18" charset="0"/>
                <a:cs typeface="Times New Roman" pitchFamily="18" charset="0"/>
              </a:rPr>
              <a:t> Export the certificate in .CER format.</a:t>
            </a:r>
          </a:p>
          <a:p>
            <a:pPr marL="342900" lvl="0" indent="-342900">
              <a:spcBef>
                <a:spcPct val="20000"/>
              </a:spcBef>
              <a:defRPr/>
            </a:pPr>
            <a:r>
              <a:rPr lang="en-US" sz="2000" dirty="0" smtClean="0">
                <a:latin typeface="Times New Roman" pitchFamily="18" charset="0"/>
                <a:cs typeface="Times New Roman" pitchFamily="18" charset="0"/>
              </a:rPr>
              <a:t>Execute the command </a:t>
            </a:r>
          </a:p>
          <a:p>
            <a:pPr marL="342900" lvl="0" indent="-342900">
              <a:spcBef>
                <a:spcPct val="20000"/>
              </a:spcBef>
              <a:defRPr/>
            </a:pPr>
            <a:r>
              <a:rPr lang="en-US" sz="2000" dirty="0" err="1" smtClean="0">
                <a:latin typeface="Times New Roman" pitchFamily="18" charset="0"/>
                <a:cs typeface="Times New Roman" pitchFamily="18" charset="0"/>
              </a:rPr>
              <a:t>Certutil</a:t>
            </a:r>
            <a:r>
              <a:rPr lang="en-US" sz="2000" dirty="0" smtClean="0">
                <a:latin typeface="Times New Roman" pitchFamily="18" charset="0"/>
                <a:cs typeface="Times New Roman" pitchFamily="18" charset="0"/>
              </a:rPr>
              <a:t> –verify –</a:t>
            </a:r>
            <a:r>
              <a:rPr lang="en-US" sz="2000" dirty="0" err="1" smtClean="0">
                <a:latin typeface="Times New Roman" pitchFamily="18" charset="0"/>
                <a:cs typeface="Times New Roman" pitchFamily="18" charset="0"/>
              </a:rPr>
              <a:t>urlfetch</a:t>
            </a:r>
            <a:r>
              <a:rPr lang="en-US" sz="2000" dirty="0" smtClean="0">
                <a:latin typeface="Times New Roman" pitchFamily="18" charset="0"/>
                <a:cs typeface="Times New Roman" pitchFamily="18" charset="0"/>
              </a:rPr>
              <a:t> Cert.cer</a:t>
            </a:r>
          </a:p>
          <a:p>
            <a:pPr marL="342900" lvl="0" indent="-342900">
              <a:spcBef>
                <a:spcPct val="20000"/>
              </a:spcBef>
              <a:defRPr/>
            </a:pPr>
            <a:endParaRPr lang="en-US" sz="2000" dirty="0" smtClean="0">
              <a:latin typeface="Times New Roman" pitchFamily="18" charset="0"/>
              <a:cs typeface="Times New Roman" pitchFamily="18" charset="0"/>
            </a:endParaRPr>
          </a:p>
          <a:p>
            <a:pPr marL="342900" lvl="0" indent="-342900">
              <a:spcBef>
                <a:spcPct val="20000"/>
              </a:spcBef>
              <a:defRPr/>
            </a:pPr>
            <a:r>
              <a:rPr lang="en-US" sz="2000" dirty="0" smtClean="0">
                <a:latin typeface="Times New Roman" pitchFamily="18" charset="0"/>
                <a:cs typeface="Times New Roman" pitchFamily="18" charset="0"/>
              </a:rPr>
              <a:t>Make sure there are no errors or failures Like  the one below</a:t>
            </a:r>
          </a:p>
          <a:p>
            <a:r>
              <a:rPr lang="en-US" sz="2000" dirty="0" smtClean="0">
                <a:latin typeface="Times New Roman" pitchFamily="18" charset="0"/>
                <a:cs typeface="Times New Roman" pitchFamily="18" charset="0"/>
              </a:rPr>
              <a:t>1. Expired "Base CRL (3)" Time: 0</a:t>
            </a:r>
          </a:p>
          <a:p>
            <a:r>
              <a:rPr lang="en-US" sz="2000" dirty="0" smtClean="0">
                <a:latin typeface="Times New Roman" pitchFamily="18" charset="0"/>
                <a:cs typeface="Times New Roman" pitchFamily="18" charset="0"/>
              </a:rPr>
              <a:t>  [0.0] </a:t>
            </a:r>
            <a:r>
              <a:rPr lang="en-US" sz="2000" dirty="0" smtClean="0">
                <a:latin typeface="Times New Roman" pitchFamily="18" charset="0"/>
                <a:cs typeface="Times New Roman" pitchFamily="18" charset="0"/>
                <a:hlinkClick r:id="rId3"/>
              </a:rPr>
              <a:t>http://test.domain.com/cdp/IntermediateCA1.crl</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Expired "Base CRL (3)" Time: 0</a:t>
            </a:r>
          </a:p>
          <a:p>
            <a:r>
              <a:rPr lang="en-US" sz="2000" dirty="0" smtClean="0">
                <a:latin typeface="Times New Roman" pitchFamily="18" charset="0"/>
                <a:cs typeface="Times New Roman" pitchFamily="18" charset="0"/>
              </a:rPr>
              <a:t>  [1.0] ldap:///CN=IntermediateCA1,CN=CDP,CN=Public%20Key%20Services,CN=Services,CN=Configuration,DC=domain,DC=com?certificateRevocationList?base?objectClass=cRLDistributionPoint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3. Failed "CDP" Time: 0</a:t>
            </a:r>
          </a:p>
          <a:p>
            <a:r>
              <a:rPr lang="en-US" sz="2000" dirty="0" smtClean="0">
                <a:latin typeface="Times New Roman" pitchFamily="18" charset="0"/>
                <a:cs typeface="Times New Roman" pitchFamily="18" charset="0"/>
              </a:rPr>
              <a:t>  Error retrieving URL: More data is available. 0x800700ea (WIN32/HTTP: 234)</a:t>
            </a:r>
          </a:p>
          <a:p>
            <a:r>
              <a:rPr lang="en-US" sz="2000" dirty="0" smtClean="0">
                <a:latin typeface="Times New Roman" pitchFamily="18" charset="0"/>
                <a:cs typeface="Times New Roman" pitchFamily="18" charset="0"/>
              </a:rPr>
              <a:t>  ldap:///CN=CRL1, CN=The test CA, OU=PKI, DC=domain, DC=com?certificateRevocationList;binary,authorityRevocationList;binary,deltaRevocationList;binary</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blinds(horizontal)">
                                      <p:cBhvr>
                                        <p:cTn id="36" dur="500"/>
                                        <p:tgtEl>
                                          <p:spTgt spid="2">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blinds(horizontal)">
                                      <p:cBhvr>
                                        <p:cTn id="39" dur="500"/>
                                        <p:tgtEl>
                                          <p:spTgt spid="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blinds(horizontal)">
                                      <p:cBhvr>
                                        <p:cTn id="44" dur="500"/>
                                        <p:tgtEl>
                                          <p:spTgt spid="2">
                                            <p:txEl>
                                              <p:pRg st="12" end="12"/>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Effect transition="in" filter="blinds(horizontal)">
                                      <p:cBhvr>
                                        <p:cTn id="47" dur="500"/>
                                        <p:tgtEl>
                                          <p:spTgt spid="2">
                                            <p:txEl>
                                              <p:pRg st="13" end="1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
                                            <p:txEl>
                                              <p:pRg st="14" end="14"/>
                                            </p:txEl>
                                          </p:spTgt>
                                        </p:tgtEl>
                                        <p:attrNameLst>
                                          <p:attrName>style.visibility</p:attrName>
                                        </p:attrNameLst>
                                      </p:cBhvr>
                                      <p:to>
                                        <p:strVal val="visible"/>
                                      </p:to>
                                    </p:set>
                                    <p:animEffect transition="in" filter="blinds(horizontal)">
                                      <p:cBhvr>
                                        <p:cTn id="5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95707"/>
          </a:xfrm>
          <a:prstGeom prst="rect">
            <a:avLst/>
          </a:prstGeom>
        </p:spPr>
        <p:txBody>
          <a:bodyPr wrap="square">
            <a:spAutoFit/>
          </a:bodyPr>
          <a:lstStyle/>
          <a:p>
            <a:pPr marL="342900" lvl="0" indent="-342900" algn="ctr">
              <a:spcBef>
                <a:spcPct val="20000"/>
              </a:spcBef>
              <a:defRPr/>
            </a:pPr>
            <a:r>
              <a:rPr lang="en-US" sz="2200" dirty="0" err="1" smtClean="0">
                <a:latin typeface="Times New Roman" pitchFamily="18" charset="0"/>
                <a:cs typeface="Times New Roman" pitchFamily="18" charset="0"/>
              </a:rPr>
              <a:t>Autoenrollment</a:t>
            </a:r>
            <a:endParaRPr lang="en-US" sz="22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   Process to distribute certificates to users and computers automatically.</a:t>
            </a:r>
          </a:p>
          <a:p>
            <a:pPr marL="342900" lvl="0" indent="-342900">
              <a:spcBef>
                <a:spcPct val="20000"/>
              </a:spcBef>
              <a:buFont typeface="Wingdings" pitchFamily="2" charset="2"/>
              <a:buChar char="§"/>
              <a:defRPr/>
            </a:pPr>
            <a:r>
              <a:rPr lang="en-US" sz="2200" dirty="0" smtClean="0">
                <a:latin typeface="Times New Roman" pitchFamily="18" charset="0"/>
                <a:cs typeface="Times New Roman" pitchFamily="18" charset="0"/>
              </a:rPr>
              <a:t>   Need to configure Group policy.</a:t>
            </a:r>
          </a:p>
          <a:p>
            <a:pPr marL="342900" lvl="0" indent="-342900">
              <a:spcBef>
                <a:spcPct val="20000"/>
              </a:spcBef>
              <a:buFont typeface="Wingdings" pitchFamily="2" charset="2"/>
              <a:buChar char="§"/>
              <a:defRPr/>
            </a:pPr>
            <a:r>
              <a:rPr lang="en-US" sz="2200" dirty="0" smtClean="0">
                <a:latin typeface="Times New Roman" pitchFamily="18" charset="0"/>
                <a:cs typeface="Times New Roman" pitchFamily="18" charset="0"/>
              </a:rPr>
              <a:t>   Need to set the Correct ACL on the template.</a:t>
            </a:r>
          </a:p>
          <a:p>
            <a:pPr marL="342900" lvl="0" indent="-342900">
              <a:spcBef>
                <a:spcPct val="20000"/>
              </a:spcBef>
              <a:buFont typeface="Wingdings" pitchFamily="2" charset="2"/>
              <a:buChar char="§"/>
              <a:defRPr/>
            </a:pPr>
            <a:r>
              <a:rPr lang="en-US" sz="2200" dirty="0" smtClean="0">
                <a:latin typeface="Times New Roman" pitchFamily="18" charset="0"/>
                <a:cs typeface="Times New Roman" pitchFamily="18" charset="0"/>
              </a:rPr>
              <a:t>   Supported only on version 2 templates.</a:t>
            </a:r>
          </a:p>
          <a:p>
            <a:pPr marL="342900" lvl="0" indent="-342900">
              <a:spcBef>
                <a:spcPct val="20000"/>
              </a:spcBef>
              <a:buFont typeface="Wingdings" pitchFamily="2" charset="2"/>
              <a:buChar char="Ø"/>
              <a:defRPr/>
            </a:pPr>
            <a:r>
              <a:rPr lang="en-US" sz="2200" dirty="0" err="1" smtClean="0">
                <a:latin typeface="Times New Roman" pitchFamily="18" charset="0"/>
                <a:cs typeface="Times New Roman" pitchFamily="18" charset="0"/>
              </a:rPr>
              <a:t>Autoenrollment</a:t>
            </a:r>
            <a:r>
              <a:rPr lang="en-US" sz="2200" dirty="0" smtClean="0">
                <a:latin typeface="Times New Roman" pitchFamily="18" charset="0"/>
                <a:cs typeface="Times New Roman" pitchFamily="18" charset="0"/>
              </a:rPr>
              <a:t> timing – Triggered by </a:t>
            </a:r>
            <a:r>
              <a:rPr lang="en-US" sz="2200" dirty="0" err="1" smtClean="0">
                <a:latin typeface="Times New Roman" pitchFamily="18" charset="0"/>
                <a:cs typeface="Times New Roman" pitchFamily="18" charset="0"/>
              </a:rPr>
              <a:t>winlogon</a:t>
            </a:r>
            <a:r>
              <a:rPr lang="en-US" sz="2200" dirty="0" smtClean="0">
                <a:latin typeface="Times New Roman" pitchFamily="18" charset="0"/>
                <a:cs typeface="Times New Roman" pitchFamily="18" charset="0"/>
              </a:rPr>
              <a:t> process, Activated and managed by group policy. </a:t>
            </a:r>
          </a:p>
          <a:p>
            <a:pPr marL="342900" lvl="0" indent="-342900">
              <a:spcBef>
                <a:spcPct val="20000"/>
              </a:spcBef>
              <a:buFont typeface="Wingdings" pitchFamily="2" charset="2"/>
              <a:buChar char="Ø"/>
              <a:defRPr/>
            </a:pPr>
            <a:r>
              <a:rPr lang="en-US" sz="2200" dirty="0" err="1" smtClean="0">
                <a:latin typeface="Times New Roman" pitchFamily="18" charset="0"/>
                <a:cs typeface="Times New Roman" pitchFamily="18" charset="0"/>
              </a:rPr>
              <a:t>Autoenrollment</a:t>
            </a:r>
            <a:r>
              <a:rPr lang="en-US" sz="2200" dirty="0" smtClean="0">
                <a:latin typeface="Times New Roman" pitchFamily="18" charset="0"/>
                <a:cs typeface="Times New Roman" pitchFamily="18" charset="0"/>
              </a:rPr>
              <a:t> is triggered every 8 hours.</a:t>
            </a:r>
          </a:p>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Can manually trigger -- Delete </a:t>
            </a:r>
            <a:r>
              <a:rPr lang="en-US" sz="2400" dirty="0" err="1" smtClean="0"/>
              <a:t>AEDirectoryCache</a:t>
            </a:r>
            <a:r>
              <a:rPr lang="en-US" sz="2400" dirty="0" smtClean="0"/>
              <a:t> under HKEY_LOCAL_MACHINE\SOFTWARE\Microsoft\Cryptography\</a:t>
            </a:r>
            <a:r>
              <a:rPr lang="en-US" sz="2400" dirty="0" err="1" smtClean="0"/>
              <a:t>AutoEnrollment</a:t>
            </a:r>
            <a:r>
              <a:rPr lang="en-US" sz="2400" dirty="0" smtClean="0"/>
              <a:t>\</a:t>
            </a:r>
          </a:p>
          <a:p>
            <a:pPr marL="342900" lvl="0" indent="-342900">
              <a:spcBef>
                <a:spcPct val="20000"/>
              </a:spcBef>
              <a:defRPr/>
            </a:pPr>
            <a:r>
              <a:rPr lang="en-US" sz="2400" dirty="0" smtClean="0">
                <a:latin typeface="Times New Roman" pitchFamily="18" charset="0"/>
                <a:cs typeface="Times New Roman" pitchFamily="18" charset="0"/>
              </a:rPr>
              <a:t>And execute the command </a:t>
            </a:r>
            <a:r>
              <a:rPr lang="en-US" sz="2400" dirty="0" err="1" smtClean="0">
                <a:latin typeface="Times New Roman" pitchFamily="18" charset="0"/>
                <a:cs typeface="Times New Roman" pitchFamily="18" charset="0"/>
              </a:rPr>
              <a:t>certutil</a:t>
            </a:r>
            <a:r>
              <a:rPr lang="en-US" sz="2400" dirty="0" smtClean="0">
                <a:latin typeface="Times New Roman" pitchFamily="18" charset="0"/>
                <a:cs typeface="Times New Roman" pitchFamily="18" charset="0"/>
              </a:rPr>
              <a:t> –pulse or group policy refresh.</a:t>
            </a:r>
            <a:endParaRPr lang="en-US" sz="2400" dirty="0" smtClean="0"/>
          </a:p>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With </a:t>
            </a:r>
            <a:r>
              <a:rPr lang="en-US" sz="2200" dirty="0" err="1" smtClean="0">
                <a:latin typeface="Times New Roman" pitchFamily="18" charset="0"/>
                <a:cs typeface="Times New Roman" pitchFamily="18" charset="0"/>
              </a:rPr>
              <a:t>autoenrollment</a:t>
            </a:r>
            <a:r>
              <a:rPr lang="en-US" sz="2200" dirty="0" smtClean="0">
                <a:latin typeface="Times New Roman" pitchFamily="18" charset="0"/>
                <a:cs typeface="Times New Roman" pitchFamily="18" charset="0"/>
              </a:rPr>
              <a:t> the OS queries active directory to download the appropriate certificate stores, like </a:t>
            </a:r>
            <a:r>
              <a:rPr lang="en-US" sz="2200" dirty="0" err="1" smtClean="0">
                <a:latin typeface="Times New Roman" pitchFamily="18" charset="0"/>
                <a:cs typeface="Times New Roman" pitchFamily="18" charset="0"/>
              </a:rPr>
              <a:t>RootCA</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NTAuth</a:t>
            </a:r>
            <a:r>
              <a:rPr lang="en-US" sz="2200" dirty="0" smtClean="0">
                <a:latin typeface="Times New Roman" pitchFamily="18" charset="0"/>
                <a:cs typeface="Times New Roman" pitchFamily="18" charset="0"/>
              </a:rPr>
              <a:t>.</a:t>
            </a:r>
          </a:p>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Also downloads and caches the certificate templates  to registry.</a:t>
            </a:r>
          </a:p>
          <a:p>
            <a:pPr marL="342900" lvl="0" indent="-342900">
              <a:spcBef>
                <a:spcPct val="20000"/>
              </a:spcBef>
              <a:buFont typeface="Wingdings" pitchFamily="2" charset="2"/>
              <a:buChar char="Ø"/>
              <a:defRPr/>
            </a:pPr>
            <a:endParaRPr lang="en-US" sz="2200" dirty="0" smtClean="0">
              <a:latin typeface="Times New Roman" pitchFamily="18" charset="0"/>
              <a:cs typeface="Times New Roman" pitchFamily="18" charset="0"/>
            </a:endParaRPr>
          </a:p>
          <a:p>
            <a:pPr marL="342900" lvl="0" indent="-342900">
              <a:spcBef>
                <a:spcPct val="20000"/>
              </a:spcBef>
              <a:buFont typeface="Wingdings" pitchFamily="2" charset="2"/>
              <a:buChar char="Ø"/>
              <a:defRPr/>
            </a:pPr>
            <a:r>
              <a:rPr lang="en-US" sz="2200" dirty="0" smtClean="0">
                <a:latin typeface="Times New Roman" pitchFamily="18" charset="0"/>
                <a:cs typeface="Times New Roman" pitchFamily="18" charset="0"/>
              </a:rPr>
              <a:t>ACRS – Used for down level clients, Windows 2000.</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linds(horizontal)">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0" y="0"/>
            <a:ext cx="9144000" cy="6858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What is PKI?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PKI is combination of software, encryption technologies, processes and services.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Consists of Digital certificates, Certificate Authorities, and other registration authorities that verify and authenticate the validity of each user, service or computer.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Digital Certificate</a:t>
            </a:r>
          </a:p>
          <a:p>
            <a:pPr marL="342900" lvl="0" indent="-342900">
              <a:spcBef>
                <a:spcPct val="20000"/>
              </a:spcBef>
              <a:buFont typeface="Arial" pitchFamily="34" charset="0"/>
              <a:buChar char="•"/>
              <a:defRPr/>
            </a:pPr>
            <a:r>
              <a:rPr lang="en-US" sz="2000" dirty="0" smtClean="0">
                <a:solidFill>
                  <a:schemeClr val="bg2">
                    <a:lumMod val="10000"/>
                  </a:schemeClr>
                </a:solidFill>
                <a:latin typeface="Times New Roman" pitchFamily="18" charset="0"/>
                <a:ea typeface="Tahoma" pitchFamily="34" charset="0"/>
                <a:cs typeface="Times New Roman" pitchFamily="18" charset="0"/>
              </a:rPr>
              <a:t> A certificate is merely an electronic document that ties the identity of some principal to a particular public key.</a:t>
            </a:r>
          </a:p>
          <a:p>
            <a:pPr marL="342900" lvl="0" indent="-342900">
              <a:spcBef>
                <a:spcPct val="20000"/>
              </a:spcBef>
              <a:buFont typeface="Arial" pitchFamily="34" charset="0"/>
              <a:buChar char="•"/>
              <a:defRPr/>
            </a:pPr>
            <a:endPar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Certificate Authorities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10000"/>
                  </a:schemeClr>
                </a:solidFill>
                <a:effectLst/>
                <a:uLnTx/>
                <a:uFillTx/>
                <a:latin typeface="Times New Roman" pitchFamily="18" charset="0"/>
                <a:ea typeface="Tahoma" pitchFamily="34" charset="0"/>
                <a:cs typeface="Times New Roman" pitchFamily="18" charset="0"/>
              </a:rPr>
              <a:t>Issues certificate to user, service or computer and manages the certificates.  Each certificate issued is signed with the certificate of the CA.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linds(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linds(horizont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linds(horizont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linds(horizontal)">
                                      <p:cBhvr>
                                        <p:cTn id="3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55805"/>
          </a:xfrm>
          <a:prstGeom prst="rect">
            <a:avLst/>
          </a:prstGeom>
        </p:spPr>
        <p:txBody>
          <a:bodyPr wrap="square">
            <a:spAutoFit/>
          </a:bodyPr>
          <a:lstStyle/>
          <a:p>
            <a:r>
              <a:rPr lang="en-US" sz="2200" dirty="0" smtClean="0">
                <a:latin typeface="Times New Roman" pitchFamily="18" charset="0"/>
                <a:cs typeface="Times New Roman" pitchFamily="18" charset="0"/>
              </a:rPr>
              <a:t>Certification Authority:</a:t>
            </a:r>
          </a:p>
          <a:p>
            <a:pPr>
              <a:buNone/>
            </a:pPr>
            <a:r>
              <a:rPr lang="en-US" sz="2200" dirty="0" smtClean="0">
                <a:latin typeface="Times New Roman" pitchFamily="18" charset="0"/>
                <a:cs typeface="Times New Roman" pitchFamily="18" charset="0"/>
              </a:rPr>
              <a:t>       Issues certificate to user, service or computer and manages the certificates.  Each certificate issued is signed with the Private Key of the CA Certificate. The PUBLIC KEY of the CA, which can be found in the CA's certificate, is used to verify the signature of the end-entity certificate.</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Digital Certificates:--</a:t>
            </a:r>
          </a:p>
          <a:p>
            <a:pPr lvl="0"/>
            <a:r>
              <a:rPr lang="en-US" sz="2200" dirty="0" smtClean="0">
                <a:latin typeface="Times New Roman" pitchFamily="18" charset="0"/>
                <a:cs typeface="Times New Roman" pitchFamily="18" charset="0"/>
              </a:rPr>
              <a:t>       Provide the foundation of PKI.</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Digital certificates are electronic credentials that are associated with a public key and private key that an organization uses to authenticate users. </a:t>
            </a:r>
            <a:r>
              <a:rPr lang="en-US" sz="2200" dirty="0" smtClean="0">
                <a:solidFill>
                  <a:schemeClr val="bg2">
                    <a:lumMod val="10000"/>
                  </a:schemeClr>
                </a:solidFill>
                <a:latin typeface="Times New Roman" pitchFamily="18" charset="0"/>
                <a:ea typeface="Tahoma" pitchFamily="34" charset="0"/>
                <a:cs typeface="Times New Roman" pitchFamily="18" charset="0"/>
              </a:rPr>
              <a:t>Credential used  by a user, service or computer to present, whom they say they are.</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Certificate revocation list (CRL):--</a:t>
            </a:r>
          </a:p>
          <a:p>
            <a:pPr>
              <a:buNone/>
            </a:pPr>
            <a:r>
              <a:rPr lang="en-US" sz="2200" dirty="0" smtClean="0">
                <a:latin typeface="Times New Roman" pitchFamily="18" charset="0"/>
                <a:cs typeface="Times New Roman" pitchFamily="18" charset="0"/>
              </a:rPr>
              <a:t>       Lists the certificates that a CA has revoked before the certificate has reached it’s scheduled expiration date.  When a client downloads a base CRL, it remains in the CryptoAPI cache until it expire . </a:t>
            </a:r>
          </a:p>
          <a:p>
            <a:pPr>
              <a:buNone/>
            </a:pPr>
            <a:r>
              <a:rPr lang="en-US" sz="2200" dirty="0" smtClean="0">
                <a:latin typeface="Times New Roman" pitchFamily="18" charset="0"/>
                <a:cs typeface="Times New Roman" pitchFamily="18" charset="0"/>
              </a:rPr>
              <a:t>Base CRL– Contains information of the revoked certificate, the information is published as per the scheduled defined on the CA.</a:t>
            </a:r>
          </a:p>
          <a:p>
            <a:pPr>
              <a:buNone/>
            </a:pPr>
            <a:r>
              <a:rPr lang="en-US" sz="2200" dirty="0" smtClean="0">
                <a:latin typeface="Times New Roman" pitchFamily="18" charset="0"/>
                <a:cs typeface="Times New Roman" pitchFamily="18" charset="0"/>
              </a:rPr>
              <a:t>Delta CRL– Contains information of the revoked certificates from the time the last base CRL was published.</a:t>
            </a: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pPr>
              <a:buNone/>
            </a:pP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Type of Certificate Authorities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Rectangle 2"/>
          <p:cNvSpPr/>
          <p:nvPr/>
        </p:nvSpPr>
        <p:spPr>
          <a:xfrm>
            <a:off x="0" y="1447800"/>
            <a:ext cx="9144000" cy="5416868"/>
          </a:xfrm>
          <a:prstGeom prst="rect">
            <a:avLst/>
          </a:prstGeom>
        </p:spPr>
        <p:txBody>
          <a:bodyPr wrap="square">
            <a:sp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Separated as Standalone and Enterprise.</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Stand alone Root</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Enterprise Root </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Standalone Subordinate</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Enterprise Subordinate (issuing CA)</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pPr>
              <a:buNone/>
            </a:pP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Difference between Standalone and Enterprise CA</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Rectangle 2"/>
          <p:cNvSpPr/>
          <p:nvPr/>
        </p:nvSpPr>
        <p:spPr>
          <a:xfrm>
            <a:off x="0" y="1295400"/>
            <a:ext cx="9144000" cy="5401479"/>
          </a:xfrm>
          <a:prstGeom prst="rect">
            <a:avLst/>
          </a:prstGeom>
        </p:spPr>
        <p:txBody>
          <a:bodyPr wrap="square">
            <a:sp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Standalone-</a:t>
            </a:r>
          </a:p>
          <a:p>
            <a:r>
              <a:rPr lang="en-US" sz="2200" dirty="0" smtClean="0">
                <a:latin typeface="Times New Roman" pitchFamily="18" charset="0"/>
                <a:cs typeface="Times New Roman" pitchFamily="18" charset="0"/>
              </a:rPr>
              <a:t>Does not need to interact with Active directory.</a:t>
            </a:r>
          </a:p>
          <a:p>
            <a:r>
              <a:rPr lang="en-US" sz="2200" dirty="0" smtClean="0">
                <a:latin typeface="Times New Roman" pitchFamily="18" charset="0"/>
                <a:cs typeface="Times New Roman" pitchFamily="18" charset="0"/>
              </a:rPr>
              <a:t>Cannot USE certificate templates.</a:t>
            </a:r>
          </a:p>
          <a:p>
            <a:r>
              <a:rPr lang="en-US" sz="2200" dirty="0" smtClean="0">
                <a:latin typeface="Times New Roman" pitchFamily="18" charset="0"/>
                <a:cs typeface="Times New Roman" pitchFamily="18" charset="0"/>
              </a:rPr>
              <a:t>Can be on a workgroup and domain systems.</a:t>
            </a:r>
          </a:p>
          <a:p>
            <a:pPr lvl="0"/>
            <a:r>
              <a:rPr lang="en-US" sz="2200" dirty="0" smtClean="0">
                <a:latin typeface="Times New Roman" pitchFamily="18" charset="0"/>
                <a:cs typeface="Times New Roman" pitchFamily="18" charset="0"/>
              </a:rPr>
              <a:t>All certificate requests are set to Pending</a:t>
            </a:r>
          </a:p>
          <a:p>
            <a:r>
              <a:rPr lang="en-US" sz="2200" dirty="0" smtClean="0">
                <a:latin typeface="Times New Roman" pitchFamily="18" charset="0"/>
                <a:cs typeface="Times New Roman" pitchFamily="18" charset="0"/>
              </a:rPr>
              <a:t>Certificate requester must explicitly supply all identifying information about themselves and the type of certificate that is wanted in the certificate request. </a:t>
            </a:r>
          </a:p>
          <a:p>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Enterprise </a:t>
            </a:r>
          </a:p>
          <a:p>
            <a:pPr>
              <a:buNone/>
            </a:pPr>
            <a:r>
              <a:rPr lang="en-US" sz="2200" dirty="0" smtClean="0">
                <a:latin typeface="Times New Roman" pitchFamily="18" charset="0"/>
                <a:cs typeface="Times New Roman" pitchFamily="18" charset="0"/>
              </a:rPr>
              <a:t>Interacts with Active Directory.</a:t>
            </a:r>
          </a:p>
          <a:p>
            <a:pPr>
              <a:buNone/>
            </a:pPr>
            <a:r>
              <a:rPr lang="en-US" sz="2200" dirty="0" smtClean="0">
                <a:latin typeface="Times New Roman" pitchFamily="18" charset="0"/>
                <a:cs typeface="Times New Roman" pitchFamily="18" charset="0"/>
              </a:rPr>
              <a:t>Requires Certificate templates.</a:t>
            </a:r>
          </a:p>
          <a:p>
            <a:pPr>
              <a:buNone/>
            </a:pPr>
            <a:r>
              <a:rPr lang="en-US" sz="2200" dirty="0" smtClean="0">
                <a:latin typeface="Times New Roman" pitchFamily="18" charset="0"/>
                <a:cs typeface="Times New Roman" pitchFamily="18" charset="0"/>
              </a:rPr>
              <a:t>Can be only on domain systems.</a:t>
            </a:r>
          </a:p>
          <a:p>
            <a:pPr>
              <a:buNone/>
            </a:pPr>
            <a:r>
              <a:rPr lang="en-US" sz="2000" dirty="0" smtClean="0">
                <a:latin typeface="Times New Roman" pitchFamily="18" charset="0"/>
                <a:cs typeface="Times New Roman" pitchFamily="18" charset="0"/>
              </a:rPr>
              <a:t>All certificate requests are processed based on the template.</a:t>
            </a:r>
          </a:p>
          <a:p>
            <a:pPr>
              <a:buNone/>
            </a:pPr>
            <a:r>
              <a:rPr lang="en-US" sz="2000" dirty="0" smtClean="0">
                <a:latin typeface="Times New Roman" pitchFamily="18" charset="0"/>
                <a:cs typeface="Times New Roman" pitchFamily="18" charset="0"/>
              </a:rPr>
              <a:t>Not necessary to manually supply all the identifying information in the request file.</a:t>
            </a:r>
          </a:p>
          <a:p>
            <a:pPr>
              <a:buNone/>
            </a:pPr>
            <a:endParaRPr lang="en-US" sz="1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771084"/>
          </a:xfrm>
          <a:prstGeom prst="rect">
            <a:avLst/>
          </a:prstGeom>
        </p:spPr>
        <p:txBody>
          <a:bodyPr wrap="square">
            <a:spAutoFit/>
          </a:bodyPr>
          <a:lstStyle/>
          <a:p>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Determine the type of Certificate Authority</a:t>
            </a: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HKLM\System\CCS\Services\</a:t>
            </a:r>
            <a:r>
              <a:rPr lang="en-US" sz="2200" dirty="0" err="1" smtClean="0">
                <a:latin typeface="Times New Roman" pitchFamily="18" charset="0"/>
                <a:cs typeface="Times New Roman" pitchFamily="18" charset="0"/>
              </a:rPr>
              <a:t>CertSvc</a:t>
            </a:r>
            <a:r>
              <a:rPr lang="en-US" sz="2200" dirty="0" smtClean="0">
                <a:latin typeface="Times New Roman" pitchFamily="18" charset="0"/>
                <a:cs typeface="Times New Roman" pitchFamily="18" charset="0"/>
              </a:rPr>
              <a:t>\Configuration\&lt;CA Name&gt; </a:t>
            </a:r>
          </a:p>
          <a:p>
            <a:pPr>
              <a:buNone/>
            </a:pPr>
            <a:r>
              <a:rPr lang="en-US" sz="2200" dirty="0" smtClean="0">
                <a:latin typeface="Times New Roman" pitchFamily="18" charset="0"/>
                <a:cs typeface="Times New Roman" pitchFamily="18" charset="0"/>
              </a:rPr>
              <a:t>lookup the </a:t>
            </a:r>
            <a:r>
              <a:rPr lang="en-US" sz="2200" dirty="0" err="1" smtClean="0">
                <a:latin typeface="Times New Roman" pitchFamily="18" charset="0"/>
                <a:cs typeface="Times New Roman" pitchFamily="18" charset="0"/>
              </a:rPr>
              <a:t>Reg_DWORD</a:t>
            </a:r>
            <a:r>
              <a:rPr lang="en-US" sz="2200" dirty="0" smtClean="0">
                <a:latin typeface="Times New Roman" pitchFamily="18" charset="0"/>
                <a:cs typeface="Times New Roman" pitchFamily="18" charset="0"/>
              </a:rPr>
              <a:t>  </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value for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CAType</a:t>
            </a:r>
            <a:r>
              <a:rPr lang="en-US" sz="2200" dirty="0" smtClean="0">
                <a:latin typeface="Times New Roman" pitchFamily="18" charset="0"/>
                <a:cs typeface="Times New Roman" pitchFamily="18" charset="0"/>
              </a:rPr>
              <a:t> = 0 (This means it is installed as Enterprise Root CA)</a:t>
            </a:r>
            <a:br>
              <a:rPr lang="en-US" sz="2200"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CAType</a:t>
            </a:r>
            <a:r>
              <a:rPr lang="en-US" sz="2200" dirty="0" smtClean="0">
                <a:latin typeface="Times New Roman" pitchFamily="18" charset="0"/>
                <a:cs typeface="Times New Roman" pitchFamily="18" charset="0"/>
              </a:rPr>
              <a:t> = 1 (This means it is installed as Enterprise Subordinate CA)</a:t>
            </a:r>
            <a:br>
              <a:rPr lang="en-US" sz="2200"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CAType</a:t>
            </a:r>
            <a:r>
              <a:rPr lang="en-US" sz="2200" dirty="0" smtClean="0">
                <a:latin typeface="Times New Roman" pitchFamily="18" charset="0"/>
                <a:cs typeface="Times New Roman" pitchFamily="18" charset="0"/>
              </a:rPr>
              <a:t> = 3 (This means it is installed as Stand Alone CA)</a:t>
            </a:r>
            <a:br>
              <a:rPr lang="en-US" sz="2200"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CAType</a:t>
            </a:r>
            <a:r>
              <a:rPr lang="en-US" sz="2200" dirty="0" smtClean="0">
                <a:latin typeface="Times New Roman" pitchFamily="18" charset="0"/>
                <a:cs typeface="Times New Roman" pitchFamily="18" charset="0"/>
              </a:rPr>
              <a:t> = 4 (This means it is installed as Stand Alone Subordinate CA)</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blinds(horizontal)">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9144000" cy="6858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lang="en-US" sz="2400" dirty="0" smtClean="0">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Certificate Authority hierarchy</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CA in a CA hierarchy is assigned a role which is determined by the CA’s location in the CA hierarchy.</a:t>
            </a:r>
            <a:b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b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Common roles in a CA hierarchy</a:t>
            </a:r>
            <a:r>
              <a:rPr kumimoji="0" lang="en-US"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include a root CA, a Policy CA and an issuing CA.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400" dirty="0" smtClean="0">
                <a:latin typeface="Times New Roman" pitchFamily="18" charset="0"/>
                <a:cs typeface="Times New Roman" pitchFamily="18" charset="0"/>
              </a:rPr>
              <a:t>Root CA:--</a:t>
            </a:r>
          </a:p>
          <a:p>
            <a:pPr marL="342900" lvl="0" indent="-342900">
              <a:spcBef>
                <a:spcPct val="20000"/>
              </a:spcBef>
            </a:pPr>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Root</a:t>
            </a:r>
            <a:r>
              <a:rPr lang="en-US" sz="2400" dirty="0" smtClean="0">
                <a:latin typeface="Times New Roman" pitchFamily="18" charset="0"/>
                <a:cs typeface="Times New Roman" pitchFamily="18" charset="0"/>
              </a:rPr>
              <a:t> CA is the highest in the CA hierarchy and is the trust point for all certificates that are issued by the CAs in the CA hierarchy.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Trust a root CA, they implicitly trust all certificate that are issued by all other CAs in the CA hierarchy.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Root CA issues certificate to itself. Issuer and subject are the same.</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Effect transition="in" filter="blinds(horizontal)">
                                      <p:cBhvr>
                                        <p:cTn id="1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0"/>
            <a:ext cx="9144000" cy="6858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Policy CA:--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Typically located on the second tier of a CA hierarchy, directly beneath the root CA.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Policy CA is to describe the policies and procedures that an organization implements to secure it’s PKI, the processes to validate the identity of certificate holders and the process that that CAs.</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24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lang="en-US" sz="24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400" dirty="0" smtClean="0">
                <a:latin typeface="Times New Roman" pitchFamily="18" charset="0"/>
                <a:cs typeface="Times New Roman" pitchFamily="18" charset="0"/>
              </a:rPr>
              <a:t>Issuing CA:--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Issuing CA is typically located on the third tier or lower in a CA hierarchy.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Issues certificates to users, computers certificates and services.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Also can issue certificates to other issuing CAs.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blinds(horizontal)">
                                      <p:cBhvr>
                                        <p:cTn id="18" dur="500"/>
                                        <p:tgtEl>
                                          <p:spTgt spid="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blinds(horizontal)">
                                      <p:cBhvr>
                                        <p:cTn id="21" dur="500"/>
                                        <p:tgtEl>
                                          <p:spTgt spid="2">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blinds(horizontal)">
                                      <p:cBhvr>
                                        <p:cTn id="24" dur="500"/>
                                        <p:tgtEl>
                                          <p:spTgt spid="2">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linds(horizontal)">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0"/>
            <a:ext cx="9144000" cy="6858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lang="en-US" sz="20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000" dirty="0" smtClean="0">
                <a:latin typeface="Times New Roman" pitchFamily="18" charset="0"/>
                <a:cs typeface="Times New Roman" pitchFamily="18" charset="0"/>
              </a:rPr>
              <a:t>Common CA hierarchy  and design:--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Based on certificate 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Based on location.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Based on department.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Based on organization structure.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000" dirty="0" smtClean="0">
                <a:latin typeface="Times New Roman" pitchFamily="18" charset="0"/>
                <a:cs typeface="Times New Roman" pitchFamily="18" charset="0"/>
              </a:rPr>
              <a:t>Documenting legal requirements.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Steps for designing legal requirements.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Security policy.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Certificate policy. Certificate practice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latin typeface="Times New Roman" pitchFamily="18" charset="0"/>
                <a:cs typeface="Times New Roman" pitchFamily="18" charset="0"/>
              </a:rPr>
              <a:t>Guidelines for designing a CA hierarchy.</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2000" dirty="0" smtClean="0">
              <a:latin typeface="Times New Roman" pitchFamily="18" charset="0"/>
              <a:cs typeface="Times New Roman" pitchFamily="18" charset="0"/>
            </a:endParaRPr>
          </a:p>
          <a:p>
            <a:pPr marL="342900" indent="-342900">
              <a:spcBef>
                <a:spcPct val="20000"/>
              </a:spcBef>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linds(horizontal)">
                                      <p:cBhvr>
                                        <p:cTn id="34" dur="500"/>
                                        <p:tgtEl>
                                          <p:spTgt spid="2">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linds(horizontal)">
                                      <p:cBhvr>
                                        <p:cTn id="37" dur="500"/>
                                        <p:tgtEl>
                                          <p:spTgt spid="2">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blinds(horizontal)">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2009-09-30T00:23:38Z</outs:dateTime>
      <outs:isPinned>true</outs:isPinned>
    </outs:relatedDate>
    <outs:relatedDate>
      <outs:type>2</outs:type>
      <outs:displayName>Created</outs:displayName>
      <outs:dateTime>2008-08-23T17:15:06Z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Pradeep Patil</outs:displayName>
          <outs:accountName/>
        </outs:relatedPerson>
      </outs:people>
      <outs:source>0</outs:source>
      <outs:isPinned>true</outs:isPinned>
    </outs:relatedPeopleItem>
    <outs:relatedPeopleItem>
      <outs:category>Last modified by</outs:category>
      <outs:people>
        <outs:relatedPerson>
          <outs:displayName>pradeepp</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70CF971-605A-4331-85DD-5D73C90BC441}">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2219</TotalTime>
  <Words>1320</Words>
  <Application>Microsoft Office PowerPoint</Application>
  <PresentationFormat>On-screen Show (4:3)</PresentationFormat>
  <Paragraphs>205</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 Patil</dc:creator>
  <cp:lastModifiedBy>Pradeep Patil</cp:lastModifiedBy>
  <cp:revision>226</cp:revision>
  <dcterms:created xsi:type="dcterms:W3CDTF">2008-08-23T17:15:06Z</dcterms:created>
  <dcterms:modified xsi:type="dcterms:W3CDTF">2011-05-30T21:25:05Z</dcterms:modified>
</cp:coreProperties>
</file>