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8" r:id="rId5"/>
  </p:sldMasterIdLst>
  <p:notesMasterIdLst>
    <p:notesMasterId r:id="rId12"/>
  </p:notesMasterIdLst>
  <p:sldIdLst>
    <p:sldId id="256" r:id="rId6"/>
    <p:sldId id="268" r:id="rId7"/>
    <p:sldId id="269" r:id="rId8"/>
    <p:sldId id="258" r:id="rId9"/>
    <p:sldId id="272" r:id="rId10"/>
    <p:sldId id="271" r:id="rId11"/>
  </p:sldIdLst>
  <p:sldSz cx="12192000" cy="6858000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799" kern="1200">
        <a:solidFill>
          <a:schemeClr val="tx1"/>
        </a:solidFill>
        <a:latin typeface="Arial" charset="0"/>
        <a:ea typeface="+mn-ea"/>
        <a:cs typeface="+mn-cs"/>
      </a:defRPr>
    </a:lvl1pPr>
    <a:lvl2pPr marL="609493" algn="l" rtl="0" fontAlgn="base">
      <a:spcBef>
        <a:spcPct val="0"/>
      </a:spcBef>
      <a:spcAft>
        <a:spcPct val="0"/>
      </a:spcAft>
      <a:defRPr sz="4799" kern="1200">
        <a:solidFill>
          <a:schemeClr val="tx1"/>
        </a:solidFill>
        <a:latin typeface="Arial" charset="0"/>
        <a:ea typeface="+mn-ea"/>
        <a:cs typeface="+mn-cs"/>
      </a:defRPr>
    </a:lvl2pPr>
    <a:lvl3pPr marL="1218987" algn="l" rtl="0" fontAlgn="base">
      <a:spcBef>
        <a:spcPct val="0"/>
      </a:spcBef>
      <a:spcAft>
        <a:spcPct val="0"/>
      </a:spcAft>
      <a:defRPr sz="4799" kern="1200">
        <a:solidFill>
          <a:schemeClr val="tx1"/>
        </a:solidFill>
        <a:latin typeface="Arial" charset="0"/>
        <a:ea typeface="+mn-ea"/>
        <a:cs typeface="+mn-cs"/>
      </a:defRPr>
    </a:lvl3pPr>
    <a:lvl4pPr marL="1828480" algn="l" rtl="0" fontAlgn="base">
      <a:spcBef>
        <a:spcPct val="0"/>
      </a:spcBef>
      <a:spcAft>
        <a:spcPct val="0"/>
      </a:spcAft>
      <a:defRPr sz="4799" kern="1200">
        <a:solidFill>
          <a:schemeClr val="tx1"/>
        </a:solidFill>
        <a:latin typeface="Arial" charset="0"/>
        <a:ea typeface="+mn-ea"/>
        <a:cs typeface="+mn-cs"/>
      </a:defRPr>
    </a:lvl4pPr>
    <a:lvl5pPr marL="2437973" algn="l" rtl="0" fontAlgn="base">
      <a:spcBef>
        <a:spcPct val="0"/>
      </a:spcBef>
      <a:spcAft>
        <a:spcPct val="0"/>
      </a:spcAft>
      <a:defRPr sz="4799" kern="1200">
        <a:solidFill>
          <a:schemeClr val="tx1"/>
        </a:solidFill>
        <a:latin typeface="Arial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rial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rial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rial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C28A6-A111-47BE-B2E9-50A17D58B151}" v="2" dt="2020-04-24T12:06:53.362"/>
    <p1510:client id="{92CDD459-F7E0-4BC6-BF5F-CDCF5D6C325D}" v="6" dt="2019-07-03T12:58:03.1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BE65E-F991-4D47-8894-8B3DF24AFCF6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687DC-82C8-4F2E-9E36-F5582D2E3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537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zfmzTcVUJ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zfmzTcVUJg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127" cy="6061972"/>
          </a:xfrm>
          <a:prstGeom prst="rect">
            <a:avLst/>
          </a:prstGeom>
          <a:noFill/>
          <a:ln>
            <a:noFill/>
          </a:ln>
        </p:spPr>
      </p:pic>
      <p:sp>
        <p:nvSpPr>
          <p:cNvPr id="1433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02336" y="3823462"/>
            <a:ext cx="4356098" cy="1384995"/>
          </a:xfr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25000"/>
              </a:lnSpc>
              <a:defRPr sz="36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337" y="5439686"/>
            <a:ext cx="4356098" cy="276999"/>
          </a:xfrm>
        </p:spPr>
        <p:txBody>
          <a:bodyPr wrap="square" lIns="0" tIns="0" rIns="0" bIns="0" anchor="t" anchorCtr="0">
            <a:spAutoFit/>
          </a:bodyPr>
          <a:lstStyle>
            <a:lvl1pPr marL="0" indent="0">
              <a:buFont typeface="Wingdings 2" pitchFamily="18" charset="2"/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HCL logo-0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641367" y="6287946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 bwMode="auto">
          <a:xfrm flipH="1">
            <a:off x="0" y="6054975"/>
            <a:ext cx="1219212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>
          <a:xfrm>
            <a:off x="9009271" y="6565685"/>
            <a:ext cx="2967932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Segoe UI" panose="020B0502040204020203" pitchFamily="34" charset="0"/>
              </a:rPr>
              <a:t>Copyright © 2016 HCL Technologies |  www.hcltech.com</a:t>
            </a:r>
          </a:p>
        </p:txBody>
      </p:sp>
    </p:spTree>
    <p:extLst>
      <p:ext uri="{BB962C8B-B14F-4D97-AF65-F5344CB8AC3E}">
        <p14:creationId xmlns:p14="http://schemas.microsoft.com/office/powerpoint/2010/main" val="214171613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87BE-8C07-46DF-9CB1-735A79091575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AAE0F-9074-4B0C-B644-4717F96E8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08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87BE-8C07-46DF-9CB1-735A79091575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AAE0F-9074-4B0C-B644-4717F96E8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229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87BE-8C07-46DF-9CB1-735A79091575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AAE0F-9074-4B0C-B644-4717F96E8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674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87BE-8C07-46DF-9CB1-735A79091575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AAE0F-9074-4B0C-B644-4717F96E8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889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87BE-8C07-46DF-9CB1-735A79091575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AAE0F-9074-4B0C-B644-4717F96E8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197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87BE-8C07-46DF-9CB1-735A79091575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AAE0F-9074-4B0C-B644-4717F96E8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924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87BE-8C07-46DF-9CB1-735A79091575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AAE0F-9074-4B0C-B644-4717F96E8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397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87BE-8C07-46DF-9CB1-735A79091575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AAE0F-9074-4B0C-B644-4717F96E8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9173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87BE-8C07-46DF-9CB1-735A79091575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AAE0F-9074-4B0C-B644-4717F96E8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87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839767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609278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56503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1322690"/>
      </p:ext>
    </p:extLst>
  </p:cSld>
  <p:clrMapOvr>
    <a:masterClrMapping/>
  </p:clrMapOvr>
  <p:transition/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5022444" y="5859674"/>
            <a:ext cx="2147116" cy="438641"/>
            <a:chOff x="3533775" y="5853113"/>
            <a:chExt cx="2144713" cy="438150"/>
          </a:xfrm>
        </p:grpSpPr>
        <p:sp>
          <p:nvSpPr>
            <p:cNvPr id="6" name="Freeform 74"/>
            <p:cNvSpPr>
              <a:spLocks/>
            </p:cNvSpPr>
            <p:nvPr userDrawn="1"/>
          </p:nvSpPr>
          <p:spPr bwMode="auto">
            <a:xfrm>
              <a:off x="4043363" y="5999163"/>
              <a:ext cx="187325" cy="149225"/>
            </a:xfrm>
            <a:custGeom>
              <a:avLst/>
              <a:gdLst>
                <a:gd name="T0" fmla="*/ 587910146 w 60"/>
                <a:gd name="T1" fmla="*/ 0 h 47"/>
                <a:gd name="T2" fmla="*/ 450732049 w 60"/>
                <a:gd name="T3" fmla="*/ 470671525 h 47"/>
                <a:gd name="T4" fmla="*/ 382143000 w 60"/>
                <a:gd name="T5" fmla="*/ 470671525 h 47"/>
                <a:gd name="T6" fmla="*/ 313550829 w 60"/>
                <a:gd name="T7" fmla="*/ 230327200 h 47"/>
                <a:gd name="T8" fmla="*/ 293956634 w 60"/>
                <a:gd name="T9" fmla="*/ 140198475 h 47"/>
                <a:gd name="T10" fmla="*/ 293956634 w 60"/>
                <a:gd name="T11" fmla="*/ 140198475 h 47"/>
                <a:gd name="T12" fmla="*/ 274359317 w 60"/>
                <a:gd name="T13" fmla="*/ 230327200 h 47"/>
                <a:gd name="T14" fmla="*/ 205767146 w 60"/>
                <a:gd name="T15" fmla="*/ 470671525 h 47"/>
                <a:gd name="T16" fmla="*/ 137178098 w 60"/>
                <a:gd name="T17" fmla="*/ 470671525 h 47"/>
                <a:gd name="T18" fmla="*/ 0 w 60"/>
                <a:gd name="T19" fmla="*/ 0 h 47"/>
                <a:gd name="T20" fmla="*/ 78389268 w 60"/>
                <a:gd name="T21" fmla="*/ 0 h 47"/>
                <a:gd name="T22" fmla="*/ 156775415 w 60"/>
                <a:gd name="T23" fmla="*/ 280400125 h 47"/>
                <a:gd name="T24" fmla="*/ 166575634 w 60"/>
                <a:gd name="T25" fmla="*/ 360514900 h 47"/>
                <a:gd name="T26" fmla="*/ 166575634 w 60"/>
                <a:gd name="T27" fmla="*/ 360514900 h 47"/>
                <a:gd name="T28" fmla="*/ 186172951 w 60"/>
                <a:gd name="T29" fmla="*/ 280400125 h 47"/>
                <a:gd name="T30" fmla="*/ 264559098 w 60"/>
                <a:gd name="T31" fmla="*/ 50072925 h 47"/>
                <a:gd name="T32" fmla="*/ 323351049 w 60"/>
                <a:gd name="T33" fmla="*/ 50072925 h 47"/>
                <a:gd name="T34" fmla="*/ 391940098 w 60"/>
                <a:gd name="T35" fmla="*/ 280400125 h 47"/>
                <a:gd name="T36" fmla="*/ 411537415 w 60"/>
                <a:gd name="T37" fmla="*/ 360514900 h 47"/>
                <a:gd name="T38" fmla="*/ 411537415 w 60"/>
                <a:gd name="T39" fmla="*/ 360514900 h 47"/>
                <a:gd name="T40" fmla="*/ 431134732 w 60"/>
                <a:gd name="T41" fmla="*/ 280400125 h 47"/>
                <a:gd name="T42" fmla="*/ 509520878 w 60"/>
                <a:gd name="T43" fmla="*/ 0 h 47"/>
                <a:gd name="T44" fmla="*/ 587910146 w 60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0" h="47">
                  <a:moveTo>
                    <a:pt x="60" y="0"/>
                  </a:move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17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29" y="17"/>
                    <a:pt x="28" y="23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32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8" y="32"/>
                    <a:pt x="19" y="2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2" y="32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3" y="32"/>
                    <a:pt x="44" y="28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7" name="Freeform 75"/>
            <p:cNvSpPr>
              <a:spLocks noEditPoints="1"/>
            </p:cNvSpPr>
            <p:nvPr userDrawn="1"/>
          </p:nvSpPr>
          <p:spPr bwMode="auto">
            <a:xfrm>
              <a:off x="4219575" y="5999163"/>
              <a:ext cx="136525" cy="149225"/>
            </a:xfrm>
            <a:custGeom>
              <a:avLst/>
              <a:gdLst>
                <a:gd name="T0" fmla="*/ 321865625 w 43"/>
                <a:gd name="T1" fmla="*/ 360514900 h 47"/>
                <a:gd name="T2" fmla="*/ 120697625 w 43"/>
                <a:gd name="T3" fmla="*/ 360514900 h 47"/>
                <a:gd name="T4" fmla="*/ 80467200 w 43"/>
                <a:gd name="T5" fmla="*/ 470671525 h 47"/>
                <a:gd name="T6" fmla="*/ 0 w 43"/>
                <a:gd name="T7" fmla="*/ 470671525 h 47"/>
                <a:gd name="T8" fmla="*/ 181048025 w 43"/>
                <a:gd name="T9" fmla="*/ 0 h 47"/>
                <a:gd name="T10" fmla="*/ 251456825 w 43"/>
                <a:gd name="T11" fmla="*/ 0 h 47"/>
                <a:gd name="T12" fmla="*/ 432504850 w 43"/>
                <a:gd name="T13" fmla="*/ 470671525 h 47"/>
                <a:gd name="T14" fmla="*/ 352037650 w 43"/>
                <a:gd name="T15" fmla="*/ 470671525 h 47"/>
                <a:gd name="T16" fmla="*/ 321865625 w 43"/>
                <a:gd name="T17" fmla="*/ 360514900 h 47"/>
                <a:gd name="T18" fmla="*/ 291690425 w 43"/>
                <a:gd name="T19" fmla="*/ 290414075 h 47"/>
                <a:gd name="T20" fmla="*/ 241398425 w 43"/>
                <a:gd name="T21" fmla="*/ 140198475 h 47"/>
                <a:gd name="T22" fmla="*/ 221281625 w 43"/>
                <a:gd name="T23" fmla="*/ 80114775 h 47"/>
                <a:gd name="T24" fmla="*/ 221281625 w 43"/>
                <a:gd name="T25" fmla="*/ 80114775 h 47"/>
                <a:gd name="T26" fmla="*/ 201164825 w 43"/>
                <a:gd name="T27" fmla="*/ 140198475 h 47"/>
                <a:gd name="T28" fmla="*/ 140814425 w 43"/>
                <a:gd name="T29" fmla="*/ 290414075 h 47"/>
                <a:gd name="T30" fmla="*/ 291690425 w 43"/>
                <a:gd name="T31" fmla="*/ 290414075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" h="47">
                  <a:moveTo>
                    <a:pt x="3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2" y="36"/>
                  </a:lnTo>
                  <a:close/>
                  <a:moveTo>
                    <a:pt x="29" y="2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3" y="11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11"/>
                    <a:pt x="20" y="14"/>
                  </a:cubicBezTo>
                  <a:cubicBezTo>
                    <a:pt x="14" y="29"/>
                    <a:pt x="14" y="29"/>
                    <a:pt x="14" y="29"/>
                  </a:cubicBezTo>
                  <a:lnTo>
                    <a:pt x="29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8" name="Freeform 76"/>
            <p:cNvSpPr>
              <a:spLocks/>
            </p:cNvSpPr>
            <p:nvPr userDrawn="1"/>
          </p:nvSpPr>
          <p:spPr bwMode="auto">
            <a:xfrm>
              <a:off x="4346575" y="5999163"/>
              <a:ext cx="109538" cy="149225"/>
            </a:xfrm>
            <a:custGeom>
              <a:avLst/>
              <a:gdLst>
                <a:gd name="T0" fmla="*/ 146289335 w 82"/>
                <a:gd name="T1" fmla="*/ 0 h 111"/>
                <a:gd name="T2" fmla="*/ 146289335 w 82"/>
                <a:gd name="T3" fmla="*/ 25135674 h 111"/>
                <a:gd name="T4" fmla="*/ 87416667 w 82"/>
                <a:gd name="T5" fmla="*/ 25135674 h 111"/>
                <a:gd name="T6" fmla="*/ 87416667 w 82"/>
                <a:gd name="T7" fmla="*/ 199293348 h 111"/>
                <a:gd name="T8" fmla="*/ 58872668 w 82"/>
                <a:gd name="T9" fmla="*/ 199293348 h 111"/>
                <a:gd name="T10" fmla="*/ 58872668 w 82"/>
                <a:gd name="T11" fmla="*/ 25135674 h 111"/>
                <a:gd name="T12" fmla="*/ 0 w 82"/>
                <a:gd name="T13" fmla="*/ 25135674 h 111"/>
                <a:gd name="T14" fmla="*/ 0 w 82"/>
                <a:gd name="T15" fmla="*/ 0 h 111"/>
                <a:gd name="T16" fmla="*/ 146289335 w 82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4"/>
                  </a:lnTo>
                  <a:lnTo>
                    <a:pt x="49" y="14"/>
                  </a:lnTo>
                  <a:lnTo>
                    <a:pt x="49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9" name="Freeform 77"/>
            <p:cNvSpPr>
              <a:spLocks/>
            </p:cNvSpPr>
            <p:nvPr userDrawn="1"/>
          </p:nvSpPr>
          <p:spPr bwMode="auto">
            <a:xfrm>
              <a:off x="4462463" y="5995988"/>
              <a:ext cx="131762" cy="153987"/>
            </a:xfrm>
            <a:custGeom>
              <a:avLst/>
              <a:gdLst>
                <a:gd name="T0" fmla="*/ 335776634 w 42"/>
                <a:gd name="T1" fmla="*/ 139100542 h 49"/>
                <a:gd name="T2" fmla="*/ 217266126 w 42"/>
                <a:gd name="T3" fmla="*/ 69548700 h 49"/>
                <a:gd name="T4" fmla="*/ 79007005 w 42"/>
                <a:gd name="T5" fmla="*/ 238456726 h 49"/>
                <a:gd name="T6" fmla="*/ 217266126 w 42"/>
                <a:gd name="T7" fmla="*/ 407364752 h 49"/>
                <a:gd name="T8" fmla="*/ 345652509 w 42"/>
                <a:gd name="T9" fmla="*/ 327879177 h 49"/>
                <a:gd name="T10" fmla="*/ 414783639 w 42"/>
                <a:gd name="T11" fmla="*/ 347749785 h 49"/>
                <a:gd name="T12" fmla="*/ 217266126 w 42"/>
                <a:gd name="T13" fmla="*/ 486850327 h 49"/>
                <a:gd name="T14" fmla="*/ 0 w 42"/>
                <a:gd name="T15" fmla="*/ 238456726 h 49"/>
                <a:gd name="T16" fmla="*/ 217266126 w 42"/>
                <a:gd name="T17" fmla="*/ 0 h 49"/>
                <a:gd name="T18" fmla="*/ 404907763 w 42"/>
                <a:gd name="T19" fmla="*/ 119229934 h 49"/>
                <a:gd name="T20" fmla="*/ 335776634 w 42"/>
                <a:gd name="T21" fmla="*/ 139100542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49">
                  <a:moveTo>
                    <a:pt x="34" y="14"/>
                  </a:moveTo>
                  <a:cubicBezTo>
                    <a:pt x="32" y="9"/>
                    <a:pt x="27" y="7"/>
                    <a:pt x="22" y="7"/>
                  </a:cubicBezTo>
                  <a:cubicBezTo>
                    <a:pt x="14" y="7"/>
                    <a:pt x="8" y="13"/>
                    <a:pt x="8" y="24"/>
                  </a:cubicBezTo>
                  <a:cubicBezTo>
                    <a:pt x="8" y="35"/>
                    <a:pt x="14" y="41"/>
                    <a:pt x="22" y="41"/>
                  </a:cubicBezTo>
                  <a:cubicBezTo>
                    <a:pt x="28" y="41"/>
                    <a:pt x="33" y="38"/>
                    <a:pt x="35" y="33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39" y="43"/>
                    <a:pt x="31" y="49"/>
                    <a:pt x="22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1" y="12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0" name="Freeform 78"/>
            <p:cNvSpPr>
              <a:spLocks/>
            </p:cNvSpPr>
            <p:nvPr userDrawn="1"/>
          </p:nvSpPr>
          <p:spPr bwMode="auto">
            <a:xfrm>
              <a:off x="461803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4176293 w 82"/>
                <a:gd name="T5" fmla="*/ 199293348 h 111"/>
                <a:gd name="T6" fmla="*/ 114176293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4176293 w 82"/>
                <a:gd name="T21" fmla="*/ 80795255 h 111"/>
                <a:gd name="T22" fmla="*/ 114176293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4" y="111"/>
                  </a:lnTo>
                  <a:lnTo>
                    <a:pt x="64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4" y="45"/>
                  </a:lnTo>
                  <a:lnTo>
                    <a:pt x="64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1" name="Freeform 79"/>
            <p:cNvSpPr>
              <a:spLocks/>
            </p:cNvSpPr>
            <p:nvPr userDrawn="1"/>
          </p:nvSpPr>
          <p:spPr bwMode="auto">
            <a:xfrm>
              <a:off x="4795838" y="5999163"/>
              <a:ext cx="111125" cy="149225"/>
            </a:xfrm>
            <a:custGeom>
              <a:avLst/>
              <a:gdLst>
                <a:gd name="T0" fmla="*/ 148408107 w 83"/>
                <a:gd name="T1" fmla="*/ 0 h 111"/>
                <a:gd name="T2" fmla="*/ 148408107 w 83"/>
                <a:gd name="T3" fmla="*/ 25135674 h 111"/>
                <a:gd name="T4" fmla="*/ 89402071 w 83"/>
                <a:gd name="T5" fmla="*/ 25135674 h 111"/>
                <a:gd name="T6" fmla="*/ 89402071 w 83"/>
                <a:gd name="T7" fmla="*/ 199293348 h 111"/>
                <a:gd name="T8" fmla="*/ 59006036 w 83"/>
                <a:gd name="T9" fmla="*/ 199293348 h 111"/>
                <a:gd name="T10" fmla="*/ 59006036 w 83"/>
                <a:gd name="T11" fmla="*/ 25135674 h 111"/>
                <a:gd name="T12" fmla="*/ 0 w 83"/>
                <a:gd name="T13" fmla="*/ 25135674 h 111"/>
                <a:gd name="T14" fmla="*/ 0 w 83"/>
                <a:gd name="T15" fmla="*/ 0 h 111"/>
                <a:gd name="T16" fmla="*/ 148408107 w 83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" h="111">
                  <a:moveTo>
                    <a:pt x="83" y="0"/>
                  </a:moveTo>
                  <a:lnTo>
                    <a:pt x="83" y="14"/>
                  </a:lnTo>
                  <a:lnTo>
                    <a:pt x="50" y="14"/>
                  </a:lnTo>
                  <a:lnTo>
                    <a:pt x="50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2" name="Freeform 80"/>
            <p:cNvSpPr>
              <a:spLocks/>
            </p:cNvSpPr>
            <p:nvPr userDrawn="1"/>
          </p:nvSpPr>
          <p:spPr bwMode="auto">
            <a:xfrm>
              <a:off x="492918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2391641 w 82"/>
                <a:gd name="T5" fmla="*/ 199293348 h 111"/>
                <a:gd name="T6" fmla="*/ 112391641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2391641 w 82"/>
                <a:gd name="T21" fmla="*/ 80795255 h 111"/>
                <a:gd name="T22" fmla="*/ 112391641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3" y="111"/>
                  </a:lnTo>
                  <a:lnTo>
                    <a:pt x="63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3" y="45"/>
                  </a:lnTo>
                  <a:lnTo>
                    <a:pt x="63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3" name="Freeform 81"/>
            <p:cNvSpPr>
              <a:spLocks/>
            </p:cNvSpPr>
            <p:nvPr userDrawn="1"/>
          </p:nvSpPr>
          <p:spPr bwMode="auto">
            <a:xfrm>
              <a:off x="5073650" y="5999163"/>
              <a:ext cx="95250" cy="149225"/>
            </a:xfrm>
            <a:custGeom>
              <a:avLst/>
              <a:gdLst>
                <a:gd name="T0" fmla="*/ 127207046 w 71"/>
                <a:gd name="T1" fmla="*/ 168770786 h 111"/>
                <a:gd name="T2" fmla="*/ 127207046 w 71"/>
                <a:gd name="T3" fmla="*/ 199293348 h 111"/>
                <a:gd name="T4" fmla="*/ 0 w 71"/>
                <a:gd name="T5" fmla="*/ 199293348 h 111"/>
                <a:gd name="T6" fmla="*/ 0 w 71"/>
                <a:gd name="T7" fmla="*/ 0 h 111"/>
                <a:gd name="T8" fmla="*/ 123623768 w 71"/>
                <a:gd name="T9" fmla="*/ 0 h 111"/>
                <a:gd name="T10" fmla="*/ 123623768 w 71"/>
                <a:gd name="T11" fmla="*/ 25135674 h 111"/>
                <a:gd name="T12" fmla="*/ 30458535 w 71"/>
                <a:gd name="T13" fmla="*/ 25135674 h 111"/>
                <a:gd name="T14" fmla="*/ 30458535 w 71"/>
                <a:gd name="T15" fmla="*/ 80795255 h 111"/>
                <a:gd name="T16" fmla="*/ 102124099 w 71"/>
                <a:gd name="T17" fmla="*/ 80795255 h 111"/>
                <a:gd name="T18" fmla="*/ 102124099 w 71"/>
                <a:gd name="T19" fmla="*/ 105930929 h 111"/>
                <a:gd name="T20" fmla="*/ 30458535 w 71"/>
                <a:gd name="T21" fmla="*/ 105930929 h 111"/>
                <a:gd name="T22" fmla="*/ 30458535 w 71"/>
                <a:gd name="T23" fmla="*/ 168770786 h 111"/>
                <a:gd name="T24" fmla="*/ 127207046 w 71"/>
                <a:gd name="T25" fmla="*/ 168770786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111">
                  <a:moveTo>
                    <a:pt x="71" y="94"/>
                  </a:moveTo>
                  <a:lnTo>
                    <a:pt x="7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4"/>
                  </a:lnTo>
                  <a:lnTo>
                    <a:pt x="17" y="14"/>
                  </a:lnTo>
                  <a:lnTo>
                    <a:pt x="17" y="45"/>
                  </a:lnTo>
                  <a:lnTo>
                    <a:pt x="57" y="45"/>
                  </a:lnTo>
                  <a:lnTo>
                    <a:pt x="57" y="59"/>
                  </a:lnTo>
                  <a:lnTo>
                    <a:pt x="17" y="59"/>
                  </a:lnTo>
                  <a:lnTo>
                    <a:pt x="17" y="94"/>
                  </a:lnTo>
                  <a:lnTo>
                    <a:pt x="71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4" name="Freeform 82"/>
            <p:cNvSpPr>
              <a:spLocks/>
            </p:cNvSpPr>
            <p:nvPr userDrawn="1"/>
          </p:nvSpPr>
          <p:spPr bwMode="auto">
            <a:xfrm>
              <a:off x="5245100" y="5999163"/>
              <a:ext cx="95250" cy="149225"/>
            </a:xfrm>
            <a:custGeom>
              <a:avLst/>
              <a:gdLst>
                <a:gd name="T0" fmla="*/ 37625092 w 71"/>
                <a:gd name="T1" fmla="*/ 34113373 h 111"/>
                <a:gd name="T2" fmla="*/ 37625092 w 71"/>
                <a:gd name="T3" fmla="*/ 84386065 h 111"/>
                <a:gd name="T4" fmla="*/ 109290655 w 71"/>
                <a:gd name="T5" fmla="*/ 84386065 h 111"/>
                <a:gd name="T6" fmla="*/ 109290655 w 71"/>
                <a:gd name="T7" fmla="*/ 118498094 h 111"/>
                <a:gd name="T8" fmla="*/ 37625092 w 71"/>
                <a:gd name="T9" fmla="*/ 118498094 h 111"/>
                <a:gd name="T10" fmla="*/ 37625092 w 71"/>
                <a:gd name="T11" fmla="*/ 199293348 h 111"/>
                <a:gd name="T12" fmla="*/ 0 w 71"/>
                <a:gd name="T13" fmla="*/ 199293348 h 111"/>
                <a:gd name="T14" fmla="*/ 0 w 71"/>
                <a:gd name="T15" fmla="*/ 0 h 111"/>
                <a:gd name="T16" fmla="*/ 127207046 w 71"/>
                <a:gd name="T17" fmla="*/ 0 h 111"/>
                <a:gd name="T18" fmla="*/ 127207046 w 71"/>
                <a:gd name="T19" fmla="*/ 34113373 h 111"/>
                <a:gd name="T20" fmla="*/ 37625092 w 71"/>
                <a:gd name="T21" fmla="*/ 34113373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1" h="111">
                  <a:moveTo>
                    <a:pt x="21" y="19"/>
                  </a:moveTo>
                  <a:lnTo>
                    <a:pt x="21" y="47"/>
                  </a:lnTo>
                  <a:lnTo>
                    <a:pt x="61" y="47"/>
                  </a:lnTo>
                  <a:lnTo>
                    <a:pt x="61" y="66"/>
                  </a:lnTo>
                  <a:lnTo>
                    <a:pt x="21" y="66"/>
                  </a:lnTo>
                  <a:lnTo>
                    <a:pt x="2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9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5" name="Rectangle 83"/>
            <p:cNvSpPr>
              <a:spLocks noChangeArrowheads="1"/>
            </p:cNvSpPr>
            <p:nvPr userDrawn="1"/>
          </p:nvSpPr>
          <p:spPr bwMode="auto">
            <a:xfrm>
              <a:off x="5365750" y="5999163"/>
              <a:ext cx="26988" cy="14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>
                <a:solidFill>
                  <a:schemeClr val="bg1"/>
                </a:solidFill>
              </a:endParaRPr>
            </a:p>
          </p:txBody>
        </p:sp>
        <p:sp>
          <p:nvSpPr>
            <p:cNvPr id="16" name="Freeform 84"/>
            <p:cNvSpPr>
              <a:spLocks/>
            </p:cNvSpPr>
            <p:nvPr userDrawn="1"/>
          </p:nvSpPr>
          <p:spPr bwMode="auto">
            <a:xfrm>
              <a:off x="5426075" y="5999163"/>
              <a:ext cx="96838" cy="149225"/>
            </a:xfrm>
            <a:custGeom>
              <a:avLst/>
              <a:gdLst>
                <a:gd name="T0" fmla="*/ 129327812 w 73"/>
                <a:gd name="T1" fmla="*/ 159794432 h 111"/>
                <a:gd name="T2" fmla="*/ 129327812 w 73"/>
                <a:gd name="T3" fmla="*/ 199293348 h 111"/>
                <a:gd name="T4" fmla="*/ 0 w 73"/>
                <a:gd name="T5" fmla="*/ 199293348 h 111"/>
                <a:gd name="T6" fmla="*/ 0 w 73"/>
                <a:gd name="T7" fmla="*/ 0 h 111"/>
                <a:gd name="T8" fmla="*/ 37204364 w 73"/>
                <a:gd name="T9" fmla="*/ 0 h 111"/>
                <a:gd name="T10" fmla="*/ 37204364 w 73"/>
                <a:gd name="T11" fmla="*/ 159794432 h 111"/>
                <a:gd name="T12" fmla="*/ 129327812 w 73"/>
                <a:gd name="T13" fmla="*/ 159794432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3" h="111">
                  <a:moveTo>
                    <a:pt x="73" y="89"/>
                  </a:moveTo>
                  <a:lnTo>
                    <a:pt x="73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89"/>
                  </a:lnTo>
                  <a:lnTo>
                    <a:pt x="73" y="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7" name="Freeform 85"/>
            <p:cNvSpPr>
              <a:spLocks/>
            </p:cNvSpPr>
            <p:nvPr userDrawn="1"/>
          </p:nvSpPr>
          <p:spPr bwMode="auto">
            <a:xfrm>
              <a:off x="5541963" y="5999163"/>
              <a:ext cx="136525" cy="149225"/>
            </a:xfrm>
            <a:custGeom>
              <a:avLst/>
              <a:gdLst>
                <a:gd name="T0" fmla="*/ 432504850 w 43"/>
                <a:gd name="T1" fmla="*/ 0 h 47"/>
                <a:gd name="T2" fmla="*/ 432504850 w 43"/>
                <a:gd name="T3" fmla="*/ 470671525 h 47"/>
                <a:gd name="T4" fmla="*/ 341979250 w 43"/>
                <a:gd name="T5" fmla="*/ 470671525 h 47"/>
                <a:gd name="T6" fmla="*/ 341979250 w 43"/>
                <a:gd name="T7" fmla="*/ 310441975 h 47"/>
                <a:gd name="T8" fmla="*/ 341979250 w 43"/>
                <a:gd name="T9" fmla="*/ 150215600 h 47"/>
                <a:gd name="T10" fmla="*/ 341979250 w 43"/>
                <a:gd name="T11" fmla="*/ 150215600 h 47"/>
                <a:gd name="T12" fmla="*/ 301748825 w 43"/>
                <a:gd name="T13" fmla="*/ 220313250 h 47"/>
                <a:gd name="T14" fmla="*/ 241398425 w 43"/>
                <a:gd name="T15" fmla="*/ 350500950 h 47"/>
                <a:gd name="T16" fmla="*/ 191106425 w 43"/>
                <a:gd name="T17" fmla="*/ 350500950 h 47"/>
                <a:gd name="T18" fmla="*/ 120697625 w 43"/>
                <a:gd name="T19" fmla="*/ 220313250 h 47"/>
                <a:gd name="T20" fmla="*/ 90525600 w 43"/>
                <a:gd name="T21" fmla="*/ 150215600 h 47"/>
                <a:gd name="T22" fmla="*/ 90525600 w 43"/>
                <a:gd name="T23" fmla="*/ 150215600 h 47"/>
                <a:gd name="T24" fmla="*/ 90525600 w 43"/>
                <a:gd name="T25" fmla="*/ 310441975 h 47"/>
                <a:gd name="T26" fmla="*/ 90525600 w 43"/>
                <a:gd name="T27" fmla="*/ 470671525 h 47"/>
                <a:gd name="T28" fmla="*/ 0 w 43"/>
                <a:gd name="T29" fmla="*/ 470671525 h 47"/>
                <a:gd name="T30" fmla="*/ 0 w 43"/>
                <a:gd name="T31" fmla="*/ 0 h 47"/>
                <a:gd name="T32" fmla="*/ 90525600 w 43"/>
                <a:gd name="T33" fmla="*/ 0 h 47"/>
                <a:gd name="T34" fmla="*/ 181048025 w 43"/>
                <a:gd name="T35" fmla="*/ 160229550 h 47"/>
                <a:gd name="T36" fmla="*/ 211223225 w 43"/>
                <a:gd name="T37" fmla="*/ 230327200 h 47"/>
                <a:gd name="T38" fmla="*/ 221281625 w 43"/>
                <a:gd name="T39" fmla="*/ 230327200 h 47"/>
                <a:gd name="T40" fmla="*/ 251456825 w 43"/>
                <a:gd name="T41" fmla="*/ 160229550 h 47"/>
                <a:gd name="T42" fmla="*/ 341979250 w 43"/>
                <a:gd name="T43" fmla="*/ 0 h 47"/>
                <a:gd name="T44" fmla="*/ 432504850 w 43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2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1" y="20"/>
                    <a:pt x="30" y="2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0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9" y="22"/>
                    <a:pt x="9" y="31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21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1"/>
                    <a:pt x="25" y="16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8" name="Oval 86"/>
            <p:cNvSpPr>
              <a:spLocks noChangeArrowheads="1"/>
            </p:cNvSpPr>
            <p:nvPr userDrawn="1"/>
          </p:nvSpPr>
          <p:spPr bwMode="auto">
            <a:xfrm>
              <a:off x="3533775" y="5853113"/>
              <a:ext cx="439738" cy="438150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9" name="Freeform 87"/>
            <p:cNvSpPr>
              <a:spLocks/>
            </p:cNvSpPr>
            <p:nvPr userDrawn="1"/>
          </p:nvSpPr>
          <p:spPr bwMode="auto">
            <a:xfrm>
              <a:off x="3714750" y="5926138"/>
              <a:ext cx="141288" cy="290512"/>
            </a:xfrm>
            <a:custGeom>
              <a:avLst/>
              <a:gdLst>
                <a:gd name="T0" fmla="*/ 0 w 106"/>
                <a:gd name="T1" fmla="*/ 387982774 h 218"/>
                <a:gd name="T2" fmla="*/ 0 w 106"/>
                <a:gd name="T3" fmla="*/ 0 h 218"/>
                <a:gd name="T4" fmla="*/ 188691457 w 106"/>
                <a:gd name="T5" fmla="*/ 193991387 h 218"/>
                <a:gd name="T6" fmla="*/ 0 w 106"/>
                <a:gd name="T7" fmla="*/ 387982774 h 2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218">
                  <a:moveTo>
                    <a:pt x="0" y="218"/>
                  </a:moveTo>
                  <a:lnTo>
                    <a:pt x="0" y="0"/>
                  </a:lnTo>
                  <a:lnTo>
                    <a:pt x="106" y="109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</p:grpSp>
      <p:sp>
        <p:nvSpPr>
          <p:cNvPr id="20" name="AutoShape 72">
            <a:hlinkClick r:id="rId2"/>
          </p:cNvPr>
          <p:cNvSpPr>
            <a:spLocks noChangeAspect="1" noChangeArrowheads="1" noTextEdit="1"/>
          </p:cNvSpPr>
          <p:nvPr/>
        </p:nvSpPr>
        <p:spPr bwMode="auto">
          <a:xfrm>
            <a:off x="4911989" y="5827888"/>
            <a:ext cx="2368026" cy="500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4799"/>
          </a:p>
        </p:txBody>
      </p:sp>
      <p:grpSp>
        <p:nvGrpSpPr>
          <p:cNvPr id="21" name="Group 20"/>
          <p:cNvGrpSpPr/>
          <p:nvPr/>
        </p:nvGrpSpPr>
        <p:grpSpPr>
          <a:xfrm>
            <a:off x="4899275" y="823248"/>
            <a:ext cx="2393454" cy="365535"/>
            <a:chOff x="3712598" y="617435"/>
            <a:chExt cx="1795091" cy="274151"/>
          </a:xfrm>
        </p:grpSpPr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16727" y="2644563"/>
            <a:ext cx="4958550" cy="1061639"/>
            <a:chOff x="2697049" y="1983421"/>
            <a:chExt cx="3718913" cy="796229"/>
          </a:xfrm>
        </p:grpSpPr>
        <p:sp>
          <p:nvSpPr>
            <p:cNvPr id="26" name="Freeform 51"/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27" name="Freeform 52"/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28" name="Freeform 53"/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29" name="Freeform 54"/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0" name="Freeform 55"/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1" name="Freeform 56"/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2" name="Freeform 57"/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3" name="Freeform 58"/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4" name="Freeform 59"/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5" name="Freeform 60"/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6" name="Freeform 61"/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7" name="Freeform 62"/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8" name="Freeform 63"/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9" name="Freeform 64"/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0" name="Freeform 65"/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1" name="Freeform 66"/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2" name="Freeform 67"/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3" name="Freeform 68"/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4" name="Freeform 69"/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5" name="Freeform 70"/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6" name="Freeform 71"/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7" name="Freeform 72"/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9" name="Freeform 73"/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50" name="Freeform 74"/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53" name="Freeform 75"/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</p:grpSp>
      <p:sp>
        <p:nvSpPr>
          <p:cNvPr id="54" name="TextBox 48"/>
          <p:cNvSpPr txBox="1">
            <a:spLocks noChangeArrowheads="1"/>
          </p:cNvSpPr>
          <p:nvPr/>
        </p:nvSpPr>
        <p:spPr bwMode="auto">
          <a:xfrm>
            <a:off x="3083141" y="4052466"/>
            <a:ext cx="602571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400" b="1">
                <a:solidFill>
                  <a:schemeClr val="bg1"/>
                </a:solidFill>
              </a:rPr>
              <a:t>$7 </a:t>
            </a:r>
            <a:r>
              <a:rPr lang="en-US" sz="1400">
                <a:solidFill>
                  <a:schemeClr val="bg1"/>
                </a:solidFill>
              </a:rPr>
              <a:t>BILLION ENTERPRISE | </a:t>
            </a:r>
            <a:r>
              <a:rPr lang="en-US" sz="1400" b="1">
                <a:solidFill>
                  <a:schemeClr val="bg1"/>
                </a:solidFill>
              </a:rPr>
              <a:t>110,000</a:t>
            </a:r>
            <a:r>
              <a:rPr lang="en-US" sz="1400">
                <a:solidFill>
                  <a:schemeClr val="bg1"/>
                </a:solidFill>
              </a:rPr>
              <a:t> IDEAPRENEURS | </a:t>
            </a:r>
            <a:r>
              <a:rPr lang="en-US" sz="1400" b="1">
                <a:solidFill>
                  <a:schemeClr val="bg1"/>
                </a:solidFill>
              </a:rPr>
              <a:t>31</a:t>
            </a:r>
            <a:r>
              <a:rPr lang="en-US" sz="1400">
                <a:solidFill>
                  <a:schemeClr val="bg1"/>
                </a:solidFill>
              </a:rPr>
              <a:t> COUNTRIES</a:t>
            </a:r>
          </a:p>
        </p:txBody>
      </p:sp>
    </p:spTree>
    <p:extLst>
      <p:ext uri="{BB962C8B-B14F-4D97-AF65-F5344CB8AC3E}">
        <p14:creationId xmlns:p14="http://schemas.microsoft.com/office/powerpoint/2010/main" val="2959265968"/>
      </p:ext>
    </p:extLst>
  </p:cSld>
  <p:clrMapOvr>
    <a:masterClrMapping/>
  </p:clrMapOvr>
  <p:transition/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3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5022444" y="5859674"/>
            <a:ext cx="2147116" cy="438641"/>
            <a:chOff x="3533775" y="5853113"/>
            <a:chExt cx="2144713" cy="438150"/>
          </a:xfrm>
        </p:grpSpPr>
        <p:sp>
          <p:nvSpPr>
            <p:cNvPr id="6" name="Freeform 74"/>
            <p:cNvSpPr>
              <a:spLocks/>
            </p:cNvSpPr>
            <p:nvPr userDrawn="1"/>
          </p:nvSpPr>
          <p:spPr bwMode="auto">
            <a:xfrm>
              <a:off x="4043363" y="5999163"/>
              <a:ext cx="187325" cy="149225"/>
            </a:xfrm>
            <a:custGeom>
              <a:avLst/>
              <a:gdLst>
                <a:gd name="T0" fmla="*/ 587910146 w 60"/>
                <a:gd name="T1" fmla="*/ 0 h 47"/>
                <a:gd name="T2" fmla="*/ 450732049 w 60"/>
                <a:gd name="T3" fmla="*/ 470671525 h 47"/>
                <a:gd name="T4" fmla="*/ 382143000 w 60"/>
                <a:gd name="T5" fmla="*/ 470671525 h 47"/>
                <a:gd name="T6" fmla="*/ 313550829 w 60"/>
                <a:gd name="T7" fmla="*/ 230327200 h 47"/>
                <a:gd name="T8" fmla="*/ 293956634 w 60"/>
                <a:gd name="T9" fmla="*/ 140198475 h 47"/>
                <a:gd name="T10" fmla="*/ 293956634 w 60"/>
                <a:gd name="T11" fmla="*/ 140198475 h 47"/>
                <a:gd name="T12" fmla="*/ 274359317 w 60"/>
                <a:gd name="T13" fmla="*/ 230327200 h 47"/>
                <a:gd name="T14" fmla="*/ 205767146 w 60"/>
                <a:gd name="T15" fmla="*/ 470671525 h 47"/>
                <a:gd name="T16" fmla="*/ 137178098 w 60"/>
                <a:gd name="T17" fmla="*/ 470671525 h 47"/>
                <a:gd name="T18" fmla="*/ 0 w 60"/>
                <a:gd name="T19" fmla="*/ 0 h 47"/>
                <a:gd name="T20" fmla="*/ 78389268 w 60"/>
                <a:gd name="T21" fmla="*/ 0 h 47"/>
                <a:gd name="T22" fmla="*/ 156775415 w 60"/>
                <a:gd name="T23" fmla="*/ 280400125 h 47"/>
                <a:gd name="T24" fmla="*/ 166575634 w 60"/>
                <a:gd name="T25" fmla="*/ 360514900 h 47"/>
                <a:gd name="T26" fmla="*/ 166575634 w 60"/>
                <a:gd name="T27" fmla="*/ 360514900 h 47"/>
                <a:gd name="T28" fmla="*/ 186172951 w 60"/>
                <a:gd name="T29" fmla="*/ 280400125 h 47"/>
                <a:gd name="T30" fmla="*/ 264559098 w 60"/>
                <a:gd name="T31" fmla="*/ 50072925 h 47"/>
                <a:gd name="T32" fmla="*/ 323351049 w 60"/>
                <a:gd name="T33" fmla="*/ 50072925 h 47"/>
                <a:gd name="T34" fmla="*/ 391940098 w 60"/>
                <a:gd name="T35" fmla="*/ 280400125 h 47"/>
                <a:gd name="T36" fmla="*/ 411537415 w 60"/>
                <a:gd name="T37" fmla="*/ 360514900 h 47"/>
                <a:gd name="T38" fmla="*/ 411537415 w 60"/>
                <a:gd name="T39" fmla="*/ 360514900 h 47"/>
                <a:gd name="T40" fmla="*/ 431134732 w 60"/>
                <a:gd name="T41" fmla="*/ 280400125 h 47"/>
                <a:gd name="T42" fmla="*/ 509520878 w 60"/>
                <a:gd name="T43" fmla="*/ 0 h 47"/>
                <a:gd name="T44" fmla="*/ 587910146 w 60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0" h="47">
                  <a:moveTo>
                    <a:pt x="60" y="0"/>
                  </a:move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17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29" y="17"/>
                    <a:pt x="28" y="23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32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8" y="32"/>
                    <a:pt x="19" y="2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2" y="32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3" y="32"/>
                    <a:pt x="44" y="28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7" name="Freeform 75"/>
            <p:cNvSpPr>
              <a:spLocks noEditPoints="1"/>
            </p:cNvSpPr>
            <p:nvPr userDrawn="1"/>
          </p:nvSpPr>
          <p:spPr bwMode="auto">
            <a:xfrm>
              <a:off x="4219575" y="5999163"/>
              <a:ext cx="136525" cy="149225"/>
            </a:xfrm>
            <a:custGeom>
              <a:avLst/>
              <a:gdLst>
                <a:gd name="T0" fmla="*/ 321865625 w 43"/>
                <a:gd name="T1" fmla="*/ 360514900 h 47"/>
                <a:gd name="T2" fmla="*/ 120697625 w 43"/>
                <a:gd name="T3" fmla="*/ 360514900 h 47"/>
                <a:gd name="T4" fmla="*/ 80467200 w 43"/>
                <a:gd name="T5" fmla="*/ 470671525 h 47"/>
                <a:gd name="T6" fmla="*/ 0 w 43"/>
                <a:gd name="T7" fmla="*/ 470671525 h 47"/>
                <a:gd name="T8" fmla="*/ 181048025 w 43"/>
                <a:gd name="T9" fmla="*/ 0 h 47"/>
                <a:gd name="T10" fmla="*/ 251456825 w 43"/>
                <a:gd name="T11" fmla="*/ 0 h 47"/>
                <a:gd name="T12" fmla="*/ 432504850 w 43"/>
                <a:gd name="T13" fmla="*/ 470671525 h 47"/>
                <a:gd name="T14" fmla="*/ 352037650 w 43"/>
                <a:gd name="T15" fmla="*/ 470671525 h 47"/>
                <a:gd name="T16" fmla="*/ 321865625 w 43"/>
                <a:gd name="T17" fmla="*/ 360514900 h 47"/>
                <a:gd name="T18" fmla="*/ 291690425 w 43"/>
                <a:gd name="T19" fmla="*/ 290414075 h 47"/>
                <a:gd name="T20" fmla="*/ 241398425 w 43"/>
                <a:gd name="T21" fmla="*/ 140198475 h 47"/>
                <a:gd name="T22" fmla="*/ 221281625 w 43"/>
                <a:gd name="T23" fmla="*/ 80114775 h 47"/>
                <a:gd name="T24" fmla="*/ 221281625 w 43"/>
                <a:gd name="T25" fmla="*/ 80114775 h 47"/>
                <a:gd name="T26" fmla="*/ 201164825 w 43"/>
                <a:gd name="T27" fmla="*/ 140198475 h 47"/>
                <a:gd name="T28" fmla="*/ 140814425 w 43"/>
                <a:gd name="T29" fmla="*/ 290414075 h 47"/>
                <a:gd name="T30" fmla="*/ 291690425 w 43"/>
                <a:gd name="T31" fmla="*/ 290414075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" h="47">
                  <a:moveTo>
                    <a:pt x="3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2" y="36"/>
                  </a:lnTo>
                  <a:close/>
                  <a:moveTo>
                    <a:pt x="29" y="2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3" y="11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11"/>
                    <a:pt x="20" y="14"/>
                  </a:cubicBezTo>
                  <a:cubicBezTo>
                    <a:pt x="14" y="29"/>
                    <a:pt x="14" y="29"/>
                    <a:pt x="14" y="29"/>
                  </a:cubicBezTo>
                  <a:lnTo>
                    <a:pt x="29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8" name="Freeform 76"/>
            <p:cNvSpPr>
              <a:spLocks/>
            </p:cNvSpPr>
            <p:nvPr userDrawn="1"/>
          </p:nvSpPr>
          <p:spPr bwMode="auto">
            <a:xfrm>
              <a:off x="4346575" y="5999163"/>
              <a:ext cx="109538" cy="149225"/>
            </a:xfrm>
            <a:custGeom>
              <a:avLst/>
              <a:gdLst>
                <a:gd name="T0" fmla="*/ 146289335 w 82"/>
                <a:gd name="T1" fmla="*/ 0 h 111"/>
                <a:gd name="T2" fmla="*/ 146289335 w 82"/>
                <a:gd name="T3" fmla="*/ 25135674 h 111"/>
                <a:gd name="T4" fmla="*/ 87416667 w 82"/>
                <a:gd name="T5" fmla="*/ 25135674 h 111"/>
                <a:gd name="T6" fmla="*/ 87416667 w 82"/>
                <a:gd name="T7" fmla="*/ 199293348 h 111"/>
                <a:gd name="T8" fmla="*/ 58872668 w 82"/>
                <a:gd name="T9" fmla="*/ 199293348 h 111"/>
                <a:gd name="T10" fmla="*/ 58872668 w 82"/>
                <a:gd name="T11" fmla="*/ 25135674 h 111"/>
                <a:gd name="T12" fmla="*/ 0 w 82"/>
                <a:gd name="T13" fmla="*/ 25135674 h 111"/>
                <a:gd name="T14" fmla="*/ 0 w 82"/>
                <a:gd name="T15" fmla="*/ 0 h 111"/>
                <a:gd name="T16" fmla="*/ 146289335 w 82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4"/>
                  </a:lnTo>
                  <a:lnTo>
                    <a:pt x="49" y="14"/>
                  </a:lnTo>
                  <a:lnTo>
                    <a:pt x="49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9" name="Freeform 77"/>
            <p:cNvSpPr>
              <a:spLocks/>
            </p:cNvSpPr>
            <p:nvPr userDrawn="1"/>
          </p:nvSpPr>
          <p:spPr bwMode="auto">
            <a:xfrm>
              <a:off x="4462463" y="5995988"/>
              <a:ext cx="131762" cy="153987"/>
            </a:xfrm>
            <a:custGeom>
              <a:avLst/>
              <a:gdLst>
                <a:gd name="T0" fmla="*/ 335776634 w 42"/>
                <a:gd name="T1" fmla="*/ 139100542 h 49"/>
                <a:gd name="T2" fmla="*/ 217266126 w 42"/>
                <a:gd name="T3" fmla="*/ 69548700 h 49"/>
                <a:gd name="T4" fmla="*/ 79007005 w 42"/>
                <a:gd name="T5" fmla="*/ 238456726 h 49"/>
                <a:gd name="T6" fmla="*/ 217266126 w 42"/>
                <a:gd name="T7" fmla="*/ 407364752 h 49"/>
                <a:gd name="T8" fmla="*/ 345652509 w 42"/>
                <a:gd name="T9" fmla="*/ 327879177 h 49"/>
                <a:gd name="T10" fmla="*/ 414783639 w 42"/>
                <a:gd name="T11" fmla="*/ 347749785 h 49"/>
                <a:gd name="T12" fmla="*/ 217266126 w 42"/>
                <a:gd name="T13" fmla="*/ 486850327 h 49"/>
                <a:gd name="T14" fmla="*/ 0 w 42"/>
                <a:gd name="T15" fmla="*/ 238456726 h 49"/>
                <a:gd name="T16" fmla="*/ 217266126 w 42"/>
                <a:gd name="T17" fmla="*/ 0 h 49"/>
                <a:gd name="T18" fmla="*/ 404907763 w 42"/>
                <a:gd name="T19" fmla="*/ 119229934 h 49"/>
                <a:gd name="T20" fmla="*/ 335776634 w 42"/>
                <a:gd name="T21" fmla="*/ 139100542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49">
                  <a:moveTo>
                    <a:pt x="34" y="14"/>
                  </a:moveTo>
                  <a:cubicBezTo>
                    <a:pt x="32" y="9"/>
                    <a:pt x="27" y="7"/>
                    <a:pt x="22" y="7"/>
                  </a:cubicBezTo>
                  <a:cubicBezTo>
                    <a:pt x="14" y="7"/>
                    <a:pt x="8" y="13"/>
                    <a:pt x="8" y="24"/>
                  </a:cubicBezTo>
                  <a:cubicBezTo>
                    <a:pt x="8" y="35"/>
                    <a:pt x="14" y="41"/>
                    <a:pt x="22" y="41"/>
                  </a:cubicBezTo>
                  <a:cubicBezTo>
                    <a:pt x="28" y="41"/>
                    <a:pt x="33" y="38"/>
                    <a:pt x="35" y="33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39" y="43"/>
                    <a:pt x="31" y="49"/>
                    <a:pt x="22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1" y="12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0" name="Freeform 78"/>
            <p:cNvSpPr>
              <a:spLocks/>
            </p:cNvSpPr>
            <p:nvPr userDrawn="1"/>
          </p:nvSpPr>
          <p:spPr bwMode="auto">
            <a:xfrm>
              <a:off x="461803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4176293 w 82"/>
                <a:gd name="T5" fmla="*/ 199293348 h 111"/>
                <a:gd name="T6" fmla="*/ 114176293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4176293 w 82"/>
                <a:gd name="T21" fmla="*/ 80795255 h 111"/>
                <a:gd name="T22" fmla="*/ 114176293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4" y="111"/>
                  </a:lnTo>
                  <a:lnTo>
                    <a:pt x="64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4" y="45"/>
                  </a:lnTo>
                  <a:lnTo>
                    <a:pt x="64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1" name="Freeform 79"/>
            <p:cNvSpPr>
              <a:spLocks/>
            </p:cNvSpPr>
            <p:nvPr userDrawn="1"/>
          </p:nvSpPr>
          <p:spPr bwMode="auto">
            <a:xfrm>
              <a:off x="4795838" y="5999163"/>
              <a:ext cx="111125" cy="149225"/>
            </a:xfrm>
            <a:custGeom>
              <a:avLst/>
              <a:gdLst>
                <a:gd name="T0" fmla="*/ 148408107 w 83"/>
                <a:gd name="T1" fmla="*/ 0 h 111"/>
                <a:gd name="T2" fmla="*/ 148408107 w 83"/>
                <a:gd name="T3" fmla="*/ 25135674 h 111"/>
                <a:gd name="T4" fmla="*/ 89402071 w 83"/>
                <a:gd name="T5" fmla="*/ 25135674 h 111"/>
                <a:gd name="T6" fmla="*/ 89402071 w 83"/>
                <a:gd name="T7" fmla="*/ 199293348 h 111"/>
                <a:gd name="T8" fmla="*/ 59006036 w 83"/>
                <a:gd name="T9" fmla="*/ 199293348 h 111"/>
                <a:gd name="T10" fmla="*/ 59006036 w 83"/>
                <a:gd name="T11" fmla="*/ 25135674 h 111"/>
                <a:gd name="T12" fmla="*/ 0 w 83"/>
                <a:gd name="T13" fmla="*/ 25135674 h 111"/>
                <a:gd name="T14" fmla="*/ 0 w 83"/>
                <a:gd name="T15" fmla="*/ 0 h 111"/>
                <a:gd name="T16" fmla="*/ 148408107 w 83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" h="111">
                  <a:moveTo>
                    <a:pt x="83" y="0"/>
                  </a:moveTo>
                  <a:lnTo>
                    <a:pt x="83" y="14"/>
                  </a:lnTo>
                  <a:lnTo>
                    <a:pt x="50" y="14"/>
                  </a:lnTo>
                  <a:lnTo>
                    <a:pt x="50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2" name="Freeform 80"/>
            <p:cNvSpPr>
              <a:spLocks/>
            </p:cNvSpPr>
            <p:nvPr userDrawn="1"/>
          </p:nvSpPr>
          <p:spPr bwMode="auto">
            <a:xfrm>
              <a:off x="492918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2391641 w 82"/>
                <a:gd name="T5" fmla="*/ 199293348 h 111"/>
                <a:gd name="T6" fmla="*/ 112391641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2391641 w 82"/>
                <a:gd name="T21" fmla="*/ 80795255 h 111"/>
                <a:gd name="T22" fmla="*/ 112391641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3" y="111"/>
                  </a:lnTo>
                  <a:lnTo>
                    <a:pt x="63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3" y="45"/>
                  </a:lnTo>
                  <a:lnTo>
                    <a:pt x="63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3" name="Freeform 81"/>
            <p:cNvSpPr>
              <a:spLocks/>
            </p:cNvSpPr>
            <p:nvPr userDrawn="1"/>
          </p:nvSpPr>
          <p:spPr bwMode="auto">
            <a:xfrm>
              <a:off x="5073650" y="5999163"/>
              <a:ext cx="95250" cy="149225"/>
            </a:xfrm>
            <a:custGeom>
              <a:avLst/>
              <a:gdLst>
                <a:gd name="T0" fmla="*/ 127207046 w 71"/>
                <a:gd name="T1" fmla="*/ 168770786 h 111"/>
                <a:gd name="T2" fmla="*/ 127207046 w 71"/>
                <a:gd name="T3" fmla="*/ 199293348 h 111"/>
                <a:gd name="T4" fmla="*/ 0 w 71"/>
                <a:gd name="T5" fmla="*/ 199293348 h 111"/>
                <a:gd name="T6" fmla="*/ 0 w 71"/>
                <a:gd name="T7" fmla="*/ 0 h 111"/>
                <a:gd name="T8" fmla="*/ 123623768 w 71"/>
                <a:gd name="T9" fmla="*/ 0 h 111"/>
                <a:gd name="T10" fmla="*/ 123623768 w 71"/>
                <a:gd name="T11" fmla="*/ 25135674 h 111"/>
                <a:gd name="T12" fmla="*/ 30458535 w 71"/>
                <a:gd name="T13" fmla="*/ 25135674 h 111"/>
                <a:gd name="T14" fmla="*/ 30458535 w 71"/>
                <a:gd name="T15" fmla="*/ 80795255 h 111"/>
                <a:gd name="T16" fmla="*/ 102124099 w 71"/>
                <a:gd name="T17" fmla="*/ 80795255 h 111"/>
                <a:gd name="T18" fmla="*/ 102124099 w 71"/>
                <a:gd name="T19" fmla="*/ 105930929 h 111"/>
                <a:gd name="T20" fmla="*/ 30458535 w 71"/>
                <a:gd name="T21" fmla="*/ 105930929 h 111"/>
                <a:gd name="T22" fmla="*/ 30458535 w 71"/>
                <a:gd name="T23" fmla="*/ 168770786 h 111"/>
                <a:gd name="T24" fmla="*/ 127207046 w 71"/>
                <a:gd name="T25" fmla="*/ 168770786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111">
                  <a:moveTo>
                    <a:pt x="71" y="94"/>
                  </a:moveTo>
                  <a:lnTo>
                    <a:pt x="7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4"/>
                  </a:lnTo>
                  <a:lnTo>
                    <a:pt x="17" y="14"/>
                  </a:lnTo>
                  <a:lnTo>
                    <a:pt x="17" y="45"/>
                  </a:lnTo>
                  <a:lnTo>
                    <a:pt x="57" y="45"/>
                  </a:lnTo>
                  <a:lnTo>
                    <a:pt x="57" y="59"/>
                  </a:lnTo>
                  <a:lnTo>
                    <a:pt x="17" y="59"/>
                  </a:lnTo>
                  <a:lnTo>
                    <a:pt x="17" y="94"/>
                  </a:lnTo>
                  <a:lnTo>
                    <a:pt x="71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4" name="Freeform 82"/>
            <p:cNvSpPr>
              <a:spLocks/>
            </p:cNvSpPr>
            <p:nvPr userDrawn="1"/>
          </p:nvSpPr>
          <p:spPr bwMode="auto">
            <a:xfrm>
              <a:off x="5245100" y="5999163"/>
              <a:ext cx="95250" cy="149225"/>
            </a:xfrm>
            <a:custGeom>
              <a:avLst/>
              <a:gdLst>
                <a:gd name="T0" fmla="*/ 37625092 w 71"/>
                <a:gd name="T1" fmla="*/ 34113373 h 111"/>
                <a:gd name="T2" fmla="*/ 37625092 w 71"/>
                <a:gd name="T3" fmla="*/ 84386065 h 111"/>
                <a:gd name="T4" fmla="*/ 109290655 w 71"/>
                <a:gd name="T5" fmla="*/ 84386065 h 111"/>
                <a:gd name="T6" fmla="*/ 109290655 w 71"/>
                <a:gd name="T7" fmla="*/ 118498094 h 111"/>
                <a:gd name="T8" fmla="*/ 37625092 w 71"/>
                <a:gd name="T9" fmla="*/ 118498094 h 111"/>
                <a:gd name="T10" fmla="*/ 37625092 w 71"/>
                <a:gd name="T11" fmla="*/ 199293348 h 111"/>
                <a:gd name="T12" fmla="*/ 0 w 71"/>
                <a:gd name="T13" fmla="*/ 199293348 h 111"/>
                <a:gd name="T14" fmla="*/ 0 w 71"/>
                <a:gd name="T15" fmla="*/ 0 h 111"/>
                <a:gd name="T16" fmla="*/ 127207046 w 71"/>
                <a:gd name="T17" fmla="*/ 0 h 111"/>
                <a:gd name="T18" fmla="*/ 127207046 w 71"/>
                <a:gd name="T19" fmla="*/ 34113373 h 111"/>
                <a:gd name="T20" fmla="*/ 37625092 w 71"/>
                <a:gd name="T21" fmla="*/ 34113373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1" h="111">
                  <a:moveTo>
                    <a:pt x="21" y="19"/>
                  </a:moveTo>
                  <a:lnTo>
                    <a:pt x="21" y="47"/>
                  </a:lnTo>
                  <a:lnTo>
                    <a:pt x="61" y="47"/>
                  </a:lnTo>
                  <a:lnTo>
                    <a:pt x="61" y="66"/>
                  </a:lnTo>
                  <a:lnTo>
                    <a:pt x="21" y="66"/>
                  </a:lnTo>
                  <a:lnTo>
                    <a:pt x="2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9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5" name="Rectangle 83"/>
            <p:cNvSpPr>
              <a:spLocks noChangeArrowheads="1"/>
            </p:cNvSpPr>
            <p:nvPr userDrawn="1"/>
          </p:nvSpPr>
          <p:spPr bwMode="auto">
            <a:xfrm>
              <a:off x="5365750" y="5999163"/>
              <a:ext cx="26988" cy="14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>
                <a:solidFill>
                  <a:schemeClr val="bg1"/>
                </a:solidFill>
              </a:endParaRPr>
            </a:p>
          </p:txBody>
        </p:sp>
        <p:sp>
          <p:nvSpPr>
            <p:cNvPr id="16" name="Freeform 84"/>
            <p:cNvSpPr>
              <a:spLocks/>
            </p:cNvSpPr>
            <p:nvPr userDrawn="1"/>
          </p:nvSpPr>
          <p:spPr bwMode="auto">
            <a:xfrm>
              <a:off x="5426075" y="5999163"/>
              <a:ext cx="96838" cy="149225"/>
            </a:xfrm>
            <a:custGeom>
              <a:avLst/>
              <a:gdLst>
                <a:gd name="T0" fmla="*/ 129327812 w 73"/>
                <a:gd name="T1" fmla="*/ 159794432 h 111"/>
                <a:gd name="T2" fmla="*/ 129327812 w 73"/>
                <a:gd name="T3" fmla="*/ 199293348 h 111"/>
                <a:gd name="T4" fmla="*/ 0 w 73"/>
                <a:gd name="T5" fmla="*/ 199293348 h 111"/>
                <a:gd name="T6" fmla="*/ 0 w 73"/>
                <a:gd name="T7" fmla="*/ 0 h 111"/>
                <a:gd name="T8" fmla="*/ 37204364 w 73"/>
                <a:gd name="T9" fmla="*/ 0 h 111"/>
                <a:gd name="T10" fmla="*/ 37204364 w 73"/>
                <a:gd name="T11" fmla="*/ 159794432 h 111"/>
                <a:gd name="T12" fmla="*/ 129327812 w 73"/>
                <a:gd name="T13" fmla="*/ 159794432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3" h="111">
                  <a:moveTo>
                    <a:pt x="73" y="89"/>
                  </a:moveTo>
                  <a:lnTo>
                    <a:pt x="73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89"/>
                  </a:lnTo>
                  <a:lnTo>
                    <a:pt x="73" y="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7" name="Freeform 85"/>
            <p:cNvSpPr>
              <a:spLocks/>
            </p:cNvSpPr>
            <p:nvPr userDrawn="1"/>
          </p:nvSpPr>
          <p:spPr bwMode="auto">
            <a:xfrm>
              <a:off x="5541963" y="5999163"/>
              <a:ext cx="136525" cy="149225"/>
            </a:xfrm>
            <a:custGeom>
              <a:avLst/>
              <a:gdLst>
                <a:gd name="T0" fmla="*/ 432504850 w 43"/>
                <a:gd name="T1" fmla="*/ 0 h 47"/>
                <a:gd name="T2" fmla="*/ 432504850 w 43"/>
                <a:gd name="T3" fmla="*/ 470671525 h 47"/>
                <a:gd name="T4" fmla="*/ 341979250 w 43"/>
                <a:gd name="T5" fmla="*/ 470671525 h 47"/>
                <a:gd name="T6" fmla="*/ 341979250 w 43"/>
                <a:gd name="T7" fmla="*/ 310441975 h 47"/>
                <a:gd name="T8" fmla="*/ 341979250 w 43"/>
                <a:gd name="T9" fmla="*/ 150215600 h 47"/>
                <a:gd name="T10" fmla="*/ 341979250 w 43"/>
                <a:gd name="T11" fmla="*/ 150215600 h 47"/>
                <a:gd name="T12" fmla="*/ 301748825 w 43"/>
                <a:gd name="T13" fmla="*/ 220313250 h 47"/>
                <a:gd name="T14" fmla="*/ 241398425 w 43"/>
                <a:gd name="T15" fmla="*/ 350500950 h 47"/>
                <a:gd name="T16" fmla="*/ 191106425 w 43"/>
                <a:gd name="T17" fmla="*/ 350500950 h 47"/>
                <a:gd name="T18" fmla="*/ 120697625 w 43"/>
                <a:gd name="T19" fmla="*/ 220313250 h 47"/>
                <a:gd name="T20" fmla="*/ 90525600 w 43"/>
                <a:gd name="T21" fmla="*/ 150215600 h 47"/>
                <a:gd name="T22" fmla="*/ 90525600 w 43"/>
                <a:gd name="T23" fmla="*/ 150215600 h 47"/>
                <a:gd name="T24" fmla="*/ 90525600 w 43"/>
                <a:gd name="T25" fmla="*/ 310441975 h 47"/>
                <a:gd name="T26" fmla="*/ 90525600 w 43"/>
                <a:gd name="T27" fmla="*/ 470671525 h 47"/>
                <a:gd name="T28" fmla="*/ 0 w 43"/>
                <a:gd name="T29" fmla="*/ 470671525 h 47"/>
                <a:gd name="T30" fmla="*/ 0 w 43"/>
                <a:gd name="T31" fmla="*/ 0 h 47"/>
                <a:gd name="T32" fmla="*/ 90525600 w 43"/>
                <a:gd name="T33" fmla="*/ 0 h 47"/>
                <a:gd name="T34" fmla="*/ 181048025 w 43"/>
                <a:gd name="T35" fmla="*/ 160229550 h 47"/>
                <a:gd name="T36" fmla="*/ 211223225 w 43"/>
                <a:gd name="T37" fmla="*/ 230327200 h 47"/>
                <a:gd name="T38" fmla="*/ 221281625 w 43"/>
                <a:gd name="T39" fmla="*/ 230327200 h 47"/>
                <a:gd name="T40" fmla="*/ 251456825 w 43"/>
                <a:gd name="T41" fmla="*/ 160229550 h 47"/>
                <a:gd name="T42" fmla="*/ 341979250 w 43"/>
                <a:gd name="T43" fmla="*/ 0 h 47"/>
                <a:gd name="T44" fmla="*/ 432504850 w 43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2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1" y="20"/>
                    <a:pt x="30" y="2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0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9" y="22"/>
                    <a:pt x="9" y="31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21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1"/>
                    <a:pt x="25" y="16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8" name="Oval 86"/>
            <p:cNvSpPr>
              <a:spLocks noChangeArrowheads="1"/>
            </p:cNvSpPr>
            <p:nvPr userDrawn="1"/>
          </p:nvSpPr>
          <p:spPr bwMode="auto">
            <a:xfrm>
              <a:off x="3533775" y="5853113"/>
              <a:ext cx="439738" cy="438150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9" name="Freeform 87"/>
            <p:cNvSpPr>
              <a:spLocks/>
            </p:cNvSpPr>
            <p:nvPr userDrawn="1"/>
          </p:nvSpPr>
          <p:spPr bwMode="auto">
            <a:xfrm>
              <a:off x="3714750" y="5926138"/>
              <a:ext cx="141288" cy="290512"/>
            </a:xfrm>
            <a:custGeom>
              <a:avLst/>
              <a:gdLst>
                <a:gd name="T0" fmla="*/ 0 w 106"/>
                <a:gd name="T1" fmla="*/ 387982774 h 218"/>
                <a:gd name="T2" fmla="*/ 0 w 106"/>
                <a:gd name="T3" fmla="*/ 0 h 218"/>
                <a:gd name="T4" fmla="*/ 188691457 w 106"/>
                <a:gd name="T5" fmla="*/ 193991387 h 218"/>
                <a:gd name="T6" fmla="*/ 0 w 106"/>
                <a:gd name="T7" fmla="*/ 387982774 h 2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218">
                  <a:moveTo>
                    <a:pt x="0" y="218"/>
                  </a:moveTo>
                  <a:lnTo>
                    <a:pt x="0" y="0"/>
                  </a:lnTo>
                  <a:lnTo>
                    <a:pt x="106" y="109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</p:grpSp>
      <p:sp>
        <p:nvSpPr>
          <p:cNvPr id="20" name="AutoShape 72">
            <a:hlinkClick r:id="rId2"/>
          </p:cNvPr>
          <p:cNvSpPr>
            <a:spLocks noChangeAspect="1" noChangeArrowheads="1" noTextEdit="1"/>
          </p:cNvSpPr>
          <p:nvPr/>
        </p:nvSpPr>
        <p:spPr bwMode="auto">
          <a:xfrm>
            <a:off x="4911989" y="5827888"/>
            <a:ext cx="2368026" cy="500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4799"/>
          </a:p>
        </p:txBody>
      </p:sp>
      <p:grpSp>
        <p:nvGrpSpPr>
          <p:cNvPr id="21" name="Group 20"/>
          <p:cNvGrpSpPr/>
          <p:nvPr/>
        </p:nvGrpSpPr>
        <p:grpSpPr>
          <a:xfrm>
            <a:off x="4899275" y="823248"/>
            <a:ext cx="2393454" cy="365535"/>
            <a:chOff x="3712598" y="617435"/>
            <a:chExt cx="1795091" cy="274151"/>
          </a:xfrm>
        </p:grpSpPr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16727" y="2644563"/>
            <a:ext cx="4958550" cy="1061639"/>
            <a:chOff x="2697049" y="1983421"/>
            <a:chExt cx="3718913" cy="796229"/>
          </a:xfrm>
        </p:grpSpPr>
        <p:sp>
          <p:nvSpPr>
            <p:cNvPr id="26" name="Freeform 51"/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27" name="Freeform 52"/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28" name="Freeform 53"/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29" name="Freeform 54"/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0" name="Freeform 55"/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1" name="Freeform 56"/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2" name="Freeform 57"/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3" name="Freeform 58"/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4" name="Freeform 59"/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5" name="Freeform 60"/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6" name="Freeform 61"/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7" name="Freeform 62"/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8" name="Freeform 63"/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9" name="Freeform 64"/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0" name="Freeform 65"/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1" name="Freeform 66"/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2" name="Freeform 67"/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3" name="Freeform 68"/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4" name="Freeform 69"/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5" name="Freeform 70"/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6" name="Freeform 71"/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7" name="Freeform 72"/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9" name="Freeform 73"/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50" name="Freeform 74"/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53" name="Freeform 75"/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</p:grpSp>
      <p:sp>
        <p:nvSpPr>
          <p:cNvPr id="54" name="TextBox 48"/>
          <p:cNvSpPr txBox="1">
            <a:spLocks noChangeArrowheads="1"/>
          </p:cNvSpPr>
          <p:nvPr/>
        </p:nvSpPr>
        <p:spPr bwMode="auto">
          <a:xfrm>
            <a:off x="3083141" y="4052466"/>
            <a:ext cx="602571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400" b="1">
                <a:solidFill>
                  <a:schemeClr val="bg1"/>
                </a:solidFill>
              </a:rPr>
              <a:t>$7 </a:t>
            </a:r>
            <a:r>
              <a:rPr lang="en-US" sz="1400">
                <a:solidFill>
                  <a:schemeClr val="bg1"/>
                </a:solidFill>
              </a:rPr>
              <a:t>BILLION ENTERPRISE | </a:t>
            </a:r>
            <a:r>
              <a:rPr lang="en-US" sz="1400" b="1">
                <a:solidFill>
                  <a:schemeClr val="bg1"/>
                </a:solidFill>
              </a:rPr>
              <a:t>110,000</a:t>
            </a:r>
            <a:r>
              <a:rPr lang="en-US" sz="1400">
                <a:solidFill>
                  <a:schemeClr val="bg1"/>
                </a:solidFill>
              </a:rPr>
              <a:t> IDEAPRENEURS | </a:t>
            </a:r>
            <a:r>
              <a:rPr lang="en-US" sz="1400" b="1">
                <a:solidFill>
                  <a:schemeClr val="bg1"/>
                </a:solidFill>
              </a:rPr>
              <a:t>31</a:t>
            </a:r>
            <a:r>
              <a:rPr lang="en-US" sz="1400">
                <a:solidFill>
                  <a:schemeClr val="bg1"/>
                </a:solidFill>
              </a:rPr>
              <a:t> COUNTRIES</a:t>
            </a:r>
          </a:p>
        </p:txBody>
      </p:sp>
    </p:spTree>
    <p:extLst>
      <p:ext uri="{BB962C8B-B14F-4D97-AF65-F5344CB8AC3E}">
        <p14:creationId xmlns:p14="http://schemas.microsoft.com/office/powerpoint/2010/main" val="1872938154"/>
      </p:ext>
    </p:extLst>
  </p:cSld>
  <p:clrMapOvr>
    <a:masterClrMapping/>
  </p:clrMapOvr>
  <p:transition/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87BE-8C07-46DF-9CB1-735A79091575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AAE0F-9074-4B0C-B644-4717F96E8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90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87BE-8C07-46DF-9CB1-735A79091575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AAE0F-9074-4B0C-B644-4717F96E8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97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1" y="1219201"/>
            <a:ext cx="11379200" cy="497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6401" y="118755"/>
            <a:ext cx="1137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5" name="Picture 14" descr="HCL logo-0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641367" y="6287946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406400" y="6565685"/>
            <a:ext cx="267772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859F80E-620D-49A1-BE04-AB53E30ABC2A}" type="slidenum">
              <a:rPr lang="it-IT" sz="1000">
                <a:solidFill>
                  <a:srgbClr val="404040"/>
                </a:solidFill>
                <a:latin typeface="Calibri" panose="020F0502020204030204" pitchFamily="34" charset="0"/>
                <a:cs typeface="Segoe UI" panose="020B0502040204020203" pitchFamily="34" charset="0"/>
              </a:rPr>
              <a:pPr eaLnBrk="1" hangingPunct="1"/>
              <a:t>‹#›</a:t>
            </a:fld>
            <a:r>
              <a:rPr lang="it-IT" sz="1000">
                <a:solidFill>
                  <a:srgbClr val="404040"/>
                </a:solidFill>
                <a:latin typeface="Calibri" panose="020F0502020204030204" pitchFamily="34" charset="0"/>
                <a:cs typeface="Segoe UI" panose="020B0502040204020203" pitchFamily="34" charset="0"/>
              </a:rPr>
              <a:t>  |</a:t>
            </a:r>
            <a:endParaRPr lang="en-US" sz="1000">
              <a:solidFill>
                <a:srgbClr val="404040"/>
              </a:solidFill>
              <a:latin typeface="Calibri" panose="020F0502020204030204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0" y="868680"/>
            <a:ext cx="1219212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>
          <a:xfrm>
            <a:off x="9009271" y="6565685"/>
            <a:ext cx="2967932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Segoe UI" panose="020B0502040204020203" pitchFamily="34" charset="0"/>
              </a:rPr>
              <a:t>Copyright © 2016 HCL Technologies |  www.hcltech.com</a:t>
            </a:r>
          </a:p>
        </p:txBody>
      </p:sp>
    </p:spTree>
    <p:extLst>
      <p:ext uri="{BB962C8B-B14F-4D97-AF65-F5344CB8AC3E}">
        <p14:creationId xmlns:p14="http://schemas.microsoft.com/office/powerpoint/2010/main" val="85797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/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cap="none" baseline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6075" indent="-346075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Webdings" panose="05030102010509060703" pitchFamily="18" charset="2"/>
        <a:buChar char="4"/>
        <a:defRPr sz="20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68325" indent="-2286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800">
          <a:solidFill>
            <a:schemeClr val="tx1"/>
          </a:solidFill>
          <a:latin typeface="Calibri" panose="020F0502020204030204" pitchFamily="34" charset="0"/>
        </a:defRPr>
      </a:lvl2pPr>
      <a:lvl3pPr marL="798513" indent="-2286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800">
          <a:solidFill>
            <a:schemeClr val="tx1"/>
          </a:solidFill>
          <a:latin typeface="Calibri" panose="020F0502020204030204" pitchFamily="34" charset="0"/>
        </a:defRPr>
      </a:lvl3pPr>
      <a:lvl4pPr marL="904875" indent="-219075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4pPr>
      <a:lvl5pPr marL="1133475" indent="-219075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1590675" indent="-219075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047875" indent="-219075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505075" indent="-219075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962275" indent="-219075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887BE-8C07-46DF-9CB1-735A79091575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AAE0F-9074-4B0C-B644-4717F96E8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80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36" y="3823462"/>
            <a:ext cx="4356098" cy="1384995"/>
          </a:xfrm>
        </p:spPr>
        <p:txBody>
          <a:bodyPr/>
          <a:lstStyle/>
          <a:p>
            <a:r>
              <a:rPr lang="en-GB"/>
              <a:t>Pre Sales, Delivery and MSI Ways of Working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GB"/>
              <a:t>June 2017. Version 2.0</a:t>
            </a:r>
          </a:p>
        </p:txBody>
      </p:sp>
    </p:spTree>
    <p:extLst>
      <p:ext uri="{BB962C8B-B14F-4D97-AF65-F5344CB8AC3E}">
        <p14:creationId xmlns:p14="http://schemas.microsoft.com/office/powerpoint/2010/main" val="243417948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/>
                <a:cs typeface="Calibri"/>
              </a:rPr>
              <a:t>Pre Sales Ways of Working – Key Highlights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Bid Director contacts MSI ITO lead who assign a MSI SPOC for the deal term</a:t>
            </a:r>
          </a:p>
          <a:p>
            <a:r>
              <a:rPr lang="en-US"/>
              <a:t>Bid Director Involves ITAS for deals over 100 Mil</a:t>
            </a:r>
          </a:p>
          <a:p>
            <a:r>
              <a:rPr lang="en-US"/>
              <a:t>Bid Director will involve PMO Delivery SPOC as and when required </a:t>
            </a:r>
          </a:p>
          <a:p>
            <a:r>
              <a:rPr lang="en-GB"/>
              <a:t>Considered deals greater than 10 Mil</a:t>
            </a:r>
          </a:p>
          <a:p>
            <a:r>
              <a:rPr lang="en-GB"/>
              <a:t>Suitable for both NN and EN deals</a:t>
            </a:r>
          </a:p>
          <a:p>
            <a:r>
              <a:rPr lang="en-GB"/>
              <a:t>Suitable for only Service Transition and / or Transformation Deals</a:t>
            </a:r>
          </a:p>
          <a:p>
            <a:r>
              <a:rPr lang="en-GB"/>
              <a:t>Consulting Ways of Working not included in this</a:t>
            </a:r>
          </a:p>
          <a:p>
            <a:endParaRPr lang="en-GB"/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06144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 Sales Ways of Working – BAG and NGWP Teams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1" y="956736"/>
            <a:ext cx="10239828" cy="556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5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3530"/>
    </mc:Choice>
    <mc:Fallback xmlns="">
      <p:transition advTm="2353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 Sales Ways of Working – MSI, Delivery Teams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1" y="850981"/>
            <a:ext cx="10174513" cy="568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7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3530"/>
    </mc:Choice>
    <mc:Fallback xmlns="">
      <p:transition advTm="2353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236658"/>
            <a:ext cx="10515600" cy="854075"/>
          </a:xfrm>
        </p:spPr>
        <p:txBody>
          <a:bodyPr/>
          <a:lstStyle/>
          <a:p>
            <a:r>
              <a:rPr lang="en-GB"/>
              <a:t>BAG, Pre Sales, MSI &amp; Delivery Interconnects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" y="1296871"/>
            <a:ext cx="4114800" cy="135421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Deal Qualification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Team Coordination &amp; SPOC Allocation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Creation of Satori Site, DL &amp; Distribution of RFP Documents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Clarification Questions [Q&amp;A]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Inputs from the existing delivery account team &gt; 10 Mil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Sales DD &amp; Playback 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800" y="2882232"/>
            <a:ext cx="4114800" cy="118494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Solution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Solution Architecture Leverage from ITAS&gt; 100 Mil / Strategic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Solution Write-up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Bill of Material – HW / SW &gt; 100 Mil NGWP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FTE Sizing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SLAs / KPI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7363" y="4298316"/>
            <a:ext cx="4114800" cy="8463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SOW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Use customers or MSI Standard for non customer driven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SOW compliance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Redlining of RFP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3508" y="5375846"/>
            <a:ext cx="4087091" cy="118494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Transition &amp; Transformation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Transformation Timelines ( with ITAS as required)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Transition &amp; Transformation Efforts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Transition &amp; Transformation Plan Documentation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Assumptions, Risks and Dependencies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6" name="Right Triangle 15"/>
          <p:cNvSpPr/>
          <p:nvPr/>
        </p:nvSpPr>
        <p:spPr>
          <a:xfrm rot="10800000">
            <a:off x="7436426" y="1296869"/>
            <a:ext cx="793174" cy="526391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BAG</a:t>
            </a:r>
          </a:p>
        </p:txBody>
      </p:sp>
      <p:sp>
        <p:nvSpPr>
          <p:cNvPr id="29" name="Right Triangle 28"/>
          <p:cNvSpPr/>
          <p:nvPr/>
        </p:nvSpPr>
        <p:spPr>
          <a:xfrm rot="10800000">
            <a:off x="8630226" y="1296869"/>
            <a:ext cx="793174" cy="526391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 Sales</a:t>
            </a:r>
          </a:p>
        </p:txBody>
      </p:sp>
      <p:sp>
        <p:nvSpPr>
          <p:cNvPr id="30" name="Right Triangle 29"/>
          <p:cNvSpPr/>
          <p:nvPr/>
        </p:nvSpPr>
        <p:spPr>
          <a:xfrm>
            <a:off x="9824026" y="1296871"/>
            <a:ext cx="793174" cy="526391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MS I</a:t>
            </a:r>
          </a:p>
        </p:txBody>
      </p:sp>
      <p:sp>
        <p:nvSpPr>
          <p:cNvPr id="31" name="Right Triangle 30"/>
          <p:cNvSpPr/>
          <p:nvPr/>
        </p:nvSpPr>
        <p:spPr>
          <a:xfrm>
            <a:off x="11017826" y="1296871"/>
            <a:ext cx="793174" cy="526391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l  I ver 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50512" y="3549480"/>
            <a:ext cx="2133600" cy="76944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Create Solutions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Update Solution Components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Consolidate Solution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Review and Provide Feedback</a:t>
            </a:r>
          </a:p>
        </p:txBody>
      </p:sp>
    </p:spTree>
    <p:extLst>
      <p:ext uri="{BB962C8B-B14F-4D97-AF65-F5344CB8AC3E}">
        <p14:creationId xmlns:p14="http://schemas.microsoft.com/office/powerpoint/2010/main" val="2519452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Abbreviations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220311"/>
              </p:ext>
            </p:extLst>
          </p:nvPr>
        </p:nvGraphicFramePr>
        <p:xfrm>
          <a:off x="406496" y="1128144"/>
          <a:ext cx="5689505" cy="33375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838468">
                  <a:extLst>
                    <a:ext uri="{9D8B030D-6E8A-4147-A177-3AD203B41FA5}">
                      <a16:colId xmlns:a16="http://schemas.microsoft.com/office/drawing/2014/main" val="3796851679"/>
                    </a:ext>
                  </a:extLst>
                </a:gridCol>
                <a:gridCol w="3851037">
                  <a:extLst>
                    <a:ext uri="{9D8B030D-6E8A-4147-A177-3AD203B41FA5}">
                      <a16:colId xmlns:a16="http://schemas.microsoft.com/office/drawing/2014/main" val="323385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/>
                        <a:t>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/>
                        <a:t>Business Acquisition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9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NGWP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Next Generation Work Place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19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MSI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Migrations and Systems Integration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78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/>
                        <a:t>ITAS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/>
                        <a:t>IT Architects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56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Statement</a:t>
                      </a:r>
                      <a:r>
                        <a:rPr lang="en-GB" baseline="0"/>
                        <a:t> of Work 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720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Due Diligence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7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Distribution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37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WIP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Work</a:t>
                      </a:r>
                      <a:r>
                        <a:rPr lang="en-GB" baseline="0"/>
                        <a:t> in Progress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72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SPOC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Single Point Of</a:t>
                      </a:r>
                      <a:r>
                        <a:rPr lang="en-GB" baseline="0"/>
                        <a:t> Contact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286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8415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HCL Template">
  <a:themeElements>
    <a:clrScheme name="HCL_RBtC">
      <a:dk1>
        <a:srgbClr val="000000"/>
      </a:dk1>
      <a:lt1>
        <a:srgbClr val="FFFFFF"/>
      </a:lt1>
      <a:dk2>
        <a:srgbClr val="F58220"/>
      </a:dk2>
      <a:lt2>
        <a:srgbClr val="0066B3"/>
      </a:lt2>
      <a:accent1>
        <a:srgbClr val="C82323"/>
      </a:accent1>
      <a:accent2>
        <a:srgbClr val="993F98"/>
      </a:accent2>
      <a:accent3>
        <a:srgbClr val="00AFBE"/>
      </a:accent3>
      <a:accent4>
        <a:srgbClr val="46C8F5"/>
      </a:accent4>
      <a:accent5>
        <a:srgbClr val="CDDC0A"/>
      </a:accent5>
      <a:accent6>
        <a:srgbClr val="FAB914"/>
      </a:accent6>
      <a:hlink>
        <a:srgbClr val="0066FF"/>
      </a:hlink>
      <a:folHlink>
        <a:srgbClr val="FAB9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0EB26D24CDBE418311668A87CB51B9" ma:contentTypeVersion="11" ma:contentTypeDescription="Create a new document." ma:contentTypeScope="" ma:versionID="7f2ce1e368ed889b62b5f13f8e918646">
  <xsd:schema xmlns:xsd="http://www.w3.org/2001/XMLSchema" xmlns:xs="http://www.w3.org/2001/XMLSchema" xmlns:p="http://schemas.microsoft.com/office/2006/metadata/properties" xmlns:ns1="http://schemas.microsoft.com/sharepoint/v3" xmlns:ns3="7f4681c0-56f0-4d14-b6b4-ff52ef137540" targetNamespace="http://schemas.microsoft.com/office/2006/metadata/properties" ma:root="true" ma:fieldsID="ce5be88da746da60694e155a23ad7d37" ns1:_="" ns3:_="">
    <xsd:import namespace="http://schemas.microsoft.com/sharepoint/v3"/>
    <xsd:import namespace="7f4681c0-56f0-4d14-b6b4-ff52ef13754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4681c0-56f0-4d14-b6b4-ff52ef1375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258DD4-581D-4211-84D7-211DCCF3FF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8D77A8-CA8E-4524-8796-3E9DD838A389}">
  <ds:schemaRefs>
    <ds:schemaRef ds:uri="http://purl.org/dc/terms/"/>
    <ds:schemaRef ds:uri="http://purl.org/dc/elements/1.1/"/>
    <ds:schemaRef ds:uri="7f4681c0-56f0-4d14-b6b4-ff52ef137540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sharepoint/v3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CC25516-1982-49F3-AE6A-810DD1C563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f4681c0-56f0-4d14-b6b4-ff52ef1375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 21CE</Template>
  <TotalTime>0</TotalTime>
  <Words>288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Novecento Book</vt:lpstr>
      <vt:lpstr>Symbol</vt:lpstr>
      <vt:lpstr>Webdings</vt:lpstr>
      <vt:lpstr>Wingdings</vt:lpstr>
      <vt:lpstr>Wingdings 2</vt:lpstr>
      <vt:lpstr>HCL Template</vt:lpstr>
      <vt:lpstr>Office Theme</vt:lpstr>
      <vt:lpstr>Pre Sales, Delivery and MSI Ways of Working </vt:lpstr>
      <vt:lpstr>Pre Sales Ways of Working – Key Highlights</vt:lpstr>
      <vt:lpstr>Pre Sales Ways of Working – BAG and NGWP Teams</vt:lpstr>
      <vt:lpstr>Pre Sales Ways of Working – MSI, Delivery Teams</vt:lpstr>
      <vt:lpstr>BAG, Pre Sales, MSI &amp; Delivery Interconnects</vt:lpstr>
      <vt:lpstr>Abbreviations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Presales Ways of Working</dc:title>
  <dc:creator>franklinwilliam@hcl.com</dc:creator>
  <cp:lastModifiedBy>Rashid Noor</cp:lastModifiedBy>
  <cp:revision>2</cp:revision>
  <cp:lastPrinted>2016-11-10T10:34:14Z</cp:lastPrinted>
  <dcterms:created xsi:type="dcterms:W3CDTF">2016-10-31T08:07:37Z</dcterms:created>
  <dcterms:modified xsi:type="dcterms:W3CDTF">2020-04-24T12:06:53Z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0x010100020EB26D24CDBE418311668A87CB51B9</vt:lpwstr>
  </property>
  <property fmtid="{D5CDD505-2E9C-101B-9397-08002B2CF9AE}" pid="3" name="TitusGUID">
    <vt:lpwstr>e8188391-e165-4e2d-ae1a-87c3a44e335a</vt:lpwstr>
  </property>
  <property fmtid="{D5CDD505-2E9C-101B-9397-08002B2CF9AE}" pid="4" name="HCLClassification">
    <vt:lpwstr>HCL_Cla5s_Publ1c</vt:lpwstr>
  </property>
  <property fmtid="{D5CDD505-2E9C-101B-9397-08002B2CF9AE}" pid="5" name="HCL_Cla5s_D6">
    <vt:lpwstr>False</vt:lpwstr>
  </property>
</Properties>
</file>